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8" r:id="rId2"/>
    <p:sldId id="276" r:id="rId3"/>
    <p:sldId id="281" r:id="rId4"/>
    <p:sldId id="284" r:id="rId5"/>
    <p:sldId id="282" r:id="rId6"/>
    <p:sldId id="283" r:id="rId7"/>
    <p:sldId id="277" r:id="rId8"/>
    <p:sldId id="280" r:id="rId9"/>
    <p:sldId id="278" r:id="rId10"/>
    <p:sldId id="279" r:id="rId11"/>
    <p:sldId id="285" r:id="rId12"/>
    <p:sldId id="286" r:id="rId13"/>
    <p:sldId id="287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88" r:id="rId26"/>
    <p:sldId id="289" r:id="rId27"/>
    <p:sldId id="290" r:id="rId28"/>
    <p:sldId id="291" r:id="rId29"/>
    <p:sldId id="292" r:id="rId30"/>
    <p:sldId id="27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99"/>
    <a:srgbClr val="00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CC09A-4890-40A4-B8C7-CD251A90E637}" type="datetimeFigureOut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14-03-2017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3D4E5-9EE8-4426-B579-999DC23156AB}" type="slidenum">
              <a:rPr kumimoji="0" lang="en-IN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36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CC09A-4890-40A4-B8C7-CD251A90E637}" type="datetimeFigureOut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14-03-2017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3D4E5-9EE8-4426-B579-999DC23156AB}" type="slidenum">
              <a:rPr kumimoji="0" lang="en-IN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32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CC09A-4890-40A4-B8C7-CD251A90E637}" type="datetimeFigureOut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14-03-2017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3D4E5-9EE8-4426-B579-999DC23156AB}" type="slidenum">
              <a:rPr kumimoji="0" lang="en-IN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8195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CC09A-4890-40A4-B8C7-CD251A90E637}" type="datetimeFigureOut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14-03-2017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3D4E5-9EE8-4426-B579-999DC23156AB}" type="slidenum">
              <a:rPr kumimoji="0" lang="en-IN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155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CC09A-4890-40A4-B8C7-CD251A90E637}" type="datetimeFigureOut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14-03-2017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3D4E5-9EE8-4426-B579-999DC23156AB}" type="slidenum">
              <a:rPr kumimoji="0" lang="en-IN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6398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CC09A-4890-40A4-B8C7-CD251A90E637}" type="datetimeFigureOut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14-03-2017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3D4E5-9EE8-4426-B579-999DC23156AB}" type="slidenum">
              <a:rPr kumimoji="0" lang="en-IN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47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CC09A-4890-40A4-B8C7-CD251A90E637}" type="datetimeFigureOut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14-03-2017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3D4E5-9EE8-4426-B579-999DC23156AB}" type="slidenum">
              <a:rPr kumimoji="0" lang="en-IN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01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CC09A-4890-40A4-B8C7-CD251A90E637}" type="datetimeFigureOut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14-03-2017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3D4E5-9EE8-4426-B579-999DC23156AB}" type="slidenum">
              <a:rPr kumimoji="0" lang="en-IN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30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CC09A-4890-40A4-B8C7-CD251A90E637}" type="datetimeFigureOut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14-03-2017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3D4E5-9EE8-4426-B579-999DC23156AB}" type="slidenum">
              <a:rPr kumimoji="0" lang="en-IN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49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CC09A-4890-40A4-B8C7-CD251A90E637}" type="datetimeFigureOut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14-03-2017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3D4E5-9EE8-4426-B579-999DC23156AB}" type="slidenum">
              <a:rPr kumimoji="0" lang="en-IN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06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CC09A-4890-40A4-B8C7-CD251A90E637}" type="datetimeFigureOut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14-03-2017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3D4E5-9EE8-4426-B579-999DC23156AB}" type="slidenum">
              <a:rPr kumimoji="0" lang="en-IN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41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CC09A-4890-40A4-B8C7-CD251A90E637}" type="datetimeFigureOut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14-03-2017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3D4E5-9EE8-4426-B579-999DC23156AB}" type="slidenum">
              <a:rPr kumimoji="0" lang="en-IN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28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CC09A-4890-40A4-B8C7-CD251A90E637}" type="datetimeFigureOut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14-03-2017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3D4E5-9EE8-4426-B579-999DC23156AB}" type="slidenum">
              <a:rPr kumimoji="0" lang="en-IN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8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CC09A-4890-40A4-B8C7-CD251A90E637}" type="datetimeFigureOut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14-03-2017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3D4E5-9EE8-4426-B579-999DC23156AB}" type="slidenum">
              <a:rPr kumimoji="0" lang="en-IN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65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CC09A-4890-40A4-B8C7-CD251A90E637}" type="datetimeFigureOut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14-03-2017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3D4E5-9EE8-4426-B579-999DC23156AB}" type="slidenum">
              <a:rPr kumimoji="0" lang="en-IN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30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CC09A-4890-40A4-B8C7-CD251A90E637}" type="datetimeFigureOut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14-03-2017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3D4E5-9EE8-4426-B579-999DC23156AB}" type="slidenum">
              <a:rPr kumimoji="0" lang="en-IN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53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CC09A-4890-40A4-B8C7-CD251A90E637}" type="datetimeFigureOut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14-03-2017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3D4E5-9EE8-4426-B579-999DC23156AB}" type="slidenum">
              <a:rPr kumimoji="0" lang="en-IN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2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1825624"/>
            <a:ext cx="11728361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800" b="1" dirty="0" smtClean="0"/>
              <a:t>COURSE CODE</a:t>
            </a:r>
            <a:r>
              <a:rPr lang="en-IN" sz="1800" dirty="0" smtClean="0"/>
              <a:t>:-</a:t>
            </a:r>
            <a:r>
              <a:rPr lang="en-IN" dirty="0" smtClean="0"/>
              <a:t>Bot 735</a:t>
            </a:r>
            <a:endParaRPr lang="en-IN" sz="1800" dirty="0" smtClean="0"/>
          </a:p>
          <a:p>
            <a:pPr marL="0" indent="0">
              <a:buNone/>
            </a:pPr>
            <a:r>
              <a:rPr lang="en-IN" sz="1800" b="1" dirty="0" smtClean="0"/>
              <a:t>COURSE TITLE</a:t>
            </a:r>
            <a:r>
              <a:rPr lang="en-IN" sz="1800" dirty="0" smtClean="0"/>
              <a:t>:-Food industrial waste management</a:t>
            </a:r>
          </a:p>
          <a:p>
            <a:pPr marL="0" indent="0">
              <a:buNone/>
            </a:pPr>
            <a:r>
              <a:rPr lang="en-IN" sz="1800" b="1" dirty="0" smtClean="0"/>
              <a:t>CREDIT HOUR</a:t>
            </a:r>
            <a:r>
              <a:rPr lang="en-IN" sz="1800" dirty="0" smtClean="0"/>
              <a:t>:-3(2+1)</a:t>
            </a:r>
          </a:p>
          <a:p>
            <a:pPr marL="0" indent="0">
              <a:buNone/>
            </a:pPr>
            <a:endParaRPr lang="en-IN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83335" y="5293616"/>
            <a:ext cx="391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(Dept. of Botany)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1262" y="5254624"/>
            <a:ext cx="4490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BY:-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</a:t>
            </a:r>
            <a:r>
              <a:rPr kumimoji="0" lang="en-IN" sz="2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Abdul Ghani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4107" y="4929182"/>
            <a:ext cx="490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University of Sargodha</a:t>
            </a:r>
            <a:endParaRPr kumimoji="0" lang="en-IN" sz="28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7030A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919" y="1351377"/>
            <a:ext cx="4572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83096" y="153324"/>
            <a:ext cx="103101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strike="noStrike" kern="1200" cap="none" spc="0" normalizeH="0" baseline="0" noProof="0" dirty="0" smtClean="0">
                <a:ln w="6600">
                  <a:solidFill>
                    <a:srgbClr val="DE7E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E7E18"/>
                  </a:outerShdw>
                </a:effectLst>
                <a:uLnTx/>
                <a:uFillTx/>
                <a:latin typeface="Century Gothic" panose="020B0502020202020204"/>
              </a:rPr>
              <a:t/>
            </a:r>
            <a:br>
              <a:rPr kumimoji="0" lang="en-IN" sz="3200" b="1" i="0" strike="noStrike" kern="1200" cap="none" spc="0" normalizeH="0" baseline="0" noProof="0" dirty="0" smtClean="0">
                <a:ln w="6600">
                  <a:solidFill>
                    <a:srgbClr val="DE7E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E7E18"/>
                  </a:outerShdw>
                </a:effectLst>
                <a:uLnTx/>
                <a:uFillTx/>
                <a:latin typeface="Century Gothic" panose="020B0502020202020204"/>
              </a:rPr>
            </a:br>
            <a:r>
              <a:rPr kumimoji="0" lang="en-IN" sz="3200" b="1" i="0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92AA4C"/>
                  </a:outerShdw>
                </a:effectLst>
                <a:uLnTx/>
                <a:uFillTx/>
                <a:latin typeface="Century Gothic" panose="020B0502020202020204"/>
              </a:rPr>
              <a:t>FOOD</a:t>
            </a:r>
            <a:r>
              <a:rPr kumimoji="0" lang="en-IN" sz="3200" b="1" i="0" strike="noStrike" kern="1200" cap="none" spc="0" normalizeH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92AA4C"/>
                  </a:outerShdw>
                </a:effectLst>
                <a:uLnTx/>
                <a:uFillTx/>
                <a:latin typeface="Century Gothic" panose="020B0502020202020204"/>
              </a:rPr>
              <a:t> </a:t>
            </a:r>
            <a:r>
              <a:rPr kumimoji="0" lang="en-IN" sz="3200" b="1" i="0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92AA4C"/>
                  </a:outerShdw>
                </a:effectLst>
                <a:uLnTx/>
                <a:uFillTx/>
                <a:latin typeface="Century Gothic" panose="020B0502020202020204"/>
              </a:rPr>
              <a:t>INDUSTRIAL WASTES MANAGEMENT</a:t>
            </a:r>
            <a:endParaRPr kumimoji="0" lang="en-IN" sz="3200" b="1" i="0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92AA4C"/>
                </a:outerShd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1" name="Content Placeholder 7" descr="Uos-logo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602" y="2799177"/>
            <a:ext cx="25146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933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6980" y="1326524"/>
            <a:ext cx="75470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Solid waste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Liquid waste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Gaseous waste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Coffee waste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Commercial waste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Electronic waste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Food waste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Mineral waste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Human waste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Industrial waste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Municipal solid waste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Packaging waste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4703" y="320829"/>
            <a:ext cx="7455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 w="0"/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TYPES OF INDUSTRIAL WASTE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3" descr="C:\Users\mypc\Downloads\foo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2344" y="1326524"/>
            <a:ext cx="2143390" cy="2446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Content Placeholder 3" descr="food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610" y="3915178"/>
            <a:ext cx="2143390" cy="2674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97" y="1326524"/>
            <a:ext cx="3337775" cy="52629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1680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7284" y="507265"/>
            <a:ext cx="990385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660000"/>
                </a:solidFill>
                <a:latin typeface="Verdana" panose="020B0604030504040204" pitchFamily="34" charset="0"/>
              </a:rPr>
              <a:t>                                           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660000"/>
                </a:solidFill>
                <a:latin typeface="Verdana" panose="020B0604030504040204" pitchFamily="34" charset="0"/>
              </a:rPr>
              <a:t>Types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660000"/>
                </a:solidFill>
                <a:latin typeface="Verdana" panose="020B0604030504040204" pitchFamily="34" charset="0"/>
              </a:rPr>
              <a:t>of waste</a:t>
            </a:r>
            <a:r>
              <a:rPr lang="en-US" b="1" dirty="0">
                <a:solidFill>
                  <a:srgbClr val="660000"/>
                </a:solidFill>
                <a:latin typeface="Verdana" panose="020B0604030504040204" pitchFamily="34" charset="0"/>
              </a:rPr>
              <a:t/>
            </a:r>
            <a:br>
              <a:rPr lang="en-US" b="1" dirty="0">
                <a:solidFill>
                  <a:srgbClr val="660000"/>
                </a:solidFill>
                <a:latin typeface="Verdana" panose="020B0604030504040204" pitchFamily="34" charset="0"/>
              </a:rPr>
            </a:br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/>
            </a:r>
            <a:b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</a:br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>Generally, </a:t>
            </a:r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</a:rPr>
              <a:t>waste could be liquid or solid waste</a:t>
            </a:r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>. Both of them could be hazardous. Liquid and solid waste types can also be grouped into </a:t>
            </a:r>
            <a:r>
              <a:rPr lang="en-US" dirty="0">
                <a:solidFill>
                  <a:srgbClr val="7030A0"/>
                </a:solidFill>
                <a:latin typeface="Verdana" panose="020B0604030504040204" pitchFamily="34" charset="0"/>
              </a:rPr>
              <a:t>organic, re-usable </a:t>
            </a:r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>and </a:t>
            </a:r>
            <a:r>
              <a:rPr lang="en-US" dirty="0">
                <a:solidFill>
                  <a:srgbClr val="7030A0"/>
                </a:solidFill>
                <a:latin typeface="Verdana" panose="020B0604030504040204" pitchFamily="34" charset="0"/>
              </a:rPr>
              <a:t>recyclable waste</a:t>
            </a:r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>. </a:t>
            </a:r>
            <a:b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77284" y="2230848"/>
            <a:ext cx="95432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1= Liquid wastes: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can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defined as such </a:t>
            </a:r>
            <a:r>
              <a:rPr lang="en-US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fluids as wastewater, fats, oils or grease </a:t>
            </a:r>
            <a:r>
              <a:rPr lang="en-US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oil, and hazardous household </a:t>
            </a:r>
            <a:r>
              <a:rPr lang="en-US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liquids.</a:t>
            </a:r>
          </a:p>
          <a:p>
            <a:endParaRPr lang="en-US" dirty="0" smtClean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come in non-solid form. Some solid waste can also be converted to a liquid waste form for disposal.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liquid waste include wash water from homes, liquids used for cleaning in industries and waste detergents.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69" y="5031615"/>
            <a:ext cx="257175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401" y="5031615"/>
            <a:ext cx="2490345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11" y="5031615"/>
            <a:ext cx="2857500" cy="1779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5377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5769" y="476518"/>
            <a:ext cx="99682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2= Solid waste: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Solid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waste predominantly, is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garbage, refuse or rubbish that we make in our homes and other places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include </a:t>
            </a:r>
          </a:p>
          <a:p>
            <a:r>
              <a:rPr lang="en-US" sz="2000" dirty="0" smtClean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car tires, </a:t>
            </a:r>
          </a:p>
          <a:p>
            <a:r>
              <a:rPr lang="en-US" sz="2000" dirty="0" smtClean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newspapers, </a:t>
            </a:r>
          </a:p>
          <a:p>
            <a:r>
              <a:rPr lang="en-US" sz="2000" dirty="0" smtClean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Broken furniture and even </a:t>
            </a:r>
          </a:p>
          <a:p>
            <a:r>
              <a:rPr lang="en-US" sz="2000" dirty="0" smtClean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waste.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 include any waste that is non-liquid</a:t>
            </a:r>
            <a:r>
              <a:rPr lang="en-US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20" y="4495043"/>
            <a:ext cx="3529482" cy="2052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69" y="4495044"/>
            <a:ext cx="3285722" cy="2052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17" y="4495043"/>
            <a:ext cx="2978038" cy="2052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2" y="1711474"/>
            <a:ext cx="5963589" cy="2152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8103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7285" y="193183"/>
            <a:ext cx="1041471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3= Hazardous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type:</a:t>
            </a:r>
          </a:p>
          <a:p>
            <a:endParaRPr lang="en-US" dirty="0" smtClean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Hazardous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harmful waste are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that potentially threaten public health or the environment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waste could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be;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Inflammable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(can easily catch fire),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Reactive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(can easily explode),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Corrosive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(can easily eat through metal)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Toxic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(poisonous to human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animals.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extinguishers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propane tanks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pesticides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n>
                  <a:solidFill>
                    <a:srgbClr val="0066FF"/>
                  </a:solidFill>
                </a:ln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mercury-containing equipment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(Thermostats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(e.g. fluorescent bulbs) and batteries.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5" y="4611240"/>
            <a:ext cx="21336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94" y="4611239"/>
            <a:ext cx="2724955" cy="2143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17" y="4666209"/>
            <a:ext cx="4834945" cy="2033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94" y="1723317"/>
            <a:ext cx="272495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463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6332" y="208088"/>
            <a:ext cx="609600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endParaRPr lang="en-US" sz="2400" b="1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Optima-Bold"/>
            </a:endParaRPr>
          </a:p>
          <a:p>
            <a:pPr algn="ctr"/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Optima-Bold"/>
              </a:rPr>
              <a:t>CATEGORIES </a:t>
            </a: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Optima-Bold"/>
              </a:rPr>
              <a:t>OF WASTES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</a:t>
            </a:r>
            <a:b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endParaRPr lang="en-US" sz="2400" dirty="0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2885" y="1545465"/>
            <a:ext cx="111015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-Roman"/>
              </a:rPr>
              <a:t>Consumers</a:t>
            </a:r>
            <a:r>
              <a:rPr lang="en-US" sz="2800" dirty="0">
                <a:solidFill>
                  <a:srgbClr val="002060"/>
                </a:solidFill>
                <a:latin typeface="Times-Roman"/>
              </a:rPr>
              <a:t>, manufacturers, utilities, and industries generate a wide spectrum of </a:t>
            </a:r>
            <a:r>
              <a:rPr lang="en-US" sz="2800" dirty="0" smtClean="0">
                <a:solidFill>
                  <a:srgbClr val="002060"/>
                </a:solidFill>
                <a:latin typeface="Times-Roman"/>
              </a:rPr>
              <a:t>wastes possessing </a:t>
            </a:r>
            <a:r>
              <a:rPr lang="en-US" sz="2800" dirty="0">
                <a:solidFill>
                  <a:srgbClr val="002060"/>
                </a:solidFill>
                <a:latin typeface="Times-Roman"/>
              </a:rPr>
              <a:t>drastically different chemical and physical </a:t>
            </a:r>
            <a:r>
              <a:rPr lang="en-US" sz="2800" dirty="0" smtClean="0">
                <a:solidFill>
                  <a:srgbClr val="002060"/>
                </a:solidFill>
                <a:latin typeface="Times-Roman"/>
              </a:rPr>
              <a:t>properties.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0930" y="3183109"/>
            <a:ext cx="5525036" cy="83099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-Roman"/>
              </a:rPr>
              <a:t>Some major classes of waste include: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b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</a:br>
            <a:endParaRPr lang="en-US" sz="24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6930" y="432574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● </a:t>
            </a:r>
            <a:r>
              <a:rPr lang="en-US" sz="2000" b="1" dirty="0" smtClean="0">
                <a:solidFill>
                  <a:srgbClr val="7030A0"/>
                </a:solidFill>
              </a:rPr>
              <a:t>Municipal solid wastes</a:t>
            </a:r>
            <a:r>
              <a:rPr lang="en-US" sz="2000" b="1" dirty="0">
                <a:solidFill>
                  <a:srgbClr val="7030A0"/>
                </a:solidFill>
              </a:rPr>
              <a:t/>
            </a:r>
            <a:br>
              <a:rPr lang="en-US" sz="2000" b="1" dirty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● </a:t>
            </a:r>
            <a:r>
              <a:rPr lang="en-US" sz="2000" b="1" dirty="0" smtClean="0">
                <a:solidFill>
                  <a:srgbClr val="7030A0"/>
                </a:solidFill>
              </a:rPr>
              <a:t>Hazardous </a:t>
            </a:r>
            <a:r>
              <a:rPr lang="en-US" sz="2000" b="1" dirty="0">
                <a:solidFill>
                  <a:srgbClr val="7030A0"/>
                </a:solidFill>
              </a:rPr>
              <a:t>wastes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● </a:t>
            </a:r>
            <a:r>
              <a:rPr lang="en-US" sz="2000" b="1" dirty="0" smtClean="0">
                <a:solidFill>
                  <a:srgbClr val="0066FF"/>
                </a:solidFill>
              </a:rPr>
              <a:t>Industrial </a:t>
            </a:r>
            <a:r>
              <a:rPr lang="en-US" sz="2000" b="1" dirty="0">
                <a:solidFill>
                  <a:srgbClr val="0066FF"/>
                </a:solidFill>
              </a:rPr>
              <a:t>wastes</a:t>
            </a:r>
            <a:br>
              <a:rPr lang="en-US" sz="2000" b="1" dirty="0">
                <a:solidFill>
                  <a:srgbClr val="0066FF"/>
                </a:solidFill>
              </a:rPr>
            </a:br>
            <a:r>
              <a:rPr lang="en-US" sz="2000" b="1" dirty="0">
                <a:solidFill>
                  <a:srgbClr val="0066FF"/>
                </a:solidFill>
              </a:rPr>
              <a:t>● </a:t>
            </a:r>
            <a:r>
              <a:rPr lang="en-US" sz="2000" b="1" dirty="0" smtClean="0">
                <a:solidFill>
                  <a:srgbClr val="0066FF"/>
                </a:solidFill>
              </a:rPr>
              <a:t>Medical </a:t>
            </a:r>
            <a:r>
              <a:rPr lang="en-US" sz="2000" b="1" dirty="0">
                <a:solidFill>
                  <a:srgbClr val="0066FF"/>
                </a:solidFill>
              </a:rPr>
              <a:t>wastes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● </a:t>
            </a:r>
            <a:r>
              <a:rPr lang="en-US" sz="2000" b="1" dirty="0" smtClean="0">
                <a:solidFill>
                  <a:srgbClr val="FF3300"/>
                </a:solidFill>
              </a:rPr>
              <a:t>Universal </a:t>
            </a:r>
            <a:r>
              <a:rPr lang="en-US" sz="2000" b="1" dirty="0">
                <a:solidFill>
                  <a:srgbClr val="FF3300"/>
                </a:solidFill>
              </a:rPr>
              <a:t>wastes</a:t>
            </a:r>
            <a:br>
              <a:rPr lang="en-US" sz="2000" b="1" dirty="0">
                <a:solidFill>
                  <a:srgbClr val="FF3300"/>
                </a:solidFill>
              </a:rPr>
            </a:br>
            <a:r>
              <a:rPr lang="en-US" sz="2000" b="1" dirty="0">
                <a:solidFill>
                  <a:srgbClr val="FF3300"/>
                </a:solidFill>
              </a:rPr>
              <a:t>● Construction and </a:t>
            </a:r>
            <a:r>
              <a:rPr lang="en-US" sz="2000" b="1" dirty="0" smtClean="0">
                <a:solidFill>
                  <a:srgbClr val="FF3300"/>
                </a:solidFill>
              </a:rPr>
              <a:t>demolition </a:t>
            </a:r>
            <a:r>
              <a:rPr lang="en-US" sz="2000" b="1" dirty="0">
                <a:solidFill>
                  <a:srgbClr val="FF3300"/>
                </a:solidFill>
              </a:rPr>
              <a:t>wastes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● </a:t>
            </a:r>
            <a:r>
              <a:rPr lang="en-US" sz="2000" b="1" dirty="0" smtClean="0">
                <a:solidFill>
                  <a:schemeClr val="accent4"/>
                </a:solidFill>
              </a:rPr>
              <a:t>Radioactive </a:t>
            </a:r>
            <a:r>
              <a:rPr lang="en-US" sz="2000" b="1" dirty="0">
                <a:solidFill>
                  <a:schemeClr val="accent4"/>
                </a:solidFill>
              </a:rPr>
              <a:t>wastes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>
                <a:solidFill>
                  <a:schemeClr val="accent4"/>
                </a:solidFill>
              </a:rPr>
              <a:t/>
            </a:r>
            <a:br>
              <a:rPr lang="en-US" sz="2000" b="1" dirty="0">
                <a:solidFill>
                  <a:schemeClr val="accent4"/>
                </a:solidFill>
              </a:rPr>
            </a:br>
            <a:r>
              <a:rPr lang="en-US" sz="2000" b="1" dirty="0">
                <a:solidFill>
                  <a:schemeClr val="accent4"/>
                </a:solidFill>
              </a:rPr>
              <a:t>● Mining </a:t>
            </a:r>
            <a:r>
              <a:rPr lang="en-US" sz="2000" b="1" dirty="0" smtClean="0">
                <a:solidFill>
                  <a:schemeClr val="accent4"/>
                </a:solidFill>
              </a:rPr>
              <a:t>wastes 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767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8203" y="478544"/>
            <a:ext cx="7547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1= Municipal solid </a:t>
            </a:r>
            <a:r>
              <a:rPr lang="en-US" sz="3600" b="1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wastes</a:t>
            </a:r>
            <a:br>
              <a:rPr lang="en-US" sz="3600" b="1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4253" y="1678873"/>
            <a:ext cx="102129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Times-Roman"/>
              </a:rPr>
              <a:t>Also 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known as </a:t>
            </a:r>
            <a:r>
              <a:rPr lang="en-US" sz="2000" dirty="0">
                <a:solidFill>
                  <a:srgbClr val="7030A0"/>
                </a:solidFill>
                <a:latin typeface="Times-Roman"/>
              </a:rPr>
              <a:t>domestic waste 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or sometimes </a:t>
            </a:r>
            <a:r>
              <a:rPr lang="en-US" sz="2000" dirty="0">
                <a:solidFill>
                  <a:srgbClr val="FF0000"/>
                </a:solidFill>
                <a:latin typeface="Times-Roman"/>
              </a:rPr>
              <a:t>household waste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, is generated within a community from several sources, and not simply by the individual consumer or a </a:t>
            </a:r>
            <a:r>
              <a:rPr lang="en-US" sz="2000" dirty="0" smtClean="0">
                <a:solidFill>
                  <a:srgbClr val="000000"/>
                </a:solidFill>
                <a:latin typeface="Times-Roman"/>
              </a:rPr>
              <a:t>household.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74253" y="3291881"/>
            <a:ext cx="100455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-Roman"/>
              </a:rPr>
              <a:t>MSW originates from </a:t>
            </a:r>
            <a:r>
              <a:rPr lang="en-US" sz="2000" dirty="0">
                <a:solidFill>
                  <a:schemeClr val="accent1"/>
                </a:solidFill>
                <a:latin typeface="Times-Roman"/>
              </a:rPr>
              <a:t>residential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Times-Roman"/>
              </a:rPr>
              <a:t>commercial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Times-Roman"/>
              </a:rPr>
              <a:t>institutional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, industrial, and </a:t>
            </a:r>
            <a:r>
              <a:rPr lang="en-US" sz="2000" dirty="0">
                <a:solidFill>
                  <a:srgbClr val="FF0000"/>
                </a:solidFill>
                <a:latin typeface="Times-Roman"/>
              </a:rPr>
              <a:t>municipal </a:t>
            </a:r>
            <a:r>
              <a:rPr lang="en-US" sz="2000" dirty="0" smtClean="0">
                <a:solidFill>
                  <a:srgbClr val="FF0000"/>
                </a:solidFill>
                <a:latin typeface="Times-Roman"/>
              </a:rPr>
              <a:t>sources.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674253" y="4510496"/>
            <a:ext cx="9865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-Roman"/>
              </a:rPr>
              <a:t>Municipal wastes are highly heterogeneous and include </a:t>
            </a:r>
            <a:r>
              <a:rPr lang="en-US" sz="2000" dirty="0">
                <a:solidFill>
                  <a:srgbClr val="7030A0"/>
                </a:solidFill>
                <a:latin typeface="Times-Roman"/>
              </a:rPr>
              <a:t>durable goods 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(e.g., appliances), </a:t>
            </a:r>
            <a:r>
              <a:rPr lang="en-US" sz="2000" dirty="0">
                <a:solidFill>
                  <a:srgbClr val="FF3399"/>
                </a:solidFill>
                <a:latin typeface="Times-Roman"/>
              </a:rPr>
              <a:t>nondurable goods 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(newspapers, office paper), </a:t>
            </a:r>
            <a:r>
              <a:rPr lang="en-US" sz="2000" dirty="0">
                <a:solidFill>
                  <a:srgbClr val="0066FF"/>
                </a:solidFill>
                <a:latin typeface="Times-Roman"/>
              </a:rPr>
              <a:t>packaging and containers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, food wastes, yard wastes, </a:t>
            </a:r>
            <a:r>
              <a:rPr lang="en-US" sz="2000" dirty="0" smtClean="0">
                <a:solidFill>
                  <a:srgbClr val="000000"/>
                </a:solidFill>
                <a:latin typeface="Times-Roman"/>
              </a:rPr>
              <a:t>and </a:t>
            </a:r>
            <a:r>
              <a:rPr lang="en-US" sz="2000" dirty="0" smtClean="0">
                <a:solidFill>
                  <a:schemeClr val="accent1"/>
                </a:solidFill>
                <a:latin typeface="Times-Roman"/>
              </a:rPr>
              <a:t>miscellaneous </a:t>
            </a:r>
            <a:r>
              <a:rPr lang="en-US" sz="2000" dirty="0">
                <a:solidFill>
                  <a:schemeClr val="accent1"/>
                </a:solidFill>
                <a:latin typeface="Times-Roman"/>
              </a:rPr>
              <a:t>inorganic </a:t>
            </a:r>
            <a:r>
              <a:rPr lang="en-US" sz="2000" dirty="0" smtClean="0">
                <a:solidFill>
                  <a:schemeClr val="accent1"/>
                </a:solidFill>
                <a:latin typeface="Times-Roman"/>
              </a:rPr>
              <a:t>wastes.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005884" y="4202721"/>
            <a:ext cx="9713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4221" y="0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ptima-Bold"/>
              </a:rPr>
              <a:t>Further types of municipal solid waste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6014" y="984867"/>
            <a:ext cx="1098598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ptima-Bold"/>
              </a:rPr>
              <a:t>1- Residential wastes.</a:t>
            </a:r>
          </a:p>
          <a:p>
            <a:r>
              <a:rPr lang="en-US" sz="2000" dirty="0" smtClean="0">
                <a:ln w="13462">
                  <a:noFill/>
                  <a:prstDash val="solid"/>
                </a:ln>
                <a:latin typeface="Optima-Bold"/>
              </a:rPr>
              <a:t>It includes food scraps, food packages, cans, bottles, news papers</a:t>
            </a:r>
            <a:r>
              <a:rPr lang="en-US" sz="2000" dirty="0">
                <a:ln w="13462">
                  <a:noFill/>
                  <a:prstDash val="solid"/>
                </a:ln>
                <a:latin typeface="Optima-Bold"/>
              </a:rPr>
              <a:t> </a:t>
            </a:r>
            <a:r>
              <a:rPr lang="en-US" sz="2000" dirty="0" smtClean="0">
                <a:ln w="13462">
                  <a:noFill/>
                  <a:prstDash val="solid"/>
                </a:ln>
                <a:latin typeface="Optima-Bold"/>
              </a:rPr>
              <a:t>and clothing.</a:t>
            </a:r>
          </a:p>
          <a:p>
            <a:endParaRPr lang="en-US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Optima-Bold"/>
            </a:endParaRPr>
          </a:p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ptima-Bold"/>
              </a:rPr>
              <a:t>2- Commercial wastes(Office, building, companies)</a:t>
            </a:r>
          </a:p>
          <a:p>
            <a:r>
              <a:rPr lang="en-US" sz="2400" dirty="0" smtClean="0">
                <a:ln w="13462">
                  <a:noFill/>
                  <a:prstDash val="solid"/>
                </a:ln>
                <a:latin typeface="Optima-Bold"/>
              </a:rPr>
              <a:t>It includes office papers, boxes, food wastes and wood pallets</a:t>
            </a:r>
          </a:p>
          <a:p>
            <a:endParaRPr lang="en-US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Optima-Bold"/>
            </a:endParaRPr>
          </a:p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ptima-Bold"/>
              </a:rPr>
              <a:t>3- Institutions wastes (School, hospitals, Prisons).</a:t>
            </a:r>
          </a:p>
          <a:p>
            <a:r>
              <a:rPr lang="en-US" sz="2400" dirty="0" smtClean="0">
                <a:ln w="13462">
                  <a:noFill/>
                  <a:prstDash val="solid"/>
                </a:ln>
                <a:latin typeface="Optima-Bold"/>
              </a:rPr>
              <a:t>It includes class room wastes, papers, rappers</a:t>
            </a:r>
          </a:p>
          <a:p>
            <a:endParaRPr lang="en-US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Optima-Bold"/>
            </a:endParaRPr>
          </a:p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ptima-Bold"/>
              </a:rPr>
              <a:t>4- Industrial wastes (Packages).</a:t>
            </a:r>
          </a:p>
          <a:p>
            <a:r>
              <a:rPr lang="en-US" sz="2800" dirty="0" smtClean="0">
                <a:ln w="13462">
                  <a:noFill/>
                  <a:prstDash val="solid"/>
                </a:ln>
                <a:latin typeface="Optima-Bold"/>
              </a:rPr>
              <a:t>It includes straws, by products of foods, disposable pallets. etc.</a:t>
            </a:r>
          </a:p>
        </p:txBody>
      </p:sp>
    </p:spTree>
    <p:extLst>
      <p:ext uri="{BB962C8B-B14F-4D97-AF65-F5344CB8AC3E}">
        <p14:creationId xmlns:p14="http://schemas.microsoft.com/office/powerpoint/2010/main" val="1589482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4219" y="49175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2= HAZARDOUS 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b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3646" y="1159099"/>
            <a:ext cx="1077532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Times-Roman"/>
              </a:rPr>
              <a:t>“</a:t>
            </a:r>
            <a:r>
              <a:rPr lang="en-US" sz="2400" dirty="0" smtClean="0">
                <a:solidFill>
                  <a:srgbClr val="000000"/>
                </a:solidFill>
                <a:latin typeface="Times-Roman"/>
              </a:rPr>
              <a:t>Any </a:t>
            </a:r>
            <a:r>
              <a:rPr lang="en-US" sz="2400" dirty="0">
                <a:solidFill>
                  <a:srgbClr val="000000"/>
                </a:solidFill>
                <a:latin typeface="Times-Roman"/>
              </a:rPr>
              <a:t>waste or combination of wastes which pose </a:t>
            </a:r>
            <a:r>
              <a:rPr lang="en-US" sz="2400" dirty="0" smtClean="0">
                <a:solidFill>
                  <a:srgbClr val="000000"/>
                </a:solidFill>
                <a:latin typeface="Times-Roman"/>
              </a:rPr>
              <a:t>potential </a:t>
            </a:r>
            <a:r>
              <a:rPr lang="en-US" sz="2400" dirty="0">
                <a:solidFill>
                  <a:srgbClr val="000000"/>
                </a:solidFill>
                <a:latin typeface="Times-Roman"/>
              </a:rPr>
              <a:t>hazard to </a:t>
            </a:r>
            <a:r>
              <a:rPr lang="en-US" sz="2400" dirty="0" smtClean="0">
                <a:solidFill>
                  <a:srgbClr val="000000"/>
                </a:solidFill>
                <a:latin typeface="Times-Roman"/>
              </a:rPr>
              <a:t>human health </a:t>
            </a:r>
            <a:r>
              <a:rPr lang="en-US" sz="2400" dirty="0">
                <a:solidFill>
                  <a:srgbClr val="000000"/>
                </a:solidFill>
                <a:latin typeface="Times-Roman"/>
              </a:rPr>
              <a:t>or living </a:t>
            </a:r>
            <a:r>
              <a:rPr lang="en-US" sz="2400" dirty="0" smtClean="0">
                <a:solidFill>
                  <a:srgbClr val="000000"/>
                </a:solidFill>
                <a:latin typeface="Times-Roman"/>
              </a:rPr>
              <a:t>organisms” is called hazardous wastes.</a:t>
            </a:r>
          </a:p>
          <a:p>
            <a:endParaRPr lang="en-US" sz="2400" dirty="0">
              <a:solidFill>
                <a:srgbClr val="000000"/>
              </a:solidFill>
              <a:latin typeface="Times-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3300"/>
                </a:solidFill>
                <a:latin typeface="Times-Roman"/>
              </a:rPr>
              <a:t> Because </a:t>
            </a:r>
            <a:r>
              <a:rPr lang="en-US" sz="2400" dirty="0">
                <a:solidFill>
                  <a:srgbClr val="FF3300"/>
                </a:solidFill>
                <a:latin typeface="Times-Roman"/>
              </a:rPr>
              <a:t>such wastes are non-degradable or persistent in nature </a:t>
            </a:r>
            <a:r>
              <a:rPr lang="en-US" sz="2400" dirty="0" smtClean="0">
                <a:solidFill>
                  <a:srgbClr val="FF3300"/>
                </a:solidFill>
                <a:latin typeface="Times-Roman"/>
              </a:rPr>
              <a:t>as well as they </a:t>
            </a:r>
            <a:r>
              <a:rPr lang="en-US" sz="2400" dirty="0">
                <a:solidFill>
                  <a:srgbClr val="FF3300"/>
                </a:solidFill>
                <a:latin typeface="Times-Roman"/>
              </a:rPr>
              <a:t>can be biologically </a:t>
            </a:r>
            <a:r>
              <a:rPr lang="en-US" sz="2400" dirty="0" smtClean="0">
                <a:solidFill>
                  <a:srgbClr val="FF3300"/>
                </a:solidFill>
                <a:latin typeface="Times-Roman"/>
              </a:rPr>
              <a:t>magnified</a:t>
            </a:r>
            <a:r>
              <a:rPr lang="en-US" sz="2400" dirty="0">
                <a:solidFill>
                  <a:srgbClr val="FF3300"/>
                </a:solidFill>
                <a:latin typeface="Times-Roman"/>
              </a:rPr>
              <a:t> </a:t>
            </a:r>
            <a:r>
              <a:rPr lang="en-US" sz="2400" dirty="0" smtClean="0">
                <a:solidFill>
                  <a:srgbClr val="FF3300"/>
                </a:solidFill>
                <a:latin typeface="Times-Roman"/>
              </a:rPr>
              <a:t>or may be lethal or </a:t>
            </a:r>
            <a:r>
              <a:rPr lang="en-US" sz="2400" dirty="0">
                <a:solidFill>
                  <a:srgbClr val="FF3300"/>
                </a:solidFill>
                <a:latin typeface="Times-Roman"/>
              </a:rPr>
              <a:t>tend to cause detrimental cumulative </a:t>
            </a:r>
            <a:r>
              <a:rPr lang="en-US" sz="2400" dirty="0" smtClean="0">
                <a:solidFill>
                  <a:srgbClr val="FF3300"/>
                </a:solidFill>
                <a:latin typeface="Times-Roman"/>
              </a:rPr>
              <a:t>effects.</a:t>
            </a:r>
            <a:r>
              <a:rPr lang="en-US" sz="2400" dirty="0" smtClean="0">
                <a:solidFill>
                  <a:srgbClr val="FF33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33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3399"/>
                </a:solidFill>
              </a:rPr>
              <a:t>Examples of hazardous wastes include </a:t>
            </a:r>
            <a:r>
              <a:rPr lang="en-US" sz="2800" b="1" dirty="0" smtClean="0">
                <a:solidFill>
                  <a:srgbClr val="FF3399"/>
                </a:solidFill>
              </a:rPr>
              <a:t>.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</a:rPr>
              <a:t>Residues from solvent manufacture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</a:rPr>
              <a:t>Electroplating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Metal treating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Wood preserving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Petroleum refining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86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8912" y="2856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3= </a:t>
            </a:r>
            <a:r>
              <a:rPr lang="en-US" sz="3600" b="1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INDUSTRIAL WASTE 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/>
            </a:r>
            <a:br>
              <a:rPr lang="en-US" dirty="0">
                <a:ln>
                  <a:solidFill>
                    <a:schemeClr val="tx1"/>
                  </a:solidFill>
                </a:ln>
              </a:rPr>
            </a:b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6979" y="1209022"/>
            <a:ext cx="1059502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Times-Roman"/>
              </a:rPr>
              <a:t>Billions of tons of industrial solid waste are generated and managed on-site at industrial facilities</a:t>
            </a:r>
            <a:br>
              <a:rPr lang="en-US" sz="2800" dirty="0">
                <a:solidFill>
                  <a:srgbClr val="000000"/>
                </a:solidFill>
                <a:latin typeface="Times-Roman"/>
              </a:rPr>
            </a:br>
            <a:r>
              <a:rPr lang="en-US" sz="2800" dirty="0">
                <a:solidFill>
                  <a:srgbClr val="000000"/>
                </a:solidFill>
                <a:latin typeface="Times-Roman"/>
              </a:rPr>
              <a:t>each </a:t>
            </a:r>
            <a:r>
              <a:rPr lang="en-US" sz="2800" dirty="0" smtClean="0">
                <a:solidFill>
                  <a:srgbClr val="000000"/>
                </a:solidFill>
                <a:latin typeface="Times-Roman"/>
              </a:rPr>
              <a:t>year.</a:t>
            </a:r>
          </a:p>
          <a:p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7030A0"/>
                </a:solidFill>
              </a:rPr>
              <a:t>Many </a:t>
            </a:r>
            <a:r>
              <a:rPr lang="en-US" sz="2800" dirty="0">
                <a:solidFill>
                  <a:srgbClr val="7030A0"/>
                </a:solidFill>
              </a:rPr>
              <a:t>(but not all) of these wastes are of </a:t>
            </a:r>
            <a:r>
              <a:rPr lang="en-US" sz="2800" dirty="0" smtClean="0">
                <a:solidFill>
                  <a:srgbClr val="7030A0"/>
                </a:solidFill>
              </a:rPr>
              <a:t>low toxicity.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</a:rPr>
              <a:t>Examples of an </a:t>
            </a:r>
            <a:r>
              <a:rPr lang="en-US" sz="2800" dirty="0">
                <a:solidFill>
                  <a:srgbClr val="FF0000"/>
                </a:solidFill>
              </a:rPr>
              <a:t>industrial waste stream </a:t>
            </a:r>
            <a:r>
              <a:rPr lang="en-US" sz="2800" dirty="0" smtClean="0">
                <a:solidFill>
                  <a:srgbClr val="FF0000"/>
                </a:solidFill>
              </a:rPr>
              <a:t>are</a:t>
            </a:r>
            <a:r>
              <a:rPr lang="en-US" sz="2800" dirty="0" smtClean="0"/>
              <a:t>, 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Coal combustion solids.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Ash.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Fly ash.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66FF"/>
                </a:solidFill>
              </a:rPr>
              <a:t>Flue gas (A way to carry off smoke).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F3399"/>
                </a:solidFill>
              </a:rPr>
              <a:t>Desulfurization sludge.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839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2248" y="2341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4= MEDICAL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b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8496" y="1107583"/>
            <a:ext cx="105435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  <a:latin typeface="Times-Roman"/>
              </a:rPr>
              <a:t>Medical waste </a:t>
            </a:r>
            <a:r>
              <a:rPr lang="en-US" sz="2000" dirty="0" smtClean="0">
                <a:solidFill>
                  <a:srgbClr val="000000"/>
                </a:solidFill>
                <a:latin typeface="Times-Roman"/>
              </a:rPr>
              <a:t>is defined as wastes 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generated during the administration of healthcare by medical facilities and </a:t>
            </a:r>
            <a:r>
              <a:rPr lang="en-US" sz="2000" dirty="0" smtClean="0">
                <a:solidFill>
                  <a:srgbClr val="000000"/>
                </a:solidFill>
                <a:latin typeface="Times-Roman"/>
              </a:rPr>
              <a:t>home healthcare 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programs, or as a result of research by medical </a:t>
            </a:r>
            <a:r>
              <a:rPr lang="en-US" sz="2000" dirty="0" smtClean="0">
                <a:solidFill>
                  <a:srgbClr val="000000"/>
                </a:solidFill>
                <a:latin typeface="Times-Roman"/>
              </a:rPr>
              <a:t>institutions.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48495" y="2554133"/>
            <a:ext cx="96333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Times-Roman"/>
              </a:rPr>
              <a:t>Medical 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wastes include: </a:t>
            </a:r>
            <a:endParaRPr lang="en-US" sz="2000" dirty="0" smtClean="0">
              <a:solidFill>
                <a:srgbClr val="000000"/>
              </a:solidFill>
              <a:latin typeface="Times-Roman"/>
            </a:endParaRPr>
          </a:p>
          <a:p>
            <a:endParaRPr lang="en-US" dirty="0" smtClean="0">
              <a:solidFill>
                <a:srgbClr val="000000"/>
              </a:solidFill>
              <a:latin typeface="Times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  <a:latin typeface="Times-Roman"/>
              </a:rPr>
              <a:t>Cultures and stocks of infectious agents</a:t>
            </a:r>
            <a:br>
              <a:rPr lang="en-US" sz="2400" dirty="0" smtClean="0">
                <a:solidFill>
                  <a:srgbClr val="C00000"/>
                </a:solidFill>
                <a:latin typeface="Times-Roman"/>
              </a:rPr>
            </a:br>
            <a:r>
              <a:rPr lang="en-US" sz="2400" dirty="0" smtClean="0">
                <a:solidFill>
                  <a:srgbClr val="C00000"/>
                </a:solidFill>
                <a:latin typeface="Times-Roman"/>
              </a:rPr>
              <a:t>(e.g., Cultures from medical, pathological, research, and industrial laboratories);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0000"/>
              </a:solidFill>
              <a:latin typeface="Times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  <a:latin typeface="Times-Roman"/>
              </a:rPr>
              <a:t>Pathological wastes (tissues, organs, body parts, body fluids);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0000"/>
              </a:solidFill>
              <a:latin typeface="Times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Times-Roman"/>
              </a:rPr>
              <a:t>Waste human blood and blood products; sharps (both used and unused hypodermic needles, syringes, scalpel blades, etc.)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992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69" y="121834"/>
            <a:ext cx="8915400" cy="727612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Waste</a:t>
            </a:r>
            <a:br>
              <a:rPr lang="en-IN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IN" sz="4000" dirty="0" smtClean="0"/>
              <a:t/>
            </a:r>
            <a:br>
              <a:rPr lang="en-IN" sz="4000" dirty="0" smtClean="0"/>
            </a:b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0084" y="340824"/>
            <a:ext cx="9250018" cy="5579165"/>
          </a:xfrm>
        </p:spPr>
        <p:txBody>
          <a:bodyPr>
            <a:normAutofit/>
          </a:bodyPr>
          <a:lstStyle/>
          <a:p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Wastes is any substances or objects that holder tend to discard.</a:t>
            </a:r>
            <a:endParaRPr lang="en-I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2- Unwanted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unusable material, substances,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by-products is also known as wastes.</a:t>
            </a: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084" y="3839061"/>
            <a:ext cx="2722159" cy="2903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671266" y="2062516"/>
            <a:ext cx="925001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</a:rPr>
              <a:t>                                    </a:t>
            </a:r>
            <a:r>
              <a:rPr lang="en-US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Solid waste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</a:rPr>
              <a:t> It can be defined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as: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useless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unwanted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products </a:t>
            </a:r>
            <a:r>
              <a:rPr lang="en-US" sz="2400" dirty="0" smtClean="0">
                <a:solidFill>
                  <a:srgbClr val="FF0000"/>
                </a:solidFill>
              </a:rPr>
              <a:t>in </a:t>
            </a:r>
            <a:r>
              <a:rPr lang="en-US" sz="2400" dirty="0">
                <a:solidFill>
                  <a:srgbClr val="FF0000"/>
                </a:solidFill>
              </a:rPr>
              <a:t>the solid state, </a:t>
            </a:r>
            <a:r>
              <a:rPr lang="pt-BR" sz="2400" dirty="0" smtClean="0">
                <a:solidFill>
                  <a:srgbClr val="FF0000"/>
                </a:solidFill>
              </a:rPr>
              <a:t>derived from the activities of </a:t>
            </a:r>
            <a:r>
              <a:rPr lang="en-US" sz="2400" dirty="0" smtClean="0">
                <a:solidFill>
                  <a:srgbClr val="FF0000"/>
                </a:solidFill>
              </a:rPr>
              <a:t>society. 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pt-BR" sz="2400" dirty="0" smtClean="0"/>
              <a:t> 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36" y="3850660"/>
            <a:ext cx="2746805" cy="28806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403" y="3839061"/>
            <a:ext cx="2924881" cy="28806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156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8913" y="1955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tima-Bold"/>
              </a:rPr>
              <a:t>5= UNIVERSAL </a:t>
            </a:r>
            <a:r>
              <a:rPr lang="en-US" sz="3600" b="1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tima-Bold"/>
              </a:rPr>
              <a:t>WASTE</a:t>
            </a:r>
            <a:r>
              <a:rPr lang="en-US" sz="3600" b="1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15413" y="749002"/>
            <a:ext cx="1081825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Universal wastes</a:t>
            </a:r>
            <a:r>
              <a:rPr lang="en-US" sz="2800" dirty="0"/>
              <a:t> </a:t>
            </a:r>
            <a:r>
              <a:rPr lang="en-US" sz="2400" dirty="0">
                <a:solidFill>
                  <a:srgbClr val="00B050"/>
                </a:solidFill>
              </a:rPr>
              <a:t>are hazardous </a:t>
            </a:r>
            <a:r>
              <a:rPr lang="en-US" sz="2400" b="1" dirty="0">
                <a:solidFill>
                  <a:srgbClr val="00B050"/>
                </a:solidFill>
              </a:rPr>
              <a:t>wastes</a:t>
            </a:r>
            <a:r>
              <a:rPr lang="en-US" sz="2400" dirty="0">
                <a:solidFill>
                  <a:srgbClr val="00B050"/>
                </a:solidFill>
              </a:rPr>
              <a:t> that are </a:t>
            </a:r>
            <a:r>
              <a:rPr lang="en-US" sz="2400" b="1" dirty="0">
                <a:solidFill>
                  <a:srgbClr val="FF3300"/>
                </a:solidFill>
              </a:rPr>
              <a:t>widely</a:t>
            </a:r>
            <a:r>
              <a:rPr lang="en-US" sz="2400" dirty="0">
                <a:solidFill>
                  <a:srgbClr val="00B050"/>
                </a:solidFill>
              </a:rPr>
              <a:t> produced by households and many different types of </a:t>
            </a:r>
            <a:r>
              <a:rPr lang="en-US" sz="2400" dirty="0" smtClean="0">
                <a:solidFill>
                  <a:srgbClr val="00B050"/>
                </a:solidFill>
              </a:rPr>
              <a:t>businesses.</a:t>
            </a:r>
            <a:endParaRPr lang="en-US" sz="2400" dirty="0" smtClean="0">
              <a:solidFill>
                <a:srgbClr val="00B050"/>
              </a:solidFill>
              <a:latin typeface="Times-Roman"/>
            </a:endParaRPr>
          </a:p>
          <a:p>
            <a:endParaRPr lang="en-US" sz="2800" dirty="0">
              <a:latin typeface="Times-Roman"/>
            </a:endParaRPr>
          </a:p>
          <a:p>
            <a:r>
              <a:rPr lang="en-US" sz="2800" dirty="0" smtClean="0">
                <a:latin typeface="Times-Roman"/>
              </a:rPr>
              <a:t>Universal </a:t>
            </a:r>
            <a:r>
              <a:rPr lang="en-US" sz="2800" dirty="0">
                <a:latin typeface="Times-Roman"/>
              </a:rPr>
              <a:t>wastes include</a:t>
            </a:r>
            <a:r>
              <a:rPr lang="en-US" sz="2800" dirty="0" smtClean="0">
                <a:latin typeface="Times-Roman"/>
              </a:rPr>
              <a:t>:</a:t>
            </a:r>
          </a:p>
          <a:p>
            <a:endParaRPr lang="en-US" dirty="0">
              <a:solidFill>
                <a:srgbClr val="000000"/>
              </a:solidFill>
              <a:latin typeface="Times-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3399"/>
                </a:solidFill>
              </a:rPr>
              <a:t>Batteries </a:t>
            </a:r>
            <a:r>
              <a:rPr lang="en-US" sz="2400" dirty="0">
                <a:solidFill>
                  <a:srgbClr val="FF3399"/>
                </a:solidFill>
              </a:rPr>
              <a:t>such as nickel–cadmium and small lead–acid batteries </a:t>
            </a:r>
            <a:r>
              <a:rPr lang="en-US" sz="2400" dirty="0" smtClean="0">
                <a:solidFill>
                  <a:srgbClr val="FF3399"/>
                </a:solidFill>
              </a:rPr>
              <a:t>found in </a:t>
            </a:r>
            <a:r>
              <a:rPr lang="en-US" sz="2400" dirty="0">
                <a:solidFill>
                  <a:srgbClr val="FF3399"/>
                </a:solidFill>
              </a:rPr>
              <a:t>electronic equipment, mobile telephones, and portable </a:t>
            </a:r>
            <a:r>
              <a:rPr lang="en-US" sz="2400" dirty="0" smtClean="0">
                <a:solidFill>
                  <a:srgbClr val="FF3399"/>
                </a:solidFill>
              </a:rPr>
              <a:t>computers.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Agricultural pesticides.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Televisions</a:t>
            </a:r>
            <a:r>
              <a:rPr lang="en-US" sz="2400" dirty="0"/>
              <a:t>, computers and other electronic devices as well as </a:t>
            </a:r>
            <a:r>
              <a:rPr lang="en-US" sz="2400" dirty="0" smtClean="0"/>
              <a:t>fluorescent </a:t>
            </a:r>
            <a:r>
              <a:rPr lang="en-US" sz="2400" dirty="0"/>
              <a:t>lamps</a:t>
            </a:r>
            <a:r>
              <a:rPr lang="en-US" sz="2400" dirty="0" smtClean="0">
                <a:solidFill>
                  <a:srgbClr val="0066FF"/>
                </a:solidFill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7030A0"/>
                </a:solidFill>
              </a:rPr>
              <a:t>Lamps </a:t>
            </a:r>
            <a:r>
              <a:rPr lang="en-US" sz="2400" dirty="0">
                <a:solidFill>
                  <a:srgbClr val="7030A0"/>
                </a:solidFill>
              </a:rPr>
              <a:t>that contain mercury or </a:t>
            </a:r>
            <a:r>
              <a:rPr lang="en-US" sz="2400" dirty="0" smtClean="0">
                <a:solidFill>
                  <a:srgbClr val="7030A0"/>
                </a:solidFill>
              </a:rPr>
              <a:t>lead.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Thermostats that contain liquid mercury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33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9707" y="208418"/>
            <a:ext cx="9697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6= CONSTRUCTION 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DEMOLITION DEBRIS </a:t>
            </a:r>
            <a:b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9707" y="1285636"/>
            <a:ext cx="10212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-Roman"/>
              </a:rPr>
              <a:t>Construction and </a:t>
            </a:r>
            <a:r>
              <a:rPr lang="en-US" sz="2400" dirty="0" smtClean="0">
                <a:solidFill>
                  <a:srgbClr val="000000"/>
                </a:solidFill>
                <a:latin typeface="Times-Roman"/>
              </a:rPr>
              <a:t>demolition </a:t>
            </a:r>
            <a:r>
              <a:rPr lang="en-US" sz="2400" dirty="0">
                <a:solidFill>
                  <a:srgbClr val="000000"/>
                </a:solidFill>
                <a:latin typeface="Times-Roman"/>
              </a:rPr>
              <a:t>debris </a:t>
            </a:r>
            <a:r>
              <a:rPr lang="en-US" sz="2400" dirty="0" smtClean="0">
                <a:solidFill>
                  <a:srgbClr val="000000"/>
                </a:solidFill>
                <a:latin typeface="Times-Roman"/>
              </a:rPr>
              <a:t>is “</a:t>
            </a:r>
            <a:r>
              <a:rPr lang="en-US" sz="2400" b="1" dirty="0" smtClean="0">
                <a:solidFill>
                  <a:srgbClr val="002060"/>
                </a:solidFill>
                <a:latin typeface="Times-Roman"/>
              </a:rPr>
              <a:t>waste </a:t>
            </a:r>
            <a:r>
              <a:rPr lang="en-US" sz="2400" b="1" dirty="0">
                <a:solidFill>
                  <a:srgbClr val="002060"/>
                </a:solidFill>
                <a:latin typeface="Times-Roman"/>
              </a:rPr>
              <a:t>material produced during construction, renovation, or demolition of </a:t>
            </a:r>
            <a:r>
              <a:rPr lang="en-US" sz="2400" b="1" dirty="0" smtClean="0">
                <a:solidFill>
                  <a:srgbClr val="002060"/>
                </a:solidFill>
                <a:latin typeface="Times-Roman"/>
              </a:rPr>
              <a:t>structures”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987898" y="2338097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-Roman"/>
              </a:rPr>
              <a:t>Components of C&amp;D debris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-Roman"/>
              </a:rPr>
              <a:t>includes;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/>
            </a:r>
            <a:br>
              <a:rPr lang="en-US" dirty="0">
                <a:ln>
                  <a:solidFill>
                    <a:schemeClr val="tx1"/>
                  </a:solidFill>
                </a:ln>
              </a:rPr>
            </a:b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9707" y="3441680"/>
            <a:ext cx="88134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Times-Roman"/>
              </a:rPr>
              <a:t>Concrete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Times-Roman"/>
              </a:rPr>
              <a:t>Asphalt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-Roman"/>
              </a:rPr>
              <a:t>Wood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-Roman"/>
              </a:rPr>
              <a:t>Metals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-Roman"/>
              </a:rPr>
              <a:t>gypsum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-Roman"/>
              </a:rPr>
              <a:t>wallboard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-Roman"/>
              </a:rPr>
              <a:t>Roofing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-Roman"/>
              </a:rPr>
              <a:t>. </a:t>
            </a:r>
            <a:endParaRPr lang="en-US" sz="2400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Times-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-Roman"/>
              </a:rPr>
              <a:t>Land-clearing 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-Roman"/>
              </a:rPr>
              <a:t>debris such as tree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-Roman"/>
              </a:rPr>
              <a:t>stumps and rocks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0383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5426" y="221296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7= 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ADIOACTIVE 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wastes</a:t>
            </a:r>
            <a:r>
              <a:rPr lang="en-US" sz="28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5161" y="1360070"/>
            <a:ext cx="106894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n>
                  <a:solidFill>
                    <a:srgbClr val="FF3300"/>
                  </a:solidFill>
                </a:ln>
                <a:solidFill>
                  <a:srgbClr val="000000"/>
                </a:solidFill>
                <a:latin typeface="Times-Roman"/>
              </a:rPr>
              <a:t>Radioactive </a:t>
            </a:r>
            <a:r>
              <a:rPr lang="en-US" sz="2400" dirty="0" smtClean="0">
                <a:ln>
                  <a:solidFill>
                    <a:srgbClr val="FF3300"/>
                  </a:solidFill>
                </a:ln>
                <a:solidFill>
                  <a:srgbClr val="000000"/>
                </a:solidFill>
                <a:latin typeface="Times-Roman"/>
              </a:rPr>
              <a:t>wastes is define as, unstable </a:t>
            </a:r>
            <a:r>
              <a:rPr lang="en-US" sz="2400" dirty="0">
                <a:ln>
                  <a:solidFill>
                    <a:srgbClr val="FF3300"/>
                  </a:solidFill>
                </a:ln>
                <a:solidFill>
                  <a:srgbClr val="000000"/>
                </a:solidFill>
                <a:latin typeface="Times-Roman"/>
              </a:rPr>
              <a:t>atoms with nuclei </a:t>
            </a:r>
            <a:r>
              <a:rPr lang="en-US" sz="2400" dirty="0" smtClean="0">
                <a:ln>
                  <a:solidFill>
                    <a:srgbClr val="FF3300"/>
                  </a:solidFill>
                </a:ln>
                <a:solidFill>
                  <a:srgbClr val="000000"/>
                </a:solidFill>
                <a:latin typeface="Times-Roman"/>
              </a:rPr>
              <a:t>that undergo </a:t>
            </a:r>
            <a:r>
              <a:rPr lang="en-US" sz="2400" dirty="0">
                <a:ln>
                  <a:solidFill>
                    <a:srgbClr val="FF3300"/>
                  </a:solidFill>
                </a:ln>
                <a:solidFill>
                  <a:srgbClr val="000000"/>
                </a:solidFill>
                <a:latin typeface="Times-Roman"/>
              </a:rPr>
              <a:t>radioactive </a:t>
            </a:r>
            <a:r>
              <a:rPr lang="en-US" sz="2400" dirty="0" smtClean="0">
                <a:ln>
                  <a:solidFill>
                    <a:srgbClr val="FF3300"/>
                  </a:solidFill>
                </a:ln>
                <a:solidFill>
                  <a:srgbClr val="000000"/>
                </a:solidFill>
                <a:latin typeface="Times-Roman"/>
              </a:rPr>
              <a:t>decay and </a:t>
            </a:r>
            <a:r>
              <a:rPr lang="en-US" sz="2400" dirty="0">
                <a:ln>
                  <a:solidFill>
                    <a:srgbClr val="FF3300"/>
                  </a:solidFill>
                </a:ln>
                <a:solidFill>
                  <a:srgbClr val="000000"/>
                </a:solidFill>
                <a:latin typeface="Times-Roman"/>
              </a:rPr>
              <a:t>emits harmful </a:t>
            </a:r>
            <a:r>
              <a:rPr lang="en-US" sz="2400" b="1" dirty="0">
                <a:ln>
                  <a:solidFill>
                    <a:srgbClr val="FF3300"/>
                  </a:solidFill>
                </a:ln>
                <a:solidFill>
                  <a:srgbClr val="FF3399"/>
                </a:solidFill>
                <a:latin typeface="Times-Roman"/>
              </a:rPr>
              <a:t>radiation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rgbClr val="FF3399"/>
                </a:solidFill>
                <a:latin typeface="Times-Roman"/>
              </a:rPr>
              <a:t>(The spontaneous emission of a stream 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FF3399"/>
                </a:solidFill>
                <a:latin typeface="Times-Roman"/>
              </a:rPr>
              <a:t>of electromagnetic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rgbClr val="FF3399"/>
                </a:solidFill>
                <a:latin typeface="Times-Roman"/>
              </a:rPr>
              <a:t>rays in nuclear 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FF3399"/>
                </a:solidFill>
                <a:latin typeface="Times-Roman"/>
              </a:rPr>
              <a:t>decay materials)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FF3399"/>
                </a:solidFill>
              </a:rPr>
              <a:t> 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55313" y="2828836"/>
            <a:ext cx="1073668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rgbClr val="FF0000"/>
              </a:solidFill>
              <a:latin typeface="Times-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Times-Roman"/>
              </a:rPr>
              <a:t>Low-level </a:t>
            </a:r>
            <a:r>
              <a:rPr lang="en-US" sz="2000" b="1" dirty="0">
                <a:solidFill>
                  <a:srgbClr val="FF0000"/>
                </a:solidFill>
                <a:latin typeface="Times-Roman"/>
              </a:rPr>
              <a:t>radioactive wastes comprise many diverse materials generated from </a:t>
            </a:r>
            <a:r>
              <a:rPr lang="en-US" sz="2000" b="1" dirty="0" smtClean="0">
                <a:solidFill>
                  <a:srgbClr val="FF0000"/>
                </a:solidFill>
                <a:latin typeface="Times-Roman"/>
              </a:rPr>
              <a:t>industrial, research</a:t>
            </a:r>
            <a:r>
              <a:rPr lang="en-US" sz="2000" b="1" dirty="0">
                <a:solidFill>
                  <a:srgbClr val="FF0000"/>
                </a:solidFill>
                <a:latin typeface="Times-Roman"/>
              </a:rPr>
              <a:t>, educational, and other processes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    </a:t>
            </a:r>
            <a:endParaRPr lang="en-US" sz="2000" dirty="0" smtClean="0"/>
          </a:p>
          <a:p>
            <a:pPr algn="ctr"/>
            <a:r>
              <a:rPr lang="en-US" sz="2000" dirty="0"/>
              <a:t/>
            </a:r>
            <a:br>
              <a:rPr lang="en-US" sz="2000" dirty="0"/>
            </a:b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66FF"/>
                </a:solidFill>
              </a:rPr>
              <a:t>High-level radioactive wastes are generated in nuclear plants by the fission of uranium </a:t>
            </a:r>
            <a:r>
              <a:rPr lang="en-US" sz="2000" b="1" dirty="0" smtClean="0">
                <a:solidFill>
                  <a:srgbClr val="0066FF"/>
                </a:solidFill>
              </a:rPr>
              <a:t>nuclei in </a:t>
            </a:r>
            <a:r>
              <a:rPr lang="en-US" sz="2000" b="1" dirty="0">
                <a:solidFill>
                  <a:srgbClr val="0066FF"/>
                </a:solidFill>
              </a:rPr>
              <a:t>a controlled reaction </a:t>
            </a:r>
            <a:r>
              <a:rPr lang="en-US" sz="2000" b="1" dirty="0" smtClean="0">
                <a:solidFill>
                  <a:srgbClr val="0066FF"/>
                </a:solidFill>
              </a:rPr>
              <a:t>.</a:t>
            </a:r>
          </a:p>
          <a:p>
            <a:r>
              <a:rPr lang="en-US" sz="2000" b="1" dirty="0">
                <a:solidFill>
                  <a:srgbClr val="0066FF"/>
                </a:solidFill>
              </a:rPr>
              <a:t> </a:t>
            </a:r>
            <a:endParaRPr lang="en-US" sz="2000" b="1" dirty="0" smtClean="0">
              <a:solidFill>
                <a:srgbClr val="0066FF"/>
              </a:solidFill>
            </a:endParaRPr>
          </a:p>
          <a:p>
            <a:pPr algn="ctr"/>
            <a:r>
              <a:rPr lang="en-US" sz="2000" b="1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Spent uranium fuel is an example of a highly radioactive waste and contains many </a:t>
            </a:r>
            <a:r>
              <a:rPr lang="en-US" sz="2000" dirty="0" smtClean="0"/>
              <a:t>other radionuclides</a:t>
            </a:r>
            <a:r>
              <a:rPr lang="en-US" sz="24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52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8006" y="362965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tima-Bold"/>
              </a:rPr>
              <a:t>8= Mining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tima-Bold"/>
              </a:rPr>
              <a:t> 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tima-Bold"/>
              </a:rPr>
              <a:t>Wastes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280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8496" y="1287888"/>
            <a:ext cx="105435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-Roman"/>
              </a:rPr>
              <a:t>Mine waste 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-Roman"/>
              </a:rPr>
              <a:t>defines as the wastes generated 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-Roman"/>
              </a:rPr>
              <a:t>during the physical removal of a 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-Roman"/>
              </a:rPr>
              <a:t>desired resource 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0066FF"/>
                </a:solidFill>
                <a:latin typeface="Times-Roman"/>
              </a:rPr>
              <a:t>(coal, precious metals, etc.) 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-Roman"/>
              </a:rPr>
              <a:t>from the 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-Roman"/>
              </a:rPr>
              <a:t>subsurface of Earth.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67437" y="2967335"/>
            <a:ext cx="10324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Times-Roman"/>
              </a:rPr>
              <a:t>Mine waste also includes the tailings </a:t>
            </a:r>
            <a:r>
              <a:rPr lang="en-US" sz="2400" dirty="0" smtClean="0">
                <a:solidFill>
                  <a:srgbClr val="C00000"/>
                </a:solidFill>
                <a:latin typeface="Times-Roman"/>
              </a:rPr>
              <a:t>or spoils </a:t>
            </a:r>
            <a:r>
              <a:rPr lang="en-US" sz="2400" dirty="0">
                <a:solidFill>
                  <a:srgbClr val="C00000"/>
                </a:solidFill>
                <a:latin typeface="Times-Roman"/>
              </a:rPr>
              <a:t>that are produced during the processing of minerals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3874804"/>
            <a:ext cx="9753600" cy="2805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9158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3916" y="22129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tima-Bold"/>
              </a:rPr>
              <a:t>9= A</a:t>
            </a:r>
            <a:r>
              <a:rPr lang="en-US" sz="24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tima-Bold"/>
              </a:rPr>
              <a:t>GRICULTURAL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tima-Bold"/>
              </a:rPr>
              <a:t>W</a:t>
            </a:r>
            <a:r>
              <a:rPr lang="en-US" sz="24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tima-Bold"/>
              </a:rPr>
              <a:t>ASTE</a:t>
            </a:r>
            <a:r>
              <a:rPr lang="en-US" sz="24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24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8039" y="1215861"/>
            <a:ext cx="1049628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3399"/>
                </a:solidFill>
                <a:latin typeface="Times-Roman"/>
              </a:rPr>
              <a:t>The largest proportion of agricultural wastes </a:t>
            </a:r>
            <a:r>
              <a:rPr lang="en-US" sz="3200" dirty="0" smtClean="0">
                <a:solidFill>
                  <a:srgbClr val="FF3399"/>
                </a:solidFill>
                <a:latin typeface="Times-Roman"/>
              </a:rPr>
              <a:t>includes </a:t>
            </a:r>
            <a:r>
              <a:rPr lang="en-US" sz="3200" dirty="0">
                <a:solidFill>
                  <a:srgbClr val="FF3399"/>
                </a:solidFill>
                <a:latin typeface="Times-Roman"/>
              </a:rPr>
              <a:t>animal manures and crop </a:t>
            </a:r>
            <a:r>
              <a:rPr lang="en-US" sz="3200" dirty="0" smtClean="0">
                <a:solidFill>
                  <a:srgbClr val="FF3399"/>
                </a:solidFill>
                <a:latin typeface="Times-Roman"/>
              </a:rPr>
              <a:t>residues, pesticide </a:t>
            </a:r>
            <a:r>
              <a:rPr lang="en-US" sz="3200" dirty="0">
                <a:solidFill>
                  <a:srgbClr val="FF3399"/>
                </a:solidFill>
                <a:latin typeface="Times-Roman"/>
              </a:rPr>
              <a:t>containers and </a:t>
            </a:r>
            <a:r>
              <a:rPr lang="en-US" sz="3200" dirty="0" smtClean="0">
                <a:solidFill>
                  <a:srgbClr val="FF3399"/>
                </a:solidFill>
                <a:latin typeface="Times-Roman"/>
              </a:rPr>
              <a:t>packaging.</a:t>
            </a:r>
            <a:r>
              <a:rPr lang="en-US" sz="3200" dirty="0" smtClean="0">
                <a:solidFill>
                  <a:srgbClr val="FF3399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19707" y="3098505"/>
            <a:ext cx="104962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Times-Roman"/>
              </a:rPr>
              <a:t>Problems related to odor, pathogen content, salt concentration, and ammonia production are also </a:t>
            </a:r>
            <a:r>
              <a:rPr lang="en-US" sz="2800" dirty="0" smtClean="0">
                <a:solidFill>
                  <a:srgbClr val="000000"/>
                </a:solidFill>
                <a:latin typeface="Times-Roman"/>
              </a:rPr>
              <a:t>present.</a:t>
            </a:r>
            <a:r>
              <a:rPr lang="en-US" sz="28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4" y="4107376"/>
            <a:ext cx="3709116" cy="2691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8" y="4310099"/>
            <a:ext cx="3190875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69" y="4107376"/>
            <a:ext cx="3432220" cy="2589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60688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5806" y="230677"/>
            <a:ext cx="4227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inux Libertine"/>
              </a:rPr>
              <a:t>10= Electronic 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inux Libertine"/>
              </a:rPr>
              <a:t>waste</a:t>
            </a:r>
            <a:endParaRPr lang="en-US" sz="3200" b="1" i="0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inux Libertin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5617" y="815452"/>
            <a:ext cx="101099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</a:rPr>
              <a:t>Electronic waste or e-waste describes discarded electrical or electronic devices. </a:t>
            </a:r>
            <a:endParaRPr lang="en-US" sz="2400" dirty="0" smtClean="0">
              <a:latin typeface="Arial" panose="020B0604020202020204" pitchFamily="34" charset="0"/>
            </a:endParaRPr>
          </a:p>
          <a:p>
            <a:pPr algn="ctr"/>
            <a:endParaRPr lang="en-US" sz="2400" dirty="0">
              <a:latin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</a:rPr>
              <a:t>Used </a:t>
            </a:r>
            <a:r>
              <a:rPr lang="en-US" sz="2400" dirty="0">
                <a:latin typeface="Arial" panose="020B0604020202020204" pitchFamily="34" charset="0"/>
              </a:rPr>
              <a:t>electronics which are destined for reuse, resale, salvage, recycling, or disposal are also considered e-waste. </a:t>
            </a:r>
            <a:endParaRPr lang="en-US" sz="2400" dirty="0" smtClean="0">
              <a:latin typeface="Arial" panose="020B0604020202020204" pitchFamily="34" charset="0"/>
            </a:endParaRPr>
          </a:p>
          <a:p>
            <a:pPr algn="ctr"/>
            <a:endParaRPr lang="en-US" sz="2400" dirty="0">
              <a:latin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</a:rPr>
              <a:t>Informal </a:t>
            </a:r>
            <a:r>
              <a:rPr lang="en-US" sz="2400" dirty="0">
                <a:latin typeface="Arial" panose="020B0604020202020204" pitchFamily="34" charset="0"/>
              </a:rPr>
              <a:t>processing of e-waste in developing countries can lead to adverse human health effects and environmental pollution.</a:t>
            </a:r>
            <a:endParaRPr lang="en-US" sz="2400" dirty="0"/>
          </a:p>
        </p:txBody>
      </p:sp>
      <p:pic>
        <p:nvPicPr>
          <p:cNvPr id="1026" name="Picture 2" descr="https://upload.wikimedia.org/wikipedia/commons/thumb/3/30/Ewaste-pile.jpg/220px-Ewaste-p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55" y="4069724"/>
            <a:ext cx="8126569" cy="2519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437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7132" y="1128908"/>
            <a:ext cx="10273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3399"/>
                </a:solidFill>
                <a:latin typeface="Arial" panose="020B0604020202020204" pitchFamily="34" charset="0"/>
              </a:rPr>
              <a:t>Inert waste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 is waste which is neither chemically or biologically reactive and will not decompose. </a:t>
            </a:r>
            <a:endParaRPr lang="en-US" sz="2400" dirty="0" smtClean="0">
              <a:solidFill>
                <a:srgbClr val="FF3399"/>
              </a:solidFill>
              <a:latin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FF3399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</a:rPr>
              <a:t>Examples </a:t>
            </a:r>
            <a:r>
              <a:rPr lang="en-US" sz="2400" dirty="0">
                <a:latin typeface="Arial" panose="020B0604020202020204" pitchFamily="34" charset="0"/>
              </a:rPr>
              <a:t>of this are sand and concrete. This has particular relevance to landfills as inert waste typically requires lower disposal fees than biodegradable waste or hazardous waste.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190324" y="230678"/>
            <a:ext cx="4020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11= Inert 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waste</a:t>
            </a:r>
            <a:endParaRPr lang="en-US" sz="440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91" y="3566021"/>
            <a:ext cx="7154326" cy="2891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1477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42" y="955528"/>
            <a:ext cx="101743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FF3399"/>
                </a:solidFill>
                <a:latin typeface="Arial" panose="020B0604020202020204" pitchFamily="34" charset="0"/>
              </a:rPr>
              <a:t>Metabolic wastes </a:t>
            </a:r>
            <a:r>
              <a:rPr lang="en-US" sz="2400" b="1" i="1" dirty="0">
                <a:solidFill>
                  <a:srgbClr val="FF3399"/>
                </a:solidFill>
                <a:latin typeface="Arial" panose="020B0604020202020204" pitchFamily="34" charset="0"/>
              </a:rPr>
              <a:t>or</a:t>
            </a:r>
            <a:r>
              <a:rPr lang="en-US" sz="2400" i="1" dirty="0">
                <a:solidFill>
                  <a:srgbClr val="FF3399"/>
                </a:solidFill>
                <a:latin typeface="Arial" panose="020B0604020202020204" pitchFamily="34" charset="0"/>
              </a:rPr>
              <a:t> excretes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 are substances left over </a:t>
            </a:r>
            <a:r>
              <a:rPr lang="en-US" sz="2400" dirty="0" smtClean="0">
                <a:solidFill>
                  <a:srgbClr val="FF3399"/>
                </a:solidFill>
                <a:latin typeface="Arial" panose="020B0604020202020204" pitchFamily="34" charset="0"/>
              </a:rPr>
              <a:t>from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 metabolic </a:t>
            </a:r>
            <a:r>
              <a:rPr lang="en-US" sz="2400" dirty="0" smtClean="0">
                <a:solidFill>
                  <a:srgbClr val="FF3399"/>
                </a:solidFill>
                <a:latin typeface="Arial" panose="020B0604020202020204" pitchFamily="34" charset="0"/>
              </a:rPr>
              <a:t>processes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which cannot be used by the organism (they are surplus or toxic), and must therefore be excreted. </a:t>
            </a:r>
            <a:endParaRPr lang="en-US" sz="2400" dirty="0" smtClean="0">
              <a:latin typeface="Arial" panose="020B0604020202020204" pitchFamily="34" charset="0"/>
            </a:endParaRPr>
          </a:p>
          <a:p>
            <a:pPr algn="ctr"/>
            <a:endParaRPr lang="en-US" sz="2400" dirty="0">
              <a:latin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</a:rPr>
              <a:t>This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includes nitrogen compounds, water, CO</a:t>
            </a:r>
            <a:r>
              <a:rPr lang="en-US" sz="2400" baseline="-25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, phosphates, sulfates, etc. Animals treat these compounds as excretes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9536" y="256436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inux Libertine"/>
              </a:rPr>
              <a:t>12- Metabolic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inux Libertine"/>
              </a:rPr>
              <a:t>waste</a:t>
            </a:r>
            <a:endParaRPr lang="en-US" sz="3600" i="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inux Libertin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01" y="4031088"/>
            <a:ext cx="7400176" cy="2453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73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3681" y="140526"/>
            <a:ext cx="5660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inux Libertine"/>
              </a:rPr>
              <a:t>13= Slaughterhouse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inux Libertine"/>
              </a:rPr>
              <a:t>waste</a:t>
            </a:r>
            <a:endParaRPr lang="en-US" sz="3600" i="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inux Libertin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1679" y="1081826"/>
            <a:ext cx="10135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Slaughterhouse waste is defined as </a:t>
            </a:r>
            <a:r>
              <a:rPr lang="en-US" sz="2400" i="1" dirty="0" smtClean="0">
                <a:solidFill>
                  <a:srgbClr val="FF3399"/>
                </a:solidFill>
              </a:rPr>
              <a:t>any </a:t>
            </a:r>
            <a:r>
              <a:rPr lang="en-US" sz="2400" i="1" dirty="0">
                <a:solidFill>
                  <a:srgbClr val="FF3399"/>
                </a:solidFill>
              </a:rPr>
              <a:t>material derived from the body of an </a:t>
            </a:r>
            <a:r>
              <a:rPr lang="en-US" sz="2400" i="1" dirty="0" smtClean="0">
                <a:solidFill>
                  <a:srgbClr val="FF3399"/>
                </a:solidFill>
              </a:rPr>
              <a:t>animal which are discarded as unwanted and un useful purposes.</a:t>
            </a:r>
            <a:r>
              <a:rPr lang="en-US" sz="2400" i="1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endParaRPr lang="en-US" sz="2400" i="1" dirty="0"/>
          </a:p>
        </p:txBody>
      </p:sp>
      <p:sp>
        <p:nvSpPr>
          <p:cNvPr id="4" name="Rectangle 3"/>
          <p:cNvSpPr/>
          <p:nvPr/>
        </p:nvSpPr>
        <p:spPr>
          <a:xfrm>
            <a:off x="4314422" y="2590262"/>
            <a:ext cx="5422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45454"/>
                </a:solidFill>
                <a:latin typeface="arial" panose="020B0604020202020204" pitchFamily="34" charset="0"/>
              </a:rPr>
              <a:t> It includes bones, organs, </a:t>
            </a:r>
            <a:r>
              <a:rPr lang="en-US" sz="2400" dirty="0" smtClean="0">
                <a:solidFill>
                  <a:srgbClr val="545454"/>
                </a:solidFill>
                <a:latin typeface="arial" panose="020B0604020202020204" pitchFamily="34" charset="0"/>
              </a:rPr>
              <a:t>hooves and blood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30" y="3421259"/>
            <a:ext cx="6022598" cy="3372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66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0142" y="320829"/>
            <a:ext cx="7161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inux Libertine"/>
              </a:rPr>
              <a:t> A list of possible types of wastes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inux Libertin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8749" y="967159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Agricultural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waste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Biodegradable waste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Biomedical waste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</a:rPr>
              <a:t>Bulky waste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</a:rPr>
              <a:t>Business waste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</a:rPr>
              <a:t>Chemical waste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Clinical waste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Coffee wastewater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Commercial waste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3399"/>
                </a:solidFill>
                <a:latin typeface="Arial" panose="020B0604020202020204" pitchFamily="34" charset="0"/>
              </a:rPr>
              <a:t>Composite waste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3399"/>
                </a:solidFill>
                <a:latin typeface="Arial" panose="020B0604020202020204" pitchFamily="34" charset="0"/>
              </a:rPr>
              <a:t>Construction 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and demolition </a:t>
            </a:r>
            <a:r>
              <a:rPr lang="en-US" sz="2400" dirty="0" smtClean="0">
                <a:solidFill>
                  <a:srgbClr val="FF3399"/>
                </a:solidFill>
                <a:latin typeface="Arial" panose="020B0604020202020204" pitchFamily="34" charset="0"/>
              </a:rPr>
              <a:t>waste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3399"/>
                </a:solidFill>
                <a:latin typeface="Arial" panose="020B0604020202020204" pitchFamily="34" charset="0"/>
              </a:rPr>
              <a:t>Consumable waste</a:t>
            </a:r>
            <a:endParaRPr lang="en-US" sz="2400" dirty="0" smtClean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66FF"/>
                </a:solidFill>
                <a:latin typeface="Arial" panose="020B0604020202020204" pitchFamily="34" charset="0"/>
              </a:rPr>
              <a:t>Controlled waste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66FF"/>
                </a:solidFill>
                <a:latin typeface="Arial" panose="020B0604020202020204" pitchFamily="34" charset="0"/>
              </a:rPr>
              <a:t>Demolition waste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66FF"/>
                </a:solidFill>
                <a:latin typeface="Arial" panose="020B0604020202020204" pitchFamily="34" charset="0"/>
              </a:rPr>
              <a:t>Domestic waste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Electronic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waste (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e-waste)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62929" y="967159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17. Food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waste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18. Gaseous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wastes</a:t>
            </a:r>
          </a:p>
          <a:p>
            <a:r>
              <a:rPr lang="en-US" sz="2400" dirty="0" smtClean="0">
                <a:solidFill>
                  <a:srgbClr val="FF3399"/>
                </a:solidFill>
                <a:latin typeface="Arial" panose="020B0604020202020204" pitchFamily="34" charset="0"/>
              </a:rPr>
              <a:t>19. Household waste</a:t>
            </a:r>
          </a:p>
          <a:p>
            <a:r>
              <a:rPr lang="en-US" sz="2400" dirty="0" smtClean="0">
                <a:solidFill>
                  <a:srgbClr val="FF3399"/>
                </a:solidFill>
                <a:latin typeface="Arial" panose="020B0604020202020204" pitchFamily="34" charset="0"/>
              </a:rPr>
              <a:t>20. Human waste</a:t>
            </a:r>
          </a:p>
          <a:p>
            <a:r>
              <a:rPr lang="en-US" sz="2400" dirty="0" smtClean="0">
                <a:solidFill>
                  <a:srgbClr val="FF3399"/>
                </a:solidFill>
                <a:latin typeface="Arial" panose="020B0604020202020204" pitchFamily="34" charset="0"/>
              </a:rPr>
              <a:t>21. Sewage sludge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</a:rPr>
              <a:t>22. Industrial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waste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</a:rPr>
              <a:t>23. Inert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waste</a:t>
            </a:r>
          </a:p>
          <a:p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</a:rPr>
              <a:t>4. Kitchen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waste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25. Liquid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waste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26. Marine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debris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27. Medical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waste</a:t>
            </a:r>
          </a:p>
          <a:p>
            <a:r>
              <a:rPr lang="en-US" sz="2400" dirty="0" smtClean="0">
                <a:solidFill>
                  <a:srgbClr val="FF3300"/>
                </a:solidFill>
                <a:latin typeface="Arial" panose="020B0604020202020204" pitchFamily="34" charset="0"/>
              </a:rPr>
              <a:t>28. Metabolic 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</a:rPr>
              <a:t>waste</a:t>
            </a:r>
          </a:p>
          <a:p>
            <a:r>
              <a:rPr lang="en-US" sz="2400" dirty="0" smtClean="0">
                <a:solidFill>
                  <a:srgbClr val="FF3300"/>
                </a:solidFill>
                <a:latin typeface="Arial" panose="020B0604020202020204" pitchFamily="34" charset="0"/>
              </a:rPr>
              <a:t>29. Mineral 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</a:rPr>
              <a:t>waste</a:t>
            </a:r>
          </a:p>
          <a:p>
            <a:r>
              <a:rPr lang="en-US" sz="2400" dirty="0" smtClean="0">
                <a:solidFill>
                  <a:srgbClr val="FF3300"/>
                </a:solidFill>
                <a:latin typeface="Arial" panose="020B0604020202020204" pitchFamily="34" charset="0"/>
              </a:rPr>
              <a:t>30. Mixed 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</a:rPr>
              <a:t>waste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31. Municipal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solid waste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32. Nuclear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waste </a:t>
            </a:r>
            <a:endParaRPr lang="en-US" sz="24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2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1070" y="2967335"/>
            <a:ext cx="10161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  <a:r>
              <a:rPr lang="en-IN" sz="2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wastes are those </a:t>
            </a:r>
            <a:r>
              <a:rPr lang="en-I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products of various food </a:t>
            </a:r>
            <a:r>
              <a:rPr lang="en-IN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 industries </a:t>
            </a:r>
            <a:r>
              <a:rPr lang="en-I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have not been </a:t>
            </a:r>
            <a:r>
              <a:rPr lang="en-I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</a:t>
            </a:r>
            <a:r>
              <a:rPr lang="en-I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IN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for other purposes.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59369" y="22096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36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Industrial Waste</a:t>
            </a:r>
            <a:r>
              <a:rPr lang="en-IN" sz="3600" b="1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IN" sz="3600" b="1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285" y="1167462"/>
            <a:ext cx="9865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66FF"/>
                </a:solidFill>
                <a:latin typeface="arial" panose="020B0604020202020204" pitchFamily="34" charset="0"/>
              </a:rPr>
              <a:t>Industrial waste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</a:rPr>
              <a:t> is the 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waste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</a:rPr>
              <a:t> produced by 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industrial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</a:rPr>
              <a:t> activity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</a:rPr>
              <a:t> which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includes 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any </a:t>
            </a:r>
            <a:r>
              <a:rPr lang="en-US" sz="2400" dirty="0" smtClean="0">
                <a:solidFill>
                  <a:srgbClr val="FF3399"/>
                </a:solidFill>
                <a:latin typeface="arial" panose="020B0604020202020204" pitchFamily="34" charset="0"/>
              </a:rPr>
              <a:t>solids, liquids or gaseous 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</a:rPr>
              <a:t>residual and unwanted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from industrial operations.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9369" y="236779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32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Food Industrial </a:t>
            </a:r>
            <a:r>
              <a:rPr lang="en-IN" sz="3200" b="1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Waste</a:t>
            </a:r>
            <a:br>
              <a:rPr lang="en-IN" sz="3200" b="1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3200" dirty="0">
              <a:ln w="0">
                <a:solidFill>
                  <a:schemeClr val="tx1"/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9" y="3798332"/>
            <a:ext cx="2965227" cy="3059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69" y="4044553"/>
            <a:ext cx="4286250" cy="2733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333" y="4044554"/>
            <a:ext cx="3021168" cy="2733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359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5273" y="24672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Hazardous Waste </a:t>
            </a:r>
            <a:b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2431" y="857994"/>
            <a:ext cx="10200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types of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have 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danger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immediate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human 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life, wildlife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called hazardous wastes.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45" y="4224283"/>
            <a:ext cx="3043314" cy="227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88" y="4224283"/>
            <a:ext cx="3305915" cy="227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932" y="4192090"/>
            <a:ext cx="2785405" cy="2279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814133" y="2058323"/>
            <a:ext cx="9456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hazardous waste generators are larger companies such as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manufacturers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electroplating companies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refineries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4133" y="3070121"/>
            <a:ext cx="10124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B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n-US" sz="2400" dirty="0" smtClean="0">
                <a:solidFill>
                  <a:srgbClr val="0B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Radioactive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wastes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antifreeze substances, 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batteries, brake fluid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strippers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chlorine bleach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cement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 cleaners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extinguishers. </a:t>
            </a:r>
          </a:p>
        </p:txBody>
      </p:sp>
    </p:spTree>
    <p:extLst>
      <p:ext uri="{BB962C8B-B14F-4D97-AF65-F5344CB8AC3E}">
        <p14:creationId xmlns:p14="http://schemas.microsoft.com/office/powerpoint/2010/main" val="367346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7249" y="153404"/>
            <a:ext cx="6409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</a:rPr>
              <a:t>Common terminologies</a:t>
            </a:r>
            <a:endParaRPr lang="en-US" sz="4000" b="1" i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6979" y="1401410"/>
            <a:ext cx="93629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  <a:latin typeface="Georgia" panose="02040502050405020303" pitchFamily="18" charset="0"/>
              </a:rPr>
              <a:t>1= Rubbish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rgbClr val="FF3399"/>
                </a:solidFill>
                <a:latin typeface="Georgia" panose="02040502050405020303" pitchFamily="18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combustible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noncombustible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solid waste,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called rubbish.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596979" y="2459413"/>
            <a:ext cx="100068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  <a:latin typeface="Georgia" panose="02040502050405020303" pitchFamily="18" charset="0"/>
              </a:rPr>
              <a:t>2= Trash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: 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Inorganic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hings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thrown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such as empty bottles, </a:t>
            </a:r>
            <a:endParaRPr lang="en-US" sz="2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papers.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6979" y="3530501"/>
            <a:ext cx="100068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  <a:latin typeface="Georgia" panose="02040502050405020303" pitchFamily="18" charset="0"/>
              </a:rPr>
              <a:t>3= Garbage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waste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degradable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known as garbage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82" y="4859568"/>
            <a:ext cx="72961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7249" y="153404"/>
            <a:ext cx="6409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</a:rPr>
              <a:t>Common terminologies</a:t>
            </a:r>
            <a:endParaRPr lang="en-US" sz="4000" b="1" i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2738" y="1532587"/>
            <a:ext cx="9775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4= Refuse</a:t>
            </a:r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collective term for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garbage and rubbish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2737" y="2804048"/>
            <a:ext cx="95947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</a:rPr>
              <a:t>5= Litter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FF3399"/>
                </a:solidFill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dds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ends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collection containing a variety of sorts of things)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bits of paper,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discarded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wrappings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bottles etc. Left lying around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public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09" y="3912042"/>
            <a:ext cx="3425780" cy="2569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06" y="3912043"/>
            <a:ext cx="3430374" cy="2569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370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IMPACTS OF </a:t>
            </a:r>
            <a:r>
              <a:rPr lang="en-IN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WASTES </a:t>
            </a:r>
            <a:r>
              <a:rPr lang="en-IN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IN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IN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IN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IN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682" y="1416676"/>
            <a:ext cx="9237930" cy="4494546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rgbClr val="0066FF"/>
                </a:solidFill>
              </a:rPr>
              <a:t>Affects our </a:t>
            </a:r>
            <a:r>
              <a:rPr lang="en-IN" sz="2000" dirty="0" smtClean="0">
                <a:solidFill>
                  <a:srgbClr val="0066FF"/>
                </a:solidFill>
              </a:rPr>
              <a:t>health</a:t>
            </a:r>
          </a:p>
          <a:p>
            <a:r>
              <a:rPr lang="en-IN" sz="2000" dirty="0" smtClean="0">
                <a:solidFill>
                  <a:srgbClr val="FF0000"/>
                </a:solidFill>
              </a:rPr>
              <a:t>Affects </a:t>
            </a:r>
            <a:r>
              <a:rPr lang="en-IN" sz="2000" dirty="0">
                <a:solidFill>
                  <a:srgbClr val="FF0000"/>
                </a:solidFill>
              </a:rPr>
              <a:t>our socio-economic </a:t>
            </a:r>
            <a:r>
              <a:rPr lang="en-IN" sz="2000" dirty="0" smtClean="0">
                <a:solidFill>
                  <a:srgbClr val="FF0000"/>
                </a:solidFill>
              </a:rPr>
              <a:t>conditions</a:t>
            </a:r>
          </a:p>
          <a:p>
            <a:r>
              <a:rPr lang="en-IN" sz="2000" dirty="0" smtClean="0">
                <a:solidFill>
                  <a:srgbClr val="FF3399"/>
                </a:solidFill>
              </a:rPr>
              <a:t>Affects </a:t>
            </a:r>
            <a:r>
              <a:rPr lang="en-IN" sz="2000" dirty="0">
                <a:solidFill>
                  <a:srgbClr val="FF3399"/>
                </a:solidFill>
              </a:rPr>
              <a:t>our coastal and marine </a:t>
            </a:r>
            <a:r>
              <a:rPr lang="en-IN" sz="2000" dirty="0" smtClean="0">
                <a:solidFill>
                  <a:srgbClr val="FF3399"/>
                </a:solidFill>
              </a:rPr>
              <a:t>environment</a:t>
            </a:r>
          </a:p>
          <a:p>
            <a:r>
              <a:rPr lang="en-IN" sz="2000" dirty="0" smtClean="0">
                <a:solidFill>
                  <a:srgbClr val="7030A0"/>
                </a:solidFill>
              </a:rPr>
              <a:t>Affects </a:t>
            </a:r>
            <a:r>
              <a:rPr lang="en-IN" sz="2000" dirty="0">
                <a:solidFill>
                  <a:srgbClr val="7030A0"/>
                </a:solidFill>
              </a:rPr>
              <a:t>our climate</a:t>
            </a:r>
            <a:r>
              <a:rPr lang="en-IN" sz="2000" dirty="0"/>
              <a:t/>
            </a:r>
            <a:br>
              <a:rPr lang="en-IN" sz="2000" dirty="0"/>
            </a:br>
            <a:endParaRPr lang="e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47" y="3355430"/>
            <a:ext cx="4654085" cy="3114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204" y="3355430"/>
            <a:ext cx="4638306" cy="3114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10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7543" y="38839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Common Components </a:t>
            </a:r>
            <a:r>
              <a:rPr lang="en-US" sz="32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b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6530" y="1481070"/>
            <a:ext cx="69674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TimesLTStd-Roman"/>
              </a:rPr>
              <a:t>Paper </a:t>
            </a:r>
            <a:r>
              <a:rPr lang="en-US" sz="2400" dirty="0" smtClean="0">
                <a:solidFill>
                  <a:srgbClr val="FF3300"/>
                </a:solidFill>
                <a:latin typeface="TimesLTStd-Roman"/>
              </a:rPr>
              <a:t>Products</a:t>
            </a:r>
            <a:r>
              <a:rPr lang="en-US" sz="2400" dirty="0">
                <a:solidFill>
                  <a:srgbClr val="FF3300"/>
                </a:solidFill>
                <a:latin typeface="TimesLTStd-Roman"/>
              </a:rPr>
              <a:t/>
            </a:r>
            <a:br>
              <a:rPr lang="en-US" sz="2400" dirty="0">
                <a:solidFill>
                  <a:srgbClr val="FF3300"/>
                </a:solidFill>
                <a:latin typeface="TimesLTStd-Roman"/>
              </a:rPr>
            </a:br>
            <a:r>
              <a:rPr lang="en-US" sz="2400" dirty="0" smtClean="0">
                <a:solidFill>
                  <a:srgbClr val="FF3300"/>
                </a:solidFill>
                <a:latin typeface="TimesLTStd-Roman"/>
              </a:rPr>
              <a:t>Glass</a:t>
            </a:r>
            <a:r>
              <a:rPr lang="en-US" sz="2400" dirty="0">
                <a:solidFill>
                  <a:srgbClr val="FF3300"/>
                </a:solidFill>
                <a:latin typeface="TimesLTStd-Roman"/>
              </a:rPr>
              <a:t/>
            </a:r>
            <a:br>
              <a:rPr lang="en-US" sz="2400" dirty="0">
                <a:solidFill>
                  <a:srgbClr val="FF3300"/>
                </a:solidFill>
                <a:latin typeface="TimesLTStd-Roman"/>
              </a:rPr>
            </a:br>
            <a:r>
              <a:rPr lang="en-US" sz="2400" dirty="0" smtClean="0">
                <a:solidFill>
                  <a:srgbClr val="FF3300"/>
                </a:solidFill>
                <a:latin typeface="TimesLTStd-Roman"/>
              </a:rPr>
              <a:t>Aluminum </a:t>
            </a:r>
            <a:r>
              <a:rPr lang="en-US" sz="2400" dirty="0">
                <a:solidFill>
                  <a:srgbClr val="231F20"/>
                </a:solidFill>
                <a:latin typeface="TimesLTStd-Roman"/>
              </a:rPr>
              <a:t/>
            </a:r>
            <a:br>
              <a:rPr lang="en-US" sz="2400" dirty="0">
                <a:solidFill>
                  <a:srgbClr val="231F20"/>
                </a:solidFill>
                <a:latin typeface="TimesLTStd-Roman"/>
              </a:rPr>
            </a:br>
            <a:r>
              <a:rPr lang="en-US" sz="2400" dirty="0" smtClean="0">
                <a:solidFill>
                  <a:srgbClr val="0066FF"/>
                </a:solidFill>
                <a:latin typeface="TimesLTStd-Roman"/>
              </a:rPr>
              <a:t>Ferrous Metals</a:t>
            </a:r>
            <a:r>
              <a:rPr lang="en-US" sz="2400" dirty="0">
                <a:solidFill>
                  <a:srgbClr val="0066FF"/>
                </a:solidFill>
                <a:latin typeface="TimesLTStd-Roman"/>
              </a:rPr>
              <a:t/>
            </a:r>
            <a:br>
              <a:rPr lang="en-US" sz="2400" dirty="0">
                <a:solidFill>
                  <a:srgbClr val="0066FF"/>
                </a:solidFill>
                <a:latin typeface="TimesLTStd-Roman"/>
              </a:rPr>
            </a:br>
            <a:r>
              <a:rPr lang="en-US" sz="2400" dirty="0" smtClean="0">
                <a:solidFill>
                  <a:srgbClr val="0066FF"/>
                </a:solidFill>
                <a:latin typeface="TimesLTStd-Roman"/>
              </a:rPr>
              <a:t>Other </a:t>
            </a:r>
            <a:r>
              <a:rPr lang="en-US" sz="2400" dirty="0">
                <a:solidFill>
                  <a:srgbClr val="0066FF"/>
                </a:solidFill>
                <a:latin typeface="TimesLTStd-Roman"/>
              </a:rPr>
              <a:t>Nonferrous </a:t>
            </a:r>
            <a:r>
              <a:rPr lang="en-US" sz="2400" dirty="0" smtClean="0">
                <a:solidFill>
                  <a:srgbClr val="0066FF"/>
                </a:solidFill>
                <a:latin typeface="TimesLTStd-Roman"/>
              </a:rPr>
              <a:t>Metals</a:t>
            </a:r>
            <a:r>
              <a:rPr lang="en-US" sz="2400" dirty="0">
                <a:solidFill>
                  <a:srgbClr val="0066FF"/>
                </a:solidFill>
                <a:latin typeface="TimesLTStd-Roman"/>
              </a:rPr>
              <a:t/>
            </a:r>
            <a:br>
              <a:rPr lang="en-US" sz="2400" dirty="0">
                <a:solidFill>
                  <a:srgbClr val="0066FF"/>
                </a:solidFill>
                <a:latin typeface="TimesLTStd-Roman"/>
              </a:rPr>
            </a:br>
            <a:r>
              <a:rPr lang="en-US" sz="2400" dirty="0" smtClean="0">
                <a:solidFill>
                  <a:srgbClr val="0066FF"/>
                </a:solidFill>
                <a:latin typeface="TimesLTStd-Roman"/>
              </a:rPr>
              <a:t>Plastics</a:t>
            </a:r>
            <a:r>
              <a:rPr lang="en-US" sz="2400" dirty="0">
                <a:solidFill>
                  <a:srgbClr val="0066FF"/>
                </a:solidFill>
                <a:latin typeface="TimesLTStd-Roman"/>
              </a:rPr>
              <a:t/>
            </a:r>
            <a:br>
              <a:rPr lang="en-US" sz="2400" dirty="0">
                <a:solidFill>
                  <a:srgbClr val="0066FF"/>
                </a:solidFill>
                <a:latin typeface="TimesLTStd-Roman"/>
              </a:rPr>
            </a:br>
            <a:r>
              <a:rPr lang="en-US" sz="2400" dirty="0" smtClean="0">
                <a:solidFill>
                  <a:srgbClr val="7030A0"/>
                </a:solidFill>
                <a:latin typeface="TimesLTStd-Roman"/>
              </a:rPr>
              <a:t>Rubber </a:t>
            </a:r>
            <a:r>
              <a:rPr lang="en-US" sz="2400" dirty="0">
                <a:solidFill>
                  <a:srgbClr val="7030A0"/>
                </a:solidFill>
                <a:latin typeface="TimesLTStd-Roman"/>
              </a:rPr>
              <a:t>and </a:t>
            </a:r>
            <a:r>
              <a:rPr lang="en-US" sz="2400" dirty="0" smtClean="0">
                <a:solidFill>
                  <a:srgbClr val="7030A0"/>
                </a:solidFill>
                <a:latin typeface="TimesLTStd-Roman"/>
              </a:rPr>
              <a:t>Leather</a:t>
            </a:r>
            <a:r>
              <a:rPr lang="en-US" sz="2400" dirty="0">
                <a:solidFill>
                  <a:srgbClr val="7030A0"/>
                </a:solidFill>
                <a:latin typeface="TimesLTStd-Roman"/>
              </a:rPr>
              <a:t/>
            </a:r>
            <a:br>
              <a:rPr lang="en-US" sz="2400" dirty="0">
                <a:solidFill>
                  <a:srgbClr val="7030A0"/>
                </a:solidFill>
                <a:latin typeface="TimesLTStd-Roman"/>
              </a:rPr>
            </a:br>
            <a:r>
              <a:rPr lang="en-US" sz="2400" dirty="0" smtClean="0">
                <a:solidFill>
                  <a:srgbClr val="7030A0"/>
                </a:solidFill>
                <a:latin typeface="TimesLTStd-Roman"/>
              </a:rPr>
              <a:t>Textiles </a:t>
            </a:r>
            <a:r>
              <a:rPr lang="en-US" sz="2400" dirty="0">
                <a:solidFill>
                  <a:srgbClr val="7030A0"/>
                </a:solidFill>
                <a:latin typeface="TimesLTStd-Roman"/>
              </a:rPr>
              <a:t/>
            </a:r>
            <a:br>
              <a:rPr lang="en-US" sz="2400" dirty="0">
                <a:solidFill>
                  <a:srgbClr val="7030A0"/>
                </a:solidFill>
                <a:latin typeface="TimesLTStd-Roman"/>
              </a:rPr>
            </a:br>
            <a:r>
              <a:rPr lang="en-US" sz="2400" dirty="0" smtClean="0">
                <a:solidFill>
                  <a:srgbClr val="7030A0"/>
                </a:solidFill>
                <a:latin typeface="TimesLTStd-Roman"/>
              </a:rPr>
              <a:t>Food Wastes</a:t>
            </a:r>
            <a:r>
              <a:rPr lang="en-US" sz="2400" dirty="0">
                <a:solidFill>
                  <a:srgbClr val="7030A0"/>
                </a:solidFill>
                <a:latin typeface="TimesLTStd-Roman"/>
              </a:rPr>
              <a:t/>
            </a:r>
            <a:br>
              <a:rPr lang="en-US" sz="2400" dirty="0">
                <a:solidFill>
                  <a:srgbClr val="7030A0"/>
                </a:solidFill>
                <a:latin typeface="TimesLTStd-Roman"/>
              </a:rPr>
            </a:br>
            <a:r>
              <a:rPr lang="en-US" sz="2400" dirty="0" smtClean="0">
                <a:solidFill>
                  <a:schemeClr val="accent2"/>
                </a:solidFill>
                <a:latin typeface="TimesLTStd-Roman"/>
              </a:rPr>
              <a:t>Household </a:t>
            </a:r>
            <a:r>
              <a:rPr lang="en-US" sz="2400" dirty="0">
                <a:solidFill>
                  <a:schemeClr val="accent2"/>
                </a:solidFill>
                <a:latin typeface="TimesLTStd-Roman"/>
              </a:rPr>
              <a:t>Hazardous Wastes 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TimesLTStd-Roman"/>
              </a:rPr>
              <a:t>Toxic Metals</a:t>
            </a:r>
          </a:p>
          <a:p>
            <a:r>
              <a:rPr lang="en-US" sz="2400" dirty="0" smtClean="0">
                <a:solidFill>
                  <a:srgbClr val="231F20"/>
                </a:solidFill>
                <a:latin typeface="TimesLTStd-Roman"/>
              </a:rPr>
              <a:t>Organic Compounds</a:t>
            </a:r>
            <a:endParaRPr lang="en-US" sz="4800" dirty="0" smtClean="0"/>
          </a:p>
        </p:txBody>
      </p:sp>
      <p:pic>
        <p:nvPicPr>
          <p:cNvPr id="4" name="Picture 5" descr="C:\Users\USER\Desktop\solid waste images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8782" y="4430332"/>
            <a:ext cx="2395420" cy="2176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3" descr="C:\Users\PC\Downloads\newspaper_20icon_15b1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301" y="4430332"/>
            <a:ext cx="2336843" cy="22988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C\Downloads\winter clth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82" y="1978994"/>
            <a:ext cx="5104328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098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427707"/>
            <a:ext cx="8911687" cy="1280890"/>
          </a:xfrm>
        </p:spPr>
        <p:txBody>
          <a:bodyPr/>
          <a:lstStyle/>
          <a:p>
            <a:r>
              <a:rPr lang="en-IN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Classification of </a:t>
            </a:r>
            <a:r>
              <a:rPr lang="en-IN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Wastes</a:t>
            </a:r>
            <a:endParaRPr lang="en-IN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859" y="2449132"/>
            <a:ext cx="4726546" cy="44088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/>
              <a:t>                                               </a:t>
            </a: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2000" b="1" dirty="0" smtClean="0"/>
              <a:t>Bio-degradable </a:t>
            </a:r>
            <a:endParaRPr lang="en-US" dirty="0"/>
          </a:p>
          <a:p>
            <a:pPr>
              <a:buNone/>
            </a:pPr>
            <a:r>
              <a:rPr lang="en-US" sz="2000" dirty="0" smtClean="0">
                <a:solidFill>
                  <a:srgbClr val="FF3300"/>
                </a:solidFill>
              </a:rPr>
              <a:t>Any </a:t>
            </a:r>
            <a:r>
              <a:rPr lang="en-US" sz="2000" dirty="0">
                <a:solidFill>
                  <a:srgbClr val="FF3300"/>
                </a:solidFill>
              </a:rPr>
              <a:t>substance or </a:t>
            </a:r>
            <a:r>
              <a:rPr lang="en-US" sz="2000" dirty="0" smtClean="0">
                <a:solidFill>
                  <a:srgbClr val="FF3300"/>
                </a:solidFill>
              </a:rPr>
              <a:t>object capable </a:t>
            </a:r>
            <a:r>
              <a:rPr lang="en-US" sz="2000" dirty="0">
                <a:solidFill>
                  <a:srgbClr val="FF3300"/>
                </a:solidFill>
              </a:rPr>
              <a:t>of being decomposed by bacteria or other living </a:t>
            </a:r>
            <a:r>
              <a:rPr lang="en-US" sz="2000" dirty="0" smtClean="0">
                <a:solidFill>
                  <a:srgbClr val="FF3300"/>
                </a:solidFill>
              </a:rPr>
              <a:t>organisms </a:t>
            </a:r>
            <a:r>
              <a:rPr lang="en-US" sz="2000" dirty="0" smtClean="0">
                <a:solidFill>
                  <a:schemeClr val="tx1"/>
                </a:solidFill>
              </a:rPr>
              <a:t>(paper</a:t>
            </a:r>
            <a:r>
              <a:rPr lang="en-US" sz="2000" dirty="0">
                <a:solidFill>
                  <a:schemeClr val="tx1"/>
                </a:solidFill>
              </a:rPr>
              <a:t>, wood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</a:rPr>
              <a:t>fruits and others</a:t>
            </a:r>
            <a:r>
              <a:rPr lang="en-US" sz="2000" dirty="0" smtClean="0">
                <a:solidFill>
                  <a:schemeClr val="tx1"/>
                </a:solidFill>
              </a:rPr>
              <a:t>).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1" dirty="0"/>
              <a:t>  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442953" y="2550017"/>
            <a:ext cx="2125014" cy="850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336405" y="2550016"/>
            <a:ext cx="1637506" cy="850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0647" y="3445482"/>
            <a:ext cx="51257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Non-biodegradable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0">
              <a:defRPr/>
            </a:pPr>
            <a:r>
              <a:rPr lang="en-US" dirty="0">
                <a:solidFill>
                  <a:srgbClr val="FF3300"/>
                </a:solidFill>
              </a:rPr>
              <a:t>waste that can not be broken down into its </a:t>
            </a:r>
            <a:r>
              <a:rPr lang="en-US" dirty="0" smtClean="0">
                <a:solidFill>
                  <a:srgbClr val="FF3300"/>
                </a:solidFill>
              </a:rPr>
              <a:t>simple </a:t>
            </a:r>
            <a:r>
              <a:rPr lang="en-US" dirty="0">
                <a:solidFill>
                  <a:srgbClr val="FF3300"/>
                </a:solidFill>
              </a:rPr>
              <a:t>compounds by </a:t>
            </a:r>
            <a:r>
              <a:rPr lang="en-US" dirty="0" smtClean="0">
                <a:solidFill>
                  <a:srgbClr val="FF3300"/>
                </a:solidFill>
              </a:rPr>
              <a:t>micro-organisms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(plastics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, bottles, old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machines, cans, containers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and others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).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7787" y="1744586"/>
            <a:ext cx="2108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Wastes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397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D92A9499-644B-4FBA-9F8B-332C91FF8A4F}" vid="{1C7899A8-3214-4181-A040-EFC0776F7E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379</TotalTime>
  <Words>1226</Words>
  <Application>Microsoft Office PowerPoint</Application>
  <PresentationFormat>Widescreen</PresentationFormat>
  <Paragraphs>233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Arial</vt:lpstr>
      <vt:lpstr>Century Gothic</vt:lpstr>
      <vt:lpstr>Georgia</vt:lpstr>
      <vt:lpstr>Linux Libertine</vt:lpstr>
      <vt:lpstr>Optima-Bold</vt:lpstr>
      <vt:lpstr>TimesLTStd-Roman</vt:lpstr>
      <vt:lpstr>Times-Roman</vt:lpstr>
      <vt:lpstr>Verdana</vt:lpstr>
      <vt:lpstr>Wingdings</vt:lpstr>
      <vt:lpstr>Wingdings 3</vt:lpstr>
      <vt:lpstr>Theme3</vt:lpstr>
      <vt:lpstr>PowerPoint Presentation</vt:lpstr>
      <vt:lpstr>Waste  </vt:lpstr>
      <vt:lpstr>PowerPoint Presentation</vt:lpstr>
      <vt:lpstr>PowerPoint Presentation</vt:lpstr>
      <vt:lpstr>PowerPoint Presentation</vt:lpstr>
      <vt:lpstr>PowerPoint Presentation</vt:lpstr>
      <vt:lpstr>IMPACTS OF WASTES   </vt:lpstr>
      <vt:lpstr>PowerPoint Presentation</vt:lpstr>
      <vt:lpstr>Classification of Wastes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Jaan Tere Naam</dc:creator>
  <cp:lastModifiedBy>Jaan Tere Naam</cp:lastModifiedBy>
  <cp:revision>86</cp:revision>
  <dcterms:created xsi:type="dcterms:W3CDTF">2017-03-05T05:29:06Z</dcterms:created>
  <dcterms:modified xsi:type="dcterms:W3CDTF">2017-03-14T05:45:34Z</dcterms:modified>
</cp:coreProperties>
</file>