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092" autoAdjust="0"/>
  </p:normalViewPr>
  <p:slideViewPr>
    <p:cSldViewPr>
      <p:cViewPr varScale="1">
        <p:scale>
          <a:sx n="68" d="100"/>
          <a:sy n="68" d="100"/>
        </p:scale>
        <p:origin x="1446"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6510EDC-5EC2-4EE6-8E09-FFED2EE7F703}" type="datetimeFigureOut">
              <a:rPr lang="en-US" smtClean="0"/>
              <a:pPr/>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E7E323-ED01-4730-8FFA-CD1CE3920D9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510EDC-5EC2-4EE6-8E09-FFED2EE7F703}" type="datetimeFigureOut">
              <a:rPr lang="en-US" smtClean="0"/>
              <a:pPr/>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E7E323-ED01-4730-8FFA-CD1CE3920D9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510EDC-5EC2-4EE6-8E09-FFED2EE7F703}" type="datetimeFigureOut">
              <a:rPr lang="en-US" smtClean="0"/>
              <a:pPr/>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E7E323-ED01-4730-8FFA-CD1CE3920D9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510EDC-5EC2-4EE6-8E09-FFED2EE7F703}" type="datetimeFigureOut">
              <a:rPr lang="en-US" smtClean="0"/>
              <a:pPr/>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E7E323-ED01-4730-8FFA-CD1CE3920D9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6510EDC-5EC2-4EE6-8E09-FFED2EE7F703}" type="datetimeFigureOut">
              <a:rPr lang="en-US" smtClean="0"/>
              <a:pPr/>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E7E323-ED01-4730-8FFA-CD1CE3920D9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6510EDC-5EC2-4EE6-8E09-FFED2EE7F703}" type="datetimeFigureOut">
              <a:rPr lang="en-US" smtClean="0"/>
              <a:pPr/>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E7E323-ED01-4730-8FFA-CD1CE3920D9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6510EDC-5EC2-4EE6-8E09-FFED2EE7F703}" type="datetimeFigureOut">
              <a:rPr lang="en-US" smtClean="0"/>
              <a:pPr/>
              <a:t>5/2/2020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DE7E323-ED01-4730-8FFA-CD1CE3920D9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6510EDC-5EC2-4EE6-8E09-FFED2EE7F703}" type="datetimeFigureOut">
              <a:rPr lang="en-US" smtClean="0"/>
              <a:pPr/>
              <a:t>5/2/2020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DE7E323-ED01-4730-8FFA-CD1CE3920D9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510EDC-5EC2-4EE6-8E09-FFED2EE7F703}" type="datetimeFigureOut">
              <a:rPr lang="en-US" smtClean="0"/>
              <a:pPr/>
              <a:t>5/2/2020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DE7E323-ED01-4730-8FFA-CD1CE3920D9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6510EDC-5EC2-4EE6-8E09-FFED2EE7F703}" type="datetimeFigureOut">
              <a:rPr lang="en-US" smtClean="0"/>
              <a:pPr/>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E7E323-ED01-4730-8FFA-CD1CE3920D9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6510EDC-5EC2-4EE6-8E09-FFED2EE7F703}" type="datetimeFigureOut">
              <a:rPr lang="en-US" smtClean="0"/>
              <a:pPr/>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E7E323-ED01-4730-8FFA-CD1CE3920D9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510EDC-5EC2-4EE6-8E09-FFED2EE7F703}" type="datetimeFigureOut">
              <a:rPr lang="en-US" smtClean="0"/>
              <a:pPr/>
              <a:t>5/2/2020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E7E323-ED01-4730-8FFA-CD1CE3920D9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Elastic  protein</a:t>
            </a:r>
            <a:endParaRPr lang="en-US" sz="3200" dirty="0"/>
          </a:p>
        </p:txBody>
      </p:sp>
      <p:sp>
        <p:nvSpPr>
          <p:cNvPr id="3" name="Content Placeholder 2"/>
          <p:cNvSpPr>
            <a:spLocks noGrp="1"/>
          </p:cNvSpPr>
          <p:nvPr>
            <p:ph idx="1"/>
          </p:nvPr>
        </p:nvSpPr>
        <p:spPr>
          <a:xfrm>
            <a:off x="381000" y="0"/>
            <a:ext cx="8229600" cy="6629400"/>
          </a:xfrm>
        </p:spPr>
        <p:txBody>
          <a:bodyPr>
            <a:noAutofit/>
          </a:bodyPr>
          <a:lstStyle/>
          <a:p>
            <a:pPr>
              <a:buNone/>
            </a:pPr>
            <a:r>
              <a:rPr lang="en-US" sz="2800" dirty="0" smtClean="0"/>
              <a:t>                    </a:t>
            </a:r>
          </a:p>
          <a:p>
            <a:pPr>
              <a:buNone/>
            </a:pPr>
            <a:endParaRPr lang="en-US" sz="2800" dirty="0" smtClean="0"/>
          </a:p>
          <a:p>
            <a:pPr algn="just"/>
            <a:r>
              <a:rPr lang="en-US" sz="2800" dirty="0" smtClean="0"/>
              <a:t>Property of elasticity, or the ability to deform reversibly without loss of energy; so elastic proteins should have high resilience.</a:t>
            </a:r>
          </a:p>
          <a:p>
            <a:pPr>
              <a:buNone/>
            </a:pPr>
            <a:r>
              <a:rPr lang="en-US" sz="2800" dirty="0" smtClean="0"/>
              <a:t> </a:t>
            </a:r>
            <a:r>
              <a:rPr lang="en-US" sz="2800" b="1" dirty="0" smtClean="0"/>
              <a:t>Functions :</a:t>
            </a:r>
          </a:p>
          <a:p>
            <a:pPr algn="just"/>
            <a:r>
              <a:rPr lang="en-US" sz="2800" dirty="0" smtClean="0"/>
              <a:t>Elastic is a key protein of the extracellular mat</a:t>
            </a:r>
          </a:p>
          <a:p>
            <a:pPr algn="just"/>
            <a:r>
              <a:rPr lang="en-US" sz="2800" dirty="0" smtClean="0"/>
              <a:t> It is highly elastic and present in connective tissue allowing many tissues in the body to resume their shape after stretching or contracting.</a:t>
            </a:r>
          </a:p>
          <a:p>
            <a:pPr algn="just"/>
            <a:r>
              <a:rPr lang="en-US" sz="2800" dirty="0" smtClean="0"/>
              <a:t> </a:t>
            </a:r>
          </a:p>
          <a:p>
            <a:pPr algn="just"/>
            <a:r>
              <a:rPr lang="en-US" sz="2800" dirty="0" smtClean="0"/>
              <a:t>Elastic helps skin to return to its original position when it is poked or pinched.</a:t>
            </a:r>
            <a:endParaRPr lang="en-US" sz="2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Elastic  protein</a:t>
            </a:r>
            <a:endParaRPr lang="en-US" sz="3200" dirty="0"/>
          </a:p>
        </p:txBody>
      </p:sp>
      <p:pic>
        <p:nvPicPr>
          <p:cNvPr id="4" name="Content Placeholder 3" descr="zzzzzzzzzzzzzzzzzzzzzzzzzzzzzzzzzzzzzzzzzzzzzzz.jpg"/>
          <p:cNvPicPr>
            <a:picLocks noGrp="1" noChangeAspect="1"/>
          </p:cNvPicPr>
          <p:nvPr>
            <p:ph idx="1"/>
          </p:nvPr>
        </p:nvPicPr>
        <p:blipFill>
          <a:blip r:embed="rId2"/>
          <a:stretch>
            <a:fillRect/>
          </a:stretch>
        </p:blipFill>
        <p:spPr>
          <a:xfrm>
            <a:off x="2209800" y="1905000"/>
            <a:ext cx="4468849" cy="2525871"/>
          </a:xfr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t>
            </a:r>
            <a:br>
              <a:rPr lang="en-US" dirty="0" smtClean="0"/>
            </a:br>
            <a:endParaRPr lang="en-US" dirty="0"/>
          </a:p>
        </p:txBody>
      </p:sp>
      <p:sp>
        <p:nvSpPr>
          <p:cNvPr id="3" name="Content Placeholder 2"/>
          <p:cNvSpPr>
            <a:spLocks noGrp="1"/>
          </p:cNvSpPr>
          <p:nvPr>
            <p:ph idx="1"/>
          </p:nvPr>
        </p:nvSpPr>
        <p:spPr/>
        <p:txBody>
          <a:bodyPr>
            <a:normAutofit fontScale="85000" lnSpcReduction="20000"/>
          </a:bodyPr>
          <a:lstStyle/>
          <a:p>
            <a:pPr>
              <a:buNone/>
            </a:pPr>
            <a:endParaRPr lang="en-US" sz="2000" dirty="0" smtClean="0"/>
          </a:p>
          <a:p>
            <a:pPr algn="just"/>
            <a:r>
              <a:rPr lang="en-US" sz="2800" dirty="0"/>
              <a:t> </a:t>
            </a:r>
            <a:r>
              <a:rPr lang="en-US" sz="2800" dirty="0" smtClean="0"/>
              <a:t>     Elastic is the very stretchy protein found in connective tissue and skin. It allows the tissues in our body to resume their shape after stretching or contracting. And it plays the same role in skin: Elastic helps it to return to its original position when it is pulled or pinched</a:t>
            </a:r>
          </a:p>
          <a:p>
            <a:endParaRPr lang="en-US" sz="2800" dirty="0" smtClean="0"/>
          </a:p>
          <a:p>
            <a:pPr>
              <a:buNone/>
            </a:pPr>
            <a:r>
              <a:rPr lang="en-US" sz="2800" b="1" dirty="0" smtClean="0"/>
              <a:t>Causes</a:t>
            </a:r>
          </a:p>
          <a:p>
            <a:r>
              <a:rPr lang="en-US" sz="2800" dirty="0" smtClean="0"/>
              <a:t>Elastic fibers (or yellow fibers) are bundles of proteins (elastic) found in extracellular matrix of connective tissue and produced by fibroblasts and smooth muscle cells in arteries. These fibers can stretch up to 1.5 times their length, and snap back to their original length when relaxed</a:t>
            </a:r>
            <a:endParaRPr lang="en-US" sz="2800" dirty="0"/>
          </a:p>
        </p:txBody>
      </p:sp>
      <p:sp>
        <p:nvSpPr>
          <p:cNvPr id="4" name="Rectangle 3"/>
          <p:cNvSpPr/>
          <p:nvPr/>
        </p:nvSpPr>
        <p:spPr>
          <a:xfrm>
            <a:off x="2590800" y="762000"/>
            <a:ext cx="3581400" cy="584775"/>
          </a:xfrm>
          <a:prstGeom prst="rect">
            <a:avLst/>
          </a:prstGeom>
        </p:spPr>
        <p:txBody>
          <a:bodyPr wrap="square">
            <a:spAutoFit/>
          </a:bodyPr>
          <a:lstStyle/>
          <a:p>
            <a:r>
              <a:rPr lang="en-US" sz="3200" b="1" dirty="0" smtClean="0"/>
              <a:t>Elastic  protein</a:t>
            </a:r>
            <a:endParaRPr lang="en-US" sz="3200"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Elastic  protein</a:t>
            </a:r>
            <a:endParaRPr lang="en-US" sz="3200" dirty="0"/>
          </a:p>
        </p:txBody>
      </p:sp>
      <p:sp>
        <p:nvSpPr>
          <p:cNvPr id="3" name="Content Placeholder 2"/>
          <p:cNvSpPr>
            <a:spLocks noGrp="1"/>
          </p:cNvSpPr>
          <p:nvPr>
            <p:ph idx="1"/>
          </p:nvPr>
        </p:nvSpPr>
        <p:spPr/>
        <p:txBody>
          <a:bodyPr>
            <a:normAutofit fontScale="85000" lnSpcReduction="20000"/>
          </a:bodyPr>
          <a:lstStyle/>
          <a:p>
            <a:r>
              <a:rPr lang="en-US" dirty="0" smtClean="0"/>
              <a:t>Uses</a:t>
            </a:r>
          </a:p>
          <a:p>
            <a:r>
              <a:rPr lang="en-US" sz="2800" dirty="0" smtClean="0"/>
              <a:t>Elastic is a key protein of the extracellular matrix.</a:t>
            </a:r>
          </a:p>
          <a:p>
            <a:r>
              <a:rPr lang="en-US" sz="2800" dirty="0" smtClean="0"/>
              <a:t> It is highly elastic and present in connective tissue allowing many tissues in the body to resume their shape after stretching or contracting.</a:t>
            </a:r>
          </a:p>
          <a:p>
            <a:r>
              <a:rPr lang="en-US" sz="2800" dirty="0" smtClean="0"/>
              <a:t> Elastic helps skin to return to its original position when it is poked or pinched.</a:t>
            </a:r>
          </a:p>
          <a:p>
            <a:r>
              <a:rPr lang="en-US" sz="2800" b="1" dirty="0" smtClean="0"/>
              <a:t>Elastic protein structure</a:t>
            </a:r>
          </a:p>
          <a:p>
            <a:r>
              <a:rPr lang="en-US" sz="2800" dirty="0" smtClean="0"/>
              <a:t>In the body, elastic is usually associated with other proteins in connective tissues. Elastic fiber in the body is a mixture of amorphous elastic and fibrous fibrillin's. Both components are primarily made of smaller amino acids such as glycine, valine, alanine, and proline.</a:t>
            </a:r>
            <a:endParaRPr lang="en-US" sz="2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Elastic  protein</a:t>
            </a:r>
            <a:endParaRPr lang="en-US" sz="3200" dirty="0"/>
          </a:p>
        </p:txBody>
      </p:sp>
      <p:sp>
        <p:nvSpPr>
          <p:cNvPr id="3" name="Content Placeholder 2"/>
          <p:cNvSpPr>
            <a:spLocks noGrp="1"/>
          </p:cNvSpPr>
          <p:nvPr>
            <p:ph idx="1"/>
          </p:nvPr>
        </p:nvSpPr>
        <p:spPr/>
        <p:txBody>
          <a:bodyPr>
            <a:normAutofit/>
          </a:bodyPr>
          <a:lstStyle/>
          <a:p>
            <a:r>
              <a:rPr lang="en-US" sz="2800" dirty="0" smtClean="0"/>
              <a:t>Elastic is a major protein component of tissues that require elasticity such as arteries, lungs, bladder, skin and elastic ligaments and cartilage. meaning.</a:t>
            </a:r>
          </a:p>
          <a:p>
            <a:endParaRPr lang="en-US" sz="2800" dirty="0" smtClean="0"/>
          </a:p>
          <a:p>
            <a:r>
              <a:rPr lang="en-US" sz="2800" dirty="0" smtClean="0"/>
              <a:t> Elastic implies the property of elasticity, or the ability to deform reversibly without loss of energy.</a:t>
            </a:r>
          </a:p>
          <a:p>
            <a:endParaRPr lang="en-US" sz="2800" dirty="0" smtClean="0"/>
          </a:p>
          <a:p>
            <a:endParaRPr lang="en-US" sz="2800" dirty="0" smtClean="0"/>
          </a:p>
          <a:p>
            <a:endParaRPr lang="en-US" sz="2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Fibronectin  protein</a:t>
            </a:r>
            <a:endParaRPr lang="en-US" sz="3200" dirty="0"/>
          </a:p>
        </p:txBody>
      </p:sp>
      <p:sp>
        <p:nvSpPr>
          <p:cNvPr id="3" name="Content Placeholder 2"/>
          <p:cNvSpPr>
            <a:spLocks noGrp="1"/>
          </p:cNvSpPr>
          <p:nvPr>
            <p:ph idx="1"/>
          </p:nvPr>
        </p:nvSpPr>
        <p:spPr/>
        <p:txBody>
          <a:bodyPr/>
          <a:lstStyle/>
          <a:p>
            <a:r>
              <a:rPr lang="en-US" dirty="0" smtClean="0"/>
              <a:t>  Fibronectin  protein:</a:t>
            </a:r>
          </a:p>
          <a:p>
            <a:r>
              <a:rPr lang="en-US" sz="2800" dirty="0" smtClean="0"/>
              <a:t>Fibronectin is a high-molecular weight (~440kDa) glycoprotein of the extracellular matrix that binds to membrane-spanning receptor proteins called integrants.</a:t>
            </a:r>
          </a:p>
          <a:p>
            <a:endParaRPr lang="en-US" sz="2800" dirty="0" smtClean="0"/>
          </a:p>
          <a:p>
            <a:r>
              <a:rPr lang="en-US" sz="2800" dirty="0" smtClean="0"/>
              <a:t>Fibronectin also binds to other extracellular matrix proteins such as collagen, fibrin, and heparan sulfate proteoglycans</a:t>
            </a:r>
          </a:p>
          <a:p>
            <a:endParaRPr lang="en-US" sz="2000" dirty="0"/>
          </a:p>
          <a:p>
            <a:endParaRPr lang="en-US" sz="2000" dirty="0" smtClean="0"/>
          </a:p>
          <a:p>
            <a:endParaRPr lang="en-US" sz="2000" dirty="0"/>
          </a:p>
        </p:txBody>
      </p:sp>
      <p:pic>
        <p:nvPicPr>
          <p:cNvPr id="4" name="Picture 3" descr="4444444444444444.jpg"/>
          <p:cNvPicPr>
            <a:picLocks noChangeAspect="1"/>
          </p:cNvPicPr>
          <p:nvPr/>
        </p:nvPicPr>
        <p:blipFill>
          <a:blip r:embed="rId2"/>
          <a:stretch>
            <a:fillRect/>
          </a:stretch>
        </p:blipFill>
        <p:spPr>
          <a:xfrm>
            <a:off x="990600" y="4267200"/>
            <a:ext cx="6705600" cy="2438400"/>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Fibronectin  protein</a:t>
            </a:r>
            <a:endParaRPr lang="en-US" sz="3200" dirty="0"/>
          </a:p>
        </p:txBody>
      </p:sp>
      <p:sp>
        <p:nvSpPr>
          <p:cNvPr id="3" name="Content Placeholder 2"/>
          <p:cNvSpPr>
            <a:spLocks noGrp="1"/>
          </p:cNvSpPr>
          <p:nvPr>
            <p:ph idx="1"/>
          </p:nvPr>
        </p:nvSpPr>
        <p:spPr/>
        <p:txBody>
          <a:bodyPr>
            <a:normAutofit fontScale="62500" lnSpcReduction="20000"/>
          </a:bodyPr>
          <a:lstStyle/>
          <a:p>
            <a:r>
              <a:rPr lang="en-US" dirty="0" smtClean="0"/>
              <a:t>function:</a:t>
            </a:r>
          </a:p>
          <a:p>
            <a:r>
              <a:rPr lang="en-US" sz="3600" dirty="0" smtClean="0"/>
              <a:t>It is involved in cell adhesion, growth, migration, and differentiation. </a:t>
            </a:r>
          </a:p>
          <a:p>
            <a:endParaRPr lang="en-US" sz="3600" dirty="0"/>
          </a:p>
          <a:p>
            <a:r>
              <a:rPr lang="en-US" sz="3600" dirty="0" smtClean="0"/>
              <a:t>Cellular fibronectin is assembled into the extracellular matrix, an insoluble network that separates and supports the organs and tissues of an organism. </a:t>
            </a:r>
          </a:p>
          <a:p>
            <a:endParaRPr lang="en-US" sz="3600" dirty="0" smtClean="0"/>
          </a:p>
          <a:p>
            <a:r>
              <a:rPr lang="en-US" sz="3600" dirty="0" smtClean="0"/>
              <a:t>The liver synthesizes most of the fibronectin found in the plasma, whereas fibroblasts, endothelial cells and other cell types synthesize tissue fibronectin.</a:t>
            </a:r>
          </a:p>
          <a:p>
            <a:endParaRPr lang="en-US" sz="3600" dirty="0" smtClean="0"/>
          </a:p>
          <a:p>
            <a:r>
              <a:rPr lang="en-US" sz="3600" dirty="0" smtClean="0"/>
              <a:t>Fibronectin enhances the initial adherence of neutrophils and monocots to endothelium</a:t>
            </a:r>
            <a:r>
              <a:rPr lang="en-US" sz="2000" dirty="0" smtClean="0"/>
              <a:t>.</a:t>
            </a:r>
          </a:p>
          <a:p>
            <a:endParaRPr lang="en-US" sz="2000" dirty="0" smtClean="0"/>
          </a:p>
          <a:p>
            <a:endParaRPr lang="en-US" sz="2000" dirty="0" smtClean="0"/>
          </a:p>
          <a:p>
            <a:endParaRPr lang="en-US" sz="2000" dirty="0" smtClean="0"/>
          </a:p>
          <a:p>
            <a:endParaRPr lang="en-US" sz="20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Fibronectin  protein</a:t>
            </a:r>
            <a:endParaRPr lang="en-US" sz="3200" dirty="0"/>
          </a:p>
        </p:txBody>
      </p:sp>
      <p:pic>
        <p:nvPicPr>
          <p:cNvPr id="4" name="Content Placeholder 3" descr="8888888.jpg"/>
          <p:cNvPicPr>
            <a:picLocks noGrp="1" noChangeAspect="1"/>
          </p:cNvPicPr>
          <p:nvPr>
            <p:ph idx="1"/>
          </p:nvPr>
        </p:nvPicPr>
        <p:blipFill>
          <a:blip r:embed="rId2"/>
          <a:stretch>
            <a:fillRect/>
          </a:stretch>
        </p:blipFill>
        <p:spPr>
          <a:xfrm>
            <a:off x="1828800" y="1905000"/>
            <a:ext cx="5261610" cy="4102144"/>
          </a:xfr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113</TotalTime>
  <Words>476</Words>
  <Application>Microsoft Office PowerPoint</Application>
  <PresentationFormat>On-screen Show (4:3)</PresentationFormat>
  <Paragraphs>47</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Calibri</vt:lpstr>
      <vt:lpstr>Office Theme</vt:lpstr>
      <vt:lpstr>Elastic  protein</vt:lpstr>
      <vt:lpstr>Elastic  protein</vt:lpstr>
      <vt:lpstr>  </vt:lpstr>
      <vt:lpstr>Elastic  protein</vt:lpstr>
      <vt:lpstr>Elastic  protein</vt:lpstr>
      <vt:lpstr>Fibronectin  protein</vt:lpstr>
      <vt:lpstr>Fibronectin  protein</vt:lpstr>
      <vt:lpstr>Fibronectin  protein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Subject  cell  biology</dc:title>
  <dc:creator>DELL</dc:creator>
  <cp:lastModifiedBy>Shahid Iqbal</cp:lastModifiedBy>
  <cp:revision>5</cp:revision>
  <dcterms:created xsi:type="dcterms:W3CDTF">2020-04-14T18:12:03Z</dcterms:created>
  <dcterms:modified xsi:type="dcterms:W3CDTF">2020-05-02T07:30:43Z</dcterms:modified>
</cp:coreProperties>
</file>