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88" r:id="rId3"/>
    <p:sldId id="268" r:id="rId4"/>
    <p:sldId id="274" r:id="rId5"/>
    <p:sldId id="275" r:id="rId6"/>
    <p:sldId id="276" r:id="rId7"/>
    <p:sldId id="277" r:id="rId8"/>
    <p:sldId id="278" r:id="rId9"/>
    <p:sldId id="279" r:id="rId10"/>
    <p:sldId id="280" r:id="rId11"/>
    <p:sldId id="281" r:id="rId12"/>
    <p:sldId id="282" r:id="rId13"/>
    <p:sldId id="287" r:id="rId14"/>
    <p:sldId id="283" r:id="rId15"/>
    <p:sldId id="284" r:id="rId16"/>
    <p:sldId id="289" r:id="rId17"/>
    <p:sldId id="26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12/11/2020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12/11/2020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4800600"/>
          </a:xfrm>
        </p:spPr>
        <p:txBody>
          <a:bodyPr>
            <a:normAutofit fontScale="90000"/>
          </a:bodyPr>
          <a:lstStyle/>
          <a:p>
            <a:pPr algn="l"/>
            <a:r>
              <a:rPr lang="en-US" sz="3600" dirty="0" smtClean="0"/>
              <a:t>submitted to;	 </a:t>
            </a:r>
            <a:r>
              <a:rPr lang="en-US" sz="3600" dirty="0" err="1" smtClean="0"/>
              <a:t>Mam</a:t>
            </a:r>
            <a:r>
              <a:rPr lang="en-US" sz="3600" dirty="0" smtClean="0"/>
              <a:t> </a:t>
            </a:r>
            <a:r>
              <a:rPr lang="en-US" sz="3600" dirty="0" err="1" smtClean="0"/>
              <a:t>Hina</a:t>
            </a:r>
            <a:r>
              <a:rPr lang="en-US" sz="3600" dirty="0" smtClean="0"/>
              <a:t> Zahra</a:t>
            </a:r>
            <a:br>
              <a:rPr lang="en-US" sz="3600" dirty="0" smtClean="0"/>
            </a:br>
            <a:r>
              <a:rPr lang="en-US" sz="3600" dirty="0" smtClean="0"/>
              <a:t>submitted by;</a:t>
            </a:r>
            <a:r>
              <a:rPr lang="en-US" sz="3600" dirty="0" smtClean="0">
                <a:solidFill>
                  <a:schemeClr val="accent3"/>
                </a:solidFill>
              </a:rPr>
              <a:t> 	</a:t>
            </a:r>
            <a:r>
              <a:rPr lang="en-US" sz="3600" dirty="0" err="1" smtClean="0">
                <a:solidFill>
                  <a:schemeClr val="accent3"/>
                </a:solidFill>
              </a:rPr>
              <a:t>Nimra</a:t>
            </a:r>
            <a:r>
              <a:rPr lang="en-US" sz="3600" dirty="0" smtClean="0">
                <a:solidFill>
                  <a:schemeClr val="accent3"/>
                </a:solidFill>
              </a:rPr>
              <a:t> Sheikh, Sana Kainat, </a:t>
            </a:r>
            <a:br>
              <a:rPr lang="en-US" sz="3600" dirty="0" smtClean="0">
                <a:solidFill>
                  <a:schemeClr val="accent3"/>
                </a:solidFill>
              </a:rPr>
            </a:br>
            <a:r>
              <a:rPr lang="en-US" sz="3600" dirty="0" smtClean="0">
                <a:solidFill>
                  <a:schemeClr val="accent3"/>
                </a:solidFill>
              </a:rPr>
              <a:t>			</a:t>
            </a:r>
            <a:r>
              <a:rPr lang="en-US" sz="3600" dirty="0" err="1" smtClean="0">
                <a:solidFill>
                  <a:schemeClr val="accent3"/>
                </a:solidFill>
              </a:rPr>
              <a:t>Shagufta</a:t>
            </a:r>
            <a:r>
              <a:rPr lang="en-US" sz="3600" dirty="0" smtClean="0">
                <a:solidFill>
                  <a:schemeClr val="accent3"/>
                </a:solidFill>
              </a:rPr>
              <a:t> </a:t>
            </a:r>
            <a:r>
              <a:rPr lang="en-US" sz="3600" dirty="0" err="1" smtClean="0">
                <a:solidFill>
                  <a:schemeClr val="accent3"/>
                </a:solidFill>
              </a:rPr>
              <a:t>Jabeen</a:t>
            </a:r>
            <a:r>
              <a:rPr lang="en-US" sz="3600" dirty="0" smtClean="0">
                <a:solidFill>
                  <a:schemeClr val="accent3"/>
                </a:solidFill>
              </a:rPr>
              <a:t/>
            </a:r>
            <a:br>
              <a:rPr lang="en-US" sz="3600" dirty="0" smtClean="0">
                <a:solidFill>
                  <a:schemeClr val="accent3"/>
                </a:solidFill>
              </a:rPr>
            </a:br>
            <a:r>
              <a:rPr lang="en-US" sz="3600" smtClean="0">
                <a:solidFill>
                  <a:schemeClr val="accent3"/>
                </a:solidFill>
              </a:rPr>
              <a:t>Group </a:t>
            </a:r>
            <a:r>
              <a:rPr lang="en-US" sz="3600" smtClean="0">
                <a:solidFill>
                  <a:schemeClr val="accent3"/>
                </a:solidFill>
              </a:rPr>
              <a:t>No;		 7</a:t>
            </a:r>
            <a:r>
              <a:rPr lang="en-US" sz="3600" dirty="0" smtClean="0">
                <a:solidFill>
                  <a:schemeClr val="accent3"/>
                </a:solidFill>
              </a:rPr>
              <a:t/>
            </a:r>
            <a:br>
              <a:rPr lang="en-US" sz="3600" dirty="0" smtClean="0">
                <a:solidFill>
                  <a:schemeClr val="accent3"/>
                </a:solidFill>
              </a:rPr>
            </a:br>
            <a:r>
              <a:rPr lang="en-US" sz="3600" i="1" smtClean="0">
                <a:solidFill>
                  <a:schemeClr val="accent6">
                    <a:lumMod val="50000"/>
                  </a:schemeClr>
                </a:solidFill>
              </a:rPr>
              <a:t>TOPIC </a:t>
            </a:r>
            <a:r>
              <a:rPr lang="en-US" sz="3600" i="1" smtClean="0">
                <a:solidFill>
                  <a:schemeClr val="accent6">
                    <a:lumMod val="50000"/>
                  </a:schemeClr>
                </a:solidFill>
              </a:rPr>
              <a:t>NAME;          </a:t>
            </a:r>
            <a:r>
              <a:rPr lang="en-US" sz="3600" i="1" dirty="0" smtClean="0">
                <a:solidFill>
                  <a:schemeClr val="accent6">
                    <a:lumMod val="50000"/>
                  </a:schemeClr>
                </a:solidFill>
              </a:rPr>
              <a:t/>
            </a:r>
            <a:br>
              <a:rPr lang="en-US" sz="3600" i="1" dirty="0" smtClean="0">
                <a:solidFill>
                  <a:schemeClr val="accent6">
                    <a:lumMod val="50000"/>
                  </a:schemeClr>
                </a:solidFill>
              </a:rPr>
            </a:br>
            <a:r>
              <a:rPr lang="en-US" sz="3600" i="1" dirty="0" smtClean="0">
                <a:solidFill>
                  <a:schemeClr val="accent6">
                    <a:lumMod val="50000"/>
                  </a:schemeClr>
                </a:solidFill>
              </a:rPr>
              <a:t>4.3 MAINTAINING A GOOD LEARNING ENVIRONMENT</a:t>
            </a:r>
            <a:br>
              <a:rPr lang="en-US" sz="3600" i="1" dirty="0" smtClean="0">
                <a:solidFill>
                  <a:schemeClr val="accent6">
                    <a:lumMod val="50000"/>
                  </a:schemeClr>
                </a:solidFill>
              </a:rPr>
            </a:br>
            <a:r>
              <a:rPr lang="en-US" sz="3600" i="1" dirty="0" smtClean="0">
                <a:solidFill>
                  <a:schemeClr val="accent6">
                    <a:lumMod val="50000"/>
                  </a:schemeClr>
                </a:solidFill>
              </a:rPr>
              <a:t>4.4 SPECIAL PROGRAMS FOR CLASSROO MANAGEMENT TO CREAT A BETTER LEARNING</a:t>
            </a:r>
            <a:br>
              <a:rPr lang="en-US" sz="3600" i="1" dirty="0" smtClean="0">
                <a:solidFill>
                  <a:schemeClr val="accent6">
                    <a:lumMod val="50000"/>
                  </a:schemeClr>
                </a:solidFill>
              </a:rPr>
            </a:b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TC\Downloads\Documents\classroom-management-ppt-1-2-638.jpg"/>
          <p:cNvPicPr>
            <a:picLocks noGrp="1" noChangeAspect="1" noChangeArrowheads="1"/>
          </p:cNvPicPr>
          <p:nvPr>
            <p:ph idx="1"/>
          </p:nvPr>
        </p:nvPicPr>
        <p:blipFill>
          <a:blip r:embed="rId2"/>
          <a:srcRect/>
          <a:stretch>
            <a:fillRect/>
          </a:stretch>
        </p:blipFill>
        <p:spPr bwMode="auto">
          <a:xfrm>
            <a:off x="1648763" y="1935163"/>
            <a:ext cx="5846473" cy="4389437"/>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FTC\Downloads\Documents\classroom-management-ppt-1-3-638.jpg"/>
          <p:cNvPicPr>
            <a:picLocks noGrp="1" noChangeAspect="1" noChangeArrowheads="1"/>
          </p:cNvPicPr>
          <p:nvPr>
            <p:ph idx="1"/>
          </p:nvPr>
        </p:nvPicPr>
        <p:blipFill>
          <a:blip r:embed="rId2"/>
          <a:srcRect/>
          <a:stretch>
            <a:fillRect/>
          </a:stretch>
        </p:blipFill>
        <p:spPr bwMode="auto">
          <a:xfrm>
            <a:off x="1648763" y="1935163"/>
            <a:ext cx="5846473" cy="4389437"/>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 of classroom management</a:t>
            </a:r>
            <a:endParaRPr lang="en-US" dirty="0"/>
          </a:p>
        </p:txBody>
      </p:sp>
      <p:sp>
        <p:nvSpPr>
          <p:cNvPr id="3" name="Content Placeholder 2"/>
          <p:cNvSpPr>
            <a:spLocks noGrp="1"/>
          </p:cNvSpPr>
          <p:nvPr>
            <p:ph idx="1"/>
          </p:nvPr>
        </p:nvSpPr>
        <p:spPr/>
        <p:txBody>
          <a:bodyPr>
            <a:normAutofit/>
          </a:bodyPr>
          <a:lstStyle/>
          <a:p>
            <a:r>
              <a:rPr lang="en-US" dirty="0" smtClean="0"/>
              <a:t>Consistent, proactive discipline is the crux of effective classroom management</a:t>
            </a:r>
          </a:p>
          <a:p>
            <a:r>
              <a:rPr lang="en-US" dirty="0" smtClean="0"/>
              <a:t>Establish routines for all daily tasks and need</a:t>
            </a:r>
          </a:p>
          <a:p>
            <a:r>
              <a:rPr lang="en-US" dirty="0" smtClean="0"/>
              <a:t>Orchestrate smooth transitions and </a:t>
            </a:r>
            <a:r>
              <a:rPr lang="en-US" dirty="0" err="1" smtClean="0"/>
              <a:t>continuly</a:t>
            </a:r>
            <a:r>
              <a:rPr lang="en-US" dirty="0" smtClean="0"/>
              <a:t> of momentum throughout the day</a:t>
            </a:r>
          </a:p>
          <a:p>
            <a:r>
              <a:rPr lang="en-US" dirty="0" smtClean="0"/>
              <a:t>Strike a balance between variety and challenge in students activities.</a:t>
            </a:r>
          </a:p>
          <a:p>
            <a:r>
              <a:rPr lang="en-US" dirty="0" smtClean="0"/>
              <a:t>As classroom manager, be aware of all actions and activities in the classroom</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Resolve minor inattention and disruption before they become major disruptions</a:t>
            </a:r>
          </a:p>
          <a:p>
            <a:r>
              <a:rPr lang="en-US" dirty="0" smtClean="0"/>
              <a:t>Reinforce positive behavior </a:t>
            </a:r>
          </a:p>
          <a:p>
            <a:r>
              <a:rPr lang="en-US" dirty="0" smtClean="0"/>
              <a:t>Treat minor disturbance calmly</a:t>
            </a:r>
          </a:p>
          <a:p>
            <a:r>
              <a:rPr lang="en-US" dirty="0" smtClean="0"/>
              <a:t>Work out a physical arrangement of chairs that facilitates an interactive teaching-learning process</a:t>
            </a:r>
          </a:p>
          <a:p>
            <a:r>
              <a:rPr lang="en-US" dirty="0" smtClean="0"/>
              <a:t>Make good use of every instructional moment. Minimize discipline time to maximize instructional time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component </a:t>
            </a:r>
            <a:endParaRPr lang="en-US" dirty="0"/>
          </a:p>
        </p:txBody>
      </p:sp>
      <p:sp>
        <p:nvSpPr>
          <p:cNvPr id="3" name="Content Placeholder 2"/>
          <p:cNvSpPr>
            <a:spLocks noGrp="1"/>
          </p:cNvSpPr>
          <p:nvPr>
            <p:ph idx="1"/>
          </p:nvPr>
        </p:nvSpPr>
        <p:spPr/>
        <p:txBody>
          <a:bodyPr/>
          <a:lstStyle/>
          <a:p>
            <a:r>
              <a:rPr lang="en-US" dirty="0" smtClean="0"/>
              <a:t>Classroom management focuses on three major components :</a:t>
            </a:r>
          </a:p>
          <a:p>
            <a:r>
              <a:rPr lang="en-US" dirty="0" smtClean="0"/>
              <a:t> content management,</a:t>
            </a:r>
          </a:p>
          <a:p>
            <a:r>
              <a:rPr lang="en-US" dirty="0" smtClean="0"/>
              <a:t> conduct management, </a:t>
            </a:r>
          </a:p>
          <a:p>
            <a:r>
              <a:rPr lang="en-US" dirty="0" smtClean="0"/>
              <a:t> covenant management . </a:t>
            </a:r>
          </a:p>
          <a:p>
            <a:r>
              <a:rPr lang="en-US" dirty="0" smtClean="0"/>
              <a:t>Each of these concepts is defined and presented with details in a list of observable elements in effective teaching practices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element for effective classroom management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Classroom design. Although often overlooked , the first element of classroom management is intentional design…….</a:t>
            </a:r>
          </a:p>
          <a:p>
            <a:r>
              <a:rPr lang="en-US" dirty="0" smtClean="0"/>
              <a:t>Rules. Develop rules that foster respect, caring and community in your classroom…..</a:t>
            </a:r>
          </a:p>
          <a:p>
            <a:r>
              <a:rPr lang="en-US" dirty="0" smtClean="0"/>
              <a:t>Discipline. Classroom rules must have concrete consequences….</a:t>
            </a:r>
          </a:p>
          <a:p>
            <a:r>
              <a:rPr lang="en-US" dirty="0" smtClean="0"/>
              <a:t>Scheduling..</a:t>
            </a:r>
          </a:p>
          <a:p>
            <a:r>
              <a:rPr lang="en-US" dirty="0" smtClean="0"/>
              <a:t>Organization….</a:t>
            </a:r>
          </a:p>
          <a:p>
            <a:r>
              <a:rPr lang="en-US" dirty="0" smtClean="0"/>
              <a:t>Instructional technique… </a:t>
            </a:r>
          </a:p>
          <a:p>
            <a:r>
              <a:rPr lang="en-US" dirty="0" smtClean="0"/>
              <a:t>Communication..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Educator have been aware that behavior problems can keep student from experiencing the benefits of a productive classroom. Decisions that teachers make before the beginning of school regarding how the classroom will operate and how student will interact with others during the school year are critical for a positive learning environment. These decisions will have far-reaching implications for the success of the year. Putting together a cohesive plan rather that reacting to interruptive situations allows time for the teacher to respond thoughtfully when problems arise. Having time to think about a plan first establishes a foundation for values and beliefs about working with children and allows teachers to create a satisfying learning  environment.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FTC\Downloads\Documents\creating-supportive-learning-environment-ppt-42-638.jpg"/>
          <p:cNvPicPr>
            <a:picLocks noGrp="1" noChangeAspect="1" noChangeArrowheads="1"/>
          </p:cNvPicPr>
          <p:nvPr>
            <p:ph idx="1"/>
          </p:nvPr>
        </p:nvPicPr>
        <p:blipFill>
          <a:blip r:embed="rId2"/>
          <a:srcRect/>
          <a:stretch>
            <a:fillRect/>
          </a:stretch>
        </p:blipFill>
        <p:spPr bwMode="auto">
          <a:xfrm>
            <a:off x="1648763" y="1935163"/>
            <a:ext cx="5846473" cy="4389437"/>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MAINTAINING A GOOD LEARNING ENVIRONMENT</a:t>
            </a:r>
            <a:endParaRPr lang="en-US" dirty="0" smtClean="0"/>
          </a:p>
          <a:p>
            <a:r>
              <a:rPr lang="en-US" dirty="0" smtClean="0"/>
              <a:t>Definition</a:t>
            </a:r>
          </a:p>
          <a:p>
            <a:r>
              <a:rPr lang="en-US" dirty="0" smtClean="0"/>
              <a:t>Tips</a:t>
            </a:r>
          </a:p>
          <a:p>
            <a:r>
              <a:rPr lang="en-US" dirty="0" smtClean="0"/>
              <a:t>Maintain a learning environment</a:t>
            </a:r>
          </a:p>
          <a:p>
            <a:r>
              <a:rPr lang="en-US" dirty="0" smtClean="0"/>
              <a:t>Importance to maintain a safe learning environment</a:t>
            </a:r>
          </a:p>
          <a:p>
            <a:pPr>
              <a:buNone/>
            </a:pPr>
            <a:r>
              <a:rPr lang="en-US" b="1" dirty="0" smtClean="0"/>
              <a:t> SPECIAL PROGRAMS FOR CLASSROO MANAGEMENT TO CREAT A BETTER LEARNING</a:t>
            </a:r>
            <a:endParaRPr lang="en-US" dirty="0" smtClean="0"/>
          </a:p>
          <a:p>
            <a:r>
              <a:rPr lang="en-US" dirty="0" smtClean="0"/>
              <a:t>Definition</a:t>
            </a:r>
          </a:p>
          <a:p>
            <a:r>
              <a:rPr lang="en-US" dirty="0" smtClean="0"/>
              <a:t>Why is importance</a:t>
            </a:r>
          </a:p>
          <a:p>
            <a:r>
              <a:rPr lang="en-US" dirty="0" smtClean="0"/>
              <a:t>Principle</a:t>
            </a:r>
          </a:p>
          <a:p>
            <a:r>
              <a:rPr lang="en-US" dirty="0" smtClean="0"/>
              <a:t>Element </a:t>
            </a:r>
          </a:p>
          <a:p>
            <a:r>
              <a:rPr lang="en-US" dirty="0" smtClean="0"/>
              <a:t>summary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 of Creating a positive classroom environment </a:t>
            </a:r>
            <a:endParaRPr lang="en-US" dirty="0"/>
          </a:p>
        </p:txBody>
      </p:sp>
      <p:sp>
        <p:nvSpPr>
          <p:cNvPr id="3" name="Content Placeholder 2"/>
          <p:cNvSpPr>
            <a:spLocks noGrp="1"/>
          </p:cNvSpPr>
          <p:nvPr>
            <p:ph idx="1"/>
          </p:nvPr>
        </p:nvSpPr>
        <p:spPr/>
        <p:txBody>
          <a:bodyPr/>
          <a:lstStyle/>
          <a:p>
            <a:r>
              <a:rPr lang="en-US" dirty="0" smtClean="0"/>
              <a:t> A </a:t>
            </a:r>
            <a:r>
              <a:rPr lang="en-US" b="1" dirty="0" smtClean="0"/>
              <a:t>positive learning environment</a:t>
            </a:r>
            <a:r>
              <a:rPr lang="en-US" dirty="0" smtClean="0"/>
              <a:t> means that a student feels comfortable, has a sense of rapport with their teacher and peers, and believes they can be successful</a:t>
            </a:r>
          </a:p>
          <a:p>
            <a:r>
              <a:rPr lang="en-US" dirty="0" smtClean="0"/>
              <a:t>Creating a learning milieu</a:t>
            </a:r>
          </a:p>
          <a:p>
            <a:r>
              <a:rPr lang="en-US" dirty="0" smtClean="0"/>
              <a:t>Motivates students</a:t>
            </a:r>
          </a:p>
          <a:p>
            <a:r>
              <a:rPr lang="en-US" dirty="0" smtClean="0"/>
              <a:t>Build self-esteem and self efficiency</a:t>
            </a:r>
          </a:p>
          <a:p>
            <a:r>
              <a:rPr lang="en-US" dirty="0" smtClean="0"/>
              <a:t>Develop a positive classroom discipline policy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743200"/>
          </a:xfrm>
        </p:spPr>
        <p:txBody>
          <a:bodyPr>
            <a:normAutofit/>
          </a:bodyPr>
          <a:lstStyle/>
          <a:p>
            <a:r>
              <a:rPr lang="en-US" b="1" dirty="0" smtClean="0"/>
              <a:t>Tips generally fell into three categories</a:t>
            </a:r>
            <a:r>
              <a:rPr lang="en-US" dirty="0" smtClean="0"/>
              <a:t/>
            </a:r>
            <a:br>
              <a:rPr lang="en-US" dirty="0" smtClean="0"/>
            </a:br>
            <a:endParaRPr lang="en-US" dirty="0"/>
          </a:p>
        </p:txBody>
      </p:sp>
      <p:sp>
        <p:nvSpPr>
          <p:cNvPr id="3" name="Content Placeholder 2"/>
          <p:cNvSpPr>
            <a:spLocks noGrp="1"/>
          </p:cNvSpPr>
          <p:nvPr>
            <p:ph idx="1"/>
          </p:nvPr>
        </p:nvSpPr>
        <p:spPr>
          <a:xfrm>
            <a:off x="457200" y="2514600"/>
            <a:ext cx="8229600" cy="3810000"/>
          </a:xfrm>
        </p:spPr>
        <p:txBody>
          <a:bodyPr/>
          <a:lstStyle/>
          <a:p>
            <a:r>
              <a:rPr lang="en-US" dirty="0" smtClean="0"/>
              <a:t>1. Good relationships. Get started early. Build positive relationships with students and parents starting with the first day of school….</a:t>
            </a:r>
          </a:p>
          <a:p>
            <a:r>
              <a:rPr lang="en-US" dirty="0" smtClean="0"/>
              <a:t>2. Clear communication. Speak their language. Use humor, tech, or other strategies to get on their level…..</a:t>
            </a:r>
          </a:p>
          <a:p>
            <a:r>
              <a:rPr lang="en-US" dirty="0" smtClean="0"/>
              <a:t>3. Trust . Let your students make decisions.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429512"/>
          </a:xfrm>
        </p:spPr>
        <p:txBody>
          <a:bodyPr>
            <a:normAutofit fontScale="90000"/>
          </a:bodyPr>
          <a:lstStyle/>
          <a:p>
            <a:r>
              <a:rPr lang="en-US" dirty="0" smtClean="0">
                <a:solidFill>
                  <a:schemeClr val="accent5">
                    <a:lumMod val="50000"/>
                  </a:schemeClr>
                </a:solidFill>
              </a:rPr>
              <a:t>Maintaining a learning environment </a:t>
            </a:r>
            <a:endParaRPr lang="en-US" dirty="0"/>
          </a:p>
        </p:txBody>
      </p:sp>
      <p:sp>
        <p:nvSpPr>
          <p:cNvPr id="3" name="Content Placeholder 2"/>
          <p:cNvSpPr>
            <a:spLocks noGrp="1"/>
          </p:cNvSpPr>
          <p:nvPr>
            <p:ph idx="1"/>
          </p:nvPr>
        </p:nvSpPr>
        <p:spPr>
          <a:xfrm>
            <a:off x="457200" y="2514600"/>
            <a:ext cx="8229600" cy="3810000"/>
          </a:xfrm>
        </p:spPr>
        <p:txBody>
          <a:bodyPr/>
          <a:lstStyle/>
          <a:p>
            <a:r>
              <a:rPr lang="en-US" dirty="0" smtClean="0"/>
              <a:t>1. treat students respectfully. </a:t>
            </a:r>
          </a:p>
          <a:p>
            <a:r>
              <a:rPr lang="en-US" dirty="0" smtClean="0"/>
              <a:t>2. arrive on time ,end on time.</a:t>
            </a:r>
          </a:p>
          <a:p>
            <a:r>
              <a:rPr lang="en-US" dirty="0" smtClean="0"/>
              <a:t>3. come to class prepared.</a:t>
            </a:r>
          </a:p>
          <a:p>
            <a:r>
              <a:rPr lang="en-US" dirty="0" smtClean="0"/>
              <a:t>4. pace the class appropriately-not too fast , not too slow.</a:t>
            </a:r>
          </a:p>
          <a:p>
            <a:r>
              <a:rPr lang="en-US" dirty="0" smtClean="0"/>
              <a:t>5. provide constructive feedback and help.</a:t>
            </a:r>
          </a:p>
          <a:p>
            <a:pPr marL="0" indent="0">
              <a:buNone/>
            </a:pPr>
            <a:r>
              <a:rPr lang="en-US" dirty="0" smtClean="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162050" y="2453481"/>
            <a:ext cx="6819900" cy="33528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2590800"/>
          </a:xfrm>
        </p:spPr>
        <p:txBody>
          <a:bodyPr>
            <a:normAutofit/>
          </a:bodyPr>
          <a:lstStyle/>
          <a:p>
            <a:r>
              <a:rPr lang="en-US" b="1" dirty="0" smtClean="0"/>
              <a:t>Importance to maintain a safe learning environment</a:t>
            </a:r>
            <a:r>
              <a:rPr lang="en-US" dirty="0" smtClean="0"/>
              <a:t/>
            </a:r>
            <a:br>
              <a:rPr lang="en-US" dirty="0" smtClean="0"/>
            </a:br>
            <a:endParaRPr lang="en-US" dirty="0"/>
          </a:p>
        </p:txBody>
      </p:sp>
      <p:sp>
        <p:nvSpPr>
          <p:cNvPr id="3" name="Content Placeholder 2"/>
          <p:cNvSpPr>
            <a:spLocks noGrp="1"/>
          </p:cNvSpPr>
          <p:nvPr>
            <p:ph idx="1"/>
          </p:nvPr>
        </p:nvSpPr>
        <p:spPr>
          <a:xfrm>
            <a:off x="457200" y="2438400"/>
            <a:ext cx="8229600" cy="3886200"/>
          </a:xfrm>
        </p:spPr>
        <p:txBody>
          <a:bodyPr/>
          <a:lstStyle/>
          <a:p>
            <a:r>
              <a:rPr lang="en-US" dirty="0" smtClean="0"/>
              <a:t>A safe learning environment is essential for students of all ages . Without it they are unable to focus on learning the skills needed for a successful education and future . </a:t>
            </a:r>
          </a:p>
          <a:p>
            <a:r>
              <a:rPr lang="en-US" dirty="0" smtClean="0"/>
              <a:t>When violence is part of the educational setting, all students are affected in some way. </a:t>
            </a:r>
          </a:p>
          <a:p>
            <a:r>
              <a:rPr lang="en-US" dirty="0" smtClean="0"/>
              <a:t>Positive behavior is important in the learning environment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Respect and listen to the teacher.</a:t>
            </a:r>
          </a:p>
          <a:p>
            <a:r>
              <a:rPr lang="en-US" dirty="0" smtClean="0"/>
              <a:t>Raise your hand to speak. </a:t>
            </a:r>
          </a:p>
          <a:p>
            <a:r>
              <a:rPr lang="en-US" dirty="0" smtClean="0"/>
              <a:t>Be prepared for class.</a:t>
            </a:r>
          </a:p>
          <a:p>
            <a:r>
              <a:rPr lang="en-US" dirty="0" smtClean="0"/>
              <a:t>Be quiet when the teacher is talking.</a:t>
            </a:r>
          </a:p>
          <a:p>
            <a:r>
              <a:rPr lang="en-US" dirty="0" smtClean="0"/>
              <a:t>Be quiet when classmates are talking.</a:t>
            </a:r>
          </a:p>
          <a:p>
            <a:r>
              <a:rPr lang="en-US" dirty="0" smtClean="0"/>
              <a:t>Share new ideas.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143000" y="2110581"/>
            <a:ext cx="6858000" cy="40386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1304</TotalTime>
  <Words>582</Words>
  <Application>Microsoft Office PowerPoint</Application>
  <PresentationFormat>On-screen Show (4:3)</PresentationFormat>
  <Paragraphs>67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submitted to;  Mam Hina Zahra submitted by;  Nimra Sheikh, Sana Kainat,     Shagufta Jabeen Group No;   7 TOPIC NAME;           4.3 MAINTAINING A GOOD LEARNING ENVIRONMENT 4.4 SPECIAL PROGRAMS FOR CLASSROO MANAGEMENT TO CREAT A BETTER LEARNING </vt:lpstr>
      <vt:lpstr>Outline </vt:lpstr>
      <vt:lpstr>Definition of Creating a positive classroom environment </vt:lpstr>
      <vt:lpstr>Tips generally fell into three categories </vt:lpstr>
      <vt:lpstr>Maintaining a learning environment </vt:lpstr>
      <vt:lpstr>Slide 6</vt:lpstr>
      <vt:lpstr>Importance to maintain a safe learning environment </vt:lpstr>
      <vt:lpstr>Slide 8</vt:lpstr>
      <vt:lpstr>Slide 9</vt:lpstr>
      <vt:lpstr>Slide 10</vt:lpstr>
      <vt:lpstr>Slide 11</vt:lpstr>
      <vt:lpstr>Principle of classroom management</vt:lpstr>
      <vt:lpstr>Slide 13</vt:lpstr>
      <vt:lpstr>Major component </vt:lpstr>
      <vt:lpstr>Key element for effective classroom management</vt:lpstr>
      <vt:lpstr>Conclusion </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 based teaching</dc:title>
  <dc:creator>FTC</dc:creator>
  <cp:lastModifiedBy>FTC</cp:lastModifiedBy>
  <cp:revision>145</cp:revision>
  <dcterms:created xsi:type="dcterms:W3CDTF">2006-08-16T00:00:00Z</dcterms:created>
  <dcterms:modified xsi:type="dcterms:W3CDTF">2020-12-11T12:04:02Z</dcterms:modified>
</cp:coreProperties>
</file>