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73"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8E0775-38A4-4B9C-9F8F-ACFC5DB81BFE}"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88069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8E0775-38A4-4B9C-9F8F-ACFC5DB81BFE}"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1607817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8E0775-38A4-4B9C-9F8F-ACFC5DB81BFE}"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103443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8E0775-38A4-4B9C-9F8F-ACFC5DB81BFE}"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101483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E0775-38A4-4B9C-9F8F-ACFC5DB81BFE}" type="datetimeFigureOut">
              <a:rPr lang="en-GB" smtClean="0"/>
              <a:t>30/04/2020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1009553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98E0775-38A4-4B9C-9F8F-ACFC5DB81BFE}" type="datetimeFigureOut">
              <a:rPr lang="en-GB" smtClean="0"/>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282129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98E0775-38A4-4B9C-9F8F-ACFC5DB81BFE}" type="datetimeFigureOut">
              <a:rPr lang="en-GB" smtClean="0"/>
              <a:t>30/04/2020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36892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98E0775-38A4-4B9C-9F8F-ACFC5DB81BFE}" type="datetimeFigureOut">
              <a:rPr lang="en-GB" smtClean="0"/>
              <a:t>30/04/2020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2264267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E0775-38A4-4B9C-9F8F-ACFC5DB81BFE}" type="datetimeFigureOut">
              <a:rPr lang="en-GB" smtClean="0"/>
              <a:t>30/04/2020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29814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E0775-38A4-4B9C-9F8F-ACFC5DB81BFE}" type="datetimeFigureOut">
              <a:rPr lang="en-GB" smtClean="0"/>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20424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E0775-38A4-4B9C-9F8F-ACFC5DB81BFE}" type="datetimeFigureOut">
              <a:rPr lang="en-GB" smtClean="0"/>
              <a:t>30/04/2020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D75D01-34E7-4A96-8A90-47A6BFD995E4}" type="slidenum">
              <a:rPr lang="en-GB" smtClean="0"/>
              <a:t>‹#›</a:t>
            </a:fld>
            <a:endParaRPr lang="en-GB"/>
          </a:p>
        </p:txBody>
      </p:sp>
    </p:spTree>
    <p:extLst>
      <p:ext uri="{BB962C8B-B14F-4D97-AF65-F5344CB8AC3E}">
        <p14:creationId xmlns:p14="http://schemas.microsoft.com/office/powerpoint/2010/main" val="229524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E0775-38A4-4B9C-9F8F-ACFC5DB81BFE}" type="datetimeFigureOut">
              <a:rPr lang="en-GB" smtClean="0"/>
              <a:t>30/04/2020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75D01-34E7-4A96-8A90-47A6BFD995E4}" type="slidenum">
              <a:rPr lang="en-GB" smtClean="0"/>
              <a:t>‹#›</a:t>
            </a:fld>
            <a:endParaRPr lang="en-GB"/>
          </a:p>
        </p:txBody>
      </p:sp>
    </p:spTree>
    <p:extLst>
      <p:ext uri="{BB962C8B-B14F-4D97-AF65-F5344CB8AC3E}">
        <p14:creationId xmlns:p14="http://schemas.microsoft.com/office/powerpoint/2010/main" val="2242945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73453"/>
          </a:xfrm>
        </p:spPr>
        <p:txBody>
          <a:bodyPr>
            <a:normAutofit fontScale="90000"/>
          </a:bodyPr>
          <a:lstStyle/>
          <a:p>
            <a:r>
              <a:rPr lang="en-US" sz="4000" b="1" dirty="0" smtClean="0"/>
              <a:t> </a:t>
            </a:r>
            <a:r>
              <a:rPr lang="en-US" sz="4000" b="1" dirty="0" smtClean="0"/>
              <a:t>	</a:t>
            </a:r>
            <a:r>
              <a:rPr lang="en-US" sz="4000" b="1" dirty="0" smtClean="0"/>
              <a:t/>
            </a:r>
            <a:br>
              <a:rPr lang="en-US" sz="4000" b="1" dirty="0" smtClean="0"/>
            </a:br>
            <a:r>
              <a:rPr lang="en-GB" sz="4000" b="1" dirty="0" smtClean="0">
                <a:latin typeface="TimesNewRomanPS-BoldMT"/>
              </a:rPr>
              <a:t>BOT-717 </a:t>
            </a:r>
            <a:r>
              <a:rPr lang="en-GB" sz="4000" b="1" dirty="0">
                <a:latin typeface="TimesNewRomanPS-BoldMT"/>
              </a:rPr>
              <a:t>Economic Botany Cr. 3(2+1)</a:t>
            </a:r>
            <a:br>
              <a:rPr lang="en-GB" sz="4000" b="1" dirty="0">
                <a:latin typeface="TimesNewRomanPS-BoldMT"/>
              </a:rPr>
            </a:br>
            <a:endParaRPr lang="en-US" sz="4000" b="1" dirty="0"/>
          </a:p>
        </p:txBody>
      </p:sp>
      <p:sp>
        <p:nvSpPr>
          <p:cNvPr id="3" name="Content Placeholder 2"/>
          <p:cNvSpPr>
            <a:spLocks noGrp="1"/>
          </p:cNvSpPr>
          <p:nvPr>
            <p:ph idx="1"/>
          </p:nvPr>
        </p:nvSpPr>
        <p:spPr>
          <a:xfrm>
            <a:off x="0" y="764468"/>
            <a:ext cx="12192000" cy="6093531"/>
          </a:xfrm>
        </p:spPr>
        <p:txBody>
          <a:bodyPr>
            <a:noAutofit/>
          </a:bodyPr>
          <a:lstStyle/>
          <a:p>
            <a:pPr lvl="0"/>
            <a:r>
              <a:rPr lang="en-US" dirty="0" smtClean="0">
                <a:latin typeface="Times New Roman" panose="02020603050405020304" pitchFamily="18" charset="0"/>
                <a:cs typeface="Times New Roman" panose="02020603050405020304" pitchFamily="18" charset="0"/>
              </a:rPr>
              <a:t>Introduction Economic Botany</a:t>
            </a: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Plants </a:t>
            </a:r>
            <a:r>
              <a:rPr lang="en-US" dirty="0">
                <a:latin typeface="Times New Roman" panose="02020603050405020304" pitchFamily="18" charset="0"/>
                <a:cs typeface="Times New Roman" panose="02020603050405020304" pitchFamily="18" charset="0"/>
              </a:rPr>
              <a:t>as sources of </a:t>
            </a:r>
            <a:r>
              <a:rPr lang="en-US" dirty="0" smtClean="0">
                <a:latin typeface="Times New Roman" panose="02020603050405020304" pitchFamily="18" charset="0"/>
                <a:cs typeface="Times New Roman" panose="02020603050405020304" pitchFamily="18" charset="0"/>
              </a:rPr>
              <a:t>food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feed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fiber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timber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vegetable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phytochemicals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medicine</a:t>
            </a:r>
            <a:r>
              <a:rPr lang="en-US" dirty="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Study of cryptogams and </a:t>
            </a:r>
            <a:r>
              <a:rPr lang="en-US" dirty="0" err="1">
                <a:latin typeface="Times New Roman" panose="02020603050405020304" pitchFamily="18" charset="0"/>
                <a:cs typeface="Times New Roman" panose="02020603050405020304" pitchFamily="18" charset="0"/>
              </a:rPr>
              <a:t>phanerogams</a:t>
            </a:r>
            <a:r>
              <a:rPr lang="en-US" dirty="0">
                <a:latin typeface="Times New Roman" panose="02020603050405020304" pitchFamily="18" charset="0"/>
                <a:cs typeface="Times New Roman" panose="02020603050405020304" pitchFamily="18" charset="0"/>
              </a:rPr>
              <a:t> for their economic uses; </a:t>
            </a:r>
            <a:endParaRPr lang="en-US" dirty="0" smtClean="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Geographic distribution taxonomy and nomenclature of plants according to the nature and </a:t>
            </a:r>
            <a:r>
              <a:rPr lang="en-GB" dirty="0" smtClean="0">
                <a:latin typeface="Times New Roman" panose="02020603050405020304" pitchFamily="18" charset="0"/>
                <a:cs typeface="Times New Roman" panose="02020603050405020304" pitchFamily="18" charset="0"/>
              </a:rPr>
              <a:t>type of </a:t>
            </a:r>
            <a:r>
              <a:rPr lang="en-GB" dirty="0">
                <a:latin typeface="Times New Roman" panose="02020603050405020304" pitchFamily="18" charset="0"/>
                <a:cs typeface="Times New Roman" panose="02020603050405020304" pitchFamily="18" charset="0"/>
              </a:rPr>
              <a:t>their economic products. </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Cultural</a:t>
            </a:r>
            <a:r>
              <a:rPr lang="en-GB" dirty="0">
                <a:latin typeface="Times New Roman" panose="02020603050405020304" pitchFamily="18" charset="0"/>
                <a:cs typeface="Times New Roman" panose="02020603050405020304" pitchFamily="18" charset="0"/>
              </a:rPr>
              <a:t>, physiological and molecular approaches to </a:t>
            </a:r>
            <a:r>
              <a:rPr lang="en-GB" dirty="0" smtClean="0">
                <a:latin typeface="Times New Roman" panose="02020603050405020304" pitchFamily="18" charset="0"/>
                <a:cs typeface="Times New Roman" panose="02020603050405020304" pitchFamily="18" charset="0"/>
              </a:rPr>
              <a:t>the</a:t>
            </a:r>
            <a:r>
              <a:rPr lang="en-GB" dirty="0">
                <a:latin typeface="Times New Roman" panose="02020603050405020304" pitchFamily="18" charset="0"/>
                <a:cs typeface="Times New Roman" panose="02020603050405020304" pitchFamily="18" charset="0"/>
              </a:rPr>
              <a:t> improvement of economic plants for better yield of economic products. </a:t>
            </a:r>
            <a:endParaRPr lang="en-US" sz="4000" dirty="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Strategies </a:t>
            </a:r>
            <a:r>
              <a:rPr lang="en-US" dirty="0">
                <a:latin typeface="Times New Roman" panose="02020603050405020304" pitchFamily="18" charset="0"/>
                <a:cs typeface="Times New Roman" panose="02020603050405020304" pitchFamily="18" charset="0"/>
              </a:rPr>
              <a:t>for the domestication and preservation of economic plants; </a:t>
            </a:r>
            <a:endParaRPr lang="en-US" sz="4000"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Environmental and eco-physiological considerations of the economic plants; </a:t>
            </a:r>
            <a:endParaRPr lang="en-US" sz="4000"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Human and veterinary medicinal plants; </a:t>
            </a:r>
            <a:endParaRPr lang="en-US" sz="4000"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Plant toxins and their applications;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545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594431"/>
          </a:xfrm>
        </p:spPr>
        <p:txBody>
          <a:bodyPr>
            <a:normAutofit fontScale="90000"/>
          </a:bodyPr>
          <a:lstStyle/>
          <a:p>
            <a:r>
              <a:rPr lang="en-US" b="1" u="sng" dirty="0"/>
              <a:t>Sour Orange</a:t>
            </a:r>
            <a:endParaRPr lang="en-US" dirty="0"/>
          </a:p>
        </p:txBody>
      </p:sp>
      <p:sp>
        <p:nvSpPr>
          <p:cNvPr id="3" name="Content Placeholder 2"/>
          <p:cNvSpPr>
            <a:spLocks noGrp="1"/>
          </p:cNvSpPr>
          <p:nvPr>
            <p:ph idx="1"/>
          </p:nvPr>
        </p:nvSpPr>
        <p:spPr>
          <a:xfrm>
            <a:off x="0" y="708025"/>
            <a:ext cx="12192000" cy="2926715"/>
          </a:xfrm>
        </p:spPr>
        <p:txBody>
          <a:bodyPr/>
          <a:lstStyle/>
          <a:p>
            <a:r>
              <a:rPr lang="en-US" b="1" dirty="0"/>
              <a:t>Sour orange, </a:t>
            </a:r>
            <a:r>
              <a:rPr lang="en-US" b="1" i="1" dirty="0"/>
              <a:t>Citrus </a:t>
            </a:r>
            <a:r>
              <a:rPr lang="en-US" b="1" i="1" dirty="0" err="1"/>
              <a:t>aurantium</a:t>
            </a:r>
            <a:r>
              <a:rPr lang="en-US" b="1" dirty="0"/>
              <a:t>, also called the Bitter, </a:t>
            </a:r>
            <a:r>
              <a:rPr lang="en-US" b="1" dirty="0" err="1"/>
              <a:t>Bigarade</a:t>
            </a:r>
            <a:r>
              <a:rPr lang="en-US" b="1" dirty="0"/>
              <a:t> or Seville orange, is also native to Southeastern Asia</a:t>
            </a:r>
            <a:r>
              <a:rPr lang="en-US" b="1" dirty="0" smtClean="0"/>
              <a:t>.</a:t>
            </a:r>
          </a:p>
          <a:p>
            <a:r>
              <a:rPr lang="en-US" b="1" dirty="0"/>
              <a:t>It is grown in Spain extensively where the fruits are used for marmalade, orangeade and candied orange peel.  The essential oil obtained from the rind is used in perfumery, medicine, and in the manufacture of the liqueur </a:t>
            </a:r>
            <a:r>
              <a:rPr lang="en-US" b="1" dirty="0" err="1" smtClean="0"/>
              <a:t>Curaçao</a:t>
            </a:r>
            <a:r>
              <a:rPr lang="en-US" b="1" dirty="0" smtClean="0"/>
              <a:t>.</a:t>
            </a:r>
            <a:endParaRPr lang="en-US" dirty="0"/>
          </a:p>
        </p:txBody>
      </p:sp>
      <p:pic>
        <p:nvPicPr>
          <p:cNvPr id="6" name="Picture 5"/>
          <p:cNvPicPr>
            <a:picLocks noChangeAspect="1"/>
          </p:cNvPicPr>
          <p:nvPr/>
        </p:nvPicPr>
        <p:blipFill>
          <a:blip r:embed="rId2"/>
          <a:stretch>
            <a:fillRect/>
          </a:stretch>
        </p:blipFill>
        <p:spPr>
          <a:xfrm>
            <a:off x="495300" y="2996848"/>
            <a:ext cx="5600700" cy="3672840"/>
          </a:xfrm>
          <a:prstGeom prst="rect">
            <a:avLst/>
          </a:prstGeom>
        </p:spPr>
      </p:pic>
      <p:pic>
        <p:nvPicPr>
          <p:cNvPr id="7" name="Picture 6"/>
          <p:cNvPicPr>
            <a:picLocks noChangeAspect="1"/>
          </p:cNvPicPr>
          <p:nvPr/>
        </p:nvPicPr>
        <p:blipFill>
          <a:blip r:embed="rId3"/>
          <a:stretch>
            <a:fillRect/>
          </a:stretch>
        </p:blipFill>
        <p:spPr>
          <a:xfrm>
            <a:off x="6332220" y="2951128"/>
            <a:ext cx="5623560" cy="3718560"/>
          </a:xfrm>
          <a:prstGeom prst="rect">
            <a:avLst/>
          </a:prstGeom>
        </p:spPr>
      </p:pic>
    </p:spTree>
    <p:extLst>
      <p:ext uri="{BB962C8B-B14F-4D97-AF65-F5344CB8AC3E}">
        <p14:creationId xmlns:p14="http://schemas.microsoft.com/office/powerpoint/2010/main" val="1577885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741186"/>
          </a:xfrm>
        </p:spPr>
        <p:txBody>
          <a:bodyPr/>
          <a:lstStyle/>
          <a:p>
            <a:r>
              <a:rPr lang="en-US" b="1" u="sng" dirty="0"/>
              <a:t>Bergamot Orange</a:t>
            </a:r>
            <a:endParaRPr lang="en-US" dirty="0"/>
          </a:p>
        </p:txBody>
      </p:sp>
      <p:sp>
        <p:nvSpPr>
          <p:cNvPr id="3" name="Content Placeholder 2"/>
          <p:cNvSpPr>
            <a:spLocks noGrp="1"/>
          </p:cNvSpPr>
          <p:nvPr>
            <p:ph idx="1"/>
          </p:nvPr>
        </p:nvSpPr>
        <p:spPr>
          <a:xfrm>
            <a:off x="0" y="741186"/>
            <a:ext cx="7726680" cy="2436354"/>
          </a:xfrm>
        </p:spPr>
        <p:txBody>
          <a:bodyPr/>
          <a:lstStyle/>
          <a:p>
            <a:r>
              <a:rPr lang="en-US" b="1" dirty="0"/>
              <a:t>Bergamot Orange, </a:t>
            </a:r>
            <a:r>
              <a:rPr lang="en-US" b="1" i="1" dirty="0"/>
              <a:t>Citrus </a:t>
            </a:r>
            <a:r>
              <a:rPr lang="en-US" b="1" i="1" dirty="0" err="1"/>
              <a:t>aurantium</a:t>
            </a:r>
            <a:r>
              <a:rPr lang="en-US" b="1" i="1" dirty="0"/>
              <a:t> </a:t>
            </a:r>
            <a:r>
              <a:rPr lang="en-US" b="1" dirty="0"/>
              <a:t>subsp. </a:t>
            </a:r>
            <a:r>
              <a:rPr lang="en-US" b="1" i="1" dirty="0" err="1"/>
              <a:t>bergamia</a:t>
            </a:r>
            <a:r>
              <a:rPr lang="en-US" b="1" dirty="0"/>
              <a:t>, is a small spiny tree with golden-yellow pear-shaped fruit.  The pulp is very acid and inedible.  This variety is grown in the Mediterranean region as a source of the essential oil of bergamot.</a:t>
            </a:r>
            <a:endParaRPr lang="en-US" dirty="0"/>
          </a:p>
        </p:txBody>
      </p:sp>
      <p:sp>
        <p:nvSpPr>
          <p:cNvPr id="6" name="Title 1"/>
          <p:cNvSpPr txBox="1">
            <a:spLocks/>
          </p:cNvSpPr>
          <p:nvPr/>
        </p:nvSpPr>
        <p:spPr>
          <a:xfrm>
            <a:off x="0" y="3175000"/>
            <a:ext cx="10515600" cy="67345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smtClean="0"/>
              <a:t>King Orange</a:t>
            </a:r>
            <a:endParaRPr lang="en-US" dirty="0"/>
          </a:p>
        </p:txBody>
      </p:sp>
      <p:sp>
        <p:nvSpPr>
          <p:cNvPr id="7" name="Content Placeholder 2"/>
          <p:cNvSpPr txBox="1">
            <a:spLocks/>
          </p:cNvSpPr>
          <p:nvPr/>
        </p:nvSpPr>
        <p:spPr>
          <a:xfrm>
            <a:off x="0" y="3848453"/>
            <a:ext cx="7726680" cy="28279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smtClean="0"/>
              <a:t>Often named as a separate species, </a:t>
            </a:r>
            <a:r>
              <a:rPr lang="en-US" b="1" i="1" dirty="0" smtClean="0"/>
              <a:t>Citrus </a:t>
            </a:r>
            <a:r>
              <a:rPr lang="en-US" b="1" i="1" dirty="0" err="1" smtClean="0"/>
              <a:t>nobilis</a:t>
            </a:r>
            <a:r>
              <a:rPr lang="en-US" b="1" dirty="0" smtClean="0"/>
              <a:t>, the King Orange is probably a hybrid between a sweet orange and a mandarin.  </a:t>
            </a:r>
          </a:p>
          <a:p>
            <a:r>
              <a:rPr lang="en-US" b="1" dirty="0" smtClean="0"/>
              <a:t>It bears heavily, is frost tolerant and the sweet slightly acid flesh with broad blunt juice sacs is very palatable.  </a:t>
            </a:r>
          </a:p>
        </p:txBody>
      </p:sp>
      <p:pic>
        <p:nvPicPr>
          <p:cNvPr id="9" name="Picture 8"/>
          <p:cNvPicPr>
            <a:picLocks noChangeAspect="1"/>
          </p:cNvPicPr>
          <p:nvPr/>
        </p:nvPicPr>
        <p:blipFill>
          <a:blip r:embed="rId2"/>
          <a:stretch>
            <a:fillRect/>
          </a:stretch>
        </p:blipFill>
        <p:spPr>
          <a:xfrm>
            <a:off x="7864969" y="219428"/>
            <a:ext cx="4191000" cy="3147060"/>
          </a:xfrm>
          <a:prstGeom prst="rect">
            <a:avLst/>
          </a:prstGeom>
        </p:spPr>
      </p:pic>
      <p:pic>
        <p:nvPicPr>
          <p:cNvPr id="10" name="Picture 9"/>
          <p:cNvPicPr>
            <a:picLocks noChangeAspect="1"/>
          </p:cNvPicPr>
          <p:nvPr/>
        </p:nvPicPr>
        <p:blipFill>
          <a:blip r:embed="rId3"/>
          <a:stretch>
            <a:fillRect/>
          </a:stretch>
        </p:blipFill>
        <p:spPr>
          <a:xfrm>
            <a:off x="7864969" y="3559774"/>
            <a:ext cx="4152900" cy="3116580"/>
          </a:xfrm>
          <a:prstGeom prst="rect">
            <a:avLst/>
          </a:prstGeom>
        </p:spPr>
      </p:pic>
    </p:spTree>
    <p:extLst>
      <p:ext uri="{BB962C8B-B14F-4D97-AF65-F5344CB8AC3E}">
        <p14:creationId xmlns:p14="http://schemas.microsoft.com/office/powerpoint/2010/main" val="42571563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458964"/>
          </a:xfrm>
        </p:spPr>
        <p:txBody>
          <a:bodyPr>
            <a:normAutofit fontScale="90000"/>
          </a:bodyPr>
          <a:lstStyle/>
          <a:p>
            <a:r>
              <a:rPr lang="en-US" b="1" u="sng" dirty="0"/>
              <a:t>Mandarin Orange</a:t>
            </a:r>
            <a:endParaRPr lang="en-US" dirty="0"/>
          </a:p>
        </p:txBody>
      </p:sp>
      <p:sp>
        <p:nvSpPr>
          <p:cNvPr id="3" name="Content Placeholder 2"/>
          <p:cNvSpPr>
            <a:spLocks noGrp="1"/>
          </p:cNvSpPr>
          <p:nvPr>
            <p:ph idx="1"/>
          </p:nvPr>
        </p:nvSpPr>
        <p:spPr>
          <a:xfrm>
            <a:off x="0" y="685447"/>
            <a:ext cx="12192000" cy="2434943"/>
          </a:xfrm>
        </p:spPr>
        <p:txBody>
          <a:bodyPr>
            <a:normAutofit/>
          </a:bodyPr>
          <a:lstStyle/>
          <a:p>
            <a:r>
              <a:rPr lang="en-US" b="1" dirty="0"/>
              <a:t>Mandarin Orange, </a:t>
            </a:r>
            <a:r>
              <a:rPr lang="en-US" b="1" i="1" dirty="0"/>
              <a:t>Citrus </a:t>
            </a:r>
            <a:r>
              <a:rPr lang="en-US" b="1" i="1" dirty="0" err="1"/>
              <a:t>reticulata</a:t>
            </a:r>
            <a:r>
              <a:rPr lang="en-US" b="1" dirty="0"/>
              <a:t>, comprises the so-called glove oranges:  the orange-yellow mandarins and the reddish-orange tangerines.  </a:t>
            </a:r>
            <a:endParaRPr lang="en-US" b="1" dirty="0" smtClean="0"/>
          </a:p>
          <a:p>
            <a:r>
              <a:rPr lang="en-US" b="1" dirty="0" smtClean="0"/>
              <a:t>The </a:t>
            </a:r>
            <a:r>
              <a:rPr lang="en-US" b="1" dirty="0"/>
              <a:t>tree is native to China and Cochin China.  </a:t>
            </a:r>
            <a:endParaRPr lang="en-US" b="1" dirty="0" smtClean="0"/>
          </a:p>
          <a:p>
            <a:r>
              <a:rPr lang="en-US" b="1" dirty="0" smtClean="0"/>
              <a:t>They </a:t>
            </a:r>
            <a:r>
              <a:rPr lang="en-US" b="1" dirty="0"/>
              <a:t>are widely grown in </a:t>
            </a:r>
            <a:r>
              <a:rPr lang="en-US" b="1" dirty="0" smtClean="0"/>
              <a:t>Pakistan, Japan</a:t>
            </a:r>
            <a:r>
              <a:rPr lang="en-US" b="1" dirty="0"/>
              <a:t>, South Europe and the Gulf States of America, mainly Florida, Alabama and Mississippi.  </a:t>
            </a:r>
            <a:endParaRPr lang="en-US" b="1" dirty="0" smtClean="0"/>
          </a:p>
        </p:txBody>
      </p:sp>
      <p:pic>
        <p:nvPicPr>
          <p:cNvPr id="6" name="Picture 5"/>
          <p:cNvPicPr>
            <a:picLocks noChangeAspect="1"/>
          </p:cNvPicPr>
          <p:nvPr/>
        </p:nvPicPr>
        <p:blipFill>
          <a:blip r:embed="rId2"/>
          <a:stretch>
            <a:fillRect/>
          </a:stretch>
        </p:blipFill>
        <p:spPr>
          <a:xfrm>
            <a:off x="575310" y="3120390"/>
            <a:ext cx="5623560" cy="3649980"/>
          </a:xfrm>
          <a:prstGeom prst="rect">
            <a:avLst/>
          </a:prstGeom>
        </p:spPr>
      </p:pic>
      <p:pic>
        <p:nvPicPr>
          <p:cNvPr id="7" name="Picture 6"/>
          <p:cNvPicPr>
            <a:picLocks noChangeAspect="1"/>
          </p:cNvPicPr>
          <p:nvPr/>
        </p:nvPicPr>
        <p:blipFill>
          <a:blip r:embed="rId3"/>
          <a:stretch>
            <a:fillRect/>
          </a:stretch>
        </p:blipFill>
        <p:spPr>
          <a:xfrm>
            <a:off x="6703695" y="3120390"/>
            <a:ext cx="4983480" cy="3649980"/>
          </a:xfrm>
          <a:prstGeom prst="rect">
            <a:avLst/>
          </a:prstGeom>
        </p:spPr>
      </p:pic>
    </p:spTree>
    <p:extLst>
      <p:ext uri="{BB962C8B-B14F-4D97-AF65-F5344CB8AC3E}">
        <p14:creationId xmlns:p14="http://schemas.microsoft.com/office/powerpoint/2010/main" val="1398489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62164"/>
          </a:xfrm>
        </p:spPr>
        <p:txBody>
          <a:bodyPr>
            <a:normAutofit fontScale="90000"/>
          </a:bodyPr>
          <a:lstStyle/>
          <a:p>
            <a:r>
              <a:rPr lang="en-US" b="1" u="sng" dirty="0"/>
              <a:t>Grapefruit</a:t>
            </a:r>
            <a:endParaRPr lang="en-US" dirty="0"/>
          </a:p>
        </p:txBody>
      </p:sp>
      <p:sp>
        <p:nvSpPr>
          <p:cNvPr id="3" name="Content Placeholder 2"/>
          <p:cNvSpPr>
            <a:spLocks noGrp="1"/>
          </p:cNvSpPr>
          <p:nvPr>
            <p:ph idx="1"/>
          </p:nvPr>
        </p:nvSpPr>
        <p:spPr>
          <a:xfrm>
            <a:off x="0" y="662164"/>
            <a:ext cx="7943850" cy="3414085"/>
          </a:xfrm>
        </p:spPr>
        <p:txBody>
          <a:bodyPr>
            <a:normAutofit/>
          </a:bodyPr>
          <a:lstStyle/>
          <a:p>
            <a:r>
              <a:rPr lang="en-US" sz="2400" b="1" dirty="0"/>
              <a:t>The origin of the grapefruit, </a:t>
            </a:r>
            <a:r>
              <a:rPr lang="en-US" sz="2400" b="1" i="1" dirty="0"/>
              <a:t>Citrus </a:t>
            </a:r>
            <a:r>
              <a:rPr lang="en-US" sz="2400" b="1" i="1" dirty="0" err="1"/>
              <a:t>paradisi</a:t>
            </a:r>
            <a:r>
              <a:rPr lang="en-US" sz="2400" b="1" dirty="0"/>
              <a:t>, is somewhat doubtful.  But there is some consensus that it originated in Barbados, West Indies as a sport of the shaddock or possibly as a hybrid with the sweet orange.  </a:t>
            </a:r>
            <a:endParaRPr lang="en-US" sz="2400" b="1" dirty="0" smtClean="0"/>
          </a:p>
          <a:p>
            <a:r>
              <a:rPr lang="en-US" sz="2400" b="1" dirty="0" smtClean="0"/>
              <a:t>The fruit skin </a:t>
            </a:r>
            <a:r>
              <a:rPr lang="en-US" sz="2400" b="1" dirty="0"/>
              <a:t>is thin with many inconspicuous oil glands.  The flesh is acid or sub acid and mildly bitter, with large spindle-shaped juice sacs.</a:t>
            </a:r>
            <a:endParaRPr lang="en-US" sz="2400" dirty="0"/>
          </a:p>
        </p:txBody>
      </p:sp>
      <p:sp>
        <p:nvSpPr>
          <p:cNvPr id="5" name="Title 1"/>
          <p:cNvSpPr txBox="1">
            <a:spLocks/>
          </p:cNvSpPr>
          <p:nvPr/>
        </p:nvSpPr>
        <p:spPr>
          <a:xfrm>
            <a:off x="0" y="3263766"/>
            <a:ext cx="10515600" cy="662164"/>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dirty="0" smtClean="0"/>
              <a:t>Lime</a:t>
            </a:r>
            <a:endParaRPr lang="en-US" dirty="0"/>
          </a:p>
        </p:txBody>
      </p:sp>
      <p:sp>
        <p:nvSpPr>
          <p:cNvPr id="6" name="Content Placeholder 2"/>
          <p:cNvSpPr txBox="1">
            <a:spLocks/>
          </p:cNvSpPr>
          <p:nvPr/>
        </p:nvSpPr>
        <p:spPr>
          <a:xfrm>
            <a:off x="171450" y="4076249"/>
            <a:ext cx="8092440" cy="2690311"/>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smtClean="0"/>
              <a:t>Lime, </a:t>
            </a:r>
            <a:r>
              <a:rPr lang="en-US" b="1" i="1" dirty="0" smtClean="0"/>
              <a:t>Citrus </a:t>
            </a:r>
            <a:r>
              <a:rPr lang="en-US" b="1" i="1" dirty="0" err="1" smtClean="0"/>
              <a:t>aurantifolia</a:t>
            </a:r>
            <a:r>
              <a:rPr lang="en-US" b="1" dirty="0" smtClean="0"/>
              <a:t>, was first domesticated in the East Indies. </a:t>
            </a:r>
          </a:p>
          <a:p>
            <a:r>
              <a:rPr lang="en-US" b="1" dirty="0" smtClean="0"/>
              <a:t>They are thin skinned with an abundant acid pulp and oval pointed juice sacs.  </a:t>
            </a:r>
          </a:p>
          <a:p>
            <a:r>
              <a:rPr lang="en-US" b="1" dirty="0" smtClean="0"/>
              <a:t>The lime is one of the sourest fruits and is not eaten directly.  </a:t>
            </a:r>
          </a:p>
          <a:p>
            <a:r>
              <a:rPr lang="en-US" b="1" dirty="0" smtClean="0"/>
              <a:t>concentrated form.  </a:t>
            </a:r>
          </a:p>
          <a:p>
            <a:r>
              <a:rPr lang="en-US" b="1" dirty="0" smtClean="0"/>
              <a:t>Lime juice is used in beverages, as a source of citric acid and medicinally to prevent scurvy. </a:t>
            </a:r>
          </a:p>
        </p:txBody>
      </p:sp>
      <p:pic>
        <p:nvPicPr>
          <p:cNvPr id="8" name="Picture 7"/>
          <p:cNvPicPr>
            <a:picLocks noChangeAspect="1"/>
          </p:cNvPicPr>
          <p:nvPr/>
        </p:nvPicPr>
        <p:blipFill>
          <a:blip r:embed="rId2"/>
          <a:stretch>
            <a:fillRect/>
          </a:stretch>
        </p:blipFill>
        <p:spPr>
          <a:xfrm>
            <a:off x="8237220" y="331082"/>
            <a:ext cx="3954780" cy="3276600"/>
          </a:xfrm>
          <a:prstGeom prst="rect">
            <a:avLst/>
          </a:prstGeom>
        </p:spPr>
      </p:pic>
      <p:pic>
        <p:nvPicPr>
          <p:cNvPr id="9" name="Picture 8"/>
          <p:cNvPicPr>
            <a:picLocks noChangeAspect="1"/>
          </p:cNvPicPr>
          <p:nvPr/>
        </p:nvPicPr>
        <p:blipFill>
          <a:blip r:embed="rId3"/>
          <a:stretch>
            <a:fillRect/>
          </a:stretch>
        </p:blipFill>
        <p:spPr>
          <a:xfrm>
            <a:off x="8263890" y="4020552"/>
            <a:ext cx="3794760" cy="2506980"/>
          </a:xfrm>
          <a:prstGeom prst="rect">
            <a:avLst/>
          </a:prstGeom>
        </p:spPr>
      </p:pic>
    </p:spTree>
    <p:extLst>
      <p:ext uri="{BB962C8B-B14F-4D97-AF65-F5344CB8AC3E}">
        <p14:creationId xmlns:p14="http://schemas.microsoft.com/office/powerpoint/2010/main" val="1693027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50875"/>
          </a:xfrm>
        </p:spPr>
        <p:txBody>
          <a:bodyPr>
            <a:normAutofit fontScale="90000"/>
          </a:bodyPr>
          <a:lstStyle/>
          <a:p>
            <a:r>
              <a:rPr lang="en-US" b="1" u="sng" dirty="0"/>
              <a:t>Lemon</a:t>
            </a:r>
            <a:endParaRPr lang="en-US" dirty="0"/>
          </a:p>
        </p:txBody>
      </p:sp>
      <p:sp>
        <p:nvSpPr>
          <p:cNvPr id="3" name="Content Placeholder 2"/>
          <p:cNvSpPr>
            <a:spLocks noGrp="1"/>
          </p:cNvSpPr>
          <p:nvPr>
            <p:ph idx="1"/>
          </p:nvPr>
        </p:nvSpPr>
        <p:spPr>
          <a:xfrm>
            <a:off x="0" y="775758"/>
            <a:ext cx="7566660" cy="6082242"/>
          </a:xfrm>
        </p:spPr>
        <p:txBody>
          <a:bodyPr>
            <a:normAutofit/>
          </a:bodyPr>
          <a:lstStyle/>
          <a:p>
            <a:r>
              <a:rPr lang="en-US" b="1" dirty="0"/>
              <a:t>Lemon, </a:t>
            </a:r>
            <a:r>
              <a:rPr lang="en-US" b="1" i="1" dirty="0"/>
              <a:t>Citrus </a:t>
            </a:r>
            <a:r>
              <a:rPr lang="en-US" b="1" i="1" dirty="0" err="1"/>
              <a:t>limon</a:t>
            </a:r>
            <a:r>
              <a:rPr lang="en-US" b="1" dirty="0"/>
              <a:t>, is believed to be native to Southeastern Asia where it has been grown since ancient times.  </a:t>
            </a:r>
            <a:endParaRPr lang="en-US" b="1" dirty="0" smtClean="0"/>
          </a:p>
          <a:p>
            <a:r>
              <a:rPr lang="en-US" b="1" dirty="0" smtClean="0"/>
              <a:t>It </a:t>
            </a:r>
            <a:r>
              <a:rPr lang="en-US" b="1" dirty="0"/>
              <a:t>has been grown in the Mediterranean region since the days of the Greek and Roman civilizations, and ahs always been especially well adapted to that area.  </a:t>
            </a:r>
            <a:endParaRPr lang="en-US" b="1" dirty="0" smtClean="0"/>
          </a:p>
          <a:p>
            <a:r>
              <a:rPr lang="en-US" b="1" dirty="0" smtClean="0"/>
              <a:t>The </a:t>
            </a:r>
            <a:r>
              <a:rPr lang="en-US" b="1" dirty="0"/>
              <a:t>fruit should be picked when yellow when it has peaked in flavor.  </a:t>
            </a:r>
            <a:r>
              <a:rPr lang="en-US" b="1" dirty="0" smtClean="0"/>
              <a:t>Lemons </a:t>
            </a:r>
            <a:r>
              <a:rPr lang="en-US" b="1" dirty="0"/>
              <a:t>contain 1/2 percent sugar and 5 percent citric acid.  </a:t>
            </a:r>
            <a:endParaRPr lang="en-US" b="1" dirty="0" smtClean="0"/>
          </a:p>
          <a:p>
            <a:r>
              <a:rPr lang="en-US" b="1" dirty="0" smtClean="0"/>
              <a:t>The </a:t>
            </a:r>
            <a:r>
              <a:rPr lang="en-US" b="1" dirty="0"/>
              <a:t>juice is used for lemonade and other beverages and as a flavoring, bleaching agent and stain remover.  </a:t>
            </a:r>
            <a:endParaRPr lang="en-US" b="1" dirty="0" smtClean="0"/>
          </a:p>
        </p:txBody>
      </p:sp>
      <p:pic>
        <p:nvPicPr>
          <p:cNvPr id="5" name="Picture 4"/>
          <p:cNvPicPr>
            <a:picLocks noChangeAspect="1"/>
          </p:cNvPicPr>
          <p:nvPr/>
        </p:nvPicPr>
        <p:blipFill>
          <a:blip r:embed="rId2"/>
          <a:stretch>
            <a:fillRect/>
          </a:stretch>
        </p:blipFill>
        <p:spPr>
          <a:xfrm>
            <a:off x="7566660" y="1131570"/>
            <a:ext cx="4526280" cy="4526280"/>
          </a:xfrm>
          <a:prstGeom prst="rect">
            <a:avLst/>
          </a:prstGeom>
        </p:spPr>
      </p:pic>
    </p:spTree>
    <p:extLst>
      <p:ext uri="{BB962C8B-B14F-4D97-AF65-F5344CB8AC3E}">
        <p14:creationId xmlns:p14="http://schemas.microsoft.com/office/powerpoint/2010/main" val="2247458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50875"/>
          </a:xfrm>
        </p:spPr>
        <p:txBody>
          <a:bodyPr>
            <a:normAutofit fontScale="90000"/>
          </a:bodyPr>
          <a:lstStyle/>
          <a:p>
            <a:r>
              <a:rPr lang="en-US" b="1" u="sng" dirty="0"/>
              <a:t>Kumquat</a:t>
            </a:r>
            <a:endParaRPr lang="en-US" dirty="0"/>
          </a:p>
        </p:txBody>
      </p:sp>
      <p:sp>
        <p:nvSpPr>
          <p:cNvPr id="3" name="Content Placeholder 2"/>
          <p:cNvSpPr>
            <a:spLocks noGrp="1"/>
          </p:cNvSpPr>
          <p:nvPr>
            <p:ph idx="1"/>
          </p:nvPr>
        </p:nvSpPr>
        <p:spPr>
          <a:xfrm>
            <a:off x="0" y="650875"/>
            <a:ext cx="7692390" cy="2263775"/>
          </a:xfrm>
        </p:spPr>
        <p:txBody>
          <a:bodyPr>
            <a:normAutofit fontScale="85000" lnSpcReduction="10000"/>
          </a:bodyPr>
          <a:lstStyle/>
          <a:p>
            <a:r>
              <a:rPr lang="en-US" b="1" dirty="0"/>
              <a:t>Kumquats, </a:t>
            </a:r>
            <a:r>
              <a:rPr lang="en-US" b="1" i="1" dirty="0" err="1"/>
              <a:t>Fortunella</a:t>
            </a:r>
            <a:r>
              <a:rPr lang="en-US" b="1" i="1" dirty="0"/>
              <a:t> spp</a:t>
            </a:r>
            <a:r>
              <a:rPr lang="en-US" b="1" dirty="0"/>
              <a:t>., are the smallest of the citrus fruits.  </a:t>
            </a:r>
            <a:endParaRPr lang="en-US" b="1" dirty="0" smtClean="0"/>
          </a:p>
          <a:p>
            <a:r>
              <a:rPr lang="en-US" b="1" dirty="0" smtClean="0"/>
              <a:t>They </a:t>
            </a:r>
            <a:r>
              <a:rPr lang="en-US" b="1" dirty="0"/>
              <a:t>are grown for ornamental purposes and for their fruit, either eaten whole or preserved.  </a:t>
            </a:r>
            <a:endParaRPr lang="en-US" b="1" dirty="0" smtClean="0"/>
          </a:p>
          <a:p>
            <a:r>
              <a:rPr lang="en-US" b="1" dirty="0" smtClean="0"/>
              <a:t>Two </a:t>
            </a:r>
            <a:r>
              <a:rPr lang="en-US" b="1" dirty="0"/>
              <a:t>species that are commercially grown are </a:t>
            </a:r>
            <a:r>
              <a:rPr lang="en-US" b="1" i="1" dirty="0"/>
              <a:t>F. japonica</a:t>
            </a:r>
            <a:r>
              <a:rPr lang="en-US" b="1" dirty="0"/>
              <a:t> with </a:t>
            </a:r>
            <a:r>
              <a:rPr lang="en-US" b="1" dirty="0" err="1"/>
              <a:t>globose</a:t>
            </a:r>
            <a:r>
              <a:rPr lang="en-US" b="1" dirty="0"/>
              <a:t> fruits and </a:t>
            </a:r>
            <a:r>
              <a:rPr lang="en-US" b="1" i="1" dirty="0"/>
              <a:t>F. margarita</a:t>
            </a:r>
            <a:r>
              <a:rPr lang="en-US" b="1" dirty="0"/>
              <a:t> with oval fruits.</a:t>
            </a:r>
            <a:endParaRPr lang="en-US" dirty="0"/>
          </a:p>
        </p:txBody>
      </p:sp>
      <p:sp>
        <p:nvSpPr>
          <p:cNvPr id="5" name="Title 1"/>
          <p:cNvSpPr txBox="1">
            <a:spLocks/>
          </p:cNvSpPr>
          <p:nvPr/>
        </p:nvSpPr>
        <p:spPr>
          <a:xfrm>
            <a:off x="0" y="2960546"/>
            <a:ext cx="10515600" cy="699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dirty="0" smtClean="0"/>
              <a:t>Citron</a:t>
            </a:r>
            <a:endParaRPr lang="en-US" dirty="0"/>
          </a:p>
        </p:txBody>
      </p:sp>
      <p:sp>
        <p:nvSpPr>
          <p:cNvPr id="6" name="Content Placeholder 2"/>
          <p:cNvSpPr txBox="1">
            <a:spLocks/>
          </p:cNvSpPr>
          <p:nvPr/>
        </p:nvSpPr>
        <p:spPr>
          <a:xfrm>
            <a:off x="0" y="3859776"/>
            <a:ext cx="7692390" cy="27290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smtClean="0"/>
              <a:t>Citron, </a:t>
            </a:r>
            <a:r>
              <a:rPr lang="en-US" sz="2400" b="1" i="1" dirty="0" smtClean="0"/>
              <a:t>Citrus </a:t>
            </a:r>
            <a:r>
              <a:rPr lang="en-US" sz="2400" b="1" i="1" dirty="0" err="1" smtClean="0"/>
              <a:t>medica</a:t>
            </a:r>
            <a:r>
              <a:rPr lang="en-US" sz="2400" b="1" dirty="0" smtClean="0"/>
              <a:t>, is the oldest of the citrus fruits and the first to be known in Europe as early as the 4th Century B.C.   </a:t>
            </a:r>
          </a:p>
          <a:p>
            <a:r>
              <a:rPr lang="en-US" sz="2400" b="1" dirty="0" smtClean="0"/>
              <a:t>It is believed to have originated in Northern India and has long been cultivated in Southeastern Asia.  </a:t>
            </a:r>
          </a:p>
          <a:p>
            <a:r>
              <a:rPr lang="en-US" sz="2400" b="1" dirty="0" smtClean="0"/>
              <a:t>Citron is one of the best and most expensive of the condiments.  </a:t>
            </a:r>
          </a:p>
        </p:txBody>
      </p:sp>
      <p:pic>
        <p:nvPicPr>
          <p:cNvPr id="8" name="Picture 7"/>
          <p:cNvPicPr>
            <a:picLocks noChangeAspect="1"/>
          </p:cNvPicPr>
          <p:nvPr/>
        </p:nvPicPr>
        <p:blipFill>
          <a:blip r:embed="rId2"/>
          <a:stretch>
            <a:fillRect/>
          </a:stretch>
        </p:blipFill>
        <p:spPr>
          <a:xfrm>
            <a:off x="8095700" y="182881"/>
            <a:ext cx="3985260" cy="2971800"/>
          </a:xfrm>
          <a:prstGeom prst="rect">
            <a:avLst/>
          </a:prstGeom>
        </p:spPr>
      </p:pic>
      <p:pic>
        <p:nvPicPr>
          <p:cNvPr id="9" name="Picture 8"/>
          <p:cNvPicPr>
            <a:picLocks noChangeAspect="1"/>
          </p:cNvPicPr>
          <p:nvPr/>
        </p:nvPicPr>
        <p:blipFill>
          <a:blip r:embed="rId3"/>
          <a:stretch>
            <a:fillRect/>
          </a:stretch>
        </p:blipFill>
        <p:spPr>
          <a:xfrm>
            <a:off x="7692390" y="3765090"/>
            <a:ext cx="4206240" cy="2918460"/>
          </a:xfrm>
          <a:prstGeom prst="rect">
            <a:avLst/>
          </a:prstGeom>
        </p:spPr>
      </p:pic>
    </p:spTree>
    <p:extLst>
      <p:ext uri="{BB962C8B-B14F-4D97-AF65-F5344CB8AC3E}">
        <p14:creationId xmlns:p14="http://schemas.microsoft.com/office/powerpoint/2010/main" val="1213753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lstStyle/>
          <a:p>
            <a:r>
              <a:rPr lang="en-GB" b="1" dirty="0" err="1" smtClean="0">
                <a:latin typeface="TimesNewRomanPS-BoldMT"/>
              </a:rPr>
              <a:t>Practicals</a:t>
            </a:r>
            <a:r>
              <a:rPr lang="en-GB" b="1" dirty="0">
                <a:latin typeface="TimesNewRomanPS-BoldMT"/>
              </a:rPr>
              <a:t>: Cr. 01</a:t>
            </a:r>
          </a:p>
          <a:p>
            <a:r>
              <a:rPr lang="en-GB" dirty="0">
                <a:latin typeface="TimesNewRomanPSMT"/>
              </a:rPr>
              <a:t>Collection, identification and preservation of the economic plants both from cryptogams </a:t>
            </a:r>
            <a:r>
              <a:rPr lang="en-GB" dirty="0" smtClean="0">
                <a:latin typeface="TimesNewRomanPSMT"/>
              </a:rPr>
              <a:t>and </a:t>
            </a:r>
            <a:r>
              <a:rPr lang="en-GB" dirty="0" err="1" smtClean="0">
                <a:latin typeface="TimesNewRomanPSMT"/>
              </a:rPr>
              <a:t>phanerogams</a:t>
            </a:r>
            <a:r>
              <a:rPr lang="en-GB" dirty="0" smtClean="0">
                <a:latin typeface="TimesNewRomanPSMT"/>
              </a:rPr>
              <a:t> </a:t>
            </a:r>
            <a:r>
              <a:rPr lang="en-GB" dirty="0">
                <a:latin typeface="TimesNewRomanPSMT"/>
              </a:rPr>
              <a:t>(field visits).</a:t>
            </a:r>
          </a:p>
          <a:p>
            <a:r>
              <a:rPr lang="en-GB" dirty="0">
                <a:latin typeface="TimesNewRomanPSMT"/>
              </a:rPr>
              <a:t>Extraction and measurement of phytochemicals from important plants species</a:t>
            </a:r>
            <a:endParaRPr lang="en-GB" dirty="0"/>
          </a:p>
        </p:txBody>
      </p:sp>
    </p:spTree>
    <p:extLst>
      <p:ext uri="{BB962C8B-B14F-4D97-AF65-F5344CB8AC3E}">
        <p14:creationId xmlns:p14="http://schemas.microsoft.com/office/powerpoint/2010/main" val="4001634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lvl="0" indent="0">
              <a:buNone/>
            </a:pPr>
            <a:r>
              <a:rPr lang="en-US" sz="3600" b="1" u="sng" dirty="0" smtClean="0">
                <a:latin typeface="Times New Roman" panose="02020603050405020304" pitchFamily="18" charset="0"/>
                <a:cs typeface="Times New Roman" panose="02020603050405020304" pitchFamily="18" charset="0"/>
              </a:rPr>
              <a:t>Assignments</a:t>
            </a:r>
          </a:p>
          <a:p>
            <a:pPr lvl="0"/>
            <a:r>
              <a:rPr lang="en-US" dirty="0" smtClean="0"/>
              <a:t>Historical </a:t>
            </a:r>
            <a:r>
              <a:rPr lang="en-US" dirty="0"/>
              <a:t>and cultural aspects of medicinal plants; </a:t>
            </a:r>
          </a:p>
          <a:p>
            <a:pPr lvl="0"/>
            <a:r>
              <a:rPr lang="en-US" dirty="0"/>
              <a:t>History of medicinal plant usage; </a:t>
            </a:r>
          </a:p>
          <a:p>
            <a:pPr lvl="0"/>
            <a:r>
              <a:rPr lang="en-US" dirty="0"/>
              <a:t>Systematics of medicinal plants; </a:t>
            </a:r>
          </a:p>
          <a:p>
            <a:pPr lvl="0"/>
            <a:r>
              <a:rPr lang="en-US" dirty="0"/>
              <a:t>Diversity of medicinal plants; </a:t>
            </a:r>
          </a:p>
          <a:p>
            <a:pPr lvl="0"/>
            <a:r>
              <a:rPr lang="en-US" dirty="0"/>
              <a:t>Growth habit and ecology of important indigenous medicinal plants; </a:t>
            </a:r>
          </a:p>
          <a:p>
            <a:pPr lvl="0"/>
            <a:r>
              <a:rPr lang="en-US" dirty="0"/>
              <a:t>Poisonous Plants; </a:t>
            </a:r>
          </a:p>
          <a:p>
            <a:pPr lvl="0"/>
            <a:r>
              <a:rPr lang="en-US" dirty="0"/>
              <a:t>Psychoactive plants; </a:t>
            </a:r>
          </a:p>
          <a:p>
            <a:pPr lvl="0"/>
            <a:r>
              <a:rPr lang="en-US" dirty="0"/>
              <a:t>Chemical composition of commonly used medicinal plants in terms of their general effect on the human body; </a:t>
            </a:r>
          </a:p>
          <a:p>
            <a:pPr lvl="0"/>
            <a:r>
              <a:rPr lang="en-US" dirty="0"/>
              <a:t>Potential dangers involved in dealing with medicinal plants; </a:t>
            </a:r>
          </a:p>
          <a:p>
            <a:pPr lvl="0"/>
            <a:r>
              <a:rPr lang="en-US" dirty="0"/>
              <a:t>Herbal therapeutic properties; </a:t>
            </a:r>
          </a:p>
          <a:p>
            <a:pPr lvl="0"/>
            <a:r>
              <a:rPr lang="en-US" dirty="0"/>
              <a:t>Chemical, structural and nutritional aspects of plant products</a:t>
            </a:r>
          </a:p>
          <a:p>
            <a:endParaRPr lang="en-US" dirty="0"/>
          </a:p>
        </p:txBody>
      </p:sp>
    </p:spTree>
    <p:extLst>
      <p:ext uri="{BB962C8B-B14F-4D97-AF65-F5344CB8AC3E}">
        <p14:creationId xmlns:p14="http://schemas.microsoft.com/office/powerpoint/2010/main" val="96686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0" y="0"/>
            <a:ext cx="12192000"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Suggested Readings:</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Bhattachargee</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S.K. 2000. Handbook of Aromatic Plants. Pointer Publishers, Jaipur, India.</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Cook, M.T. 2008. Applied Economic Botany. Read Books, Verona, New Jersey.</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Elevitch</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C.R. 2004. Cultivating Connections with Trees. Permanent Agriculture Resources. The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Overstory</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Book, New York</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Li, T.S.C. 2000. Medicinal Plants. Culture, Utilization and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Phytopharmacy</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CRC Press, Florida.</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Ross, I.A. 2003. Medicinal Plants of the World. Vol. 1. Chemical Constituents, Tradition and Modern Medicinal Uses, 2</a:t>
            </a:r>
            <a:r>
              <a:rPr kumimoji="0" lang="en-US" sz="24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nd</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edition. Humana Press, Laurel, Maryland.</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Simpson, B.B. and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Ogorzaly</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M.C. 2001. Economic Botany, 3</a:t>
            </a:r>
            <a:r>
              <a:rPr kumimoji="0" lang="en-US" sz="2400"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rd</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edition. McGraw Hill, New York.</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Sutton, M.Q. and Anderson, E.N. 2009. Introduction to Cultural Ecology.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Rowman</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Altamira.</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Vaughan, J. and </a:t>
            </a: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Geissler</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 2009. The New Oxford Book of Food Plants. Oxford University Press, Oxford.</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Wickens</a:t>
            </a:r>
            <a:r>
              <a:rPr kumimoji="0" 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G.E. 2004. Economic Botany: Principles and Practices. Springer, The Netherlands.</a:t>
            </a:r>
            <a:endParaRPr kumimoji="0" lang="en-US" sz="4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50254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714375"/>
          </a:xfrm>
        </p:spPr>
        <p:txBody>
          <a:bodyPr/>
          <a:lstStyle/>
          <a:p>
            <a:r>
              <a:rPr lang="en-US" b="1" dirty="0" smtClean="0"/>
              <a:t>Economic botany</a:t>
            </a:r>
            <a:endParaRPr lang="en-US" dirty="0"/>
          </a:p>
        </p:txBody>
      </p:sp>
      <p:sp>
        <p:nvSpPr>
          <p:cNvPr id="3" name="Content Placeholder 2"/>
          <p:cNvSpPr>
            <a:spLocks noGrp="1"/>
          </p:cNvSpPr>
          <p:nvPr>
            <p:ph idx="1"/>
          </p:nvPr>
        </p:nvSpPr>
        <p:spPr>
          <a:xfrm>
            <a:off x="0" y="617713"/>
            <a:ext cx="12192000" cy="5851325"/>
          </a:xfrm>
        </p:spPr>
        <p:txBody>
          <a:bodyPr>
            <a:normAutofit/>
          </a:bodyPr>
          <a:lstStyle/>
          <a:p>
            <a:pPr algn="just"/>
            <a:r>
              <a:rPr lang="en-GB" b="1" dirty="0">
                <a:latin typeface="Times New Roman" panose="02020603050405020304" pitchFamily="18" charset="0"/>
                <a:cs typeface="Times New Roman" panose="02020603050405020304" pitchFamily="18" charset="0"/>
              </a:rPr>
              <a:t>Economic botany </a:t>
            </a:r>
            <a:r>
              <a:rPr lang="en-GB" dirty="0">
                <a:latin typeface="Times New Roman" panose="02020603050405020304" pitchFamily="18" charset="0"/>
                <a:cs typeface="Times New Roman" panose="02020603050405020304" pitchFamily="18" charset="0"/>
              </a:rPr>
              <a:t>is the study of the relationship between people and </a:t>
            </a:r>
            <a:r>
              <a:rPr lang="en-GB" dirty="0" smtClean="0">
                <a:latin typeface="Times New Roman" panose="02020603050405020304" pitchFamily="18" charset="0"/>
                <a:cs typeface="Times New Roman" panose="02020603050405020304" pitchFamily="18" charset="0"/>
              </a:rPr>
              <a:t>plants</a:t>
            </a:r>
          </a:p>
          <a:p>
            <a:pPr algn="just"/>
            <a:r>
              <a:rPr lang="en-GB" b="1" dirty="0" smtClean="0">
                <a:latin typeface="Times New Roman" panose="02020603050405020304" pitchFamily="18" charset="0"/>
                <a:cs typeface="Times New Roman" panose="02020603050405020304" pitchFamily="18" charset="0"/>
              </a:rPr>
              <a:t>Economic </a:t>
            </a:r>
            <a:r>
              <a:rPr lang="en-GB" b="1" dirty="0">
                <a:latin typeface="Times New Roman" panose="02020603050405020304" pitchFamily="18" charset="0"/>
                <a:cs typeface="Times New Roman" panose="02020603050405020304" pitchFamily="18" charset="0"/>
              </a:rPr>
              <a:t>botany </a:t>
            </a:r>
            <a:r>
              <a:rPr lang="en-GB" dirty="0">
                <a:latin typeface="Times New Roman" panose="02020603050405020304" pitchFamily="18" charset="0"/>
                <a:cs typeface="Times New Roman" panose="02020603050405020304" pitchFamily="18" charset="0"/>
              </a:rPr>
              <a:t>intersects many fields including established disciplines such as agronomy, anthropology, archaeology, </a:t>
            </a:r>
            <a:r>
              <a:rPr lang="en-GB" dirty="0" smtClean="0">
                <a:latin typeface="Times New Roman" panose="02020603050405020304" pitchFamily="18" charset="0"/>
                <a:cs typeface="Times New Roman" panose="02020603050405020304" pitchFamily="18" charset="0"/>
              </a:rPr>
              <a:t>chemistry and conservation Botany</a:t>
            </a:r>
          </a:p>
          <a:p>
            <a:pPr algn="just"/>
            <a:r>
              <a:rPr lang="en-GB" b="1" dirty="0" smtClean="0">
                <a:latin typeface="Times New Roman" panose="02020603050405020304" pitchFamily="18" charset="0"/>
                <a:cs typeface="Times New Roman" panose="02020603050405020304" pitchFamily="18" charset="0"/>
              </a:rPr>
              <a:t>Economic </a:t>
            </a:r>
            <a:r>
              <a:rPr lang="en-GB" b="1" dirty="0">
                <a:latin typeface="Times New Roman" panose="02020603050405020304" pitchFamily="18" charset="0"/>
                <a:cs typeface="Times New Roman" panose="02020603050405020304" pitchFamily="18" charset="0"/>
              </a:rPr>
              <a:t>botany</a:t>
            </a:r>
            <a:r>
              <a:rPr lang="en-GB" dirty="0">
                <a:latin typeface="Times New Roman" panose="02020603050405020304" pitchFamily="18" charset="0"/>
                <a:cs typeface="Times New Roman" panose="02020603050405020304" pitchFamily="18" charset="0"/>
              </a:rPr>
              <a:t> is the study of how people use plants. </a:t>
            </a:r>
            <a:r>
              <a:rPr lang="en-GB" b="1" dirty="0" smtClean="0">
                <a:latin typeface="Times New Roman" panose="02020603050405020304" pitchFamily="18" charset="0"/>
                <a:cs typeface="Times New Roman" panose="02020603050405020304" pitchFamily="18" charset="0"/>
              </a:rPr>
              <a:t>Economic</a:t>
            </a:r>
            <a:r>
              <a:rPr lang="en-GB" dirty="0">
                <a:latin typeface="Times New Roman" panose="02020603050405020304" pitchFamily="18" charset="0"/>
                <a:cs typeface="Times New Roman" panose="02020603050405020304" pitchFamily="18" charset="0"/>
              </a:rPr>
              <a:t> botanists study how plants are used as food, medicines, and in other ways. </a:t>
            </a:r>
            <a:r>
              <a:rPr lang="en-GB" dirty="0" smtClean="0">
                <a:latin typeface="Times New Roman" panose="02020603050405020304" pitchFamily="18" charset="0"/>
                <a:cs typeface="Times New Roman" panose="02020603050405020304" pitchFamily="18" charset="0"/>
              </a:rPr>
              <a:t>It is </a:t>
            </a:r>
            <a:r>
              <a:rPr lang="en-GB" dirty="0">
                <a:latin typeface="Times New Roman" panose="02020603050405020304" pitchFamily="18" charset="0"/>
                <a:cs typeface="Times New Roman" panose="02020603050405020304" pitchFamily="18" charset="0"/>
              </a:rPr>
              <a:t>also study ways to use plants that are sustainable</a:t>
            </a:r>
            <a:endParaRPr lang="en-US" b="1"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Economic botany</a:t>
            </a:r>
            <a:r>
              <a:rPr lang="en-US" dirty="0" smtClean="0">
                <a:latin typeface="Times New Roman" panose="02020603050405020304" pitchFamily="18" charset="0"/>
                <a:cs typeface="Times New Roman" panose="02020603050405020304" pitchFamily="18" charset="0"/>
              </a:rPr>
              <a:t> is the commercial exploitation of plants by people. This link between botany and anthropology explores the ways humans use plants for food, shelter, medicines, textiles, and much more</a:t>
            </a:r>
          </a:p>
          <a:p>
            <a:pPr algn="just"/>
            <a:r>
              <a:rPr lang="en-GB" b="1" dirty="0">
                <a:latin typeface="Times New Roman" panose="02020603050405020304" pitchFamily="18" charset="0"/>
                <a:cs typeface="Times New Roman" panose="02020603050405020304" pitchFamily="18" charset="0"/>
              </a:rPr>
              <a:t>Economic Botany</a:t>
            </a:r>
            <a:r>
              <a:rPr lang="en-GB" dirty="0">
                <a:latin typeface="Times New Roman" panose="02020603050405020304" pitchFamily="18" charset="0"/>
                <a:cs typeface="Times New Roman" panose="02020603050405020304" pitchFamily="18" charset="0"/>
              </a:rPr>
              <a:t> bridges the gap between pure and applied botany by </a:t>
            </a:r>
            <a:r>
              <a:rPr lang="en-GB" dirty="0" smtClean="0">
                <a:latin typeface="Times New Roman" panose="02020603050405020304" pitchFamily="18" charset="0"/>
                <a:cs typeface="Times New Roman" panose="02020603050405020304" pitchFamily="18" charset="0"/>
              </a:rPr>
              <a:t>focusing </a:t>
            </a:r>
            <a:r>
              <a:rPr lang="en-GB" dirty="0">
                <a:latin typeface="Times New Roman" panose="02020603050405020304" pitchFamily="18" charset="0"/>
                <a:cs typeface="Times New Roman" panose="02020603050405020304" pitchFamily="18" charset="0"/>
              </a:rPr>
              <a:t>the uses of plants by people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5333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4178"/>
            <a:ext cx="12192000" cy="3385785"/>
          </a:xfrm>
        </p:spPr>
        <p:txBody>
          <a:bodyPr>
            <a:normAutofit/>
          </a:bodyPr>
          <a:lstStyle/>
          <a:p>
            <a:pPr lvl="0"/>
            <a:r>
              <a:rPr lang="en-US" b="1" dirty="0"/>
              <a:t>Plants as sources </a:t>
            </a:r>
            <a:r>
              <a:rPr lang="en-US" b="1" dirty="0" smtClean="0"/>
              <a:t>of: food</a:t>
            </a:r>
            <a:r>
              <a:rPr lang="en-US" b="1" dirty="0"/>
              <a:t>, </a:t>
            </a:r>
            <a:r>
              <a:rPr lang="en-US" b="1" dirty="0" smtClean="0"/>
              <a:t>feed</a:t>
            </a:r>
            <a:r>
              <a:rPr lang="en-US" b="1" dirty="0"/>
              <a:t>, </a:t>
            </a:r>
            <a:r>
              <a:rPr lang="en-US" b="1" dirty="0" smtClean="0"/>
              <a:t>fiber</a:t>
            </a:r>
            <a:r>
              <a:rPr lang="en-US" b="1" dirty="0"/>
              <a:t>, </a:t>
            </a:r>
            <a:r>
              <a:rPr lang="en-US" b="1" dirty="0" smtClean="0"/>
              <a:t>timber</a:t>
            </a:r>
            <a:r>
              <a:rPr lang="en-US" b="1" dirty="0"/>
              <a:t>, </a:t>
            </a:r>
            <a:r>
              <a:rPr lang="en-US" b="1" dirty="0" smtClean="0"/>
              <a:t>vegetable</a:t>
            </a:r>
            <a:r>
              <a:rPr lang="en-US" b="1" dirty="0"/>
              <a:t>, </a:t>
            </a:r>
            <a:r>
              <a:rPr lang="en-US" b="1" dirty="0" smtClean="0"/>
              <a:t>phytochemicals </a:t>
            </a:r>
            <a:r>
              <a:rPr lang="en-US" b="1" dirty="0"/>
              <a:t>and </a:t>
            </a:r>
            <a:r>
              <a:rPr lang="en-US" b="1" dirty="0" smtClean="0"/>
              <a:t>medicine</a:t>
            </a:r>
            <a:endParaRPr lang="en-US" b="1" dirty="0"/>
          </a:p>
        </p:txBody>
      </p:sp>
    </p:spTree>
    <p:extLst>
      <p:ext uri="{BB962C8B-B14F-4D97-AF65-F5344CB8AC3E}">
        <p14:creationId xmlns:p14="http://schemas.microsoft.com/office/powerpoint/2010/main" val="199617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729897"/>
          </a:xfrm>
        </p:spPr>
        <p:txBody>
          <a:bodyPr/>
          <a:lstStyle/>
          <a:p>
            <a:r>
              <a:rPr lang="en-US" b="1" u="sng" dirty="0">
                <a:latin typeface="Times New Roman" panose="02020603050405020304" pitchFamily="18" charset="0"/>
                <a:cs typeface="Times New Roman" panose="02020603050405020304" pitchFamily="18" charset="0"/>
              </a:rPr>
              <a:t>Fruits of Tropical &amp; Sub-Tropical Regions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32202"/>
            <a:ext cx="12192000" cy="6025798"/>
          </a:xfrm>
        </p:spPr>
        <p:txBody>
          <a:bodyPr>
            <a:noAutofit/>
          </a:bodyPr>
          <a:lstStyle/>
          <a:p>
            <a:r>
              <a:rPr lang="en-US" b="1" dirty="0">
                <a:latin typeface="Times New Roman" panose="02020603050405020304" pitchFamily="18" charset="0"/>
                <a:cs typeface="Times New Roman" panose="02020603050405020304" pitchFamily="18" charset="0"/>
              </a:rPr>
              <a:t>There are thousands of tropical fruits.  </a:t>
            </a:r>
            <a:r>
              <a:rPr lang="en-US" b="1" dirty="0" smtClean="0">
                <a:latin typeface="Times New Roman" panose="02020603050405020304" pitchFamily="18" charset="0"/>
                <a:cs typeface="Times New Roman" panose="02020603050405020304" pitchFamily="18" charset="0"/>
              </a:rPr>
              <a:t>Many </a:t>
            </a:r>
            <a:r>
              <a:rPr lang="en-US" b="1" dirty="0">
                <a:latin typeface="Times New Roman" panose="02020603050405020304" pitchFamily="18" charset="0"/>
                <a:cs typeface="Times New Roman" panose="02020603050405020304" pitchFamily="18" charset="0"/>
              </a:rPr>
              <a:t>of them are consumed locally on a daily basis.  </a:t>
            </a:r>
            <a:r>
              <a:rPr lang="en-US" b="1" dirty="0" smtClean="0">
                <a:latin typeface="Times New Roman" panose="02020603050405020304" pitchFamily="18" charset="0"/>
                <a:cs typeface="Times New Roman" panose="02020603050405020304" pitchFamily="18" charset="0"/>
              </a:rPr>
              <a:t>There </a:t>
            </a:r>
            <a:r>
              <a:rPr lang="en-US" b="1" dirty="0">
                <a:latin typeface="Times New Roman" panose="02020603050405020304" pitchFamily="18" charset="0"/>
                <a:cs typeface="Times New Roman" panose="02020603050405020304" pitchFamily="18" charset="0"/>
              </a:rPr>
              <a:t>are over 250 edible fruits in the Philippines alone.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tropics have the capacity to produce large quantities of fruit and international trade is adding new kinds as rapid shipment possibilities increase.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Some </a:t>
            </a:r>
            <a:r>
              <a:rPr lang="en-US" b="1" dirty="0">
                <a:latin typeface="Times New Roman" panose="02020603050405020304" pitchFamily="18" charset="0"/>
                <a:cs typeface="Times New Roman" panose="02020603050405020304" pitchFamily="18" charset="0"/>
              </a:rPr>
              <a:t>tropical </a:t>
            </a:r>
            <a:r>
              <a:rPr lang="en-US" b="1" dirty="0" smtClean="0">
                <a:latin typeface="Times New Roman" panose="02020603050405020304" pitchFamily="18" charset="0"/>
                <a:cs typeface="Times New Roman" panose="02020603050405020304" pitchFamily="18" charset="0"/>
              </a:rPr>
              <a:t>fruits </a:t>
            </a:r>
            <a:r>
              <a:rPr lang="en-US" b="1" dirty="0">
                <a:latin typeface="Times New Roman" panose="02020603050405020304" pitchFamily="18" charset="0"/>
                <a:cs typeface="Times New Roman" panose="02020603050405020304" pitchFamily="18" charset="0"/>
              </a:rPr>
              <a:t>such as the banana, mango and pineapple are now as familiar as the apple and pear in temperate regions.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In </a:t>
            </a:r>
            <a:r>
              <a:rPr lang="en-US" b="1" dirty="0">
                <a:latin typeface="Times New Roman" panose="02020603050405020304" pitchFamily="18" charset="0"/>
                <a:cs typeface="Times New Roman" panose="02020603050405020304" pitchFamily="18" charset="0"/>
              </a:rPr>
              <a:t>comparison with fruits of temperate regions, many tropical species have been much neglected in international markets.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Tropical </a:t>
            </a:r>
            <a:r>
              <a:rPr lang="en-US" b="1" dirty="0">
                <a:latin typeface="Times New Roman" panose="02020603050405020304" pitchFamily="18" charset="0"/>
                <a:cs typeface="Times New Roman" panose="02020603050405020304" pitchFamily="18" charset="0"/>
              </a:rPr>
              <a:t>edible fruits are particularly important in the families </a:t>
            </a:r>
            <a:r>
              <a:rPr lang="en-US" b="1" dirty="0" err="1">
                <a:latin typeface="Times New Roman" panose="02020603050405020304" pitchFamily="18" charset="0"/>
                <a:cs typeface="Times New Roman" panose="02020603050405020304" pitchFamily="18" charset="0"/>
              </a:rPr>
              <a:t>Anacardiaceae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Annonaceae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Myrtaceae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a:t>
            </a:r>
            <a:r>
              <a:rPr lang="en-US" b="1" dirty="0" err="1" smtClean="0">
                <a:latin typeface="Times New Roman" panose="02020603050405020304" pitchFamily="18" charset="0"/>
                <a:cs typeface="Times New Roman" panose="02020603050405020304" pitchFamily="18" charset="0"/>
              </a:rPr>
              <a:t>utaceae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Sapotaceae</a:t>
            </a:r>
            <a:r>
              <a:rPr lang="en-US" b="1" dirty="0">
                <a:latin typeface="Times New Roman" panose="02020603050405020304" pitchFamily="18" charset="0"/>
                <a:cs typeface="Times New Roman" panose="02020603050405020304" pitchFamily="18" charset="0"/>
              </a:rPr>
              <a:t> and </a:t>
            </a:r>
            <a:r>
              <a:rPr lang="en-US" b="1" dirty="0" err="1">
                <a:latin typeface="Times New Roman" panose="02020603050405020304" pitchFamily="18" charset="0"/>
                <a:cs typeface="Times New Roman" panose="02020603050405020304" pitchFamily="18" charset="0"/>
              </a:rPr>
              <a:t>Sapindaceae</a:t>
            </a:r>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r>
              <a:rPr lang="en-US" b="1" dirty="0" smtClean="0">
                <a:latin typeface="Times New Roman" panose="02020603050405020304" pitchFamily="18" charset="0"/>
                <a:cs typeface="Times New Roman" panose="02020603050405020304" pitchFamily="18" charset="0"/>
              </a:rPr>
              <a:t>Of </a:t>
            </a:r>
            <a:r>
              <a:rPr lang="en-US" b="1" dirty="0">
                <a:latin typeface="Times New Roman" panose="02020603050405020304" pitchFamily="18" charset="0"/>
                <a:cs typeface="Times New Roman" panose="02020603050405020304" pitchFamily="18" charset="0"/>
              </a:rPr>
              <a:t>these the </a:t>
            </a:r>
            <a:r>
              <a:rPr lang="en-US" b="1" dirty="0" err="1">
                <a:latin typeface="Times New Roman" panose="02020603050405020304" pitchFamily="18" charset="0"/>
                <a:cs typeface="Times New Roman" panose="02020603050405020304" pitchFamily="18" charset="0"/>
              </a:rPr>
              <a:t>Rutaceae</a:t>
            </a:r>
            <a:r>
              <a:rPr lang="en-US" b="1" dirty="0">
                <a:latin typeface="Times New Roman" panose="02020603050405020304" pitchFamily="18" charset="0"/>
                <a:cs typeface="Times New Roman" panose="02020603050405020304" pitchFamily="18" charset="0"/>
              </a:rPr>
              <a:t> is the best known and most important for it includes the citrus fruits.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241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583142"/>
          </a:xfrm>
        </p:spPr>
        <p:txBody>
          <a:bodyPr>
            <a:normAutofit fontScale="90000"/>
          </a:bodyPr>
          <a:lstStyle/>
          <a:p>
            <a:r>
              <a:rPr lang="en-US" b="1" u="sng" dirty="0"/>
              <a:t>Citrus Fruits</a:t>
            </a:r>
            <a:endParaRPr lang="en-US" dirty="0"/>
          </a:p>
        </p:txBody>
      </p:sp>
      <p:sp>
        <p:nvSpPr>
          <p:cNvPr id="3" name="Content Placeholder 2"/>
          <p:cNvSpPr>
            <a:spLocks noGrp="1"/>
          </p:cNvSpPr>
          <p:nvPr>
            <p:ph idx="1"/>
          </p:nvPr>
        </p:nvSpPr>
        <p:spPr>
          <a:xfrm>
            <a:off x="0" y="820914"/>
            <a:ext cx="12192000" cy="4351338"/>
          </a:xfrm>
        </p:spPr>
        <p:txBody>
          <a:bodyPr/>
          <a:lstStyle/>
          <a:p>
            <a:r>
              <a:rPr lang="en-US" b="1" dirty="0"/>
              <a:t>Citrus was domesticated from wild ancestors in Eastern and Southern Asia in ancient times.  Some species have been cultivated since before 1,000 B.C.  They were at times grown for other reasons than as food</a:t>
            </a:r>
            <a:r>
              <a:rPr lang="en-US" b="1" dirty="0" smtClean="0"/>
              <a:t>.</a:t>
            </a:r>
          </a:p>
          <a:p>
            <a:r>
              <a:rPr lang="en-US" b="1" dirty="0"/>
              <a:t>There are over 100 species of </a:t>
            </a:r>
            <a:r>
              <a:rPr lang="en-US" b="1" i="1" dirty="0"/>
              <a:t>Citrus</a:t>
            </a:r>
            <a:r>
              <a:rPr lang="en-US" b="1" dirty="0"/>
              <a:t> described, many of which are undoubtedly of hybrid origin.  However, only a few ever became of commercial importance</a:t>
            </a:r>
            <a:r>
              <a:rPr lang="en-US" b="1" dirty="0" smtClean="0"/>
              <a:t>.</a:t>
            </a:r>
          </a:p>
          <a:p>
            <a:r>
              <a:rPr lang="en-US" b="1" dirty="0"/>
              <a:t>Citrus trees are thorny aromatic with leathery evergreen leaves that are dotted </a:t>
            </a:r>
            <a:r>
              <a:rPr lang="en-US" b="1" dirty="0" err="1"/>
              <a:t>glandularly</a:t>
            </a:r>
            <a:r>
              <a:rPr lang="en-US" b="1" dirty="0" smtClean="0"/>
              <a:t>.</a:t>
            </a:r>
          </a:p>
          <a:p>
            <a:r>
              <a:rPr lang="en-US" b="1" dirty="0"/>
              <a:t>The white or purplish flowers are solitary, but produced in great abundance, and they are often very fragrant.  The fruit is a modified berry known as a hesperidium.</a:t>
            </a:r>
            <a:endParaRPr lang="en-US" dirty="0"/>
          </a:p>
        </p:txBody>
      </p:sp>
    </p:spTree>
    <p:extLst>
      <p:ext uri="{BB962C8B-B14F-4D97-AF65-F5344CB8AC3E}">
        <p14:creationId xmlns:p14="http://schemas.microsoft.com/office/powerpoint/2010/main" val="3768519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718608"/>
          </a:xfrm>
        </p:spPr>
        <p:txBody>
          <a:bodyPr/>
          <a:lstStyle/>
          <a:p>
            <a:r>
              <a:rPr lang="en-US" b="1" u="sng" dirty="0"/>
              <a:t>Sweet Orange</a:t>
            </a:r>
            <a:endParaRPr lang="en-US" dirty="0"/>
          </a:p>
        </p:txBody>
      </p:sp>
      <p:sp>
        <p:nvSpPr>
          <p:cNvPr id="3" name="Content Placeholder 2"/>
          <p:cNvSpPr>
            <a:spLocks noGrp="1"/>
          </p:cNvSpPr>
          <p:nvPr>
            <p:ph idx="1"/>
          </p:nvPr>
        </p:nvSpPr>
        <p:spPr>
          <a:xfrm>
            <a:off x="0" y="718608"/>
            <a:ext cx="7875270" cy="6139392"/>
          </a:xfrm>
        </p:spPr>
        <p:txBody>
          <a:bodyPr>
            <a:normAutofit fontScale="92500"/>
          </a:bodyPr>
          <a:lstStyle/>
          <a:p>
            <a:r>
              <a:rPr lang="en-US" b="1" i="1" dirty="0"/>
              <a:t>Citrus </a:t>
            </a:r>
            <a:r>
              <a:rPr lang="en-US" b="1" i="1" dirty="0" err="1"/>
              <a:t>sinensis</a:t>
            </a:r>
            <a:r>
              <a:rPr lang="en-US" b="1" i="1" dirty="0"/>
              <a:t> </a:t>
            </a:r>
            <a:r>
              <a:rPr lang="en-US" b="1" dirty="0"/>
              <a:t>is indigenous to Southeastern Asia, most likely China or Cochin China.  It was first cultivated sometime between 1,500 and 1,000 B.C.  </a:t>
            </a:r>
            <a:endParaRPr lang="en-US" b="1" dirty="0" smtClean="0"/>
          </a:p>
          <a:p>
            <a:r>
              <a:rPr lang="en-US" b="1" dirty="0"/>
              <a:t>Several types of sweet oranges have been developed:  Spanish oranges, with large coarse-grained fruits; Mediterranean varieties, with fine-grained fruits; blood oranges with a red pulp, or streaked red and white; and the navel oranges, which are mostly seedless and characterized by the navel at one end. </a:t>
            </a:r>
            <a:r>
              <a:rPr lang="en-US" b="1" dirty="0" smtClean="0"/>
              <a:t>Oranges </a:t>
            </a:r>
            <a:r>
              <a:rPr lang="en-US" b="1" dirty="0"/>
              <a:t>contain 5-10 percent sugar, 1-2 percent citric acid and Vitamin C.</a:t>
            </a:r>
            <a:endParaRPr lang="en-US" dirty="0"/>
          </a:p>
          <a:p>
            <a:r>
              <a:rPr lang="en-US" b="1" dirty="0"/>
              <a:t>The principal use of sweet oranges is for fresh fruit and juice.  The peel is candied and oil of orange is extracted from the rind.  This essential oil is used in the perfume and soap industries, in medicine and for flavoring. </a:t>
            </a:r>
            <a:endParaRPr lang="en-US" dirty="0"/>
          </a:p>
        </p:txBody>
      </p:sp>
      <p:pic>
        <p:nvPicPr>
          <p:cNvPr id="6" name="Picture 5"/>
          <p:cNvPicPr>
            <a:picLocks noChangeAspect="1"/>
          </p:cNvPicPr>
          <p:nvPr/>
        </p:nvPicPr>
        <p:blipFill>
          <a:blip r:embed="rId2"/>
          <a:stretch>
            <a:fillRect/>
          </a:stretch>
        </p:blipFill>
        <p:spPr>
          <a:xfrm>
            <a:off x="7875270" y="59814"/>
            <a:ext cx="4008120" cy="3009900"/>
          </a:xfrm>
          <a:prstGeom prst="rect">
            <a:avLst/>
          </a:prstGeom>
        </p:spPr>
      </p:pic>
      <p:pic>
        <p:nvPicPr>
          <p:cNvPr id="7" name="Picture 6"/>
          <p:cNvPicPr>
            <a:picLocks noChangeAspect="1"/>
          </p:cNvPicPr>
          <p:nvPr/>
        </p:nvPicPr>
        <p:blipFill>
          <a:blip r:embed="rId3"/>
          <a:stretch>
            <a:fillRect/>
          </a:stretch>
        </p:blipFill>
        <p:spPr>
          <a:xfrm>
            <a:off x="7852410" y="3239664"/>
            <a:ext cx="4030980" cy="3543300"/>
          </a:xfrm>
          <a:prstGeom prst="rect">
            <a:avLst/>
          </a:prstGeom>
        </p:spPr>
      </p:pic>
    </p:spTree>
    <p:extLst>
      <p:ext uri="{BB962C8B-B14F-4D97-AF65-F5344CB8AC3E}">
        <p14:creationId xmlns:p14="http://schemas.microsoft.com/office/powerpoint/2010/main" val="1935217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1430</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Times New Roman</vt:lpstr>
      <vt:lpstr>TimesNewRomanPS-BoldMT</vt:lpstr>
      <vt:lpstr>TimesNewRomanPSMT</vt:lpstr>
      <vt:lpstr>Office Theme</vt:lpstr>
      <vt:lpstr>   BOT-717 Economic Botany Cr. 3(2+1) </vt:lpstr>
      <vt:lpstr>PowerPoint Presentation</vt:lpstr>
      <vt:lpstr>PowerPoint Presentation</vt:lpstr>
      <vt:lpstr>PowerPoint Presentation</vt:lpstr>
      <vt:lpstr>Economic botany</vt:lpstr>
      <vt:lpstr>Plants as sources of: food, feed, fiber, timber, vegetable, phytochemicals and medicine</vt:lpstr>
      <vt:lpstr>Fruits of Tropical &amp; Sub-Tropical Regions</vt:lpstr>
      <vt:lpstr>Citrus Fruits</vt:lpstr>
      <vt:lpstr>Sweet Orange</vt:lpstr>
      <vt:lpstr>Sour Orange</vt:lpstr>
      <vt:lpstr>Bergamot Orange</vt:lpstr>
      <vt:lpstr>Mandarin Orange</vt:lpstr>
      <vt:lpstr>Grapefruit</vt:lpstr>
      <vt:lpstr>Lemon</vt:lpstr>
      <vt:lpstr>Kumquat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Iftikhar Ahmad</dc:creator>
  <cp:lastModifiedBy>Dr. Iftikhar Ahmad</cp:lastModifiedBy>
  <cp:revision>6</cp:revision>
  <dcterms:created xsi:type="dcterms:W3CDTF">2020-04-27T05:34:49Z</dcterms:created>
  <dcterms:modified xsi:type="dcterms:W3CDTF">2020-04-30T05:50:20Z</dcterms:modified>
</cp:coreProperties>
</file>