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9" r:id="rId5"/>
    <p:sldId id="258" r:id="rId6"/>
    <p:sldId id="260" r:id="rId7"/>
    <p:sldId id="262" r:id="rId8"/>
    <p:sldId id="263"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E6ABD764-AE32-4D4A-BCAF-7B2118647B05}" type="datetimeFigureOut">
              <a:rPr lang="en-US" smtClean="0"/>
              <a:t>4/29/2020</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D8E38EB-3A88-4489-B958-A8CB622A5508}" type="slidenum">
              <a:rPr lang="en-US" smtClean="0"/>
              <a:t>‹#›</a:t>
            </a:fld>
            <a:endParaRPr lang="en-US"/>
          </a:p>
        </p:txBody>
      </p:sp>
    </p:spTree>
    <p:extLst>
      <p:ext uri="{BB962C8B-B14F-4D97-AF65-F5344CB8AC3E}">
        <p14:creationId xmlns:p14="http://schemas.microsoft.com/office/powerpoint/2010/main" val="132387768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ABD764-AE32-4D4A-BCAF-7B2118647B05}"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E38EB-3A88-4489-B958-A8CB622A5508}" type="slidenum">
              <a:rPr lang="en-US" smtClean="0"/>
              <a:t>‹#›</a:t>
            </a:fld>
            <a:endParaRPr lang="en-US"/>
          </a:p>
        </p:txBody>
      </p:sp>
    </p:spTree>
    <p:extLst>
      <p:ext uri="{BB962C8B-B14F-4D97-AF65-F5344CB8AC3E}">
        <p14:creationId xmlns:p14="http://schemas.microsoft.com/office/powerpoint/2010/main" val="3325027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6ABD764-AE32-4D4A-BCAF-7B2118647B05}"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8E38EB-3A88-4489-B958-A8CB622A5508}" type="slidenum">
              <a:rPr lang="en-US" smtClean="0"/>
              <a:t>‹#›</a:t>
            </a:fld>
            <a:endParaRPr lang="en-US"/>
          </a:p>
        </p:txBody>
      </p:sp>
    </p:spTree>
    <p:extLst>
      <p:ext uri="{BB962C8B-B14F-4D97-AF65-F5344CB8AC3E}">
        <p14:creationId xmlns:p14="http://schemas.microsoft.com/office/powerpoint/2010/main" val="1244816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ABD764-AE32-4D4A-BCAF-7B2118647B05}" type="datetimeFigureOut">
              <a:rPr lang="en-US" smtClean="0"/>
              <a:t>4/29/2020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8E38EB-3A88-4489-B958-A8CB622A5508}" type="slidenum">
              <a:rPr lang="en-US" smtClean="0"/>
              <a:t>‹#›</a:t>
            </a:fld>
            <a:endParaRPr lang="en-US"/>
          </a:p>
        </p:txBody>
      </p:sp>
    </p:spTree>
    <p:extLst>
      <p:ext uri="{BB962C8B-B14F-4D97-AF65-F5344CB8AC3E}">
        <p14:creationId xmlns:p14="http://schemas.microsoft.com/office/powerpoint/2010/main" val="3267593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E6ABD764-AE32-4D4A-BCAF-7B2118647B05}" type="datetimeFigureOut">
              <a:rPr lang="en-US" smtClean="0"/>
              <a:t>4/29/2020</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D8E38EB-3A88-4489-B958-A8CB622A5508}" type="slidenum">
              <a:rPr lang="en-US" smtClean="0"/>
              <a:t>‹#›</a:t>
            </a:fld>
            <a:endParaRPr lang="en-US"/>
          </a:p>
        </p:txBody>
      </p:sp>
    </p:spTree>
    <p:extLst>
      <p:ext uri="{BB962C8B-B14F-4D97-AF65-F5344CB8AC3E}">
        <p14:creationId xmlns:p14="http://schemas.microsoft.com/office/powerpoint/2010/main" val="139304565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6ABD764-AE32-4D4A-BCAF-7B2118647B05}"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8E38EB-3A88-4489-B958-A8CB622A5508}" type="slidenum">
              <a:rPr lang="en-US" smtClean="0"/>
              <a:t>‹#›</a:t>
            </a:fld>
            <a:endParaRPr lang="en-US"/>
          </a:p>
        </p:txBody>
      </p:sp>
    </p:spTree>
    <p:extLst>
      <p:ext uri="{BB962C8B-B14F-4D97-AF65-F5344CB8AC3E}">
        <p14:creationId xmlns:p14="http://schemas.microsoft.com/office/powerpoint/2010/main" val="357858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ABD764-AE32-4D4A-BCAF-7B2118647B05}" type="datetimeFigureOut">
              <a:rPr lang="en-US" smtClean="0"/>
              <a:t>4/29/2020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8E38EB-3A88-4489-B958-A8CB622A5508}" type="slidenum">
              <a:rPr lang="en-US" smtClean="0"/>
              <a:t>‹#›</a:t>
            </a:fld>
            <a:endParaRPr lang="en-US"/>
          </a:p>
        </p:txBody>
      </p:sp>
    </p:spTree>
    <p:extLst>
      <p:ext uri="{BB962C8B-B14F-4D97-AF65-F5344CB8AC3E}">
        <p14:creationId xmlns:p14="http://schemas.microsoft.com/office/powerpoint/2010/main" val="258278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6ABD764-AE32-4D4A-BCAF-7B2118647B05}" type="datetimeFigureOut">
              <a:rPr lang="en-US" smtClean="0"/>
              <a:t>4/29/2020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8E38EB-3A88-4489-B958-A8CB622A5508}" type="slidenum">
              <a:rPr lang="en-US" smtClean="0"/>
              <a:t>‹#›</a:t>
            </a:fld>
            <a:endParaRPr lang="en-US"/>
          </a:p>
        </p:txBody>
      </p:sp>
    </p:spTree>
    <p:extLst>
      <p:ext uri="{BB962C8B-B14F-4D97-AF65-F5344CB8AC3E}">
        <p14:creationId xmlns:p14="http://schemas.microsoft.com/office/powerpoint/2010/main" val="1223205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ABD764-AE32-4D4A-BCAF-7B2118647B05}" type="datetimeFigureOut">
              <a:rPr lang="en-US" smtClean="0"/>
              <a:t>4/29/2020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8E38EB-3A88-4489-B958-A8CB622A5508}" type="slidenum">
              <a:rPr lang="en-US" smtClean="0"/>
              <a:t>‹#›</a:t>
            </a:fld>
            <a:endParaRPr lang="en-US"/>
          </a:p>
        </p:txBody>
      </p:sp>
    </p:spTree>
    <p:extLst>
      <p:ext uri="{BB962C8B-B14F-4D97-AF65-F5344CB8AC3E}">
        <p14:creationId xmlns:p14="http://schemas.microsoft.com/office/powerpoint/2010/main" val="2330794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6ABD764-AE32-4D4A-BCAF-7B2118647B05}" type="datetimeFigureOut">
              <a:rPr lang="en-US" smtClean="0"/>
              <a:t>4/29/2020</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D8E38EB-3A88-4489-B958-A8CB622A550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01850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E6ABD764-AE32-4D4A-BCAF-7B2118647B05}" type="datetimeFigureOut">
              <a:rPr lang="en-US" smtClean="0"/>
              <a:t>4/29/2020</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D8E38EB-3A88-4489-B958-A8CB622A550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16704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E6ABD764-AE32-4D4A-BCAF-7B2118647B05}" type="datetimeFigureOut">
              <a:rPr lang="en-US" smtClean="0"/>
              <a:t>4/29/2020</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D8E38EB-3A88-4489-B958-A8CB622A5508}" type="slidenum">
              <a:rPr lang="en-US" smtClean="0"/>
              <a:t>‹#›</a:t>
            </a:fld>
            <a:endParaRPr lang="en-US"/>
          </a:p>
        </p:txBody>
      </p:sp>
    </p:spTree>
    <p:extLst>
      <p:ext uri="{BB962C8B-B14F-4D97-AF65-F5344CB8AC3E}">
        <p14:creationId xmlns:p14="http://schemas.microsoft.com/office/powerpoint/2010/main" val="18955795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bcps.org/offices/lis/researchcourse/statistics_role.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7408" y="198782"/>
            <a:ext cx="9581322" cy="1020418"/>
          </a:xfrm>
        </p:spPr>
        <p:txBody>
          <a:bodyPr>
            <a:normAutofit/>
          </a:bodyPr>
          <a:lstStyle/>
          <a:p>
            <a:pPr algn="l"/>
            <a:r>
              <a:rPr lang="en-US" sz="4000" b="1" dirty="0" smtClean="0">
                <a:latin typeface="Times New Roman" panose="02020603050405020304" pitchFamily="18" charset="0"/>
                <a:cs typeface="Times New Roman" panose="02020603050405020304" pitchFamily="18" charset="0"/>
              </a:rPr>
              <a:t>Statistics </a:t>
            </a:r>
            <a:endParaRPr lang="en-US" sz="40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2080591"/>
            <a:ext cx="9144000" cy="4545496"/>
          </a:xfrm>
        </p:spPr>
        <p:txBody>
          <a:bodyPr/>
          <a:lstStyle/>
          <a:p>
            <a:pPr algn="l"/>
            <a:r>
              <a:rPr lang="en-US" dirty="0" smtClean="0"/>
              <a:t>Statistics is the branch of science that deals with </a:t>
            </a:r>
          </a:p>
          <a:p>
            <a:pPr marL="342900" indent="-342900" algn="l">
              <a:buFont typeface="Arial" panose="020B0604020202020204" pitchFamily="34" charset="0"/>
              <a:buChar char="•"/>
            </a:pPr>
            <a:r>
              <a:rPr lang="en-US" dirty="0" smtClean="0"/>
              <a:t>Collection of data </a:t>
            </a:r>
          </a:p>
          <a:p>
            <a:pPr marL="342900" indent="-342900" algn="l">
              <a:buFont typeface="Arial" panose="020B0604020202020204" pitchFamily="34" charset="0"/>
              <a:buChar char="•"/>
            </a:pPr>
            <a:r>
              <a:rPr lang="en-US" dirty="0" smtClean="0"/>
              <a:t>Summarization of data</a:t>
            </a:r>
          </a:p>
          <a:p>
            <a:pPr marL="342900" indent="-342900" algn="l">
              <a:buFont typeface="Arial" panose="020B0604020202020204" pitchFamily="34" charset="0"/>
              <a:buChar char="•"/>
            </a:pPr>
            <a:r>
              <a:rPr lang="en-US" dirty="0" smtClean="0"/>
              <a:t>Analysis of data</a:t>
            </a:r>
          </a:p>
          <a:p>
            <a:pPr marL="342900" indent="-342900" algn="l">
              <a:buFont typeface="Arial" panose="020B0604020202020204" pitchFamily="34" charset="0"/>
              <a:buChar char="•"/>
            </a:pPr>
            <a:r>
              <a:rPr lang="en-US" dirty="0" smtClean="0"/>
              <a:t>Presentation of data and </a:t>
            </a:r>
          </a:p>
          <a:p>
            <a:pPr marL="342900" indent="-342900" algn="l">
              <a:buFont typeface="Arial" panose="020B0604020202020204" pitchFamily="34" charset="0"/>
              <a:buChar char="•"/>
            </a:pPr>
            <a:r>
              <a:rPr lang="en-US" dirty="0" smtClean="0"/>
              <a:t>Interpretation of data</a:t>
            </a:r>
          </a:p>
          <a:p>
            <a:pPr algn="l"/>
            <a:r>
              <a:rPr lang="en-US" dirty="0" smtClean="0"/>
              <a:t>                                      OR</a:t>
            </a:r>
          </a:p>
          <a:p>
            <a:pPr algn="l"/>
            <a:r>
              <a:rPr lang="en-US" dirty="0"/>
              <a:t> I</a:t>
            </a:r>
            <a:r>
              <a:rPr lang="en-US" dirty="0" smtClean="0"/>
              <a:t>t is science concerns with the collection ,presentation, and analysis of data and to draw valid inferences from the given data.</a:t>
            </a:r>
          </a:p>
          <a:p>
            <a:pPr marL="342900"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4149689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a:t>
            </a:r>
            <a:endParaRPr lang="en-US" dirty="0"/>
          </a:p>
        </p:txBody>
      </p:sp>
      <p:sp>
        <p:nvSpPr>
          <p:cNvPr id="3" name="Content Placeholder 2"/>
          <p:cNvSpPr>
            <a:spLocks noGrp="1"/>
          </p:cNvSpPr>
          <p:nvPr>
            <p:ph idx="1"/>
          </p:nvPr>
        </p:nvSpPr>
        <p:spPr/>
        <p:txBody>
          <a:bodyPr/>
          <a:lstStyle/>
          <a:p>
            <a:pPr marL="0" indent="0">
              <a:buNone/>
            </a:pPr>
            <a:endParaRPr lang="en-US" b="1" dirty="0" smtClean="0"/>
          </a:p>
          <a:p>
            <a:pPr marL="0" indent="0">
              <a:buNone/>
            </a:pPr>
            <a:r>
              <a:rPr lang="en-US" sz="2800" b="1" dirty="0" smtClean="0"/>
              <a:t> </a:t>
            </a:r>
            <a:r>
              <a:rPr lang="en-US" sz="2800" dirty="0"/>
              <a:t>Data is information usually numerically that are collected through observation or </a:t>
            </a:r>
            <a:r>
              <a:rPr lang="en-US" sz="2800" dirty="0" smtClean="0"/>
              <a:t>experiment.</a:t>
            </a:r>
          </a:p>
          <a:p>
            <a:pPr marL="0" indent="0">
              <a:buNone/>
            </a:pPr>
            <a:r>
              <a:rPr lang="en-US" sz="2800" dirty="0" smtClean="0"/>
              <a:t>For </a:t>
            </a:r>
            <a:r>
              <a:rPr lang="en-US" sz="2800" dirty="0"/>
              <a:t>example:</a:t>
            </a:r>
          </a:p>
          <a:p>
            <a:pPr marL="0" indent="0">
              <a:buNone/>
            </a:pPr>
            <a:r>
              <a:rPr lang="en-US" sz="2800" dirty="0"/>
              <a:t> Number </a:t>
            </a:r>
            <a:r>
              <a:rPr lang="en-US" sz="2800" dirty="0" smtClean="0"/>
              <a:t>of corona Patients.</a:t>
            </a:r>
          </a:p>
          <a:p>
            <a:pPr marL="0" indent="0">
              <a:buNone/>
            </a:pPr>
            <a:endParaRPr lang="en-US" dirty="0"/>
          </a:p>
        </p:txBody>
      </p:sp>
    </p:spTree>
    <p:extLst>
      <p:ext uri="{BB962C8B-B14F-4D97-AF65-F5344CB8AC3E}">
        <p14:creationId xmlns:p14="http://schemas.microsoft.com/office/powerpoint/2010/main" val="1290622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Uses of statistics</a:t>
            </a:r>
            <a:endParaRPr lang="en-US" dirty="0"/>
          </a:p>
        </p:txBody>
      </p:sp>
      <p:sp>
        <p:nvSpPr>
          <p:cNvPr id="3" name="Content Placeholder 2"/>
          <p:cNvSpPr>
            <a:spLocks noGrp="1"/>
          </p:cNvSpPr>
          <p:nvPr>
            <p:ph idx="1"/>
          </p:nvPr>
        </p:nvSpPr>
        <p:spPr/>
        <p:txBody>
          <a:bodyPr/>
          <a:lstStyle/>
          <a:p>
            <a:r>
              <a:rPr lang="en-US" dirty="0" smtClean="0"/>
              <a:t>Statistics are used to organize and summarize the information so that the researcher can see what happened in the research study and can communicate the results to others.</a:t>
            </a:r>
          </a:p>
          <a:p>
            <a:r>
              <a:rPr lang="en-US" dirty="0" smtClean="0"/>
              <a:t>Statistics helps in collecting appropriate quantitative data.</a:t>
            </a:r>
          </a:p>
          <a:p>
            <a:r>
              <a:rPr lang="en-US" dirty="0" smtClean="0"/>
              <a:t>To predict the decision regarding future outcomes.</a:t>
            </a:r>
          </a:p>
          <a:p>
            <a:r>
              <a:rPr lang="en-US" dirty="0" smtClean="0"/>
              <a:t>To estimate the unknown quantities.</a:t>
            </a:r>
          </a:p>
          <a:p>
            <a:r>
              <a:rPr lang="en-US" dirty="0" smtClean="0"/>
              <a:t>To establish association between factors.</a:t>
            </a:r>
          </a:p>
          <a:p>
            <a:r>
              <a:rPr lang="en-US" dirty="0" smtClean="0"/>
              <a:t>Quality testing is another use of statistics in every area of life.</a:t>
            </a:r>
          </a:p>
          <a:p>
            <a:endParaRPr lang="en-US" dirty="0"/>
          </a:p>
        </p:txBody>
      </p:sp>
    </p:spTree>
    <p:extLst>
      <p:ext uri="{BB962C8B-B14F-4D97-AF65-F5344CB8AC3E}">
        <p14:creationId xmlns:p14="http://schemas.microsoft.com/office/powerpoint/2010/main" val="3354699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Why statistics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r>
              <a:rPr lang="en-US" sz="2800" dirty="0" smtClean="0">
                <a:latin typeface="Times New Roman" panose="02020603050405020304" pitchFamily="18" charset="0"/>
                <a:cs typeface="Times New Roman" panose="02020603050405020304" pitchFamily="18" charset="0"/>
              </a:rPr>
              <a:t>Knowledge </a:t>
            </a:r>
            <a:r>
              <a:rPr lang="en-US" sz="2800" dirty="0">
                <a:latin typeface="Times New Roman" panose="02020603050405020304" pitchFamily="18" charset="0"/>
                <a:cs typeface="Times New Roman" panose="02020603050405020304" pitchFamily="18" charset="0"/>
              </a:rPr>
              <a:t>in statistics provides you with the necessary tools and conceptual foundations in quantitative reasoning to extract information intelligently from this sea of data. </a:t>
            </a:r>
            <a:endParaRPr lang="en-US" sz="2800"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Statistical methods and analyses are often used to communicate research findings and to support hypotheses and give credibility to research methodology and conclusions. </a:t>
            </a:r>
            <a:endParaRPr lang="en-US" sz="2800"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•It </a:t>
            </a:r>
            <a:r>
              <a:rPr lang="en-US" sz="2800" dirty="0">
                <a:latin typeface="Times New Roman" panose="02020603050405020304" pitchFamily="18" charset="0"/>
                <a:cs typeface="Times New Roman" panose="02020603050405020304" pitchFamily="18" charset="0"/>
              </a:rPr>
              <a:t>is important for researchers and also consumers of research to understand statistics so that they can be informed, evaluate the credibility and usefulness of information, and make appropriate </a:t>
            </a:r>
            <a:r>
              <a:rPr lang="en-US" sz="2800" dirty="0" smtClean="0">
                <a:latin typeface="Times New Roman" panose="02020603050405020304" pitchFamily="18" charset="0"/>
                <a:cs typeface="Times New Roman" panose="02020603050405020304" pitchFamily="18" charset="0"/>
              </a:rPr>
              <a:t>decisions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5902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Role of statistics in social work:</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66800" y="2103120"/>
            <a:ext cx="10058400" cy="4310932"/>
          </a:xfrm>
        </p:spPr>
        <p:txBody>
          <a:bodyPr>
            <a:noAutofit/>
          </a:bodyPr>
          <a:lstStyle/>
          <a:p>
            <a:r>
              <a:rPr lang="en-US" sz="2400" dirty="0">
                <a:latin typeface="Times New Roman" panose="02020603050405020304" pitchFamily="18" charset="0"/>
                <a:cs typeface="Times New Roman" panose="02020603050405020304" pitchFamily="18" charset="0"/>
              </a:rPr>
              <a:t>Understanding statistical concepts is essential for social work professionals. It is key to understanding research and reaching evidence-based decisions in your own </a:t>
            </a:r>
            <a:r>
              <a:rPr lang="en-US" sz="2400" dirty="0" smtClean="0">
                <a:latin typeface="Times New Roman" panose="02020603050405020304" pitchFamily="18" charset="0"/>
                <a:cs typeface="Times New Roman" panose="02020603050405020304" pitchFamily="18" charset="0"/>
              </a:rPr>
              <a:t>practice.</a:t>
            </a:r>
          </a:p>
          <a:p>
            <a:r>
              <a:rPr lang="en-US" sz="2400" dirty="0">
                <a:latin typeface="Times New Roman" panose="02020603050405020304" pitchFamily="18" charset="0"/>
                <a:cs typeface="Times New Roman" panose="02020603050405020304" pitchFamily="18" charset="0"/>
              </a:rPr>
              <a:t>When conducting social work research with the goal of advancing the knowledge in the field, statistics is an essential tool that enables social workers to draw a story out of the mountains of statistical data unearthed. According to the </a:t>
            </a:r>
            <a:r>
              <a:rPr lang="en-US" dirty="0">
                <a:hlinkClick r:id="rId2"/>
              </a:rPr>
              <a:t>definition of statistics</a:t>
            </a:r>
            <a:r>
              <a:rPr lang="en-US" sz="2400" dirty="0">
                <a:latin typeface="Times New Roman" panose="02020603050405020304" pitchFamily="18" charset="0"/>
                <a:cs typeface="Times New Roman" panose="02020603050405020304" pitchFamily="18" charset="0"/>
              </a:rPr>
              <a:t>, it is the science of collecting, analyzing, summarizing, and making inferences from data sets. Since conducting research means you have to make sense of all the data compiled, statistics are enormously important for drawing accurate conclusions about the topic being examined in the research.</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8327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Branches of Statistics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dirty="0" smtClean="0"/>
              <a:t> </a:t>
            </a:r>
            <a:r>
              <a:rPr lang="en-US" sz="2800" dirty="0" smtClean="0"/>
              <a:t>There are two branches of statistics</a:t>
            </a:r>
          </a:p>
          <a:p>
            <a:pPr marL="0" indent="0">
              <a:buNone/>
            </a:pPr>
            <a:endParaRPr lang="en-US" sz="2800" dirty="0" smtClean="0"/>
          </a:p>
          <a:p>
            <a:r>
              <a:rPr lang="en-US" sz="2800" dirty="0" smtClean="0"/>
              <a:t>Discriptive Statistics</a:t>
            </a:r>
          </a:p>
          <a:p>
            <a:r>
              <a:rPr lang="en-US" sz="2800" dirty="0" smtClean="0"/>
              <a:t>Inferential Statistics</a:t>
            </a:r>
            <a:endParaRPr lang="en-US" sz="2800" dirty="0"/>
          </a:p>
        </p:txBody>
      </p:sp>
    </p:spTree>
    <p:extLst>
      <p:ext uri="{BB962C8B-B14F-4D97-AF65-F5344CB8AC3E}">
        <p14:creationId xmlns:p14="http://schemas.microsoft.com/office/powerpoint/2010/main" val="1204027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Discriptive Statistics</a:t>
            </a:r>
            <a:endParaRPr lang="en-US" dirty="0"/>
          </a:p>
        </p:txBody>
      </p:sp>
      <p:sp>
        <p:nvSpPr>
          <p:cNvPr id="3" name="Content Placeholder 2"/>
          <p:cNvSpPr>
            <a:spLocks noGrp="1"/>
          </p:cNvSpPr>
          <p:nvPr>
            <p:ph idx="1"/>
          </p:nvPr>
        </p:nvSpPr>
        <p:spPr/>
        <p:txBody>
          <a:bodyPr/>
          <a:lstStyle/>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Descriptive </a:t>
            </a:r>
            <a:r>
              <a:rPr lang="en-US" sz="2800" dirty="0">
                <a:latin typeface="Times New Roman" panose="02020603050405020304" pitchFamily="18" charset="0"/>
                <a:cs typeface="Times New Roman" panose="02020603050405020304" pitchFamily="18" charset="0"/>
              </a:rPr>
              <a:t>statistics are statistical procedures used to </a:t>
            </a:r>
            <a:r>
              <a:rPr lang="en-US" sz="2800" dirty="0" smtClean="0">
                <a:latin typeface="Times New Roman" panose="02020603050405020304" pitchFamily="18" charset="0"/>
                <a:cs typeface="Times New Roman" panose="02020603050405020304" pitchFamily="18" charset="0"/>
              </a:rPr>
              <a:t>summarize , organize </a:t>
            </a:r>
            <a:r>
              <a:rPr lang="en-US" sz="2800" dirty="0">
                <a:latin typeface="Times New Roman" panose="02020603050405020304" pitchFamily="18" charset="0"/>
                <a:cs typeface="Times New Roman" panose="02020603050405020304" pitchFamily="18" charset="0"/>
              </a:rPr>
              <a:t>or simplify data. Provide description of  population either through numerical calculation or graphs or tables data </a:t>
            </a:r>
          </a:p>
          <a:p>
            <a:endParaRPr lang="en-US" dirty="0"/>
          </a:p>
        </p:txBody>
      </p:sp>
    </p:spTree>
    <p:extLst>
      <p:ext uri="{BB962C8B-B14F-4D97-AF65-F5344CB8AC3E}">
        <p14:creationId xmlns:p14="http://schemas.microsoft.com/office/powerpoint/2010/main" val="3956901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Inferential Statistics</a:t>
            </a:r>
            <a:endParaRPr lang="en-US" dirty="0"/>
          </a:p>
        </p:txBody>
      </p:sp>
      <p:sp>
        <p:nvSpPr>
          <p:cNvPr id="3" name="Content Placeholder 2"/>
          <p:cNvSpPr>
            <a:spLocks noGrp="1"/>
          </p:cNvSpPr>
          <p:nvPr>
            <p:ph idx="1"/>
          </p:nvPr>
        </p:nvSpPr>
        <p:spPr/>
        <p:txBody>
          <a:bodyPr/>
          <a:lstStyle/>
          <a:p>
            <a:endParaRPr lang="en-US" dirty="0" smtClean="0"/>
          </a:p>
          <a:p>
            <a:pPr marL="0" indent="0">
              <a:buNone/>
            </a:pPr>
            <a:r>
              <a:rPr lang="en-US" sz="2800" dirty="0" smtClean="0"/>
              <a:t>Inferential </a:t>
            </a:r>
            <a:r>
              <a:rPr lang="en-US" sz="2800" dirty="0"/>
              <a:t>statistics consists of techniques that allow us to study samples and then make generalizations about the population from which they are selected.</a:t>
            </a:r>
          </a:p>
          <a:p>
            <a:endParaRPr lang="en-US" dirty="0"/>
          </a:p>
        </p:txBody>
      </p:sp>
    </p:spTree>
    <p:extLst>
      <p:ext uri="{BB962C8B-B14F-4D97-AF65-F5344CB8AC3E}">
        <p14:creationId xmlns:p14="http://schemas.microsoft.com/office/powerpoint/2010/main" val="4182523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Branches</a:t>
            </a:r>
            <a:endParaRPr lang="en-US" b="1" dirty="0">
              <a:latin typeface="Times New Roman" panose="02020603050405020304" pitchFamily="18" charset="0"/>
              <a:cs typeface="Times New Roman" panose="02020603050405020304" pitchFamily="18" charset="0"/>
            </a:endParaRPr>
          </a:p>
        </p:txBody>
      </p:sp>
      <p:pic>
        <p:nvPicPr>
          <p:cNvPr id="1026" name="Picture 2" descr="Ch01 02 Branches of Statistics - YouTube"/>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tretch/>
        </p:blipFill>
        <p:spPr bwMode="auto">
          <a:xfrm>
            <a:off x="2600678" y="2103438"/>
            <a:ext cx="6990643" cy="3932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37300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80</TotalTime>
  <Words>379</Words>
  <Application>Microsoft Office PowerPoint</Application>
  <PresentationFormat>Widescreen</PresentationFormat>
  <Paragraphs>41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Garamond</vt:lpstr>
      <vt:lpstr>Times New Roman</vt:lpstr>
      <vt:lpstr>Savon</vt:lpstr>
      <vt:lpstr>Statistics </vt:lpstr>
      <vt:lpstr>Data</vt:lpstr>
      <vt:lpstr>Uses of statistics</vt:lpstr>
      <vt:lpstr>Why statistics </vt:lpstr>
      <vt:lpstr>Role of statistics in social work:</vt:lpstr>
      <vt:lpstr>Branches of Statistics</vt:lpstr>
      <vt:lpstr>Discriptive Statistics</vt:lpstr>
      <vt:lpstr>Inferential Statistics</vt:lpstr>
      <vt:lpstr>Branches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Statistics</dc:title>
  <dc:creator>Ali</dc:creator>
  <cp:lastModifiedBy>Ali</cp:lastModifiedBy>
  <cp:revision>16</cp:revision>
  <dcterms:created xsi:type="dcterms:W3CDTF">2020-04-26T07:46:34Z</dcterms:created>
  <dcterms:modified xsi:type="dcterms:W3CDTF">2020-04-28T21:53:58Z</dcterms:modified>
</cp:coreProperties>
</file>