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9" r:id="rId1"/>
  </p:sldMasterIdLst>
  <p:notesMasterIdLst>
    <p:notesMasterId r:id="rId38"/>
  </p:notesMasterIdLst>
  <p:handoutMasterIdLst>
    <p:handoutMasterId r:id="rId39"/>
  </p:handoutMasterIdLst>
  <p:sldIdLst>
    <p:sldId id="322" r:id="rId2"/>
    <p:sldId id="337" r:id="rId3"/>
    <p:sldId id="338" r:id="rId4"/>
    <p:sldId id="339" r:id="rId5"/>
    <p:sldId id="340" r:id="rId6"/>
    <p:sldId id="341" r:id="rId7"/>
    <p:sldId id="342" r:id="rId8"/>
    <p:sldId id="343" r:id="rId9"/>
    <p:sldId id="344" r:id="rId10"/>
    <p:sldId id="345" r:id="rId11"/>
    <p:sldId id="323" r:id="rId12"/>
    <p:sldId id="324" r:id="rId13"/>
    <p:sldId id="325" r:id="rId14"/>
    <p:sldId id="333" r:id="rId15"/>
    <p:sldId id="326" r:id="rId16"/>
    <p:sldId id="257" r:id="rId17"/>
    <p:sldId id="258" r:id="rId18"/>
    <p:sldId id="335" r:id="rId19"/>
    <p:sldId id="334" r:id="rId20"/>
    <p:sldId id="261" r:id="rId21"/>
    <p:sldId id="330" r:id="rId22"/>
    <p:sldId id="329" r:id="rId23"/>
    <p:sldId id="262" r:id="rId24"/>
    <p:sldId id="263" r:id="rId25"/>
    <p:sldId id="320" r:id="rId26"/>
    <p:sldId id="268" r:id="rId27"/>
    <p:sldId id="301" r:id="rId28"/>
    <p:sldId id="302" r:id="rId29"/>
    <p:sldId id="269" r:id="rId30"/>
    <p:sldId id="271" r:id="rId31"/>
    <p:sldId id="274" r:id="rId32"/>
    <p:sldId id="303" r:id="rId33"/>
    <p:sldId id="304" r:id="rId34"/>
    <p:sldId id="332" r:id="rId35"/>
    <p:sldId id="327" r:id="rId36"/>
    <p:sldId id="336" r:id="rId37"/>
  </p:sldIdLst>
  <p:sldSz cx="9144000" cy="6858000" type="screen4x3"/>
  <p:notesSz cx="6881813" cy="9296400"/>
  <p:defaultTextStyle>
    <a:lvl1pPr marL="0" indent="0" algn="l" rtl="0" eaLnBrk="1" fontAlgn="base" hangingPunct="1">
      <a:lnSpc>
        <a:spcPct val="100000"/>
      </a:lnSpc>
      <a:spcBef>
        <a:spcPct val="0"/>
      </a:spcBef>
      <a:spcAft>
        <a:spcPct val="0"/>
      </a:spcAft>
      <a:buNone/>
      <a:defRPr sz="2400">
        <a:solidFill>
          <a:schemeClr val="tx1"/>
        </a:solidFill>
        <a:latin typeface="Times New Roman" charset="0"/>
      </a:defRPr>
    </a:lvl1pPr>
    <a:lvl2pPr marL="457200" indent="0" algn="l" rtl="0" eaLnBrk="1" fontAlgn="base" hangingPunct="1">
      <a:lnSpc>
        <a:spcPct val="100000"/>
      </a:lnSpc>
      <a:spcBef>
        <a:spcPct val="0"/>
      </a:spcBef>
      <a:spcAft>
        <a:spcPct val="0"/>
      </a:spcAft>
      <a:buNone/>
      <a:defRPr sz="2400">
        <a:solidFill>
          <a:schemeClr val="tx1"/>
        </a:solidFill>
        <a:latin typeface="Times New Roman" charset="0"/>
      </a:defRPr>
    </a:lvl2pPr>
    <a:lvl3pPr marL="914400" indent="0" algn="l" rtl="0" eaLnBrk="1" fontAlgn="base" hangingPunct="1">
      <a:lnSpc>
        <a:spcPct val="100000"/>
      </a:lnSpc>
      <a:spcBef>
        <a:spcPct val="0"/>
      </a:spcBef>
      <a:spcAft>
        <a:spcPct val="0"/>
      </a:spcAft>
      <a:buNone/>
      <a:defRPr sz="2400">
        <a:solidFill>
          <a:schemeClr val="tx1"/>
        </a:solidFill>
        <a:latin typeface="Times New Roman" charset="0"/>
      </a:defRPr>
    </a:lvl3pPr>
    <a:lvl4pPr marL="1371600" indent="0" algn="l" rtl="0" eaLnBrk="1" fontAlgn="base" hangingPunct="1">
      <a:lnSpc>
        <a:spcPct val="100000"/>
      </a:lnSpc>
      <a:spcBef>
        <a:spcPct val="0"/>
      </a:spcBef>
      <a:spcAft>
        <a:spcPct val="0"/>
      </a:spcAft>
      <a:buNone/>
      <a:defRPr sz="2400">
        <a:solidFill>
          <a:schemeClr val="tx1"/>
        </a:solidFill>
        <a:latin typeface="Times New Roman" charset="0"/>
      </a:defRPr>
    </a:lvl4pPr>
    <a:lvl5pPr marL="1828800" indent="0" algn="l" rtl="0" eaLnBrk="1" fontAlgn="base" hangingPunct="1">
      <a:lnSpc>
        <a:spcPct val="100000"/>
      </a:lnSpc>
      <a:spcBef>
        <a:spcPct val="0"/>
      </a:spcBef>
      <a:spcAft>
        <a:spcPct val="0"/>
      </a:spcAft>
      <a:buNone/>
      <a:defRPr sz="2400">
        <a:solidFill>
          <a:schemeClr val="tx1"/>
        </a:solidFill>
        <a:latin typeface="Times New Roman" charset="0"/>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5471"/>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5471"/>
          </a:xfrm>
          <a:prstGeom prst="rect">
            <a:avLst/>
          </a:prstGeom>
        </p:spPr>
        <p:txBody>
          <a:bodyPr vert="horz" lIns="92885" tIns="46442" rIns="92885" bIns="46442" rtlCol="0"/>
          <a:lstStyle>
            <a:lvl1pPr algn="r">
              <a:defRPr sz="1200"/>
            </a:lvl1pPr>
          </a:lstStyle>
          <a:p>
            <a:fld id="{EB3F80CF-345A-4D91-95D1-D439DAD99601}" type="datetimeFigureOut">
              <a:rPr lang="en-US" smtClean="0"/>
              <a:t>4/19/2020</a:t>
            </a:fld>
            <a:endParaRPr lang="en-US"/>
          </a:p>
        </p:txBody>
      </p:sp>
      <p:sp>
        <p:nvSpPr>
          <p:cNvPr id="4" name="Footer Placeholder 3"/>
          <p:cNvSpPr>
            <a:spLocks noGrp="1"/>
          </p:cNvSpPr>
          <p:nvPr>
            <p:ph type="ftr" sz="quarter" idx="2"/>
          </p:nvPr>
        </p:nvSpPr>
        <p:spPr>
          <a:xfrm>
            <a:off x="0" y="8829303"/>
            <a:ext cx="2982119" cy="465471"/>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303"/>
            <a:ext cx="2982119" cy="465471"/>
          </a:xfrm>
          <a:prstGeom prst="rect">
            <a:avLst/>
          </a:prstGeom>
        </p:spPr>
        <p:txBody>
          <a:bodyPr vert="horz" lIns="92885" tIns="46442" rIns="92885" bIns="46442" rtlCol="0" anchor="b"/>
          <a:lstStyle>
            <a:lvl1pPr algn="r">
              <a:defRPr sz="1200"/>
            </a:lvl1pPr>
          </a:lstStyle>
          <a:p>
            <a:fld id="{68738559-5245-4357-A3E9-9F31F8F50896}" type="slidenum">
              <a:rPr lang="en-US" smtClean="0"/>
              <a:t>‹#›</a:t>
            </a:fld>
            <a:endParaRPr lang="en-US"/>
          </a:p>
        </p:txBody>
      </p:sp>
    </p:spTree>
    <p:extLst>
      <p:ext uri="{BB962C8B-B14F-4D97-AF65-F5344CB8AC3E}">
        <p14:creationId xmlns:p14="http://schemas.microsoft.com/office/powerpoint/2010/main" val="103301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7D0F22AE-2E5F-41E1-91E2-9FDE145FF120}" type="datetimeFigureOut">
              <a:rPr lang="en-US" smtClean="0"/>
              <a:t>4/19/2020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67F2AF0C-62B9-4212-B079-0C3EEEEA7C2F}" type="slidenum">
              <a:rPr lang="en-US" smtClean="0"/>
              <a:t>‹#›</a:t>
            </a:fld>
            <a:endParaRPr lang="en-US"/>
          </a:p>
        </p:txBody>
      </p:sp>
    </p:spTree>
    <p:extLst>
      <p:ext uri="{BB962C8B-B14F-4D97-AF65-F5344CB8AC3E}">
        <p14:creationId xmlns:p14="http://schemas.microsoft.com/office/powerpoint/2010/main" val="160253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charset="0"/>
                <a:ea typeface="ＭＳ Ｐゴシック" charset="-128"/>
              </a:defRPr>
            </a:lvl1pPr>
            <a:lvl2pPr marL="38348974" indent="-37886745">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62229" eaLnBrk="0" fontAlgn="base" hangingPunct="0">
              <a:spcBef>
                <a:spcPct val="0"/>
              </a:spcBef>
              <a:spcAft>
                <a:spcPct val="0"/>
              </a:spcAft>
              <a:defRPr sz="2800">
                <a:solidFill>
                  <a:schemeClr val="tx1"/>
                </a:solidFill>
                <a:latin typeface="Times New Roman" charset="0"/>
                <a:ea typeface="ＭＳ Ｐゴシック" charset="-128"/>
              </a:defRPr>
            </a:lvl6pPr>
            <a:lvl7pPr marL="924458" eaLnBrk="0" fontAlgn="base" hangingPunct="0">
              <a:spcBef>
                <a:spcPct val="0"/>
              </a:spcBef>
              <a:spcAft>
                <a:spcPct val="0"/>
              </a:spcAft>
              <a:defRPr sz="2800">
                <a:solidFill>
                  <a:schemeClr val="tx1"/>
                </a:solidFill>
                <a:latin typeface="Times New Roman" charset="0"/>
                <a:ea typeface="ＭＳ Ｐゴシック" charset="-128"/>
              </a:defRPr>
            </a:lvl7pPr>
            <a:lvl8pPr marL="1386688" eaLnBrk="0" fontAlgn="base" hangingPunct="0">
              <a:spcBef>
                <a:spcPct val="0"/>
              </a:spcBef>
              <a:spcAft>
                <a:spcPct val="0"/>
              </a:spcAft>
              <a:defRPr sz="2800">
                <a:solidFill>
                  <a:schemeClr val="tx1"/>
                </a:solidFill>
                <a:latin typeface="Times New Roman" charset="0"/>
                <a:ea typeface="ＭＳ Ｐゴシック" charset="-128"/>
              </a:defRPr>
            </a:lvl8pPr>
            <a:lvl9pPr marL="1848917" eaLnBrk="0" fontAlgn="base" hangingPunct="0">
              <a:spcBef>
                <a:spcPct val="0"/>
              </a:spcBef>
              <a:spcAft>
                <a:spcPct val="0"/>
              </a:spcAft>
              <a:defRPr sz="2800">
                <a:solidFill>
                  <a:schemeClr val="tx1"/>
                </a:solidFill>
                <a:latin typeface="Times New Roman" charset="0"/>
                <a:ea typeface="ＭＳ Ｐゴシック" charset="-128"/>
              </a:defRPr>
            </a:lvl9pPr>
          </a:lstStyle>
          <a:p>
            <a:fld id="{9ECEAA29-B6BA-4735-9DB9-B5560A5FCB05}" type="slidenum">
              <a:rPr lang="en-US" sz="1200"/>
              <a:pPr/>
              <a:t>2</a:t>
            </a:fld>
            <a:endParaRPr lang="en-US" sz="120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0651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1985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21334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217"/>
          <p:cNvSpPr>
            <a:spLocks/>
          </p:cNvSpPr>
          <p:nvPr/>
        </p:nvSpPr>
        <p:spPr>
          <a:xfrm>
            <a:off x="152400" y="0"/>
            <a:ext cx="1447800" cy="68580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19" name="Rectangle 9218"/>
          <p:cNvSpPr>
            <a:spLocks/>
          </p:cNvSpPr>
          <p:nvPr/>
        </p:nvSpPr>
        <p:spPr>
          <a:xfrm>
            <a:off x="1676400" y="0"/>
            <a:ext cx="7467600" cy="12192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20" name="Rectangle 9219"/>
          <p:cNvSpPr>
            <a:spLocks/>
          </p:cNvSpPr>
          <p:nvPr/>
        </p:nvSpPr>
        <p:spPr>
          <a:xfrm>
            <a:off x="457200" y="0"/>
            <a:ext cx="1219200" cy="762000"/>
          </a:xfrm>
          <a:prstGeom prst="rect">
            <a:avLst/>
          </a:prstGeom>
          <a:blipFill>
            <a:blip r:embed="rId2">
              <a:extLst/>
            </a:blip>
            <a:srcRect/>
            <a:stretch>
              <a:fillRect/>
            </a:stretch>
          </a:blipFill>
          <a:ln>
            <a:noFill/>
          </a:ln>
          <a:effectLst/>
        </p:spPr>
        <p:txBody>
          <a:bodyPr wrap="none" anchor="ctr"/>
          <a:lstStyle/>
          <a:p>
            <a:pPr algn="ctr"/>
            <a:endParaRPr dirty="0"/>
          </a:p>
        </p:txBody>
      </p:sp>
      <p:sp>
        <p:nvSpPr>
          <p:cNvPr id="9221" name="Rectangle 9220"/>
          <p:cNvSpPr>
            <a:spLocks/>
          </p:cNvSpPr>
          <p:nvPr/>
        </p:nvSpPr>
        <p:spPr>
          <a:xfrm>
            <a:off x="0" y="0"/>
            <a:ext cx="457200" cy="6858000"/>
          </a:xfrm>
          <a:prstGeom prst="rect">
            <a:avLst/>
          </a:prstGeom>
          <a:blipFill>
            <a:blip r:embed="rId2">
              <a:extLst/>
            </a:blip>
            <a:srcRect/>
            <a:stretch>
              <a:fillRect/>
            </a:stretch>
          </a:blipFill>
          <a:ln>
            <a:noFill/>
          </a:ln>
        </p:spPr>
        <p:txBody>
          <a:bodyPr wrap="none" anchor="ctr"/>
          <a:lstStyle/>
          <a:p>
            <a:pPr algn="ctr"/>
            <a:endParaRPr dirty="0"/>
          </a:p>
        </p:txBody>
      </p:sp>
      <p:sp>
        <p:nvSpPr>
          <p:cNvPr id="9222" name="Title 9221"/>
          <p:cNvSpPr>
            <a:spLocks noGrp="1"/>
          </p:cNvSpPr>
          <p:nvPr>
            <p:ph type="title"/>
          </p:nvPr>
        </p:nvSpPr>
        <p:spPr>
          <a:xfrm>
            <a:off x="1066800" y="838200"/>
            <a:ext cx="7772400" cy="1143000"/>
          </a:xfrm>
          <a:prstGeom prst="rect">
            <a:avLst/>
          </a:prstGeom>
          <a:noFill/>
          <a:ln>
            <a:noFill/>
          </a:ln>
        </p:spPr>
        <p:txBody>
          <a:bodyPr anchor="b" anchorCtr="0"/>
          <a:lstStyle/>
          <a:p>
            <a:pPr lvl="0"/>
            <a:r>
              <a:rPr lang="en-US" altLang="en-US" dirty="0"/>
              <a:t>Click to edit Master title style</a:t>
            </a:r>
          </a:p>
        </p:txBody>
      </p:sp>
      <p:sp>
        <p:nvSpPr>
          <p:cNvPr id="9223" name="Date Placeholder 9222"/>
          <p:cNvSpPr>
            <a:spLocks noGrp="1"/>
          </p:cNvSpPr>
          <p:nvPr>
            <p:ph type="dt" sz="half" idx="2"/>
          </p:nvPr>
        </p:nvSpPr>
        <p:spPr>
          <a:xfrm>
            <a:off x="1066800" y="6413500"/>
            <a:ext cx="1905000" cy="457200"/>
          </a:xfrm>
          <a:prstGeom prst="rect">
            <a:avLst/>
          </a:prstGeom>
          <a:noFill/>
          <a:ln>
            <a:noFill/>
          </a:ln>
        </p:spPr>
        <p:txBody>
          <a:bodyPr anchor="b" anchorCtr="0"/>
          <a:lstStyle/>
          <a:p>
            <a:fld id="{12FF1C42-D199-2031-1001-587298610EC3}" type="datetime2">
              <a:rPr lang="en-US" sz="1400" dirty="0">
                <a:solidFill>
                  <a:srgbClr val="2A3D7A"/>
                </a:solidFill>
              </a:rPr>
              <a:pPr/>
              <a:t>Sunday, April 19, 2020</a:t>
            </a:fld>
            <a:endParaRPr sz="1400" dirty="0">
              <a:solidFill>
                <a:srgbClr val="2A3D7A"/>
              </a:solidFill>
            </a:endParaRPr>
          </a:p>
        </p:txBody>
      </p:sp>
      <p:sp>
        <p:nvSpPr>
          <p:cNvPr id="9224" name="Footer Placeholder 9223"/>
          <p:cNvSpPr>
            <a:spLocks noGrp="1"/>
          </p:cNvSpPr>
          <p:nvPr>
            <p:ph type="ftr" sz="quarter" idx="3"/>
          </p:nvPr>
        </p:nvSpPr>
        <p:spPr>
          <a:xfrm>
            <a:off x="3429000" y="6413500"/>
            <a:ext cx="2895600" cy="457200"/>
          </a:xfrm>
          <a:prstGeom prst="rect">
            <a:avLst/>
          </a:prstGeom>
          <a:noFill/>
          <a:ln>
            <a:noFill/>
          </a:ln>
        </p:spPr>
        <p:txBody>
          <a:bodyPr anchor="b" anchorCtr="0"/>
          <a:lstStyle/>
          <a:p>
            <a:pPr algn="ctr"/>
            <a:r>
              <a:rPr sz="1400" dirty="0">
                <a:solidFill>
                  <a:srgbClr val="2A3D7A"/>
                </a:solidFill>
              </a:rPr>
              <a:t>*</a:t>
            </a:r>
          </a:p>
        </p:txBody>
      </p:sp>
      <p:pic>
        <p:nvPicPr>
          <p:cNvPr id="9225" name="Picture 9224"/>
          <p:cNvPicPr>
            <a:picLocks noChangeAspect="1"/>
          </p:cNvPicPr>
          <p:nvPr/>
        </p:nvPicPr>
        <p:blipFill>
          <a:blip r:embed="rId3">
            <a:extLst/>
          </a:blip>
          <a:srcRect/>
          <a:stretch>
            <a:fillRect/>
          </a:stretch>
        </p:blipFill>
        <p:spPr>
          <a:xfrm>
            <a:off x="1228725" y="0"/>
            <a:ext cx="7915275" cy="754063"/>
          </a:xfrm>
          <a:prstGeom prst="rect">
            <a:avLst/>
          </a:prstGeom>
          <a:ln/>
        </p:spPr>
      </p:pic>
      <p:sp>
        <p:nvSpPr>
          <p:cNvPr id="9226" name="Rectangle 9225"/>
          <p:cNvSpPr>
            <a:spLocks/>
          </p:cNvSpPr>
          <p:nvPr/>
        </p:nvSpPr>
        <p:spPr>
          <a:xfrm>
            <a:off x="304800" y="457200"/>
            <a:ext cx="2514600" cy="304800"/>
          </a:xfrm>
          <a:prstGeom prst="rect">
            <a:avLst/>
          </a:prstGeom>
          <a:solidFill>
            <a:srgbClr val="FAC164">
              <a:alpha val="50000"/>
            </a:srgbClr>
          </a:solidFill>
          <a:ln>
            <a:noFill/>
          </a:ln>
        </p:spPr>
        <p:txBody>
          <a:bodyPr wrap="none" anchor="ctr"/>
          <a:lstStyle/>
          <a:p>
            <a:pPr algn="ctr"/>
            <a:endParaRPr dirty="0"/>
          </a:p>
        </p:txBody>
      </p:sp>
      <p:sp>
        <p:nvSpPr>
          <p:cNvPr id="9227" name="Slide Number Placeholder 9226"/>
          <p:cNvSpPr>
            <a:spLocks noGrp="1"/>
          </p:cNvSpPr>
          <p:nvPr>
            <p:ph type="sldNum" sz="quarter" idx="4"/>
          </p:nvPr>
        </p:nvSpPr>
        <p:spPr>
          <a:xfrm>
            <a:off x="8229600" y="6413500"/>
            <a:ext cx="914400" cy="457200"/>
          </a:xfrm>
          <a:prstGeom prst="rect">
            <a:avLst/>
          </a:prstGeom>
          <a:noFill/>
          <a:ln>
            <a:noFill/>
          </a:ln>
        </p:spPr>
        <p:txBody>
          <a:bodyPr anchor="b" anchorCtr="0"/>
          <a:lstStyle/>
          <a:p>
            <a:pPr algn="r"/>
            <a:fld id="{12FF1C42-D199-2035-1001-587298610EC3}" type="slidenum">
              <a:rPr dirty="0">
                <a:solidFill>
                  <a:srgbClr val="2A3D7A"/>
                </a:solidFill>
              </a:rPr>
              <a:pPr algn="r"/>
              <a:t>‹#›</a:t>
            </a:fld>
            <a:endParaRPr dirty="0">
              <a:solidFill>
                <a:srgbClr val="2A3D7A"/>
              </a:solidFill>
            </a:endParaRPr>
          </a:p>
        </p:txBody>
      </p:sp>
      <p:sp>
        <p:nvSpPr>
          <p:cNvPr id="9228" name="Text Placeholder 9227"/>
          <p:cNvSpPr>
            <a:spLocks noGrp="1"/>
          </p:cNvSpPr>
          <p:nvPr>
            <p:ph type="body" idx="1"/>
          </p:nvPr>
        </p:nvSpPr>
        <p:spPr>
          <a:xfrm>
            <a:off x="1066800" y="2101850"/>
            <a:ext cx="7772400" cy="4114800"/>
          </a:xfrm>
          <a:prstGeom prst="rect">
            <a:avLst/>
          </a:prstGeom>
          <a:noFill/>
          <a:ln>
            <a:noFill/>
          </a:ln>
          <a:effectLst/>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10241"/>
          <p:cNvSpPr>
            <a:spLocks/>
          </p:cNvSpPr>
          <p:nvPr/>
        </p:nvSpPr>
        <p:spPr>
          <a:xfrm>
            <a:off x="228600" y="3200400"/>
            <a:ext cx="8763000" cy="1341438"/>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pic>
        <p:nvPicPr>
          <p:cNvPr id="10243" name="Picture 10242"/>
          <p:cNvPicPr>
            <a:picLocks noChangeAspect="1"/>
          </p:cNvPicPr>
          <p:nvPr/>
        </p:nvPicPr>
        <p:blipFill>
          <a:blip r:embed="rId2">
            <a:extLst/>
          </a:blip>
          <a:srcRect l="-900" t="-1313" b="-36961"/>
          <a:stretch>
            <a:fillRect/>
          </a:stretch>
        </p:blipFill>
        <p:spPr>
          <a:xfrm>
            <a:off x="533400" y="3200400"/>
            <a:ext cx="8458200" cy="1158875"/>
          </a:xfrm>
          <a:prstGeom prst="rect">
            <a:avLst/>
          </a:prstGeom>
          <a:ln/>
        </p:spPr>
      </p:pic>
      <p:sp>
        <p:nvSpPr>
          <p:cNvPr id="10244" name="Rectangle 10243"/>
          <p:cNvSpPr>
            <a:spLocks/>
          </p:cNvSpPr>
          <p:nvPr/>
        </p:nvSpPr>
        <p:spPr>
          <a:xfrm>
            <a:off x="795338" y="2895600"/>
            <a:ext cx="304800" cy="990600"/>
          </a:xfrm>
          <a:prstGeom prst="rect">
            <a:avLst/>
          </a:prstGeom>
          <a:solidFill>
            <a:srgbClr val="FAC164">
              <a:alpha val="50000"/>
            </a:srgbClr>
          </a:solidFill>
          <a:ln>
            <a:noFill/>
          </a:ln>
        </p:spPr>
        <p:txBody>
          <a:bodyPr wrap="none" anchor="ctr"/>
          <a:lstStyle/>
          <a:p>
            <a:pPr algn="ctr"/>
            <a:endParaRPr dirty="0"/>
          </a:p>
        </p:txBody>
      </p:sp>
      <p:sp>
        <p:nvSpPr>
          <p:cNvPr id="10245" name="Title 10244"/>
          <p:cNvSpPr>
            <a:spLocks noGrp="1"/>
          </p:cNvSpPr>
          <p:nvPr>
            <p:ph type="ctrTitle"/>
          </p:nvPr>
        </p:nvSpPr>
        <p:spPr>
          <a:xfrm>
            <a:off x="1143000" y="1981200"/>
            <a:ext cx="7772400" cy="1143000"/>
          </a:xfrm>
          <a:noFill/>
          <a:ln>
            <a:noFill/>
          </a:ln>
        </p:spPr>
        <p:txBody>
          <a:bodyPr anchor="b" anchorCtr="0"/>
          <a:lstStyle>
            <a:lvl1pPr>
              <a:defRPr/>
            </a:lvl1pPr>
          </a:lstStyle>
          <a:p>
            <a:pPr lvl="0"/>
            <a:r>
              <a:rPr lang="en-US" altLang="en-US" dirty="0"/>
              <a:t>Click to edit Master title style</a:t>
            </a:r>
          </a:p>
        </p:txBody>
      </p:sp>
      <p:sp>
        <p:nvSpPr>
          <p:cNvPr id="10246" name="Subtitle 10245"/>
          <p:cNvSpPr>
            <a:spLocks noGrp="1"/>
          </p:cNvSpPr>
          <p:nvPr>
            <p:ph type="subTitle" idx="1"/>
          </p:nvPr>
        </p:nvSpPr>
        <p:spPr>
          <a:xfrm>
            <a:off x="2038350" y="4351338"/>
            <a:ext cx="6400800" cy="1371600"/>
          </a:xfrm>
          <a:noFill/>
          <a:ln>
            <a:noFill/>
          </a:ln>
        </p:spPr>
        <p:txBody>
          <a:bodyPr/>
          <a:lstStyle>
            <a:lvl1pPr marL="0">
              <a:buNone/>
              <a:defRPr/>
            </a:lvl1pPr>
            <a:lvl2pPr marL="457200" algn="ctr">
              <a:buNone/>
              <a:defRPr/>
            </a:lvl2pPr>
            <a:lvl3pPr marL="914400" algn="ctr">
              <a:buNone/>
              <a:defRPr/>
            </a:lvl3pPr>
            <a:lvl4pPr marL="1371600" algn="ctr">
              <a:buNone/>
              <a:defRPr/>
            </a:lvl4pPr>
            <a:lvl5pPr marL="1828800" algn="ctr">
              <a:buNone/>
              <a:defRPr/>
            </a:lvl5pPr>
          </a:lstStyle>
          <a:p>
            <a:pPr lvl="0"/>
            <a:r>
              <a:rPr lang="en-US" altLang="en-US" dirty="0"/>
              <a:t>Click to edit Master subtitle style</a:t>
            </a:r>
          </a:p>
        </p:txBody>
      </p:sp>
      <p:sp>
        <p:nvSpPr>
          <p:cNvPr id="10247" name="Date Placeholder 10246"/>
          <p:cNvSpPr>
            <a:spLocks noGrp="1"/>
          </p:cNvSpPr>
          <p:nvPr>
            <p:ph type="dt" sz="half" idx="2"/>
          </p:nvPr>
        </p:nvSpPr>
        <p:spPr>
          <a:xfrm>
            <a:off x="685800" y="6324600"/>
            <a:ext cx="1905000" cy="457200"/>
          </a:xfrm>
          <a:noFill/>
          <a:ln>
            <a:noFill/>
          </a:ln>
        </p:spPr>
        <p:txBody>
          <a:bodyPr anchor="b" anchorCtr="0"/>
          <a:lstStyle/>
          <a:p>
            <a:fld id="{12FF1C42-D199-3055-1002-587298610EC3}" type="datetime2">
              <a:rPr lang="en-US" sz="1400" dirty="0">
                <a:solidFill>
                  <a:srgbClr val="2A3D7A"/>
                </a:solidFill>
              </a:rPr>
              <a:pPr/>
              <a:t>Sunday, April 19, 2020</a:t>
            </a:fld>
            <a:endParaRPr sz="1400" dirty="0">
              <a:solidFill>
                <a:srgbClr val="2A3D7A"/>
              </a:solidFill>
            </a:endParaRPr>
          </a:p>
        </p:txBody>
      </p:sp>
      <p:sp>
        <p:nvSpPr>
          <p:cNvPr id="10248" name="Footer Placeholder 10247"/>
          <p:cNvSpPr>
            <a:spLocks noGrp="1"/>
          </p:cNvSpPr>
          <p:nvPr>
            <p:ph type="ftr" sz="quarter" idx="3"/>
          </p:nvPr>
        </p:nvSpPr>
        <p:spPr>
          <a:xfrm>
            <a:off x="3124200" y="6324600"/>
            <a:ext cx="2895600" cy="457200"/>
          </a:xfrm>
          <a:noFill/>
          <a:ln>
            <a:noFill/>
          </a:ln>
        </p:spPr>
        <p:txBody>
          <a:bodyPr anchor="b" anchorCtr="0"/>
          <a:lstStyle/>
          <a:p>
            <a:pPr algn="ctr"/>
            <a:r>
              <a:rPr sz="1400" dirty="0">
                <a:solidFill>
                  <a:srgbClr val="2A3D7A"/>
                </a:solidFill>
              </a:rPr>
              <a:t>*</a:t>
            </a:r>
          </a:p>
        </p:txBody>
      </p:sp>
      <p:sp>
        <p:nvSpPr>
          <p:cNvPr id="10249" name="Slide Number Placeholder 10248"/>
          <p:cNvSpPr>
            <a:spLocks noGrp="1"/>
          </p:cNvSpPr>
          <p:nvPr>
            <p:ph type="sldNum" sz="quarter" idx="4"/>
          </p:nvPr>
        </p:nvSpPr>
        <p:spPr>
          <a:xfrm>
            <a:off x="6553200" y="6324600"/>
            <a:ext cx="1905000" cy="457200"/>
          </a:xfrm>
          <a:noFill/>
          <a:ln>
            <a:noFill/>
          </a:ln>
        </p:spPr>
        <p:txBody>
          <a:bodyPr anchor="b" anchorCtr="0"/>
          <a:lstStyle/>
          <a:p>
            <a:pPr algn="r"/>
            <a:fld id="{12FF1C42-D199-3057-1002-587298610EC3}" type="slidenum">
              <a:rPr sz="1400" dirty="0">
                <a:solidFill>
                  <a:srgbClr val="2A3D7A"/>
                </a:solidFill>
              </a:rPr>
              <a:pPr algn="r"/>
              <a:t>‹#›</a:t>
            </a:fld>
            <a:endParaRPr sz="1400" dirty="0">
              <a:solidFill>
                <a:srgbClr val="2A3D7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58DB32FF-34E7-9545-86A2-0DF334BA82C1}"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86699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8671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58DB32FF-34E7-9545-86A2-0DF334BA82C1}"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004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58DB32FF-34E7-9545-86A2-0DF334BA82C1}"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7783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58DB32FF-34E7-9545-86A2-0DF334BA82C1}"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86412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3212382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20732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250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217"/>
          <p:cNvSpPr>
            <a:spLocks/>
          </p:cNvSpPr>
          <p:nvPr/>
        </p:nvSpPr>
        <p:spPr>
          <a:xfrm>
            <a:off x="152400" y="0"/>
            <a:ext cx="1447800" cy="68580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19" name="Rectangle 9218"/>
          <p:cNvSpPr>
            <a:spLocks/>
          </p:cNvSpPr>
          <p:nvPr/>
        </p:nvSpPr>
        <p:spPr>
          <a:xfrm>
            <a:off x="1676400" y="0"/>
            <a:ext cx="7467600" cy="1219200"/>
          </a:xfrm>
          <a:prstGeom prst="rect">
            <a:avLst/>
          </a:prstGeom>
          <a:gradFill>
            <a:gsLst>
              <a:gs pos="0">
                <a:srgbClr val="FFFFFF"/>
              </a:gs>
              <a:gs pos="100000">
                <a:srgbClr val="CEC8BA"/>
              </a:gs>
            </a:gsLst>
            <a:lin ang="10800000" scaled="1"/>
          </a:gradFill>
          <a:ln>
            <a:noFill/>
          </a:ln>
        </p:spPr>
        <p:txBody>
          <a:bodyPr wrap="none" anchor="ctr"/>
          <a:lstStyle/>
          <a:p>
            <a:pPr algn="ctr"/>
            <a:endParaRPr dirty="0"/>
          </a:p>
        </p:txBody>
      </p:sp>
      <p:sp>
        <p:nvSpPr>
          <p:cNvPr id="9220" name="Rectangle 9219"/>
          <p:cNvSpPr>
            <a:spLocks/>
          </p:cNvSpPr>
          <p:nvPr/>
        </p:nvSpPr>
        <p:spPr>
          <a:xfrm>
            <a:off x="457200" y="0"/>
            <a:ext cx="1219200" cy="762000"/>
          </a:xfrm>
          <a:prstGeom prst="rect">
            <a:avLst/>
          </a:prstGeom>
          <a:blipFill>
            <a:blip r:embed="rId15">
              <a:extLst/>
            </a:blip>
            <a:srcRect/>
            <a:stretch>
              <a:fillRect/>
            </a:stretch>
          </a:blipFill>
          <a:ln>
            <a:noFill/>
          </a:ln>
          <a:effectLst/>
        </p:spPr>
        <p:txBody>
          <a:bodyPr wrap="none" anchor="ctr"/>
          <a:lstStyle/>
          <a:p>
            <a:pPr algn="ctr"/>
            <a:endParaRPr dirty="0"/>
          </a:p>
        </p:txBody>
      </p:sp>
      <p:sp>
        <p:nvSpPr>
          <p:cNvPr id="9221" name="Rectangle 9220"/>
          <p:cNvSpPr>
            <a:spLocks/>
          </p:cNvSpPr>
          <p:nvPr/>
        </p:nvSpPr>
        <p:spPr>
          <a:xfrm>
            <a:off x="0" y="0"/>
            <a:ext cx="457200" cy="6858000"/>
          </a:xfrm>
          <a:prstGeom prst="rect">
            <a:avLst/>
          </a:prstGeom>
          <a:blipFill>
            <a:blip r:embed="rId15">
              <a:extLst/>
            </a:blip>
            <a:srcRect/>
            <a:stretch>
              <a:fillRect/>
            </a:stretch>
          </a:blipFill>
          <a:ln>
            <a:noFill/>
          </a:ln>
        </p:spPr>
        <p:txBody>
          <a:bodyPr wrap="none" anchor="ctr"/>
          <a:lstStyle/>
          <a:p>
            <a:pPr algn="ctr"/>
            <a:endParaRPr dirty="0"/>
          </a:p>
        </p:txBody>
      </p:sp>
      <p:sp>
        <p:nvSpPr>
          <p:cNvPr id="9222" name="Title Placeholder 9221"/>
          <p:cNvSpPr>
            <a:spLocks noGrp="1"/>
          </p:cNvSpPr>
          <p:nvPr>
            <p:ph type="title"/>
          </p:nvPr>
        </p:nvSpPr>
        <p:spPr>
          <a:xfrm>
            <a:off x="1066800" y="838200"/>
            <a:ext cx="7772400" cy="1143000"/>
          </a:xfrm>
          <a:prstGeom prst="rect">
            <a:avLst/>
          </a:prstGeom>
          <a:noFill/>
          <a:ln>
            <a:noFill/>
          </a:ln>
        </p:spPr>
        <p:txBody>
          <a:bodyPr anchor="b" anchorCtr="0"/>
          <a:lstStyle/>
          <a:p>
            <a:pPr lvl="0"/>
            <a:r>
              <a:rPr lang="en-US" altLang="en-US" dirty="0"/>
              <a:t>Click to edit Master title style</a:t>
            </a:r>
          </a:p>
        </p:txBody>
      </p:sp>
      <p:sp>
        <p:nvSpPr>
          <p:cNvPr id="9223" name="Date Placeholder 9222"/>
          <p:cNvSpPr>
            <a:spLocks noGrp="1"/>
          </p:cNvSpPr>
          <p:nvPr>
            <p:ph type="dt" sz="half" idx="2"/>
          </p:nvPr>
        </p:nvSpPr>
        <p:spPr>
          <a:xfrm>
            <a:off x="1066800" y="6413500"/>
            <a:ext cx="1905000" cy="457200"/>
          </a:xfrm>
          <a:prstGeom prst="rect">
            <a:avLst/>
          </a:prstGeom>
          <a:noFill/>
          <a:ln>
            <a:noFill/>
          </a:ln>
        </p:spPr>
        <p:txBody>
          <a:bodyPr anchor="b" anchorCtr="0"/>
          <a:lstStyle/>
          <a:p>
            <a:fld id="{12FF1C42-D199-2031-1001-587298610EC3}" type="datetime2">
              <a:rPr lang="en-US" sz="1400" dirty="0">
                <a:solidFill>
                  <a:srgbClr val="2A3D7A"/>
                </a:solidFill>
              </a:rPr>
              <a:pPr/>
              <a:t>Sunday, April 19, 2020</a:t>
            </a:fld>
            <a:endParaRPr sz="1400" dirty="0">
              <a:solidFill>
                <a:srgbClr val="2A3D7A"/>
              </a:solidFill>
            </a:endParaRPr>
          </a:p>
        </p:txBody>
      </p:sp>
      <p:sp>
        <p:nvSpPr>
          <p:cNvPr id="9224" name="Footer Placeholder 9223"/>
          <p:cNvSpPr>
            <a:spLocks noGrp="1"/>
          </p:cNvSpPr>
          <p:nvPr>
            <p:ph type="ftr" sz="quarter" idx="3"/>
          </p:nvPr>
        </p:nvSpPr>
        <p:spPr>
          <a:xfrm>
            <a:off x="3429000" y="6413500"/>
            <a:ext cx="2895600" cy="457200"/>
          </a:xfrm>
          <a:prstGeom prst="rect">
            <a:avLst/>
          </a:prstGeom>
          <a:noFill/>
          <a:ln>
            <a:noFill/>
          </a:ln>
        </p:spPr>
        <p:txBody>
          <a:bodyPr anchor="b" anchorCtr="0"/>
          <a:lstStyle/>
          <a:p>
            <a:pPr algn="ctr"/>
            <a:r>
              <a:rPr sz="1400" dirty="0">
                <a:solidFill>
                  <a:srgbClr val="2A3D7A"/>
                </a:solidFill>
              </a:rPr>
              <a:t>*</a:t>
            </a:r>
          </a:p>
        </p:txBody>
      </p:sp>
      <p:pic>
        <p:nvPicPr>
          <p:cNvPr id="9225" name="Picture 9224"/>
          <p:cNvPicPr>
            <a:picLocks noChangeAspect="1"/>
          </p:cNvPicPr>
          <p:nvPr/>
        </p:nvPicPr>
        <p:blipFill>
          <a:blip r:embed="rId16">
            <a:extLst/>
          </a:blip>
          <a:srcRect/>
          <a:stretch>
            <a:fillRect/>
          </a:stretch>
        </p:blipFill>
        <p:spPr>
          <a:xfrm>
            <a:off x="1228725" y="0"/>
            <a:ext cx="7915275" cy="754063"/>
          </a:xfrm>
          <a:prstGeom prst="rect">
            <a:avLst/>
          </a:prstGeom>
          <a:ln/>
        </p:spPr>
      </p:pic>
      <p:sp>
        <p:nvSpPr>
          <p:cNvPr id="9226" name="Rectangle 9225"/>
          <p:cNvSpPr>
            <a:spLocks/>
          </p:cNvSpPr>
          <p:nvPr/>
        </p:nvSpPr>
        <p:spPr>
          <a:xfrm>
            <a:off x="304800" y="457200"/>
            <a:ext cx="2514600" cy="304800"/>
          </a:xfrm>
          <a:prstGeom prst="rect">
            <a:avLst/>
          </a:prstGeom>
          <a:solidFill>
            <a:srgbClr val="FAC164">
              <a:alpha val="50000"/>
            </a:srgbClr>
          </a:solidFill>
          <a:ln>
            <a:noFill/>
          </a:ln>
        </p:spPr>
        <p:txBody>
          <a:bodyPr wrap="none" anchor="ctr"/>
          <a:lstStyle/>
          <a:p>
            <a:pPr algn="ctr"/>
            <a:endParaRPr dirty="0"/>
          </a:p>
        </p:txBody>
      </p:sp>
      <p:sp>
        <p:nvSpPr>
          <p:cNvPr id="9227" name="Slide Number Placeholder 9226"/>
          <p:cNvSpPr>
            <a:spLocks noGrp="1"/>
          </p:cNvSpPr>
          <p:nvPr>
            <p:ph type="sldNum" sz="quarter" idx="4"/>
          </p:nvPr>
        </p:nvSpPr>
        <p:spPr>
          <a:xfrm>
            <a:off x="8229600" y="6413500"/>
            <a:ext cx="914400" cy="457200"/>
          </a:xfrm>
          <a:prstGeom prst="rect">
            <a:avLst/>
          </a:prstGeom>
          <a:noFill/>
          <a:ln>
            <a:noFill/>
          </a:ln>
        </p:spPr>
        <p:txBody>
          <a:bodyPr anchor="b" anchorCtr="0"/>
          <a:lstStyle/>
          <a:p>
            <a:pPr algn="r"/>
            <a:fld id="{12FF1C42-D199-2035-1001-587298610EC3}" type="slidenum">
              <a:rPr dirty="0">
                <a:solidFill>
                  <a:srgbClr val="2A3D7A"/>
                </a:solidFill>
              </a:rPr>
              <a:pPr algn="r"/>
              <a:t>‹#›</a:t>
            </a:fld>
            <a:endParaRPr dirty="0">
              <a:solidFill>
                <a:srgbClr val="2A3D7A"/>
              </a:solidFill>
            </a:endParaRPr>
          </a:p>
        </p:txBody>
      </p:sp>
      <p:sp>
        <p:nvSpPr>
          <p:cNvPr id="9228" name="Text Placeholder 9227"/>
          <p:cNvSpPr>
            <a:spLocks noGrp="1"/>
          </p:cNvSpPr>
          <p:nvPr>
            <p:ph type="body" idx="1"/>
          </p:nvPr>
        </p:nvSpPr>
        <p:spPr>
          <a:xfrm>
            <a:off x="1066800" y="2101850"/>
            <a:ext cx="7772400" cy="4114800"/>
          </a:xfrm>
          <a:prstGeom prst="rect">
            <a:avLst/>
          </a:prstGeom>
          <a:noFill/>
          <a:ln>
            <a:noFill/>
          </a:ln>
          <a:effectLst/>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dk1" tx1="lt1" bg2="dk2" tx2="lt2" accent1="accent1" accent2="accent2" accent3="accent3" accent4="accent4" accent5="accent5" accent6="accent6" hlink="hlink" folHlink="folHlink"/>
  <p:sldLayoutIdLst>
    <p:sldLayoutId id="2147489113" r:id="rId1"/>
    <p:sldLayoutId id="2147489114" r:id="rId2"/>
    <p:sldLayoutId id="2147489115" r:id="rId3"/>
    <p:sldLayoutId id="2147489116" r:id="rId4"/>
    <p:sldLayoutId id="2147489117" r:id="rId5"/>
    <p:sldLayoutId id="2147489118" r:id="rId6"/>
    <p:sldLayoutId id="2147489119" r:id="rId7"/>
    <p:sldLayoutId id="2147489120" r:id="rId8"/>
    <p:sldLayoutId id="2147489121" r:id="rId9"/>
    <p:sldLayoutId id="2147489122" r:id="rId10"/>
    <p:sldLayoutId id="2147489123" r:id="rId11"/>
    <p:sldLayoutId id="2147489124" r:id="rId12"/>
    <p:sldLayoutId id="2147489125" r:id="rId13"/>
  </p:sldLayoutIdLst>
  <p:txStyles>
    <p:titleStyle>
      <a:lvl1pPr marL="0" indent="0" algn="l" rtl="0" eaLnBrk="1" fontAlgn="base" hangingPunct="1">
        <a:lnSpc>
          <a:spcPct val="100000"/>
        </a:lnSpc>
        <a:spcBef>
          <a:spcPct val="0"/>
        </a:spcBef>
        <a:spcAft>
          <a:spcPct val="0"/>
        </a:spcAft>
        <a:buNone/>
        <a:defRPr sz="4400">
          <a:solidFill>
            <a:srgbClr val="2A3D7A"/>
          </a:solidFill>
          <a:latin typeface="Times New Roman" charset="0"/>
        </a:defRPr>
      </a:lvl1pPr>
    </p:titleStyle>
    <p:bodyStyle>
      <a:lvl1pPr marL="457200" indent="-457200" algn="l" rtl="0" eaLnBrk="1" fontAlgn="base" hangingPunct="1">
        <a:lnSpc>
          <a:spcPct val="100000"/>
        </a:lnSpc>
        <a:spcBef>
          <a:spcPct val="20000"/>
        </a:spcBef>
        <a:spcAft>
          <a:spcPct val="0"/>
        </a:spcAft>
        <a:buClr>
          <a:srgbClr val="A50021"/>
        </a:buClr>
        <a:buSzPct val="75000"/>
        <a:buFont typeface="Wingdings" charset="2"/>
        <a:buChar char="n"/>
        <a:defRPr sz="3200">
          <a:solidFill>
            <a:srgbClr val="5B5249"/>
          </a:solidFill>
          <a:latin typeface="Times New Roman" charset="0"/>
        </a:defRPr>
      </a:lvl1pPr>
      <a:lvl2pPr marL="1027112" indent="-455612" algn="l" rtl="0" eaLnBrk="1" fontAlgn="base" hangingPunct="1">
        <a:lnSpc>
          <a:spcPct val="100000"/>
        </a:lnSpc>
        <a:spcBef>
          <a:spcPct val="20000"/>
        </a:spcBef>
        <a:spcAft>
          <a:spcPct val="0"/>
        </a:spcAft>
        <a:buClr>
          <a:srgbClr val="FAC164"/>
        </a:buClr>
        <a:buSzPct val="75000"/>
        <a:buFont typeface="Wingdings" charset="2"/>
        <a:buChar char="n"/>
        <a:defRPr sz="2800">
          <a:solidFill>
            <a:srgbClr val="5B5249"/>
          </a:solidFill>
          <a:latin typeface="Times New Roman" charset="0"/>
        </a:defRPr>
      </a:lvl2pPr>
      <a:lvl3pPr marL="1370012" indent="-228600" algn="l" rtl="0" eaLnBrk="1" fontAlgn="base" hangingPunct="1">
        <a:lnSpc>
          <a:spcPct val="100000"/>
        </a:lnSpc>
        <a:spcBef>
          <a:spcPct val="20000"/>
        </a:spcBef>
        <a:spcAft>
          <a:spcPct val="0"/>
        </a:spcAft>
        <a:buClr>
          <a:srgbClr val="666699"/>
        </a:buClr>
        <a:buSzPct val="70000"/>
        <a:buFont typeface="Wingdings" charset="2"/>
        <a:buChar char="n"/>
        <a:defRPr sz="2400">
          <a:solidFill>
            <a:srgbClr val="5B5249"/>
          </a:solidFill>
          <a:latin typeface="Times New Roman" charset="0"/>
        </a:defRPr>
      </a:lvl3pPr>
      <a:lvl4pPr marL="1712912" indent="-228600" algn="l" rtl="0" eaLnBrk="1" fontAlgn="base" hangingPunct="1">
        <a:lnSpc>
          <a:spcPct val="100000"/>
        </a:lnSpc>
        <a:spcBef>
          <a:spcPct val="20000"/>
        </a:spcBef>
        <a:spcAft>
          <a:spcPct val="0"/>
        </a:spcAft>
        <a:buSzPct val="60000"/>
        <a:buFont typeface="Wingdings" charset="2"/>
        <a:buChar char="n"/>
        <a:defRPr sz="2000">
          <a:solidFill>
            <a:srgbClr val="5B5249"/>
          </a:solidFill>
          <a:latin typeface="Times New Roman" charset="0"/>
        </a:defRPr>
      </a:lvl4pPr>
      <a:lvl5pPr marL="2057400" indent="-228600" algn="l" rtl="0" eaLnBrk="1" fontAlgn="base" hangingPunct="1">
        <a:lnSpc>
          <a:spcPct val="100000"/>
        </a:lnSpc>
        <a:spcBef>
          <a:spcPct val="20000"/>
        </a:spcBef>
        <a:spcAft>
          <a:spcPct val="0"/>
        </a:spcAft>
        <a:buClr>
          <a:srgbClr val="B0AE6A"/>
        </a:buClr>
        <a:buSzPct val="55000"/>
        <a:buFont typeface="Wingdings" charset="2"/>
        <a:buChar char="n"/>
        <a:defRPr sz="2000">
          <a:solidFill>
            <a:srgbClr val="5B5249"/>
          </a:solidFill>
          <a:latin typeface="Times New Roman" charset="0"/>
        </a:defRPr>
      </a:lvl5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images.google.com/imgres?imgurl=www.lef.org/magazine/mag2000/images/july2000_lead4.jpg&amp;imgrefurl=http://www.lef.org/magazine/mag2000/july2000_i3c.html&amp;h=290&amp;w=200&amp;prev=/images?q=cruciferous+vegetables&amp;svnum=10&amp;hl=en&amp;lr=&amp;ie=UTF-8&amp;oe=UTF-8&amp;sa=N"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www.foodnavigator.com/news/news-ng.asp?n=55722-new-research-underlines"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Preservative" TargetMode="External"/><Relationship Id="rId2" Type="http://schemas.openxmlformats.org/officeDocument/2006/relationships/hyperlink" Target="http://en.wikipedia.org/wiki/Food_additive"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88840"/>
            <a:ext cx="8532440" cy="1865126"/>
          </a:xfrm>
          <a:prstGeom prst="rect">
            <a:avLst/>
          </a:prstGeom>
        </p:spPr>
        <p:txBody>
          <a:bodyPr wrap="square">
            <a:sp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en-U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Role of Vitamins and Minerals as an Antioxidants</a:t>
            </a:r>
          </a:p>
        </p:txBody>
      </p:sp>
    </p:spTree>
    <p:extLst>
      <p:ext uri="{BB962C8B-B14F-4D97-AF65-F5344CB8AC3E}">
        <p14:creationId xmlns:p14="http://schemas.microsoft.com/office/powerpoint/2010/main" val="302167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725488"/>
            <a:ext cx="8305800" cy="636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b="1">
                <a:solidFill>
                  <a:srgbClr val="336699"/>
                </a:solidFill>
                <a:latin typeface="Arial" charset="0"/>
              </a:rPr>
              <a:t>Vitamin B</a:t>
            </a:r>
            <a:r>
              <a:rPr lang="en-US" b="1" baseline="-25000">
                <a:solidFill>
                  <a:srgbClr val="336699"/>
                </a:solidFill>
                <a:latin typeface="Arial" charset="0"/>
              </a:rPr>
              <a:t>2</a:t>
            </a:r>
            <a:r>
              <a:rPr lang="en-US" b="1">
                <a:solidFill>
                  <a:srgbClr val="336699"/>
                </a:solidFill>
                <a:latin typeface="Arial" charset="0"/>
              </a:rPr>
              <a:t> (Riboflavin)</a:t>
            </a:r>
          </a:p>
          <a:p>
            <a:r>
              <a:rPr lang="en-US" sz="2400">
                <a:latin typeface="Arial" charset="0"/>
              </a:rPr>
              <a:t> </a:t>
            </a:r>
          </a:p>
          <a:p>
            <a:pPr lvl="1"/>
            <a:r>
              <a:rPr lang="en-US" sz="2400">
                <a:solidFill>
                  <a:srgbClr val="990099"/>
                </a:solidFill>
                <a:latin typeface="Arial" charset="0"/>
              </a:rPr>
              <a:t>Function:</a:t>
            </a:r>
            <a:r>
              <a:rPr lang="en-US" sz="2400">
                <a:latin typeface="Arial" charset="0"/>
              </a:rPr>
              <a:t>  necessary for normal embryo development, important in the metabolism of amino acids and carbohydrates. </a:t>
            </a:r>
          </a:p>
          <a:p>
            <a:r>
              <a:rPr lang="en-US" sz="2400">
                <a:latin typeface="Arial" charset="0"/>
              </a:rPr>
              <a:t> </a:t>
            </a:r>
          </a:p>
          <a:p>
            <a:pPr lvl="1"/>
            <a:r>
              <a:rPr lang="en-US" sz="2400">
                <a:solidFill>
                  <a:srgbClr val="990099"/>
                </a:solidFill>
                <a:latin typeface="Arial" charset="0"/>
              </a:rPr>
              <a:t>Deficiency signs:</a:t>
            </a:r>
            <a:r>
              <a:rPr lang="en-US" sz="2400">
                <a:latin typeface="Arial" charset="0"/>
              </a:rPr>
              <a:t>  poor reproduction characterized by small  litters and deformed young (cleft palate and club-footedness) curly toe paralysis in chicks, digestive disturbances, general weakness and eye abnormalities.</a:t>
            </a:r>
          </a:p>
          <a:p>
            <a:endParaRPr lang="en-US" sz="2400">
              <a:latin typeface="Arial" charset="0"/>
            </a:endParaRPr>
          </a:p>
          <a:p>
            <a:pPr lvl="1"/>
            <a:r>
              <a:rPr lang="en-US" sz="2400">
                <a:solidFill>
                  <a:srgbClr val="990099"/>
                </a:solidFill>
                <a:latin typeface="Arial" charset="0"/>
              </a:rPr>
              <a:t>Sources:</a:t>
            </a:r>
            <a:r>
              <a:rPr lang="en-US" sz="2400">
                <a:latin typeface="Arial" charset="0"/>
              </a:rPr>
              <a:t>  milk and dairy by-products, yeast, green forages, well cured hay (especially alfalfa), whole grains, wheat bran and synthetic riboflavin rumen synthesis.</a:t>
            </a:r>
          </a:p>
          <a:p>
            <a:r>
              <a:rPr lang="en-US" sz="2400">
                <a:latin typeface="Arial" charset="0"/>
              </a:rPr>
              <a:t> </a:t>
            </a:r>
          </a:p>
          <a:p>
            <a:endParaRPr lang="en-US" sz="2400">
              <a:latin typeface="Arial" charset="0"/>
            </a:endParaRPr>
          </a:p>
          <a:p>
            <a:endParaRPr lang="en-US" sz="2400">
              <a:latin typeface="Arial" charset="0"/>
            </a:endParaRPr>
          </a:p>
        </p:txBody>
      </p:sp>
    </p:spTree>
    <p:extLst>
      <p:ext uri="{BB962C8B-B14F-4D97-AF65-F5344CB8AC3E}">
        <p14:creationId xmlns:p14="http://schemas.microsoft.com/office/powerpoint/2010/main" val="4051446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511039"/>
            <a:ext cx="7416824" cy="4646400"/>
          </a:xfrm>
          <a:prstGeom prst="rect">
            <a:avLst/>
          </a:prstGeom>
        </p:spPr>
        <p:txBody>
          <a:bodyPr wrap="square">
            <a:spAutoFit/>
          </a:bodyPr>
          <a:lstStyle/>
          <a:p>
            <a:pPr marR="0" lvl="0" defTabSz="914400" eaLnBrk="1" fontAlgn="auto" latinLnBrk="0" hangingPunct="1">
              <a:lnSpc>
                <a:spcPct val="90000"/>
              </a:lnSpc>
              <a:spcBef>
                <a:spcPts val="1000"/>
              </a:spcBef>
              <a:spcAft>
                <a:spcPts val="0"/>
              </a:spcAft>
              <a:buClrTx/>
              <a:buSzTx/>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Contents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Oxidation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Free Radical</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kern="1200" dirty="0" smtClean="0">
                <a:solidFill>
                  <a:prstClr val="black"/>
                </a:solidFill>
                <a:latin typeface="Calibri" panose="020F0502020204030204"/>
                <a:ea typeface="+mn-ea"/>
                <a:cs typeface="+mn-cs"/>
              </a:rPr>
              <a:t>Classification</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Vitamins which are 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Minerals which are Antioxidants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kern="1200" dirty="0" smtClean="0">
                <a:solidFill>
                  <a:prstClr val="black"/>
                </a:solidFill>
                <a:latin typeface="Calibri" panose="020F0502020204030204"/>
                <a:ea typeface="+mn-ea"/>
                <a:cs typeface="+mn-cs"/>
              </a:rPr>
              <a:t>Use of Antioxidants</a:t>
            </a:r>
            <a:endParaRPr kumimoji="0" lang="en-US"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116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Oxidation</a:t>
            </a:r>
            <a:endParaRPr lang="en-US" dirty="0"/>
          </a:p>
        </p:txBody>
      </p:sp>
      <p:sp>
        <p:nvSpPr>
          <p:cNvPr id="3" name="Text Placeholder 2"/>
          <p:cNvSpPr>
            <a:spLocks noGrp="1"/>
          </p:cNvSpPr>
          <p:nvPr>
            <p:ph type="body" idx="1"/>
          </p:nvPr>
        </p:nvSpPr>
        <p:spPr/>
        <p:txBody>
          <a:bodyPr/>
          <a:lstStyle/>
          <a:p>
            <a:r>
              <a:rPr lang="en-US" dirty="0" smtClean="0"/>
              <a:t>The chemical reactions in which atoms lose electrons.</a:t>
            </a:r>
          </a:p>
          <a:p>
            <a:r>
              <a:rPr lang="en-US" dirty="0" smtClean="0"/>
              <a:t>Stable atoms contain an even number of paired electrons.</a:t>
            </a:r>
          </a:p>
          <a:p>
            <a:pPr marL="0" indent="0">
              <a:buNone/>
            </a:pPr>
            <a:r>
              <a:rPr lang="en-US" dirty="0" smtClean="0"/>
              <a:t>     </a:t>
            </a:r>
          </a:p>
          <a:p>
            <a:pPr marL="0" indent="0">
              <a:buNone/>
            </a:pPr>
            <a:r>
              <a:rPr lang="en-US" dirty="0"/>
              <a:t> </a:t>
            </a:r>
            <a:r>
              <a:rPr lang="en-US" dirty="0" smtClean="0"/>
              <a:t>    As a result free radical formation occurs.</a:t>
            </a:r>
            <a:endParaRPr lang="en-US" dirty="0"/>
          </a:p>
        </p:txBody>
      </p:sp>
    </p:spTree>
    <p:extLst>
      <p:ext uri="{BB962C8B-B14F-4D97-AF65-F5344CB8AC3E}">
        <p14:creationId xmlns:p14="http://schemas.microsoft.com/office/powerpoint/2010/main" val="85052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Radical</a:t>
            </a:r>
            <a:endParaRPr lang="en-US" dirty="0"/>
          </a:p>
        </p:txBody>
      </p:sp>
      <p:sp>
        <p:nvSpPr>
          <p:cNvPr id="3" name="Text Placeholder 2"/>
          <p:cNvSpPr>
            <a:spLocks noGrp="1"/>
          </p:cNvSpPr>
          <p:nvPr>
            <p:ph type="body" idx="1"/>
          </p:nvPr>
        </p:nvSpPr>
        <p:spPr/>
        <p:txBody>
          <a:bodyPr/>
          <a:lstStyle/>
          <a:p>
            <a:r>
              <a:rPr lang="en-US" dirty="0" smtClean="0"/>
              <a:t>An atom that has lost an electron and is left with an unpaired electron.</a:t>
            </a:r>
          </a:p>
          <a:p>
            <a:r>
              <a:rPr lang="en-US" dirty="0" smtClean="0"/>
              <a:t>Free radicals are highly reactive and can cause damage to molecules in the cell.</a:t>
            </a:r>
            <a:endParaRPr lang="en-US" dirty="0"/>
          </a:p>
        </p:txBody>
      </p:sp>
    </p:spTree>
    <p:extLst>
      <p:ext uri="{BB962C8B-B14F-4D97-AF65-F5344CB8AC3E}">
        <p14:creationId xmlns:p14="http://schemas.microsoft.com/office/powerpoint/2010/main" val="369694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340768"/>
            <a:ext cx="8280920" cy="5755422"/>
          </a:xfrm>
          <a:prstGeom prst="rect">
            <a:avLst/>
          </a:prstGeom>
        </p:spPr>
        <p:txBody>
          <a:bodyPr wrap="square">
            <a:spAutoFit/>
          </a:bodyPr>
          <a:lstStyle/>
          <a:p>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How Free Radicals are Formed</a:t>
            </a:r>
          </a:p>
          <a:p>
            <a:r>
              <a:rPr lang="en-US" sz="2800" dirty="0">
                <a:solidFill>
                  <a:schemeClr val="accent3"/>
                </a:solidFill>
                <a:latin typeface="Times New Roman" panose="02020603050405020304" pitchFamily="18" charset="0"/>
                <a:cs typeface="Times New Roman" panose="02020603050405020304" pitchFamily="18" charset="0"/>
              </a:rPr>
              <a:t>Normally, bonds </a:t>
            </a:r>
            <a:r>
              <a:rPr lang="en-US" sz="2800" dirty="0" err="1">
                <a:solidFill>
                  <a:schemeClr val="accent3"/>
                </a:solidFill>
                <a:latin typeface="Times New Roman" panose="02020603050405020304" pitchFamily="18" charset="0"/>
                <a:cs typeface="Times New Roman" panose="02020603050405020304" pitchFamily="18" charset="0"/>
              </a:rPr>
              <a:t>don?t</a:t>
            </a:r>
            <a:r>
              <a:rPr lang="en-US" sz="2800" dirty="0">
                <a:solidFill>
                  <a:schemeClr val="accent3"/>
                </a:solidFill>
                <a:latin typeface="Times New Roman" panose="02020603050405020304" pitchFamily="18" charset="0"/>
                <a:cs typeface="Times New Roman" panose="02020603050405020304" pitchFamily="18" charset="0"/>
              </a:rPr>
              <a:t> split in a way that leaves a molecule with an odd, unpaired electron. But when weak bonds split, free radicals are formed. Free radicals are very unstable and react quickly with other compounds, trying to capture the needed electron to gain stability. Generally, free radicals attack the nearest stable molecule, "stealing" its electron. When the "attacked" molecule loses its electron, it becomes a free radical itself, beginning a chain reaction. Once the process is started, it can cascade, finally resulting in the disruption of a living cell</a:t>
            </a:r>
            <a:r>
              <a:rPr lang="en-US" sz="2800" dirty="0" smtClean="0">
                <a:solidFill>
                  <a:schemeClr val="accent3"/>
                </a:solidFill>
                <a:latin typeface="Times New Roman" panose="02020603050405020304" pitchFamily="18" charset="0"/>
                <a:cs typeface="Times New Roman" panose="02020603050405020304" pitchFamily="18" charset="0"/>
              </a:rPr>
              <a:t>.</a:t>
            </a:r>
          </a:p>
          <a:p>
            <a:endParaRPr lang="en-US" sz="2000" b="0" i="0" dirty="0">
              <a:solidFill>
                <a:schemeClr val="accent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76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8850"/>
            <a:ext cx="7772400" cy="1143000"/>
          </a:xfrm>
        </p:spPr>
        <p:txBody>
          <a:bodyPr/>
          <a:lstStyle/>
          <a:p>
            <a:r>
              <a:rPr lang="en-US" kern="1200" dirty="0">
                <a:solidFill>
                  <a:prstClr val="black"/>
                </a:solidFill>
                <a:latin typeface="Calibri Light" panose="020F0302020204030204"/>
                <a:ea typeface="+mj-ea"/>
                <a:cs typeface="+mj-cs"/>
              </a:rPr>
              <a:t>Free R</a:t>
            </a:r>
            <a:r>
              <a:rPr lang="en-US" kern="1200" dirty="0" smtClean="0">
                <a:solidFill>
                  <a:prstClr val="black"/>
                </a:solidFill>
                <a:latin typeface="Calibri Light" panose="020F0302020204030204"/>
                <a:ea typeface="+mj-ea"/>
                <a:cs typeface="+mj-cs"/>
              </a:rPr>
              <a:t>adical </a:t>
            </a:r>
            <a:r>
              <a:rPr lang="en-US" kern="1200" dirty="0">
                <a:solidFill>
                  <a:prstClr val="black"/>
                </a:solidFill>
                <a:latin typeface="Calibri Light" panose="020F0302020204030204"/>
                <a:ea typeface="+mj-ea"/>
                <a:cs typeface="+mj-cs"/>
              </a:rPr>
              <a:t>attack </a:t>
            </a:r>
            <a:r>
              <a:rPr lang="en-US" kern="1200" dirty="0" smtClean="0">
                <a:solidFill>
                  <a:prstClr val="black"/>
                </a:solidFill>
                <a:latin typeface="Calibri Light" panose="020F0302020204030204"/>
                <a:ea typeface="+mj-ea"/>
                <a:cs typeface="+mj-cs"/>
              </a:rPr>
              <a:t>Sites</a:t>
            </a:r>
            <a:endParaRPr lang="en-US" dirty="0"/>
          </a:p>
        </p:txBody>
      </p:sp>
      <p:sp>
        <p:nvSpPr>
          <p:cNvPr id="3" name="Text Placeholder 2"/>
          <p:cNvSpPr>
            <a:spLocks noGrp="1"/>
          </p:cNvSpPr>
          <p:nvPr>
            <p:ph type="body" idx="1"/>
          </p:nvPr>
        </p:nvSpPr>
        <p:spPr/>
        <p:txBody>
          <a:bodyPr/>
          <a:lstStyle/>
          <a:p>
            <a:r>
              <a:rPr lang="en-US" sz="4000" kern="1200" dirty="0">
                <a:solidFill>
                  <a:prstClr val="black"/>
                </a:solidFill>
                <a:latin typeface="Calibri Light" panose="020F0302020204030204"/>
                <a:ea typeface="+mj-ea"/>
                <a:cs typeface="+mj-cs"/>
              </a:rPr>
              <a:t>Cell </a:t>
            </a:r>
            <a:r>
              <a:rPr lang="en-US" sz="4000" kern="1200" dirty="0" smtClean="0">
                <a:solidFill>
                  <a:prstClr val="black"/>
                </a:solidFill>
                <a:latin typeface="Calibri Light" panose="020F0302020204030204"/>
                <a:ea typeface="+mj-ea"/>
                <a:cs typeface="+mj-cs"/>
              </a:rPr>
              <a:t>membrane</a:t>
            </a:r>
          </a:p>
          <a:p>
            <a:r>
              <a:rPr lang="en-US" sz="4000" kern="1200" dirty="0" smtClean="0">
                <a:solidFill>
                  <a:prstClr val="black"/>
                </a:solidFill>
                <a:latin typeface="Calibri Light" panose="020F0302020204030204"/>
                <a:ea typeface="+mj-ea"/>
                <a:cs typeface="+mj-cs"/>
              </a:rPr>
              <a:t>LDL</a:t>
            </a:r>
          </a:p>
          <a:p>
            <a:r>
              <a:rPr lang="en-US" sz="4000" kern="1200" dirty="0" smtClean="0">
                <a:solidFill>
                  <a:prstClr val="black"/>
                </a:solidFill>
                <a:latin typeface="Calibri Light" panose="020F0302020204030204"/>
                <a:ea typeface="+mj-ea"/>
                <a:cs typeface="+mj-cs"/>
              </a:rPr>
              <a:t>Cell Protein</a:t>
            </a:r>
          </a:p>
          <a:p>
            <a:r>
              <a:rPr lang="en-US" sz="4000" kern="1200" dirty="0" smtClean="0">
                <a:solidFill>
                  <a:prstClr val="black"/>
                </a:solidFill>
                <a:latin typeface="Calibri Light" panose="020F0302020204030204"/>
                <a:ea typeface="+mj-ea"/>
                <a:cs typeface="+mj-cs"/>
              </a:rPr>
              <a:t>DNA</a:t>
            </a:r>
            <a:r>
              <a:rPr lang="en-US" sz="4000" kern="1200" dirty="0">
                <a:solidFill>
                  <a:prstClr val="black"/>
                </a:solidFill>
                <a:latin typeface="Calibri Light" panose="020F0302020204030204"/>
                <a:ea typeface="+mj-ea"/>
                <a:cs typeface="+mj-cs"/>
              </a:rPr>
              <a:t/>
            </a:r>
            <a:br>
              <a:rPr lang="en-US" sz="4000" kern="1200" dirty="0">
                <a:solidFill>
                  <a:prstClr val="black"/>
                </a:solidFill>
                <a:latin typeface="Calibri Light" panose="020F0302020204030204"/>
                <a:ea typeface="+mj-ea"/>
                <a:cs typeface="+mj-cs"/>
              </a:rPr>
            </a:br>
            <a:endParaRPr lang="en-US" dirty="0"/>
          </a:p>
        </p:txBody>
      </p:sp>
    </p:spTree>
    <p:extLst>
      <p:ext uri="{BB962C8B-B14F-4D97-AF65-F5344CB8AC3E}">
        <p14:creationId xmlns:p14="http://schemas.microsoft.com/office/powerpoint/2010/main" val="132739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073"/>
          <p:cNvSpPr>
            <a:spLocks noGrp="1"/>
          </p:cNvSpPr>
          <p:nvPr>
            <p:ph type="title"/>
          </p:nvPr>
        </p:nvSpPr>
        <p:spPr>
          <a:xfrm>
            <a:off x="1066800" y="838200"/>
            <a:ext cx="7772400" cy="1143000"/>
          </a:xfrm>
          <a:noFill/>
          <a:ln>
            <a:noFill/>
          </a:ln>
          <a:effectLst/>
        </p:spPr>
        <p:txBody>
          <a:bodyPr wrap="square" lIns="90488" tIns="44450" rIns="90488" bIns="44450" anchor="ctr"/>
          <a:lstStyle/>
          <a:p>
            <a:r>
              <a:rPr dirty="0"/>
              <a:t>Antioxidants</a:t>
            </a:r>
          </a:p>
        </p:txBody>
      </p:sp>
      <p:grpSp>
        <p:nvGrpSpPr>
          <p:cNvPr id="3075" name="Group 3074"/>
          <p:cNvGrpSpPr>
            <a:grpSpLocks/>
          </p:cNvGrpSpPr>
          <p:nvPr/>
        </p:nvGrpSpPr>
        <p:grpSpPr>
          <a:xfrm>
            <a:off x="811213" y="2549525"/>
            <a:ext cx="7521575" cy="1738313"/>
            <a:chOff x="0" y="0"/>
            <a:chExt cx="4738" cy="1095"/>
          </a:xfrm>
        </p:grpSpPr>
        <p:sp>
          <p:nvSpPr>
            <p:cNvPr id="3076" name="Rectangle 3075"/>
            <p:cNvSpPr>
              <a:spLocks/>
            </p:cNvSpPr>
            <p:nvPr/>
          </p:nvSpPr>
          <p:spPr>
            <a:xfrm>
              <a:off x="0" y="0"/>
              <a:ext cx="4738" cy="1095"/>
            </a:xfrm>
            <a:prstGeom prst="rect">
              <a:avLst/>
            </a:prstGeom>
            <a:solidFill>
              <a:srgbClr val="FFFFFF"/>
            </a:solidFill>
            <a:ln>
              <a:noFill/>
            </a:ln>
            <a:effectLst/>
          </p:spPr>
          <p:txBody>
            <a:bodyPr wrap="none" rtlCol="0" anchor="ctr"/>
            <a:lstStyle/>
            <a:p>
              <a:pPr algn="ctr"/>
              <a:endParaRPr lang="zh-CN" altLang="en-US"/>
            </a:p>
          </p:txBody>
        </p:sp>
        <p:grpSp>
          <p:nvGrpSpPr>
            <p:cNvPr id="3077" name="Group 3076"/>
            <p:cNvGrpSpPr>
              <a:grpSpLocks/>
            </p:cNvGrpSpPr>
            <p:nvPr/>
          </p:nvGrpSpPr>
          <p:grpSpPr>
            <a:xfrm>
              <a:off x="0" y="0"/>
              <a:ext cx="4738" cy="1095"/>
              <a:chOff x="0" y="0"/>
              <a:chExt cx="4738" cy="1095"/>
            </a:xfrm>
          </p:grpSpPr>
          <p:sp>
            <p:nvSpPr>
              <p:cNvPr id="3078" name="Rectangle 3077"/>
              <p:cNvSpPr>
                <a:spLocks/>
              </p:cNvSpPr>
              <p:nvPr/>
            </p:nvSpPr>
            <p:spPr>
              <a:xfrm>
                <a:off x="0" y="0"/>
                <a:ext cx="4738" cy="0"/>
              </a:xfrm>
              <a:prstGeom prst="rect">
                <a:avLst/>
              </a:prstGeom>
              <a:solidFill>
                <a:srgbClr val="FFFFFF"/>
              </a:solidFill>
              <a:ln>
                <a:noFill/>
              </a:ln>
              <a:effectLst/>
            </p:spPr>
            <p:txBody>
              <a:bodyPr wrap="none" rtlCol="0" anchor="ctr"/>
              <a:lstStyle/>
              <a:p>
                <a:pPr algn="ctr"/>
                <a:endParaRPr lang="zh-CN" altLang="en-US"/>
              </a:p>
            </p:txBody>
          </p:sp>
          <p:grpSp>
            <p:nvGrpSpPr>
              <p:cNvPr id="3079" name="Group 3078"/>
              <p:cNvGrpSpPr>
                <a:grpSpLocks/>
              </p:cNvGrpSpPr>
              <p:nvPr/>
            </p:nvGrpSpPr>
            <p:grpSpPr>
              <a:xfrm>
                <a:off x="0" y="0"/>
                <a:ext cx="3492" cy="1095"/>
                <a:chOff x="0" y="0"/>
                <a:chExt cx="3492" cy="1095"/>
              </a:xfrm>
            </p:grpSpPr>
            <p:sp>
              <p:nvSpPr>
                <p:cNvPr id="3080" name="Rectangle 3079"/>
                <p:cNvSpPr>
                  <a:spLocks/>
                </p:cNvSpPr>
                <p:nvPr/>
              </p:nvSpPr>
              <p:spPr>
                <a:xfrm>
                  <a:off x="0" y="0"/>
                  <a:ext cx="3492" cy="0"/>
                </a:xfrm>
                <a:prstGeom prst="rect">
                  <a:avLst/>
                </a:prstGeom>
                <a:solidFill>
                  <a:srgbClr val="FFFFFF"/>
                </a:solidFill>
                <a:ln>
                  <a:noFill/>
                </a:ln>
                <a:effectLst/>
              </p:spPr>
              <p:txBody>
                <a:bodyPr wrap="none" rtlCol="0" anchor="ctr"/>
                <a:lstStyle/>
                <a:p>
                  <a:pPr algn="ctr"/>
                  <a:endParaRPr lang="zh-CN" altLang="en-US"/>
                </a:p>
              </p:txBody>
            </p:sp>
            <p:sp>
              <p:nvSpPr>
                <p:cNvPr id="3081" name="Rectangle 3080"/>
                <p:cNvSpPr>
                  <a:spLocks/>
                </p:cNvSpPr>
                <p:nvPr/>
              </p:nvSpPr>
              <p:spPr>
                <a:xfrm>
                  <a:off x="0" y="0"/>
                  <a:ext cx="3492" cy="1095"/>
                </a:xfrm>
                <a:prstGeom prst="rect">
                  <a:avLst/>
                </a:prstGeom>
                <a:solidFill>
                  <a:srgbClr val="FFFFFF"/>
                </a:solidFill>
                <a:ln>
                  <a:noFill/>
                </a:ln>
                <a:effectLst/>
              </p:spPr>
              <p:txBody>
                <a:bodyPr/>
                <a:lstStyle/>
                <a:p>
                  <a:r>
                    <a:rPr sz="700" dirty="0">
                      <a:solidFill>
                        <a:srgbClr val="000000"/>
                      </a:solidFill>
                      <a:latin typeface="Arial" charset="0"/>
                    </a:rPr>
                    <a:t>  </a:t>
                  </a:r>
                  <a:r>
                    <a:rPr sz="10800" dirty="0">
                      <a:solidFill>
                        <a:srgbClr val="000000"/>
                      </a:solidFill>
                      <a:latin typeface="Arial" charset="0"/>
                    </a:rPr>
                    <a:t> </a:t>
                  </a:r>
                  <a:r>
                    <a:rPr sz="700" dirty="0">
                      <a:solidFill>
                        <a:srgbClr val="000000"/>
                      </a:solidFill>
                      <a:latin typeface="Arial" charset="0"/>
                    </a:rPr>
                    <a:t>                                                                                  </a:t>
                  </a:r>
                </a:p>
              </p:txBody>
            </p:sp>
          </p:grpSp>
        </p:grpSp>
      </p:grpSp>
      <p:pic>
        <p:nvPicPr>
          <p:cNvPr id="3084" name="Picture 3083"/>
          <p:cNvPicPr>
            <a:picLocks/>
          </p:cNvPicPr>
          <p:nvPr/>
        </p:nvPicPr>
        <p:blipFill>
          <a:blip r:embed="rId2">
            <a:extLst/>
          </a:blip>
          <a:srcRect/>
          <a:stretch>
            <a:fillRect/>
          </a:stretch>
        </p:blipFill>
        <p:spPr>
          <a:xfrm>
            <a:off x="2438400" y="2052638"/>
            <a:ext cx="4343400" cy="4186237"/>
          </a:xfrm>
          <a:prstGeom prst="rect">
            <a:avLst/>
          </a:prstGeom>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xfrm>
            <a:off x="1066800" y="838200"/>
            <a:ext cx="7772400" cy="1143000"/>
          </a:xfrm>
          <a:ln/>
        </p:spPr>
        <p:txBody>
          <a:bodyPr/>
          <a:lstStyle/>
          <a:p>
            <a:r>
              <a:rPr dirty="0"/>
              <a:t>Antioxidants</a:t>
            </a:r>
          </a:p>
        </p:txBody>
      </p:sp>
      <p:sp>
        <p:nvSpPr>
          <p:cNvPr id="6147" name="Text Placeholder 6146"/>
          <p:cNvSpPr>
            <a:spLocks noGrp="1"/>
          </p:cNvSpPr>
          <p:nvPr>
            <p:ph type="body" idx="1"/>
          </p:nvPr>
        </p:nvSpPr>
        <p:spPr>
          <a:xfrm>
            <a:off x="1066800" y="2101850"/>
            <a:ext cx="7772400" cy="4114800"/>
          </a:xfrm>
          <a:ln/>
        </p:spPr>
        <p:txBody>
          <a:bodyPr/>
          <a:lstStyle/>
          <a:p>
            <a:pPr>
              <a:lnSpc>
                <a:spcPct val="90000"/>
              </a:lnSpc>
            </a:pPr>
            <a:r>
              <a:rPr dirty="0"/>
              <a:t>Substances that are able to neutralize reactive molecules and reduce oxidative </a:t>
            </a:r>
            <a:r>
              <a:rPr dirty="0" smtClean="0"/>
              <a:t>damage</a:t>
            </a:r>
            <a:r>
              <a:rPr lang="en-US" dirty="0" smtClean="0"/>
              <a:t>.</a:t>
            </a:r>
            <a:endParaRPr dirty="0"/>
          </a:p>
          <a:p>
            <a:pPr>
              <a:lnSpc>
                <a:spcPct val="90000"/>
              </a:lnSpc>
            </a:pPr>
            <a:r>
              <a:rPr dirty="0"/>
              <a:t>Result of metabolic processes and environmental sources</a:t>
            </a:r>
          </a:p>
          <a:p>
            <a:pPr>
              <a:lnSpc>
                <a:spcPct val="90000"/>
              </a:lnSpc>
            </a:pPr>
            <a:r>
              <a:rPr dirty="0"/>
              <a:t>Vitamin C, Vitamin E, beta-carotene, Vitamin A, selenium, iron, zinc, copper and </a:t>
            </a:r>
            <a:r>
              <a:rPr dirty="0" smtClean="0"/>
              <a:t>manganese</a:t>
            </a:r>
            <a:r>
              <a:rPr lang="en-US"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Classification</a:t>
            </a:r>
            <a:endParaRPr lang="en-US" dirty="0"/>
          </a:p>
        </p:txBody>
      </p:sp>
      <p:sp>
        <p:nvSpPr>
          <p:cNvPr id="3" name="Text Placeholder 2"/>
          <p:cNvSpPr>
            <a:spLocks noGrp="1"/>
          </p:cNvSpPr>
          <p:nvPr>
            <p:ph type="body" idx="1"/>
          </p:nvPr>
        </p:nvSpPr>
        <p:spPr/>
        <p:txBody>
          <a:bodyPr/>
          <a:lstStyle/>
          <a:p>
            <a:r>
              <a:rPr lang="en-US" dirty="0" smtClean="0"/>
              <a:t>Hydrophilic</a:t>
            </a:r>
          </a:p>
          <a:p>
            <a:pPr marL="0" indent="0">
              <a:buNone/>
            </a:pPr>
            <a:r>
              <a:rPr lang="en-US" dirty="0" smtClean="0"/>
              <a:t>               </a:t>
            </a:r>
            <a:r>
              <a:rPr lang="en-US" sz="2400" dirty="0" smtClean="0"/>
              <a:t>They are react with oxidants present in cell cytosol and blood plasma.</a:t>
            </a:r>
            <a:endParaRPr lang="en-US" dirty="0" smtClean="0"/>
          </a:p>
          <a:p>
            <a:r>
              <a:rPr lang="en-US" dirty="0" smtClean="0"/>
              <a:t>Lipophilic</a:t>
            </a:r>
          </a:p>
          <a:p>
            <a:pPr marL="0" indent="0">
              <a:buNone/>
            </a:pPr>
            <a:r>
              <a:rPr lang="en-US" dirty="0"/>
              <a:t> </a:t>
            </a:r>
            <a:r>
              <a:rPr lang="en-US" dirty="0" smtClean="0"/>
              <a:t>               </a:t>
            </a:r>
            <a:r>
              <a:rPr lang="en-US" sz="2400" dirty="0" smtClean="0"/>
              <a:t>They protect cell membranes from lipid peroxidation.</a:t>
            </a:r>
            <a:endParaRPr lang="en-US" dirty="0"/>
          </a:p>
        </p:txBody>
      </p:sp>
    </p:spTree>
    <p:extLst>
      <p:ext uri="{BB962C8B-B14F-4D97-AF65-F5344CB8AC3E}">
        <p14:creationId xmlns:p14="http://schemas.microsoft.com/office/powerpoint/2010/main" val="15035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384"/>
            <a:ext cx="9036496" cy="6858000"/>
          </a:xfrm>
          <a:prstGeom prst="rect">
            <a:avLst/>
          </a:prstGeom>
        </p:spPr>
      </p:pic>
    </p:spTree>
    <p:extLst>
      <p:ext uri="{BB962C8B-B14F-4D97-AF65-F5344CB8AC3E}">
        <p14:creationId xmlns:p14="http://schemas.microsoft.com/office/powerpoint/2010/main" val="418848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Vitamin Facts</a:t>
            </a:r>
          </a:p>
        </p:txBody>
      </p:sp>
      <p:sp>
        <p:nvSpPr>
          <p:cNvPr id="17411" name="Rectangle 3"/>
          <p:cNvSpPr>
            <a:spLocks noGrp="1" noChangeArrowheads="1"/>
          </p:cNvSpPr>
          <p:nvPr>
            <p:ph type="body" idx="1"/>
          </p:nvPr>
        </p:nvSpPr>
        <p:spPr/>
        <p:txBody>
          <a:bodyPr/>
          <a:lstStyle/>
          <a:p>
            <a:pPr>
              <a:lnSpc>
                <a:spcPct val="120000"/>
              </a:lnSpc>
            </a:pPr>
            <a:r>
              <a:rPr lang="en-US" smtClean="0"/>
              <a:t>Vitamins are essential organic nutrients, required in small amounts.</a:t>
            </a:r>
          </a:p>
          <a:p>
            <a:r>
              <a:rPr lang="en-US" smtClean="0"/>
              <a:t>They cannot be synthesized by the body. Must be obtained by outside sources like diet, rumen bacteria &amp; sun.</a:t>
            </a:r>
          </a:p>
          <a:p>
            <a:r>
              <a:rPr lang="en-US" smtClean="0"/>
              <a:t>Required for growth, maintenance, reproduction and lactation.</a:t>
            </a:r>
          </a:p>
        </p:txBody>
      </p:sp>
    </p:spTree>
    <p:extLst>
      <p:ext uri="{BB962C8B-B14F-4D97-AF65-F5344CB8AC3E}">
        <p14:creationId xmlns:p14="http://schemas.microsoft.com/office/powerpoint/2010/main" val="2199672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p:cNvSpPr>
          <p:nvPr>
            <p:ph type="title"/>
          </p:nvPr>
        </p:nvSpPr>
        <p:spPr>
          <a:xfrm>
            <a:off x="1066800" y="838200"/>
            <a:ext cx="7772400" cy="1143000"/>
          </a:xfrm>
          <a:ln/>
        </p:spPr>
        <p:txBody>
          <a:bodyPr/>
          <a:lstStyle/>
          <a:p>
            <a:r>
              <a:rPr dirty="0"/>
              <a:t>Vitamin </a:t>
            </a:r>
            <a:r>
              <a:rPr dirty="0" smtClean="0"/>
              <a:t>E</a:t>
            </a:r>
            <a:r>
              <a:rPr lang="en-US" dirty="0" smtClean="0"/>
              <a:t>(</a:t>
            </a:r>
            <a:r>
              <a:rPr lang="en-US" dirty="0" err="1" smtClean="0"/>
              <a:t>Tocopherol</a:t>
            </a:r>
            <a:r>
              <a:rPr lang="en-US" dirty="0" smtClean="0"/>
              <a:t>)</a:t>
            </a:r>
            <a:endParaRPr dirty="0"/>
          </a:p>
        </p:txBody>
      </p:sp>
      <p:sp>
        <p:nvSpPr>
          <p:cNvPr id="12291" name="Text Placeholder 12290"/>
          <p:cNvSpPr>
            <a:spLocks noGrp="1"/>
          </p:cNvSpPr>
          <p:nvPr>
            <p:ph type="body" idx="1"/>
          </p:nvPr>
        </p:nvSpPr>
        <p:spPr>
          <a:xfrm>
            <a:off x="1066800" y="2101850"/>
            <a:ext cx="7772400" cy="4114800"/>
          </a:xfrm>
          <a:ln/>
        </p:spPr>
        <p:txBody>
          <a:bodyPr/>
          <a:lstStyle/>
          <a:p>
            <a:pPr>
              <a:lnSpc>
                <a:spcPct val="90000"/>
              </a:lnSpc>
            </a:pPr>
            <a:r>
              <a:rPr dirty="0"/>
              <a:t>Functions: Anti-oxidant</a:t>
            </a:r>
          </a:p>
          <a:p>
            <a:pPr lvl="1">
              <a:lnSpc>
                <a:spcPct val="90000"/>
              </a:lnSpc>
            </a:pPr>
            <a:r>
              <a:rPr dirty="0"/>
              <a:t>Guards against damage to membranes from oxidizing </a:t>
            </a:r>
            <a:r>
              <a:rPr dirty="0" smtClean="0"/>
              <a:t>compounds</a:t>
            </a:r>
            <a:r>
              <a:rPr lang="en-US" dirty="0" smtClean="0"/>
              <a:t>.</a:t>
            </a:r>
          </a:p>
          <a:p>
            <a:pPr lvl="1">
              <a:lnSpc>
                <a:spcPct val="90000"/>
              </a:lnSpc>
            </a:pPr>
            <a:r>
              <a:rPr lang="en-US" sz="2800" dirty="0" smtClean="0"/>
              <a:t>Breaks fatty acid peroxidation chain                                      reaction.   </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 calcmode="lin" valueType="num">
                                      <p:cBhvr additive="base">
                                        <p:cTn id="11"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additive="base">
                                        <p:cTn id="15"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555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0" i="0" u="none" strike="noStrike" kern="1200" cap="none" spc="0" normalizeH="0" baseline="0" noProof="0">
                <a:ln>
                  <a:noFill/>
                </a:ln>
                <a:solidFill>
                  <a:srgbClr val="003399"/>
                </a:solidFill>
                <a:effectLst/>
                <a:uLnTx/>
                <a:uFillTx/>
                <a:latin typeface="Times New Roman" panose="02020603050405020304" pitchFamily="18" charset="0"/>
                <a:ea typeface="+mn-ea"/>
                <a:cs typeface="+mn-cs"/>
              </a:rPr>
              <a:t>Free Radicals and Diseases</a:t>
            </a:r>
            <a:endParaRPr kumimoji="0" lang="en-US" altLang="en-US" sz="2400" b="0" i="0" u="none" strike="noStrike" kern="1200" cap="none" spc="0" normalizeH="0" baseline="0" noProof="0">
              <a:ln>
                <a:noFill/>
              </a:ln>
              <a:solidFill>
                <a:srgbClr val="003399"/>
              </a:solidFill>
              <a:effectLst/>
              <a:uLnTx/>
              <a:uFillTx/>
              <a:latin typeface="Times New Roman" panose="02020603050405020304" pitchFamily="18" charset="0"/>
              <a:ea typeface="+mn-ea"/>
              <a:cs typeface="+mn-cs"/>
            </a:endParaRPr>
          </a:p>
        </p:txBody>
      </p:sp>
      <p:pic>
        <p:nvPicPr>
          <p:cNvPr id="3" name="Picture 2" descr="Antioxidant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527175"/>
            <a:ext cx="8537575" cy="51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6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a:t>
            </a:r>
            <a:endParaRPr lang="en-US" dirty="0"/>
          </a:p>
        </p:txBody>
      </p:sp>
      <p:sp>
        <p:nvSpPr>
          <p:cNvPr id="3" name="Text Placeholder 2"/>
          <p:cNvSpPr>
            <a:spLocks noGrp="1"/>
          </p:cNvSpPr>
          <p:nvPr>
            <p:ph type="body" idx="1"/>
          </p:nvPr>
        </p:nvSpPr>
        <p:spPr/>
        <p:txBody>
          <a:bodyPr/>
          <a:lstStyle/>
          <a:p>
            <a:pPr lvl="0">
              <a:lnSpc>
                <a:spcPct val="90000"/>
              </a:lnSpc>
            </a:pPr>
            <a:r>
              <a:rPr lang="en-US" dirty="0" smtClean="0"/>
              <a:t> </a:t>
            </a:r>
            <a:r>
              <a:rPr lang="en-US" dirty="0"/>
              <a:t>Rare (premature infants under 3.5 pounds, people unable to absorb fat or metabolize fat properly</a:t>
            </a:r>
          </a:p>
          <a:p>
            <a:pPr lvl="1">
              <a:lnSpc>
                <a:spcPct val="90000"/>
              </a:lnSpc>
            </a:pPr>
            <a:r>
              <a:rPr lang="en-US" dirty="0"/>
              <a:t>Suppresses the immune system because vitamin E protects White Blood Cells</a:t>
            </a:r>
          </a:p>
          <a:p>
            <a:endParaRPr lang="en-US" dirty="0"/>
          </a:p>
        </p:txBody>
      </p:sp>
    </p:spTree>
    <p:extLst>
      <p:ext uri="{BB962C8B-B14F-4D97-AF65-F5344CB8AC3E}">
        <p14:creationId xmlns:p14="http://schemas.microsoft.com/office/powerpoint/2010/main" val="219353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313"/>
          <p:cNvSpPr>
            <a:spLocks noGrp="1"/>
          </p:cNvSpPr>
          <p:nvPr>
            <p:ph type="title"/>
          </p:nvPr>
        </p:nvSpPr>
        <p:spPr>
          <a:xfrm>
            <a:off x="1066800" y="838200"/>
            <a:ext cx="7772400" cy="1143000"/>
          </a:xfrm>
          <a:ln/>
        </p:spPr>
        <p:txBody>
          <a:bodyPr/>
          <a:lstStyle/>
          <a:p>
            <a:r>
              <a:rPr dirty="0"/>
              <a:t>Vitamin E</a:t>
            </a:r>
          </a:p>
        </p:txBody>
      </p:sp>
      <p:sp>
        <p:nvSpPr>
          <p:cNvPr id="13315" name="Text Placeholder 13314"/>
          <p:cNvSpPr>
            <a:spLocks noGrp="1"/>
          </p:cNvSpPr>
          <p:nvPr>
            <p:ph type="body" idx="1"/>
          </p:nvPr>
        </p:nvSpPr>
        <p:spPr>
          <a:xfrm>
            <a:off x="1066800" y="2101850"/>
            <a:ext cx="7772400" cy="4114800"/>
          </a:xfrm>
          <a:ln/>
        </p:spPr>
        <p:txBody>
          <a:bodyPr/>
          <a:lstStyle/>
          <a:p>
            <a:r>
              <a:rPr sz="4000" dirty="0"/>
              <a:t>Toxicity: Rare</a:t>
            </a:r>
          </a:p>
          <a:p>
            <a:r>
              <a:rPr sz="4000" dirty="0" smtClean="0"/>
              <a:t>Sources:</a:t>
            </a:r>
            <a:endParaRPr lang="en-US" sz="4000" dirty="0"/>
          </a:p>
          <a:p>
            <a:pPr marL="0" indent="0">
              <a:buNone/>
            </a:pPr>
            <a:r>
              <a:rPr lang="en-US" sz="4000" dirty="0" smtClean="0"/>
              <a:t> </a:t>
            </a:r>
            <a:r>
              <a:rPr lang="en-US" sz="2400" dirty="0" smtClean="0"/>
              <a:t>Almonds(1ounce 7.4mg),Swiss chard(1cup17%)</a:t>
            </a:r>
          </a:p>
          <a:p>
            <a:pPr marL="0" indent="0">
              <a:buNone/>
            </a:pPr>
            <a:r>
              <a:rPr lang="en-US" sz="2400" dirty="0"/>
              <a:t> </a:t>
            </a:r>
            <a:r>
              <a:rPr lang="en-US" sz="2400" dirty="0" smtClean="0"/>
              <a:t> Raw seeds(1/4 cup 90.5%),Plant oils(1 tablespoon 100%)</a:t>
            </a:r>
          </a:p>
          <a:p>
            <a:pPr marL="0" indent="0">
              <a:buNone/>
            </a:pPr>
            <a:r>
              <a:rPr lang="en-US" sz="2400" dirty="0"/>
              <a:t> </a:t>
            </a:r>
            <a:r>
              <a:rPr lang="en-US" sz="2400" dirty="0" smtClean="0"/>
              <a:t> Papaya(1 papaya 17%),Mustard green(1 cup 14%)</a:t>
            </a:r>
          </a:p>
          <a:p>
            <a:pPr marL="0" indent="0">
              <a:buNone/>
            </a:pPr>
            <a:r>
              <a:rPr lang="en-US" sz="2400" dirty="0"/>
              <a:t> </a:t>
            </a:r>
            <a:r>
              <a:rPr lang="en-US" sz="2400" dirty="0" smtClean="0"/>
              <a:t> </a:t>
            </a:r>
            <a:r>
              <a:rPr lang="en-US" sz="2400" dirty="0" err="1" smtClean="0"/>
              <a:t>Hazelunts</a:t>
            </a:r>
            <a:r>
              <a:rPr lang="en-US" sz="2400" dirty="0" smtClean="0"/>
              <a:t>(1 ounce 20%),Pine nuts(1 ounce 2.6mg)</a:t>
            </a:r>
          </a:p>
          <a:p>
            <a:pPr marL="0" indent="0">
              <a:buNone/>
            </a:pPr>
            <a:r>
              <a:rPr lang="en-US" sz="2400" dirty="0"/>
              <a:t> </a:t>
            </a:r>
            <a:r>
              <a:rPr lang="en-US" sz="2400" dirty="0" smtClean="0"/>
              <a:t> Broccoli(1 cup 4%),Olives(1 cup 20%)</a:t>
            </a:r>
          </a:p>
          <a:p>
            <a:pPr marL="0" indent="0">
              <a:buNone/>
            </a:pPr>
            <a:r>
              <a:rPr lang="en-US" sz="2400" dirty="0"/>
              <a:t> </a:t>
            </a:r>
            <a:r>
              <a:rPr lang="en-US" sz="2400" dirty="0" smtClean="0"/>
              <a:t>       </a:t>
            </a:r>
          </a:p>
          <a:p>
            <a:pPr marL="0" indent="0">
              <a:buNone/>
            </a:pPr>
            <a:r>
              <a:rPr lang="en-US" sz="4000" dirty="0"/>
              <a:t> </a:t>
            </a:r>
            <a:r>
              <a:rPr lang="en-US" sz="4000" dirty="0" smtClean="0"/>
              <a:t>    </a:t>
            </a: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5361"/>
          <p:cNvSpPr>
            <a:spLocks noGrp="1"/>
          </p:cNvSpPr>
          <p:nvPr>
            <p:ph type="title"/>
          </p:nvPr>
        </p:nvSpPr>
        <p:spPr>
          <a:xfrm>
            <a:off x="1066800" y="838200"/>
            <a:ext cx="7772400" cy="1143000"/>
          </a:xfrm>
          <a:ln/>
        </p:spPr>
        <p:txBody>
          <a:bodyPr/>
          <a:lstStyle/>
          <a:p>
            <a:r>
              <a:rPr dirty="0"/>
              <a:t>Vitamin C Functions</a:t>
            </a:r>
          </a:p>
        </p:txBody>
      </p:sp>
      <p:sp>
        <p:nvSpPr>
          <p:cNvPr id="15363" name="Text Placeholder 15362"/>
          <p:cNvSpPr>
            <a:spLocks noGrp="1"/>
          </p:cNvSpPr>
          <p:nvPr>
            <p:ph type="body" idx="1"/>
          </p:nvPr>
        </p:nvSpPr>
        <p:spPr>
          <a:xfrm>
            <a:off x="1066800" y="2101850"/>
            <a:ext cx="7772400" cy="4114800"/>
          </a:xfrm>
          <a:ln/>
        </p:spPr>
        <p:txBody>
          <a:bodyPr/>
          <a:lstStyle/>
          <a:p>
            <a:r>
              <a:rPr lang="en-US" altLang="en-US" dirty="0" smtClean="0"/>
              <a:t>Location in cell Cytosol</a:t>
            </a:r>
          </a:p>
          <a:p>
            <a:r>
              <a:rPr lang="en-US" altLang="en-US" dirty="0" smtClean="0"/>
              <a:t>Collagen </a:t>
            </a:r>
            <a:r>
              <a:rPr lang="en-US" altLang="en-US" dirty="0"/>
              <a:t>Formation</a:t>
            </a:r>
          </a:p>
          <a:p>
            <a:r>
              <a:rPr lang="en-US" altLang="en-US" dirty="0"/>
              <a:t>A</a:t>
            </a:r>
            <a:r>
              <a:rPr lang="en-US" altLang="en-US" dirty="0" smtClean="0"/>
              <a:t>ntioxidant</a:t>
            </a:r>
            <a:endParaRPr lang="en-US" altLang="en-US" dirty="0"/>
          </a:p>
          <a:p>
            <a:pPr lvl="1"/>
            <a:r>
              <a:rPr lang="en-US" altLang="en-US" dirty="0"/>
              <a:t>reduce cancer risk</a:t>
            </a:r>
          </a:p>
          <a:p>
            <a:pPr lvl="1"/>
            <a:r>
              <a:rPr lang="en-US" altLang="en-US" dirty="0"/>
              <a:t>helps absorb iron from food</a:t>
            </a:r>
          </a:p>
          <a:p>
            <a:pPr lvl="1"/>
            <a:r>
              <a:rPr lang="en-US" altLang="en-US" dirty="0"/>
              <a:t>Reduces risk of </a:t>
            </a:r>
            <a:r>
              <a:rPr lang="en-US" altLang="en-US" dirty="0" smtClean="0"/>
              <a:t>cold.</a:t>
            </a:r>
            <a:endParaRPr lang="en-US" altLang="en-US" dirty="0"/>
          </a:p>
        </p:txBody>
      </p:sp>
      <p:sp>
        <p:nvSpPr>
          <p:cNvPr id="2" name="Rectangle 1"/>
          <p:cNvSpPr/>
          <p:nvPr/>
        </p:nvSpPr>
        <p:spPr>
          <a:xfrm>
            <a:off x="1835696" y="5459520"/>
            <a:ext cx="4572000" cy="757130"/>
          </a:xfrm>
          <a:prstGeom prst="rect">
            <a:avLst/>
          </a:prstGeom>
        </p:spPr>
        <p:txBody>
          <a:bodyPr>
            <a:spAutoFit/>
          </a:bodyPr>
          <a:lstStyle/>
          <a:p>
            <a:pPr>
              <a:lnSpc>
                <a:spcPct val="90000"/>
              </a:lnSpc>
            </a:pPr>
            <a:r>
              <a:rPr lang="en-US" dirty="0">
                <a:hlinkClick r:id="rId2"/>
              </a:rPr>
              <a:t>Vitamin C intake offers protection against stomach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7409"/>
          <p:cNvSpPr>
            <a:spLocks noGrp="1"/>
          </p:cNvSpPr>
          <p:nvPr>
            <p:ph type="title"/>
          </p:nvPr>
        </p:nvSpPr>
        <p:spPr>
          <a:xfrm>
            <a:off x="1066800" y="838200"/>
            <a:ext cx="7772400" cy="1143000"/>
          </a:xfrm>
          <a:ln/>
        </p:spPr>
        <p:txBody>
          <a:bodyPr/>
          <a:lstStyle/>
          <a:p>
            <a:r>
              <a:rPr dirty="0"/>
              <a:t>Vitamin C</a:t>
            </a:r>
          </a:p>
        </p:txBody>
      </p:sp>
      <p:sp>
        <p:nvSpPr>
          <p:cNvPr id="17411" name="Text Placeholder 17410"/>
          <p:cNvSpPr>
            <a:spLocks noGrp="1"/>
          </p:cNvSpPr>
          <p:nvPr>
            <p:ph type="body" idx="1"/>
          </p:nvPr>
        </p:nvSpPr>
        <p:spPr>
          <a:xfrm>
            <a:off x="1066800" y="2101850"/>
            <a:ext cx="7772400" cy="4114800"/>
          </a:xfrm>
          <a:ln/>
        </p:spPr>
        <p:txBody>
          <a:bodyPr/>
          <a:lstStyle/>
          <a:p>
            <a:pPr>
              <a:lnSpc>
                <a:spcPct val="90000"/>
              </a:lnSpc>
            </a:pPr>
            <a:r>
              <a:rPr sz="2800" dirty="0"/>
              <a:t>Deficiency: called scurvy</a:t>
            </a:r>
          </a:p>
          <a:p>
            <a:pPr lvl="1">
              <a:lnSpc>
                <a:spcPct val="90000"/>
              </a:lnSpc>
            </a:pPr>
            <a:r>
              <a:rPr sz="2400" dirty="0"/>
              <a:t>poor formation of collagen in blood vessels</a:t>
            </a:r>
          </a:p>
          <a:p>
            <a:pPr lvl="2">
              <a:lnSpc>
                <a:spcPct val="90000"/>
              </a:lnSpc>
            </a:pPr>
            <a:r>
              <a:rPr sz="2000" dirty="0"/>
              <a:t>weak vessels result in hemorrhages</a:t>
            </a:r>
          </a:p>
          <a:p>
            <a:pPr lvl="2">
              <a:lnSpc>
                <a:spcPct val="90000"/>
              </a:lnSpc>
            </a:pPr>
            <a:r>
              <a:rPr sz="2000" dirty="0"/>
              <a:t>can be severe and result in lots of blood loss and death</a:t>
            </a:r>
          </a:p>
          <a:p>
            <a:pPr>
              <a:lnSpc>
                <a:spcPct val="90000"/>
              </a:lnSpc>
            </a:pPr>
            <a:r>
              <a:rPr sz="2800" dirty="0"/>
              <a:t>Toxicity: may result in</a:t>
            </a:r>
          </a:p>
          <a:p>
            <a:pPr lvl="1">
              <a:lnSpc>
                <a:spcPct val="90000"/>
              </a:lnSpc>
            </a:pPr>
            <a:r>
              <a:rPr sz="2400" dirty="0"/>
              <a:t>kidney stones</a:t>
            </a:r>
          </a:p>
          <a:p>
            <a:pPr lvl="1">
              <a:lnSpc>
                <a:spcPct val="90000"/>
              </a:lnSpc>
            </a:pPr>
            <a:r>
              <a:rPr sz="2400" dirty="0"/>
              <a:t>rebound scurvy</a:t>
            </a:r>
          </a:p>
          <a:p>
            <a:pPr lvl="1">
              <a:lnSpc>
                <a:spcPct val="90000"/>
              </a:lnSpc>
            </a:pPr>
            <a:r>
              <a:rPr sz="2400" dirty="0"/>
              <a:t>Destruction of B12</a:t>
            </a:r>
          </a:p>
          <a:p>
            <a:pPr lvl="1">
              <a:lnSpc>
                <a:spcPct val="90000"/>
              </a:lnSpc>
            </a:pPr>
            <a:r>
              <a:rPr sz="2400" dirty="0"/>
              <a:t>Problems with acid/base balance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 calcmode="lin" valueType="num">
                                      <p:cBhvr additive="base">
                                        <p:cTn id="29"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41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anim calcmode="lin" valueType="num">
                                      <p:cBhvr additive="base">
                                        <p:cTn id="33"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 calcmode="lin" valueType="num">
                                      <p:cBhvr additive="base">
                                        <p:cTn id="37"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7411">
                                            <p:txEl>
                                              <p:pRg st="8" end="8"/>
                                            </p:txEl>
                                          </p:spTgt>
                                        </p:tgtEl>
                                        <p:attrNameLst>
                                          <p:attrName>style.visibility</p:attrName>
                                        </p:attrNameLst>
                                      </p:cBhvr>
                                      <p:to>
                                        <p:strVal val="visible"/>
                                      </p:to>
                                    </p:set>
                                    <p:anim calcmode="lin" valueType="num">
                                      <p:cBhvr additive="base">
                                        <p:cTn id="41"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481"/>
          <p:cNvSpPr>
            <a:spLocks noGrp="1"/>
          </p:cNvSpPr>
          <p:nvPr>
            <p:ph type="title"/>
          </p:nvPr>
        </p:nvSpPr>
        <p:spPr>
          <a:xfrm>
            <a:off x="1066800" y="838200"/>
            <a:ext cx="7772400" cy="1143000"/>
          </a:xfrm>
          <a:ln/>
        </p:spPr>
        <p:txBody>
          <a:bodyPr/>
          <a:lstStyle/>
          <a:p>
            <a:r>
              <a:rPr dirty="0"/>
              <a:t>Vitamin C: RDA 90/75 mg/day</a:t>
            </a:r>
          </a:p>
        </p:txBody>
      </p:sp>
      <p:sp>
        <p:nvSpPr>
          <p:cNvPr id="20483" name="Text Placeholder 20482"/>
          <p:cNvSpPr>
            <a:spLocks noGrp="1"/>
          </p:cNvSpPr>
          <p:nvPr>
            <p:ph type="body" idx="1"/>
          </p:nvPr>
        </p:nvSpPr>
        <p:spPr>
          <a:xfrm>
            <a:off x="1066800" y="2101850"/>
            <a:ext cx="7772400" cy="4114800"/>
          </a:xfrm>
          <a:ln/>
        </p:spPr>
        <p:txBody>
          <a:bodyPr/>
          <a:lstStyle/>
          <a:p>
            <a:pPr>
              <a:lnSpc>
                <a:spcPct val="90000"/>
              </a:lnSpc>
            </a:pPr>
            <a:r>
              <a:rPr dirty="0"/>
              <a:t>Foods rich in vitamin C</a:t>
            </a:r>
            <a:r>
              <a:rPr dirty="0" smtClean="0"/>
              <a:t>:</a:t>
            </a:r>
            <a:endParaRPr lang="en-US" dirty="0"/>
          </a:p>
          <a:p>
            <a:pPr marL="0" indent="0">
              <a:lnSpc>
                <a:spcPct val="90000"/>
              </a:lnSpc>
              <a:buNone/>
            </a:pPr>
            <a:r>
              <a:rPr lang="en-US" sz="2400" dirty="0"/>
              <a:t> </a:t>
            </a:r>
            <a:r>
              <a:rPr lang="en-US" sz="2400" dirty="0" smtClean="0"/>
              <a:t>    Berries</a:t>
            </a:r>
          </a:p>
          <a:p>
            <a:pPr marL="0" indent="0">
              <a:lnSpc>
                <a:spcPct val="90000"/>
              </a:lnSpc>
              <a:buNone/>
            </a:pPr>
            <a:r>
              <a:rPr lang="en-US" sz="2400" dirty="0"/>
              <a:t> </a:t>
            </a:r>
            <a:r>
              <a:rPr lang="en-US" sz="2400" dirty="0" smtClean="0"/>
              <a:t>    Cabbage family</a:t>
            </a:r>
            <a:endParaRPr lang="en-US" sz="2400" dirty="0"/>
          </a:p>
          <a:p>
            <a:pPr marL="0" indent="0">
              <a:lnSpc>
                <a:spcPct val="90000"/>
              </a:lnSpc>
              <a:buNone/>
            </a:pPr>
            <a:r>
              <a:rPr lang="en-US" sz="2400" dirty="0"/>
              <a:t> </a:t>
            </a:r>
            <a:r>
              <a:rPr lang="en-US" sz="2400" dirty="0" smtClean="0"/>
              <a:t>    Citrus fruits</a:t>
            </a:r>
          </a:p>
          <a:p>
            <a:pPr marL="0" indent="0">
              <a:lnSpc>
                <a:spcPct val="90000"/>
              </a:lnSpc>
              <a:buNone/>
            </a:pPr>
            <a:r>
              <a:rPr lang="en-US" sz="2400" dirty="0"/>
              <a:t> </a:t>
            </a:r>
            <a:r>
              <a:rPr lang="en-US" sz="2400" dirty="0" smtClean="0"/>
              <a:t>    Melons</a:t>
            </a:r>
          </a:p>
          <a:p>
            <a:pPr marL="0" indent="0">
              <a:lnSpc>
                <a:spcPct val="90000"/>
              </a:lnSpc>
              <a:buNone/>
            </a:pPr>
            <a:r>
              <a:rPr lang="en-US" sz="2400" dirty="0"/>
              <a:t> </a:t>
            </a:r>
            <a:r>
              <a:rPr lang="en-US" sz="2400" dirty="0" smtClean="0"/>
              <a:t>    Peas</a:t>
            </a:r>
          </a:p>
          <a:p>
            <a:pPr marL="0" indent="0">
              <a:lnSpc>
                <a:spcPct val="90000"/>
              </a:lnSpc>
              <a:buNone/>
            </a:pPr>
            <a:r>
              <a:rPr lang="en-US" sz="2400" dirty="0"/>
              <a:t> </a:t>
            </a:r>
            <a:r>
              <a:rPr lang="en-US" sz="2400" dirty="0" smtClean="0"/>
              <a:t>    Peppers</a:t>
            </a:r>
          </a:p>
          <a:p>
            <a:pPr marL="0" indent="0">
              <a:lnSpc>
                <a:spcPct val="90000"/>
              </a:lnSpc>
              <a:buNone/>
            </a:pPr>
            <a:r>
              <a:rPr lang="en-US" sz="2400" dirty="0"/>
              <a:t> </a:t>
            </a:r>
            <a:r>
              <a:rPr lang="en-US" sz="2400" dirty="0" smtClean="0"/>
              <a:t>    Turnips</a:t>
            </a:r>
          </a:p>
          <a:p>
            <a:pPr marL="0" indent="0">
              <a:lnSpc>
                <a:spcPct val="90000"/>
              </a:lnSpc>
              <a:buNone/>
            </a:pPr>
            <a:r>
              <a:rPr lang="en-US" sz="2400" dirty="0"/>
              <a:t> </a:t>
            </a:r>
            <a:r>
              <a:rPr lang="en-US" sz="2400" dirty="0" smtClean="0"/>
              <a:t>     Pineapple</a:t>
            </a:r>
          </a:p>
          <a:p>
            <a:pPr marL="0" indent="0">
              <a:lnSpc>
                <a:spcPct val="90000"/>
              </a:lnSpc>
              <a:buNone/>
            </a:pPr>
            <a:r>
              <a:rPr lang="en-US" sz="2400" dirty="0"/>
              <a:t> </a:t>
            </a:r>
            <a:r>
              <a:rPr lang="en-US" sz="2400" dirty="0" smtClean="0"/>
              <a:t>     Turnips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0483">
                                            <p:txEl>
                                              <p:pRg st="8" end="8"/>
                                            </p:txEl>
                                          </p:spTgt>
                                        </p:tgtEl>
                                        <p:attrNameLst>
                                          <p:attrName>style.visibility</p:attrName>
                                        </p:attrNameLst>
                                      </p:cBhvr>
                                      <p:to>
                                        <p:strVal val="visible"/>
                                      </p:to>
                                    </p:set>
                                    <p:anim calcmode="lin" valueType="num">
                                      <p:cBhvr additive="base">
                                        <p:cTn id="55" dur="500" fill="hold"/>
                                        <p:tgtEl>
                                          <p:spTgt spid="2048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04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0483">
                                            <p:txEl>
                                              <p:pRg st="9" end="9"/>
                                            </p:txEl>
                                          </p:spTgt>
                                        </p:tgtEl>
                                        <p:attrNameLst>
                                          <p:attrName>style.visibility</p:attrName>
                                        </p:attrNameLst>
                                      </p:cBhvr>
                                      <p:to>
                                        <p:strVal val="visible"/>
                                      </p:to>
                                    </p:set>
                                    <p:anim calcmode="lin" valueType="num">
                                      <p:cBhvr additive="base">
                                        <p:cTn id="61" dur="500" fill="hold"/>
                                        <p:tgtEl>
                                          <p:spTgt spid="2048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048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77825"/>
          <p:cNvSpPr>
            <a:spLocks noGrp="1"/>
          </p:cNvSpPr>
          <p:nvPr>
            <p:ph type="title"/>
          </p:nvPr>
        </p:nvSpPr>
        <p:spPr>
          <a:xfrm>
            <a:off x="1066800" y="838200"/>
            <a:ext cx="7772400" cy="1143000"/>
          </a:xfrm>
          <a:ln/>
        </p:spPr>
        <p:txBody>
          <a:bodyPr/>
          <a:lstStyle/>
          <a:p>
            <a:r>
              <a:rPr lang="en-US" altLang="en-US" sz="4800" dirty="0"/>
              <a:t>Beta-Carotene-provitamin</a:t>
            </a:r>
          </a:p>
        </p:txBody>
      </p:sp>
      <p:sp>
        <p:nvSpPr>
          <p:cNvPr id="77827" name="Text Placeholder 77826"/>
          <p:cNvSpPr>
            <a:spLocks noGrp="1"/>
          </p:cNvSpPr>
          <p:nvPr>
            <p:ph type="body" idx="1"/>
          </p:nvPr>
        </p:nvSpPr>
        <p:spPr>
          <a:xfrm>
            <a:off x="1187624" y="1981200"/>
            <a:ext cx="7772400" cy="4114800"/>
          </a:xfrm>
          <a:ln/>
        </p:spPr>
        <p:txBody>
          <a:bodyPr/>
          <a:lstStyle/>
          <a:p>
            <a:r>
              <a:rPr sz="4000" dirty="0" smtClean="0"/>
              <a:t>Functions</a:t>
            </a:r>
            <a:endParaRPr lang="en-US" sz="4000" dirty="0" smtClean="0"/>
          </a:p>
          <a:p>
            <a:pPr lvl="1"/>
            <a:r>
              <a:rPr lang="en-US" dirty="0" smtClean="0">
                <a:solidFill>
                  <a:srgbClr val="555555"/>
                </a:solidFill>
                <a:latin typeface="Helvetica Neue"/>
              </a:rPr>
              <a:t>Prevents </a:t>
            </a:r>
            <a:r>
              <a:rPr lang="en-US" dirty="0">
                <a:solidFill>
                  <a:srgbClr val="555555"/>
                </a:solidFill>
                <a:latin typeface="Helvetica Neue"/>
              </a:rPr>
              <a:t>initiation of fatty acids </a:t>
            </a:r>
            <a:r>
              <a:rPr lang="en-US" dirty="0" smtClean="0">
                <a:solidFill>
                  <a:srgbClr val="555555"/>
                </a:solidFill>
                <a:latin typeface="Helvetica Neue"/>
              </a:rPr>
              <a:t>     peroxidation </a:t>
            </a:r>
            <a:r>
              <a:rPr lang="en-US" dirty="0">
                <a:solidFill>
                  <a:srgbClr val="555555"/>
                </a:solidFill>
                <a:latin typeface="Helvetica Neue"/>
              </a:rPr>
              <a:t>chain </a:t>
            </a:r>
            <a:r>
              <a:rPr lang="en-US" dirty="0" smtClean="0">
                <a:solidFill>
                  <a:srgbClr val="555555"/>
                </a:solidFill>
                <a:latin typeface="Helvetica Neue"/>
              </a:rPr>
              <a:t>reaction.</a:t>
            </a:r>
          </a:p>
          <a:p>
            <a:pPr lvl="1"/>
            <a:r>
              <a:rPr dirty="0" smtClean="0"/>
              <a:t>Weak antioxidant</a:t>
            </a:r>
            <a:r>
              <a:rPr lang="en-US" dirty="0" smtClean="0"/>
              <a:t> </a:t>
            </a:r>
          </a:p>
          <a:p>
            <a:pPr lvl="1"/>
            <a:r>
              <a:rPr lang="en-US" dirty="0" smtClean="0"/>
              <a:t> </a:t>
            </a:r>
            <a:r>
              <a:rPr dirty="0" smtClean="0"/>
              <a:t>Enhance </a:t>
            </a:r>
            <a:r>
              <a:rPr dirty="0"/>
              <a:t>immune </a:t>
            </a:r>
            <a:r>
              <a:rPr dirty="0" smtClean="0"/>
              <a:t>system</a:t>
            </a:r>
            <a:endParaRPr lang="en-US" dirty="0" smtClean="0"/>
          </a:p>
          <a:p>
            <a:pPr lvl="1"/>
            <a:r>
              <a:rPr lang="en-US" dirty="0" smtClean="0"/>
              <a:t> </a:t>
            </a:r>
            <a:r>
              <a:rPr dirty="0" smtClean="0"/>
              <a:t>Protect </a:t>
            </a:r>
            <a:r>
              <a:rPr dirty="0"/>
              <a:t>skin and eyes</a:t>
            </a:r>
          </a:p>
          <a:p>
            <a:r>
              <a:rPr sz="4000" dirty="0" smtClean="0"/>
              <a:t>Deficiency/toxicity</a:t>
            </a:r>
            <a:endParaRPr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79873"/>
          <p:cNvSpPr>
            <a:spLocks noGrp="1"/>
          </p:cNvSpPr>
          <p:nvPr>
            <p:ph type="title"/>
          </p:nvPr>
        </p:nvSpPr>
        <p:spPr>
          <a:xfrm>
            <a:off x="1066800" y="838200"/>
            <a:ext cx="7772400" cy="1143000"/>
          </a:xfrm>
          <a:ln/>
        </p:spPr>
        <p:txBody>
          <a:bodyPr/>
          <a:lstStyle/>
          <a:p>
            <a:r>
              <a:rPr lang="en-US" altLang="en-US" sz="4800" dirty="0"/>
              <a:t>Beta-Carotene-provitamin</a:t>
            </a:r>
          </a:p>
        </p:txBody>
      </p:sp>
      <p:sp>
        <p:nvSpPr>
          <p:cNvPr id="79875" name="Text Placeholder 79874"/>
          <p:cNvSpPr>
            <a:spLocks noGrp="1"/>
          </p:cNvSpPr>
          <p:nvPr>
            <p:ph type="body" idx="1"/>
          </p:nvPr>
        </p:nvSpPr>
        <p:spPr>
          <a:xfrm>
            <a:off x="1066800" y="2101850"/>
            <a:ext cx="7772400" cy="4114800"/>
          </a:xfrm>
          <a:ln/>
        </p:spPr>
        <p:txBody>
          <a:bodyPr/>
          <a:lstStyle/>
          <a:p>
            <a:r>
              <a:rPr sz="4000" dirty="0"/>
              <a:t>No RDA</a:t>
            </a:r>
          </a:p>
          <a:p>
            <a:r>
              <a:rPr sz="4000" dirty="0"/>
              <a:t>Sources</a:t>
            </a:r>
          </a:p>
        </p:txBody>
      </p:sp>
      <p:pic>
        <p:nvPicPr>
          <p:cNvPr id="79877" name="Picture 79876"/>
          <p:cNvPicPr>
            <a:picLocks/>
          </p:cNvPicPr>
          <p:nvPr/>
        </p:nvPicPr>
        <p:blipFill>
          <a:blip r:embed="rId2">
            <a:extLst/>
          </a:blip>
          <a:srcRect/>
          <a:stretch>
            <a:fillRect/>
          </a:stretch>
        </p:blipFill>
        <p:spPr>
          <a:xfrm>
            <a:off x="3581400" y="3292475"/>
            <a:ext cx="5105400" cy="3328988"/>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79877"/>
                                        </p:tgtEl>
                                        <p:attrNameLst>
                                          <p:attrName>style.visibility</p:attrName>
                                        </p:attrNameLst>
                                      </p:cBhvr>
                                      <p:to>
                                        <p:strVal val="visible"/>
                                      </p:to>
                                    </p:set>
                                    <p:anim calcmode="lin" valueType="num">
                                      <p:cBhvr>
                                        <p:cTn id="19" dur="1000" fill="hold"/>
                                        <p:tgtEl>
                                          <p:spTgt spid="79877"/>
                                        </p:tgtEl>
                                        <p:attrNameLst>
                                          <p:attrName>ppt_w</p:attrName>
                                        </p:attrNameLst>
                                      </p:cBhvr>
                                      <p:tavLst>
                                        <p:tav tm="0">
                                          <p:val>
                                            <p:fltVal val="0"/>
                                          </p:val>
                                        </p:tav>
                                        <p:tav tm="100000">
                                          <p:val>
                                            <p:strVal val="#ppt_w"/>
                                          </p:val>
                                        </p:tav>
                                      </p:tavLst>
                                    </p:anim>
                                    <p:anim calcmode="lin" valueType="num">
                                      <p:cBhvr>
                                        <p:cTn id="20" dur="1000" fill="hold"/>
                                        <p:tgtEl>
                                          <p:spTgt spid="79877"/>
                                        </p:tgtEl>
                                        <p:attrNameLst>
                                          <p:attrName>ppt_h</p:attrName>
                                        </p:attrNameLst>
                                      </p:cBhvr>
                                      <p:tavLst>
                                        <p:tav tm="0">
                                          <p:val>
                                            <p:fltVal val="0"/>
                                          </p:val>
                                        </p:tav>
                                        <p:tav tm="100000">
                                          <p:val>
                                            <p:strVal val="#ppt_h"/>
                                          </p:val>
                                        </p:tav>
                                      </p:tavLst>
                                    </p:anim>
                                    <p:anim calcmode="lin" valueType="num">
                                      <p:cBhvr>
                                        <p:cTn id="21" dur="1000" fill="hold"/>
                                        <p:tgtEl>
                                          <p:spTgt spid="7987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98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1505"/>
          <p:cNvSpPr>
            <a:spLocks noGrp="1"/>
          </p:cNvSpPr>
          <p:nvPr>
            <p:ph type="title"/>
          </p:nvPr>
        </p:nvSpPr>
        <p:spPr>
          <a:xfrm>
            <a:off x="1066800" y="838200"/>
            <a:ext cx="7772400" cy="1143000"/>
          </a:xfrm>
          <a:ln/>
        </p:spPr>
        <p:txBody>
          <a:bodyPr/>
          <a:lstStyle/>
          <a:p>
            <a:r>
              <a:rPr dirty="0"/>
              <a:t>Vitamin A Functions</a:t>
            </a:r>
          </a:p>
        </p:txBody>
      </p:sp>
      <p:sp>
        <p:nvSpPr>
          <p:cNvPr id="21507" name="Text Placeholder 21506"/>
          <p:cNvSpPr>
            <a:spLocks noGrp="1"/>
          </p:cNvSpPr>
          <p:nvPr>
            <p:ph type="body" idx="1"/>
          </p:nvPr>
        </p:nvSpPr>
        <p:spPr>
          <a:xfrm>
            <a:off x="1066800" y="2101850"/>
            <a:ext cx="7772400" cy="4114800"/>
          </a:xfrm>
          <a:ln/>
        </p:spPr>
        <p:txBody>
          <a:bodyPr/>
          <a:lstStyle/>
          <a:p>
            <a:r>
              <a:rPr dirty="0"/>
              <a:t>Vision: helps with conversion of light energy to electrical energy in eye</a:t>
            </a:r>
          </a:p>
          <a:p>
            <a:r>
              <a:rPr dirty="0"/>
              <a:t>Cell differentiation-maintenance of linings:</a:t>
            </a:r>
          </a:p>
          <a:p>
            <a:pPr lvl="1"/>
            <a:r>
              <a:rPr dirty="0"/>
              <a:t>helps produce the CHO normally found in mucous </a:t>
            </a:r>
          </a:p>
          <a:p>
            <a:r>
              <a:rPr dirty="0"/>
              <a:t> Bone growth:</a:t>
            </a:r>
          </a:p>
          <a:p>
            <a:pPr lvl="1"/>
            <a:r>
              <a:rPr dirty="0"/>
              <a:t>helps with remodeling growing bones</a:t>
            </a:r>
          </a:p>
          <a:p>
            <a:pPr>
              <a:buNone/>
            </a:pPr>
            <a:endParaRPr dirty="0"/>
          </a:p>
          <a:p>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 calcmode="lin" valueType="num">
                                      <p:cBhvr additive="base">
                                        <p:cTn id="17"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 calcmode="lin" valueType="num">
                                      <p:cBhvr additive="base">
                                        <p:cTn id="23" dur="500" fill="hold"/>
                                        <p:tgtEl>
                                          <p:spTgt spid="2150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 calcmode="lin" valueType="num">
                                      <p:cBhvr additive="base">
                                        <p:cTn id="27"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09600"/>
            <a:ext cx="7772400" cy="685800"/>
          </a:xfrm>
        </p:spPr>
        <p:txBody>
          <a:bodyPr/>
          <a:lstStyle/>
          <a:p>
            <a:r>
              <a:rPr lang="en-US" smtClean="0"/>
              <a:t>Classes of Vitamins</a:t>
            </a:r>
          </a:p>
        </p:txBody>
      </p:sp>
      <p:sp>
        <p:nvSpPr>
          <p:cNvPr id="19459" name="Rectangle 3"/>
          <p:cNvSpPr>
            <a:spLocks noGrp="1" noChangeArrowheads="1"/>
          </p:cNvSpPr>
          <p:nvPr>
            <p:ph type="body" sz="half" idx="1"/>
          </p:nvPr>
        </p:nvSpPr>
        <p:spPr>
          <a:xfrm>
            <a:off x="381000" y="1828800"/>
            <a:ext cx="3810000" cy="4800600"/>
          </a:xfrm>
        </p:spPr>
        <p:txBody>
          <a:bodyPr/>
          <a:lstStyle/>
          <a:p>
            <a:pPr algn="ctr">
              <a:buFontTx/>
              <a:buNone/>
            </a:pPr>
            <a:r>
              <a:rPr lang="en-US" b="1" smtClean="0"/>
              <a:t>Fat Soluble Vitamins:</a:t>
            </a:r>
            <a:r>
              <a:rPr lang="en-US" i="1" smtClean="0"/>
              <a:t> </a:t>
            </a:r>
            <a:r>
              <a:rPr lang="en-US" i="1" smtClean="0">
                <a:solidFill>
                  <a:srgbClr val="990099"/>
                </a:solidFill>
              </a:rPr>
              <a:t>stored in tissues</a:t>
            </a:r>
            <a:endParaRPr lang="en-US" smtClean="0"/>
          </a:p>
          <a:p>
            <a:pPr algn="ctr">
              <a:buFontTx/>
              <a:buNone/>
            </a:pPr>
            <a:endParaRPr lang="en-US" smtClean="0"/>
          </a:p>
          <a:p>
            <a:pPr algn="ctr">
              <a:buFontTx/>
              <a:buNone/>
            </a:pPr>
            <a:r>
              <a:rPr lang="en-US" smtClean="0">
                <a:solidFill>
                  <a:srgbClr val="336699"/>
                </a:solidFill>
              </a:rPr>
              <a:t>Examples</a:t>
            </a:r>
          </a:p>
          <a:p>
            <a:pPr algn="ctr">
              <a:buFontTx/>
              <a:buNone/>
            </a:pPr>
            <a:r>
              <a:rPr lang="en-US" smtClean="0">
                <a:solidFill>
                  <a:srgbClr val="336699"/>
                </a:solidFill>
              </a:rPr>
              <a:t>A</a:t>
            </a:r>
          </a:p>
          <a:p>
            <a:pPr algn="ctr">
              <a:buFontTx/>
              <a:buNone/>
            </a:pPr>
            <a:r>
              <a:rPr lang="en-US" smtClean="0">
                <a:solidFill>
                  <a:srgbClr val="336699"/>
                </a:solidFill>
              </a:rPr>
              <a:t>D</a:t>
            </a:r>
          </a:p>
          <a:p>
            <a:pPr algn="ctr">
              <a:buFontTx/>
              <a:buNone/>
            </a:pPr>
            <a:r>
              <a:rPr lang="en-US" smtClean="0">
                <a:solidFill>
                  <a:srgbClr val="336699"/>
                </a:solidFill>
              </a:rPr>
              <a:t>E</a:t>
            </a:r>
          </a:p>
          <a:p>
            <a:pPr algn="ctr">
              <a:buFontTx/>
              <a:buNone/>
            </a:pPr>
            <a:r>
              <a:rPr lang="en-US" smtClean="0">
                <a:solidFill>
                  <a:srgbClr val="336699"/>
                </a:solidFill>
              </a:rPr>
              <a:t>K</a:t>
            </a:r>
            <a:endParaRPr lang="en-US" smtClean="0"/>
          </a:p>
        </p:txBody>
      </p:sp>
      <p:sp>
        <p:nvSpPr>
          <p:cNvPr id="19460" name="Rectangle 4"/>
          <p:cNvSpPr>
            <a:spLocks noGrp="1" noChangeArrowheads="1"/>
          </p:cNvSpPr>
          <p:nvPr>
            <p:ph type="body" sz="half" idx="2"/>
          </p:nvPr>
        </p:nvSpPr>
        <p:spPr>
          <a:xfrm>
            <a:off x="4343400" y="1828800"/>
            <a:ext cx="4572000" cy="4800600"/>
          </a:xfrm>
        </p:spPr>
        <p:txBody>
          <a:bodyPr/>
          <a:lstStyle/>
          <a:p>
            <a:pPr>
              <a:buFontTx/>
              <a:buNone/>
            </a:pPr>
            <a:r>
              <a:rPr lang="en-US" b="1" smtClean="0"/>
              <a:t>Water  Soluble Vitamins:</a:t>
            </a:r>
            <a:r>
              <a:rPr lang="en-US" i="1" smtClean="0"/>
              <a:t> </a:t>
            </a:r>
          </a:p>
          <a:p>
            <a:pPr>
              <a:buFontTx/>
              <a:buNone/>
            </a:pPr>
            <a:r>
              <a:rPr lang="en-US" i="1" smtClean="0">
                <a:solidFill>
                  <a:srgbClr val="990099"/>
                </a:solidFill>
              </a:rPr>
              <a:t>not stored in tissues, must have constant supply</a:t>
            </a:r>
            <a:endParaRPr lang="en-US" smtClean="0">
              <a:solidFill>
                <a:srgbClr val="990099"/>
              </a:solidFill>
            </a:endParaRPr>
          </a:p>
          <a:p>
            <a:pPr algn="ctr">
              <a:buFontTx/>
              <a:buNone/>
            </a:pPr>
            <a:endParaRPr lang="en-US" smtClean="0">
              <a:solidFill>
                <a:srgbClr val="336699"/>
              </a:solidFill>
            </a:endParaRPr>
          </a:p>
          <a:p>
            <a:pPr algn="ctr">
              <a:buFontTx/>
              <a:buNone/>
            </a:pPr>
            <a:r>
              <a:rPr lang="en-US" smtClean="0">
                <a:solidFill>
                  <a:srgbClr val="336699"/>
                </a:solidFill>
              </a:rPr>
              <a:t>Examples</a:t>
            </a:r>
          </a:p>
          <a:p>
            <a:pPr algn="ctr">
              <a:buFontTx/>
              <a:buNone/>
            </a:pPr>
            <a:r>
              <a:rPr lang="en-US" smtClean="0">
                <a:solidFill>
                  <a:srgbClr val="336699"/>
                </a:solidFill>
              </a:rPr>
              <a:t>B, B1, B2, B6 &amp; B12 </a:t>
            </a:r>
          </a:p>
          <a:p>
            <a:pPr algn="ctr">
              <a:buFontTx/>
              <a:buNone/>
            </a:pPr>
            <a:r>
              <a:rPr lang="en-US" smtClean="0">
                <a:solidFill>
                  <a:srgbClr val="336699"/>
                </a:solidFill>
              </a:rPr>
              <a:t>Niacin</a:t>
            </a:r>
          </a:p>
          <a:p>
            <a:pPr algn="ctr">
              <a:buFontTx/>
              <a:buNone/>
            </a:pPr>
            <a:r>
              <a:rPr lang="en-US" smtClean="0">
                <a:solidFill>
                  <a:srgbClr val="336699"/>
                </a:solidFill>
              </a:rPr>
              <a:t>Folic Acid</a:t>
            </a:r>
          </a:p>
          <a:p>
            <a:pPr algn="ctr">
              <a:buFontTx/>
              <a:buNone/>
            </a:pPr>
            <a:r>
              <a:rPr lang="en-US" smtClean="0">
                <a:solidFill>
                  <a:srgbClr val="336699"/>
                </a:solidFill>
              </a:rPr>
              <a:t>C</a:t>
            </a:r>
            <a:endParaRPr lang="en-US" smtClean="0"/>
          </a:p>
        </p:txBody>
      </p:sp>
    </p:spTree>
    <p:extLst>
      <p:ext uri="{BB962C8B-B14F-4D97-AF65-F5344CB8AC3E}">
        <p14:creationId xmlns:p14="http://schemas.microsoft.com/office/powerpoint/2010/main" val="140954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553"/>
          <p:cNvSpPr>
            <a:spLocks noGrp="1"/>
          </p:cNvSpPr>
          <p:nvPr>
            <p:ph type="title"/>
          </p:nvPr>
        </p:nvSpPr>
        <p:spPr>
          <a:xfrm>
            <a:off x="1066800" y="838200"/>
            <a:ext cx="7772400" cy="1143000"/>
          </a:xfrm>
          <a:ln/>
        </p:spPr>
        <p:txBody>
          <a:bodyPr/>
          <a:lstStyle/>
          <a:p>
            <a:r>
              <a:rPr dirty="0"/>
              <a:t>Vitamin A Deficiency</a:t>
            </a:r>
          </a:p>
        </p:txBody>
      </p:sp>
      <p:sp>
        <p:nvSpPr>
          <p:cNvPr id="23555" name="Text Placeholder 23554"/>
          <p:cNvSpPr>
            <a:spLocks noGrp="1"/>
          </p:cNvSpPr>
          <p:nvPr>
            <p:ph type="body" idx="1"/>
          </p:nvPr>
        </p:nvSpPr>
        <p:spPr>
          <a:xfrm>
            <a:off x="1066800" y="2101850"/>
            <a:ext cx="7772400" cy="4114800"/>
          </a:xfrm>
          <a:ln/>
        </p:spPr>
        <p:txBody>
          <a:bodyPr/>
          <a:lstStyle/>
          <a:p>
            <a:pPr>
              <a:lnSpc>
                <a:spcPct val="90000"/>
              </a:lnSpc>
            </a:pPr>
            <a:r>
              <a:rPr lang="en-US" altLang="en-US" sz="2800" dirty="0"/>
              <a:t>One year supply in fat and liver of most people: So deficiencies are rare</a:t>
            </a:r>
          </a:p>
          <a:p>
            <a:pPr lvl="1">
              <a:lnSpc>
                <a:spcPct val="90000"/>
              </a:lnSpc>
            </a:pPr>
            <a:r>
              <a:rPr lang="en-US" altLang="en-US" sz="3200" dirty="0"/>
              <a:t>Bone growth and remodeling problems</a:t>
            </a:r>
          </a:p>
          <a:p>
            <a:pPr lvl="2">
              <a:lnSpc>
                <a:spcPct val="90000"/>
              </a:lnSpc>
            </a:pPr>
            <a:r>
              <a:rPr lang="en-US" altLang="en-US" dirty="0"/>
              <a:t>shape changes</a:t>
            </a:r>
          </a:p>
          <a:p>
            <a:pPr lvl="1">
              <a:lnSpc>
                <a:spcPct val="90000"/>
              </a:lnSpc>
            </a:pPr>
            <a:r>
              <a:rPr lang="en-US" altLang="en-US" sz="3200" dirty="0"/>
              <a:t>Linings deteriorate</a:t>
            </a:r>
          </a:p>
          <a:p>
            <a:pPr lvl="2">
              <a:lnSpc>
                <a:spcPct val="90000"/>
              </a:lnSpc>
            </a:pPr>
            <a:r>
              <a:rPr lang="en-US" altLang="en-US" dirty="0"/>
              <a:t>GI tract: diarrhea</a:t>
            </a:r>
          </a:p>
          <a:p>
            <a:pPr lvl="2">
              <a:lnSpc>
                <a:spcPct val="90000"/>
              </a:lnSpc>
            </a:pPr>
            <a:r>
              <a:rPr lang="en-US" altLang="en-US" dirty="0"/>
              <a:t>Respiratory tract: infections</a:t>
            </a:r>
          </a:p>
          <a:p>
            <a:pPr lvl="2">
              <a:lnSpc>
                <a:spcPct val="90000"/>
              </a:lnSpc>
            </a:pPr>
            <a:r>
              <a:rPr lang="en-US" altLang="en-US" dirty="0"/>
              <a:t>urogenital tract: infections, kidney stones</a:t>
            </a:r>
          </a:p>
          <a:p>
            <a:pPr lvl="1">
              <a:lnSpc>
                <a:spcPct val="90000"/>
              </a:lnSpc>
            </a:pPr>
            <a:r>
              <a:rPr lang="en-US" altLang="en-US" sz="3200" dirty="0"/>
              <a:t>Impaired night vision and day vision</a:t>
            </a:r>
            <a:r>
              <a:rPr lang="en-US" altLang="en-US" sz="2400" dirty="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7649"/>
          <p:cNvSpPr>
            <a:spLocks noGrp="1"/>
          </p:cNvSpPr>
          <p:nvPr>
            <p:ph type="title"/>
          </p:nvPr>
        </p:nvSpPr>
        <p:spPr>
          <a:xfrm>
            <a:off x="1066800" y="838200"/>
            <a:ext cx="7772400" cy="1143000"/>
          </a:xfrm>
          <a:ln/>
        </p:spPr>
        <p:txBody>
          <a:bodyPr/>
          <a:lstStyle/>
          <a:p>
            <a:r>
              <a:rPr dirty="0"/>
              <a:t>Vitamin A Toxicities</a:t>
            </a:r>
          </a:p>
        </p:txBody>
      </p:sp>
      <p:sp>
        <p:nvSpPr>
          <p:cNvPr id="27651" name="Text Placeholder 27650"/>
          <p:cNvSpPr>
            <a:spLocks noGrp="1"/>
          </p:cNvSpPr>
          <p:nvPr>
            <p:ph type="body" idx="1"/>
          </p:nvPr>
        </p:nvSpPr>
        <p:spPr>
          <a:xfrm>
            <a:off x="1066800" y="2101850"/>
            <a:ext cx="7772400" cy="4114800"/>
          </a:xfrm>
          <a:ln/>
        </p:spPr>
        <p:txBody>
          <a:bodyPr/>
          <a:lstStyle/>
          <a:p>
            <a:r>
              <a:rPr lang="en-US" altLang="en-US" sz="2800" dirty="0"/>
              <a:t>Bones:</a:t>
            </a:r>
          </a:p>
          <a:p>
            <a:pPr lvl="1"/>
            <a:r>
              <a:rPr lang="en-US" altLang="en-US" sz="2400" dirty="0"/>
              <a:t>decalcification, joint pain</a:t>
            </a:r>
          </a:p>
          <a:p>
            <a:r>
              <a:rPr lang="en-US" altLang="en-US" sz="2800" dirty="0"/>
              <a:t>Nervous system</a:t>
            </a:r>
          </a:p>
          <a:p>
            <a:pPr lvl="1"/>
            <a:r>
              <a:rPr lang="en-US" altLang="en-US" sz="2400" dirty="0"/>
              <a:t>loss of appetite, irritability, muscle weakness</a:t>
            </a:r>
          </a:p>
          <a:p>
            <a:r>
              <a:rPr lang="en-US" altLang="en-US" sz="2800" dirty="0"/>
              <a:t>Liver </a:t>
            </a:r>
            <a:r>
              <a:rPr lang="en-US" altLang="en-US" sz="2800" dirty="0" smtClean="0"/>
              <a:t>enlargement</a:t>
            </a:r>
            <a:endParaRPr lang="en-US" altLang="en-US" sz="2400" dirty="0"/>
          </a:p>
          <a:p>
            <a:r>
              <a:rPr lang="en-US" altLang="en-US" sz="2800" dirty="0"/>
              <a:t>Blood: RBCs loose hemoglobin</a:t>
            </a:r>
          </a:p>
          <a:p>
            <a:pPr lvl="1"/>
            <a:r>
              <a:rPr lang="en-US" altLang="en-US" sz="2400" dirty="0"/>
              <a:t>Bleeding induced easily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calcmode="lin" valueType="num">
                                      <p:cBhvr additive="base">
                                        <p:cTn id="1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additive="base">
                                        <p:cTn id="21"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 calcmode="lin" valueType="num">
                                      <p:cBhvr additive="base">
                                        <p:cTn id="2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7651">
                                            <p:txEl>
                                              <p:pRg st="5" end="5"/>
                                            </p:txEl>
                                          </p:spTgt>
                                        </p:tgtEl>
                                        <p:attrNameLst>
                                          <p:attrName>style.visibility</p:attrName>
                                        </p:attrNameLst>
                                      </p:cBhvr>
                                      <p:to>
                                        <p:strVal val="visible"/>
                                      </p:to>
                                    </p:set>
                                    <p:anim calcmode="lin" valueType="num">
                                      <p:cBhvr additive="base">
                                        <p:cTn id="33"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765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 calcmode="lin" valueType="num">
                                      <p:cBhvr additive="base">
                                        <p:cTn id="37"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7041"/>
          <p:cNvSpPr>
            <a:spLocks noGrp="1"/>
          </p:cNvSpPr>
          <p:nvPr>
            <p:ph type="title"/>
          </p:nvPr>
        </p:nvSpPr>
        <p:spPr>
          <a:xfrm>
            <a:off x="1066800" y="838200"/>
            <a:ext cx="7772400" cy="1143000"/>
          </a:xfrm>
          <a:ln/>
        </p:spPr>
        <p:txBody>
          <a:bodyPr/>
          <a:lstStyle/>
          <a:p>
            <a:r>
              <a:rPr sz="4800" dirty="0"/>
              <a:t>Selenium</a:t>
            </a:r>
          </a:p>
        </p:txBody>
      </p:sp>
      <p:sp>
        <p:nvSpPr>
          <p:cNvPr id="87043" name="Text Placeholder 87042"/>
          <p:cNvSpPr>
            <a:spLocks noGrp="1"/>
          </p:cNvSpPr>
          <p:nvPr>
            <p:ph type="body" idx="1"/>
          </p:nvPr>
        </p:nvSpPr>
        <p:spPr>
          <a:xfrm>
            <a:off x="1026704" y="2121568"/>
            <a:ext cx="7764379" cy="4122821"/>
          </a:xfrm>
          <a:ln/>
        </p:spPr>
        <p:txBody>
          <a:bodyPr/>
          <a:lstStyle/>
          <a:p>
            <a:pPr>
              <a:lnSpc>
                <a:spcPct val="90000"/>
              </a:lnSpc>
            </a:pPr>
            <a:r>
              <a:rPr lang="en-US" altLang="en-US" dirty="0"/>
              <a:t>Functions</a:t>
            </a:r>
          </a:p>
          <a:p>
            <a:pPr lvl="1">
              <a:lnSpc>
                <a:spcPct val="90000"/>
              </a:lnSpc>
            </a:pPr>
            <a:r>
              <a:rPr lang="en-US" altLang="en-US" dirty="0"/>
              <a:t>Antioxidant system</a:t>
            </a:r>
          </a:p>
          <a:p>
            <a:pPr lvl="1">
              <a:lnSpc>
                <a:spcPct val="90000"/>
              </a:lnSpc>
            </a:pPr>
            <a:r>
              <a:rPr lang="en-US" altLang="en-US" dirty="0"/>
              <a:t>Thyroxine and immune function</a:t>
            </a:r>
          </a:p>
          <a:p>
            <a:pPr>
              <a:lnSpc>
                <a:spcPct val="90000"/>
              </a:lnSpc>
            </a:pPr>
            <a:r>
              <a:rPr lang="en-US" altLang="en-US" dirty="0"/>
              <a:t>Deficiency</a:t>
            </a:r>
          </a:p>
          <a:p>
            <a:pPr lvl="1">
              <a:lnSpc>
                <a:spcPct val="90000"/>
              </a:lnSpc>
            </a:pPr>
            <a:r>
              <a:rPr lang="en-US" altLang="en-US" dirty="0"/>
              <a:t>Keshan disease</a:t>
            </a:r>
          </a:p>
          <a:p>
            <a:pPr lvl="1">
              <a:lnSpc>
                <a:spcPct val="90000"/>
              </a:lnSpc>
            </a:pPr>
            <a:r>
              <a:rPr lang="en-US" altLang="en-US" dirty="0"/>
              <a:t>Impaired immune response, cognitive function, muscle pain, </a:t>
            </a:r>
            <a:r>
              <a:rPr lang="en-US" altLang="en-US" dirty="0" smtClean="0"/>
              <a:t>wasting.</a:t>
            </a:r>
          </a:p>
          <a:p>
            <a:pPr marL="571500" lvl="1" indent="0">
              <a:lnSpc>
                <a:spcPct val="90000"/>
              </a:lnSpc>
              <a:buNone/>
            </a:pPr>
            <a:endParaRPr lang="en-US" altLang="en-US" dirty="0">
              <a:hlinkClick r:id="rId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89089"/>
          <p:cNvSpPr>
            <a:spLocks noGrp="1"/>
          </p:cNvSpPr>
          <p:nvPr>
            <p:ph type="title"/>
          </p:nvPr>
        </p:nvSpPr>
        <p:spPr>
          <a:xfrm>
            <a:off x="1066800" y="838200"/>
            <a:ext cx="7772400" cy="1143000"/>
          </a:xfrm>
          <a:ln/>
        </p:spPr>
        <p:txBody>
          <a:bodyPr/>
          <a:lstStyle/>
          <a:p>
            <a:r>
              <a:rPr sz="4800" dirty="0"/>
              <a:t>Selenium – RDA 55 mg/day</a:t>
            </a:r>
          </a:p>
        </p:txBody>
      </p:sp>
      <p:sp>
        <p:nvSpPr>
          <p:cNvPr id="89091" name="Text Placeholder 89090"/>
          <p:cNvSpPr>
            <a:spLocks noGrp="1"/>
          </p:cNvSpPr>
          <p:nvPr>
            <p:ph type="body" idx="1"/>
          </p:nvPr>
        </p:nvSpPr>
        <p:spPr>
          <a:xfrm>
            <a:off x="1066800" y="2101850"/>
            <a:ext cx="7772400" cy="4114800"/>
          </a:xfrm>
          <a:ln/>
        </p:spPr>
        <p:txBody>
          <a:bodyPr/>
          <a:lstStyle/>
          <a:p>
            <a:r>
              <a:rPr sz="4000" dirty="0"/>
              <a:t>Sources</a:t>
            </a:r>
          </a:p>
          <a:p>
            <a:r>
              <a:rPr sz="4000" dirty="0"/>
              <a:t>Nuts</a:t>
            </a:r>
          </a:p>
          <a:p>
            <a:r>
              <a:rPr sz="4000" dirty="0"/>
              <a:t>Seafood</a:t>
            </a:r>
          </a:p>
          <a:p>
            <a:r>
              <a:rPr sz="4000" dirty="0"/>
              <a:t>Pasta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Se,Cu,Zn,Mn</a:t>
            </a:r>
            <a:r>
              <a:rPr lang="en-US" dirty="0" smtClean="0"/>
              <a:t> and Fe </a:t>
            </a:r>
            <a:endParaRPr lang="en-US" dirty="0"/>
          </a:p>
        </p:txBody>
      </p:sp>
      <p:sp>
        <p:nvSpPr>
          <p:cNvPr id="3" name="Text Placeholder 2"/>
          <p:cNvSpPr>
            <a:spLocks noGrp="1"/>
          </p:cNvSpPr>
          <p:nvPr>
            <p:ph type="body" idx="1"/>
          </p:nvPr>
        </p:nvSpPr>
        <p:spPr/>
        <p:txBody>
          <a:bodyPr/>
          <a:lstStyle/>
          <a:p>
            <a:r>
              <a:rPr lang="en-US" dirty="0">
                <a:solidFill>
                  <a:srgbClr val="555555"/>
                </a:solidFill>
                <a:latin typeface="Helvetica Neue"/>
              </a:rPr>
              <a:t>Selenium as part of glutathione peroxidase (GSH)  </a:t>
            </a:r>
          </a:p>
          <a:p>
            <a:r>
              <a:rPr lang="en-US" sz="3600" dirty="0">
                <a:solidFill>
                  <a:srgbClr val="555555"/>
                </a:solidFill>
                <a:latin typeface="Helvetica Neue"/>
              </a:rPr>
              <a:t>S</a:t>
            </a:r>
            <a:r>
              <a:rPr lang="en-US" sz="3600" dirty="0" smtClean="0">
                <a:solidFill>
                  <a:srgbClr val="555555"/>
                </a:solidFill>
                <a:latin typeface="Helvetica Neue"/>
              </a:rPr>
              <a:t>uperoxide </a:t>
            </a:r>
            <a:r>
              <a:rPr lang="en-US" sz="3600" dirty="0">
                <a:solidFill>
                  <a:srgbClr val="555555"/>
                </a:solidFill>
                <a:latin typeface="Helvetica Neue"/>
              </a:rPr>
              <a:t>dismutase (Cu, Zn, and </a:t>
            </a:r>
            <a:r>
              <a:rPr lang="en-US" sz="3600" dirty="0" err="1">
                <a:solidFill>
                  <a:srgbClr val="555555"/>
                </a:solidFill>
                <a:latin typeface="Helvetica Neue"/>
              </a:rPr>
              <a:t>Mn</a:t>
            </a:r>
            <a:r>
              <a:rPr lang="en-US" sz="3600" dirty="0" smtClean="0">
                <a:solidFill>
                  <a:srgbClr val="555555"/>
                </a:solidFill>
                <a:latin typeface="Helvetica Neue"/>
              </a:rPr>
              <a:t>)</a:t>
            </a:r>
          </a:p>
          <a:p>
            <a:r>
              <a:rPr lang="en-US" sz="3600" dirty="0" smtClean="0">
                <a:solidFill>
                  <a:srgbClr val="555555"/>
                </a:solidFill>
                <a:latin typeface="Helvetica Neue"/>
              </a:rPr>
              <a:t>Catalase(Fe)</a:t>
            </a:r>
            <a:endParaRPr lang="en-US" sz="3600" dirty="0"/>
          </a:p>
        </p:txBody>
      </p:sp>
    </p:spTree>
    <p:extLst>
      <p:ext uri="{BB962C8B-B14F-4D97-AF65-F5344CB8AC3E}">
        <p14:creationId xmlns:p14="http://schemas.microsoft.com/office/powerpoint/2010/main" val="2678105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463" y="1211472"/>
            <a:ext cx="7773074" cy="5169856"/>
          </a:xfrm>
          <a:prstGeom prst="rect">
            <a:avLst/>
          </a:prstGeom>
        </p:spPr>
      </p:pic>
    </p:spTree>
    <p:extLst>
      <p:ext uri="{BB962C8B-B14F-4D97-AF65-F5344CB8AC3E}">
        <p14:creationId xmlns:p14="http://schemas.microsoft.com/office/powerpoint/2010/main" val="50695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Antioxidants</a:t>
            </a:r>
            <a:endParaRPr lang="en-US" dirty="0"/>
          </a:p>
        </p:txBody>
      </p:sp>
      <p:sp>
        <p:nvSpPr>
          <p:cNvPr id="3" name="Text Placeholder 2"/>
          <p:cNvSpPr>
            <a:spLocks noGrp="1"/>
          </p:cNvSpPr>
          <p:nvPr>
            <p:ph type="body" idx="1"/>
          </p:nvPr>
        </p:nvSpPr>
        <p:spPr/>
        <p:txBody>
          <a:bodyPr/>
          <a:lstStyle/>
          <a:p>
            <a:r>
              <a:rPr lang="en-US" dirty="0" smtClean="0"/>
              <a:t>Food preservatives</a:t>
            </a:r>
            <a:endParaRPr lang="en-US" dirty="0"/>
          </a:p>
        </p:txBody>
      </p:sp>
      <p:sp>
        <p:nvSpPr>
          <p:cNvPr id="4" name="Rectangle 3"/>
          <p:cNvSpPr/>
          <p:nvPr/>
        </p:nvSpPr>
        <p:spPr>
          <a:xfrm>
            <a:off x="1763688" y="2852936"/>
            <a:ext cx="6624736" cy="3108543"/>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Antioxidants are used as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tooltip="Food additive"/>
              </a:rPr>
              <a:t>food additives</a:t>
            </a:r>
            <a:r>
              <a:rPr lang="en-US" sz="2800" dirty="0">
                <a:latin typeface="Calibri" panose="020F0502020204030204" pitchFamily="34" charset="0"/>
                <a:ea typeface="Calibri" panose="020F0502020204030204" pitchFamily="34" charset="0"/>
                <a:cs typeface="Times New Roman" panose="02020603050405020304" pitchFamily="18" charset="0"/>
              </a:rPr>
              <a:t> to help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tooltip="Preservative"/>
              </a:rPr>
              <a:t>guard against food deterioration</a:t>
            </a:r>
            <a:r>
              <a:rPr lang="en-US" sz="2800" dirty="0">
                <a:latin typeface="Calibri" panose="020F0502020204030204" pitchFamily="34" charset="0"/>
                <a:ea typeface="Calibri" panose="020F0502020204030204" pitchFamily="34" charset="0"/>
                <a:cs typeface="Times New Roman" panose="02020603050405020304" pitchFamily="18" charset="0"/>
              </a:rPr>
              <a:t>. Exposure to oxygen and sunlight are the two main factors in the oxidation of food, so food is preserved by keeping in the dark and sealing it in </a:t>
            </a:r>
            <a:r>
              <a:rPr lang="en-US" sz="2800" dirty="0" smtClean="0">
                <a:latin typeface="Calibri" panose="020F0502020204030204" pitchFamily="34" charset="0"/>
                <a:ea typeface="Calibri" panose="020F0502020204030204" pitchFamily="34" charset="0"/>
                <a:cs typeface="Times New Roman" panose="02020603050405020304" pitchFamily="18" charset="0"/>
              </a:rPr>
              <a:t>containers.</a:t>
            </a:r>
          </a:p>
          <a:p>
            <a:r>
              <a:rPr lang="en-US" sz="2800" dirty="0" smtClean="0">
                <a:latin typeface="Calibri" panose="020F0502020204030204" pitchFamily="34" charset="0"/>
                <a:cs typeface="Times New Roman" panose="02020603050405020304" pitchFamily="18" charset="0"/>
              </a:rPr>
              <a:t>But oxygen is also require…………………..</a:t>
            </a:r>
            <a:endParaRPr lang="en-US" sz="2800" dirty="0"/>
          </a:p>
        </p:txBody>
      </p:sp>
    </p:spTree>
    <p:extLst>
      <p:ext uri="{BB962C8B-B14F-4D97-AF65-F5344CB8AC3E}">
        <p14:creationId xmlns:p14="http://schemas.microsoft.com/office/powerpoint/2010/main" val="363877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81000" y="206375"/>
            <a:ext cx="854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charset="0"/>
                <a:ea typeface="ＭＳ Ｐゴシック" charset="-128"/>
              </a:defRPr>
            </a:lvl1pPr>
            <a:lvl2pPr marL="37931725" indent="-37474525">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sz="3600" b="1">
                <a:solidFill>
                  <a:srgbClr val="990099"/>
                </a:solidFill>
                <a:latin typeface="Arial" charset="0"/>
              </a:rPr>
              <a:t>Function, Deficiency  Signs &amp; Sources</a:t>
            </a:r>
          </a:p>
        </p:txBody>
      </p:sp>
      <p:sp>
        <p:nvSpPr>
          <p:cNvPr id="20483" name="Text Box 4"/>
          <p:cNvSpPr txBox="1">
            <a:spLocks noChangeArrowheads="1"/>
          </p:cNvSpPr>
          <p:nvPr/>
        </p:nvSpPr>
        <p:spPr bwMode="auto">
          <a:xfrm>
            <a:off x="457200" y="914400"/>
            <a:ext cx="8153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pPr>
              <a:lnSpc>
                <a:spcPct val="90000"/>
              </a:lnSpc>
            </a:pPr>
            <a:r>
              <a:rPr lang="en-US" b="1">
                <a:solidFill>
                  <a:srgbClr val="336699"/>
                </a:solidFill>
                <a:latin typeface="Arial" charset="0"/>
              </a:rPr>
              <a:t>Vitamin A</a:t>
            </a:r>
          </a:p>
          <a:p>
            <a:pPr>
              <a:lnSpc>
                <a:spcPct val="30000"/>
              </a:lnSpc>
            </a:pPr>
            <a:endParaRPr lang="en-US" sz="2400">
              <a:latin typeface="Arial" charset="0"/>
            </a:endParaRPr>
          </a:p>
          <a:p>
            <a:pPr lvl="1"/>
            <a:r>
              <a:rPr lang="en-US" sz="2400">
                <a:solidFill>
                  <a:srgbClr val="990099"/>
                </a:solidFill>
                <a:latin typeface="Arial" charset="0"/>
              </a:rPr>
              <a:t>Function:</a:t>
            </a:r>
            <a:r>
              <a:rPr lang="en-US" sz="2400">
                <a:latin typeface="Arial" charset="0"/>
              </a:rPr>
              <a:t>  development healthy skin and nerve tissue.  Aids in building up resistance to infection.  Functions in eyesight and bone formation.  ALL ANIMALS require a source of Vitamin A.  It is important in the ration of pregnant females. </a:t>
            </a:r>
          </a:p>
          <a:p>
            <a:r>
              <a:rPr lang="en-US" sz="2400">
                <a:latin typeface="Arial" charset="0"/>
              </a:rPr>
              <a:t> </a:t>
            </a:r>
          </a:p>
          <a:p>
            <a:pPr lvl="1"/>
            <a:r>
              <a:rPr lang="en-US" sz="2400">
                <a:solidFill>
                  <a:srgbClr val="990099"/>
                </a:solidFill>
                <a:latin typeface="Arial" charset="0"/>
              </a:rPr>
              <a:t>Deficiency signs:</a:t>
            </a:r>
            <a:r>
              <a:rPr lang="en-US" sz="2400">
                <a:latin typeface="Arial" charset="0"/>
              </a:rPr>
              <a:t>  retarded growth in the young, the development of a peculiar condition around the eyes known as Xerophthalmia, night blindness and reproductive disorders. </a:t>
            </a:r>
          </a:p>
          <a:p>
            <a:r>
              <a:rPr lang="en-US" sz="2400">
                <a:latin typeface="Arial" charset="0"/>
              </a:rPr>
              <a:t> </a:t>
            </a:r>
          </a:p>
          <a:p>
            <a:pPr lvl="1"/>
            <a:r>
              <a:rPr lang="en-US" sz="2400">
                <a:solidFill>
                  <a:srgbClr val="990099"/>
                </a:solidFill>
                <a:latin typeface="Arial" charset="0"/>
              </a:rPr>
              <a:t>Sources:</a:t>
            </a:r>
            <a:r>
              <a:rPr lang="en-US" sz="2400">
                <a:latin typeface="Arial" charset="0"/>
              </a:rPr>
              <a:t>  whole milk, carotene, animal body oils (cod fish and tuna), legume forages and can be synthetically produced. </a:t>
            </a:r>
          </a:p>
          <a:p>
            <a:r>
              <a:rPr lang="en-US" sz="2400">
                <a:latin typeface="Arial" charset="0"/>
              </a:rPr>
              <a:t> </a:t>
            </a:r>
          </a:p>
        </p:txBody>
      </p:sp>
    </p:spTree>
    <p:extLst>
      <p:ext uri="{BB962C8B-B14F-4D97-AF65-F5344CB8AC3E}">
        <p14:creationId xmlns:p14="http://schemas.microsoft.com/office/powerpoint/2010/main" val="2902077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533400" y="387350"/>
            <a:ext cx="81534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pPr>
              <a:lnSpc>
                <a:spcPct val="90000"/>
              </a:lnSpc>
            </a:pPr>
            <a:r>
              <a:rPr lang="en-US" b="1">
                <a:solidFill>
                  <a:srgbClr val="336699"/>
                </a:solidFill>
                <a:latin typeface="Arial" charset="0"/>
              </a:rPr>
              <a:t>Vitamin E</a:t>
            </a:r>
            <a:endParaRPr lang="en-US" sz="2400">
              <a:latin typeface="Arial" charset="0"/>
            </a:endParaRPr>
          </a:p>
          <a:p>
            <a:pPr lvl="1">
              <a:lnSpc>
                <a:spcPct val="20000"/>
              </a:lnSpc>
            </a:pPr>
            <a:endParaRPr lang="en-US" sz="2400">
              <a:latin typeface="Arial" charset="0"/>
            </a:endParaRPr>
          </a:p>
          <a:p>
            <a:pPr lvl="1"/>
            <a:r>
              <a:rPr lang="en-US" sz="2400">
                <a:solidFill>
                  <a:srgbClr val="990099"/>
                </a:solidFill>
                <a:latin typeface="Arial" charset="0"/>
              </a:rPr>
              <a:t>Function:</a:t>
            </a:r>
            <a:r>
              <a:rPr lang="en-US" sz="2400">
                <a:latin typeface="Arial" charset="0"/>
              </a:rPr>
              <a:t> normal reproduction. </a:t>
            </a:r>
          </a:p>
          <a:p>
            <a:r>
              <a:rPr lang="en-US" sz="2400">
                <a:latin typeface="Arial" charset="0"/>
              </a:rPr>
              <a:t> </a:t>
            </a:r>
          </a:p>
          <a:p>
            <a:pPr lvl="1"/>
            <a:r>
              <a:rPr lang="en-US" sz="2400">
                <a:solidFill>
                  <a:srgbClr val="990099"/>
                </a:solidFill>
                <a:latin typeface="Arial" charset="0"/>
              </a:rPr>
              <a:t>Deficiency signs:</a:t>
            </a:r>
            <a:r>
              <a:rPr lang="en-US" sz="2400">
                <a:latin typeface="Arial" charset="0"/>
              </a:rPr>
              <a:t> poor growth, "crazy chick" disease, Muscular Dystrophy, "white muscle" disease in ruminants and swine and "stiff lamb" disease (affects the nerves and muscles). </a:t>
            </a:r>
          </a:p>
          <a:p>
            <a:r>
              <a:rPr lang="en-US" sz="2400">
                <a:latin typeface="Arial" charset="0"/>
              </a:rPr>
              <a:t> </a:t>
            </a:r>
          </a:p>
          <a:p>
            <a:pPr lvl="1"/>
            <a:r>
              <a:rPr lang="en-US" sz="2400">
                <a:solidFill>
                  <a:srgbClr val="990099"/>
                </a:solidFill>
                <a:latin typeface="Arial" charset="0"/>
              </a:rPr>
              <a:t>Sources:</a:t>
            </a:r>
            <a:r>
              <a:rPr lang="en-US" sz="2400">
                <a:latin typeface="Arial" charset="0"/>
              </a:rPr>
              <a:t> synthetic for poultry and swine, cereal grains and wheat germ oil, green forages, protein concentrates, oil seeds (peanut and soybean oil).</a:t>
            </a:r>
          </a:p>
          <a:p>
            <a:endParaRPr lang="en-US" sz="2400">
              <a:latin typeface="Arial" charset="0"/>
            </a:endParaRPr>
          </a:p>
          <a:p>
            <a:pPr lvl="1"/>
            <a:r>
              <a:rPr lang="en-US" sz="2400">
                <a:latin typeface="Arial" charset="0"/>
              </a:rPr>
              <a:t>Vitamin E rapidly destroyed in rancid or spoiled fats.  That is why these may cause white muscle disease. Utilization of Vitamin E is dependent on adequate selenium.</a:t>
            </a:r>
          </a:p>
          <a:p>
            <a:endParaRPr lang="en-US" sz="2400">
              <a:latin typeface="Arial" charset="0"/>
            </a:endParaRPr>
          </a:p>
        </p:txBody>
      </p:sp>
    </p:spTree>
    <p:extLst>
      <p:ext uri="{BB962C8B-B14F-4D97-AF65-F5344CB8AC3E}">
        <p14:creationId xmlns:p14="http://schemas.microsoft.com/office/powerpoint/2010/main" val="463715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990600"/>
            <a:ext cx="8153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b="1">
                <a:solidFill>
                  <a:srgbClr val="336699"/>
                </a:solidFill>
                <a:latin typeface="Arial" charset="0"/>
              </a:rPr>
              <a:t>Vitamin D</a:t>
            </a:r>
            <a:endParaRPr lang="en-US" sz="2400">
              <a:latin typeface="Arial" charset="0"/>
            </a:endParaRPr>
          </a:p>
          <a:p>
            <a:endParaRPr lang="en-US" sz="2400">
              <a:latin typeface="Arial" charset="0"/>
            </a:endParaRPr>
          </a:p>
          <a:p>
            <a:pPr lvl="1"/>
            <a:r>
              <a:rPr lang="en-US" sz="2400">
                <a:solidFill>
                  <a:srgbClr val="990099"/>
                </a:solidFill>
                <a:latin typeface="Arial" charset="0"/>
              </a:rPr>
              <a:t>Function:</a:t>
            </a:r>
            <a:r>
              <a:rPr lang="en-US" sz="2400">
                <a:latin typeface="Arial" charset="0"/>
              </a:rPr>
              <a:t>  is essential for the proper utilization of calcium and phosphorus to produce normal, healthy bones. </a:t>
            </a:r>
          </a:p>
          <a:p>
            <a:r>
              <a:rPr lang="en-US" sz="2400">
                <a:latin typeface="Arial" charset="0"/>
              </a:rPr>
              <a:t> </a:t>
            </a:r>
          </a:p>
          <a:p>
            <a:pPr lvl="1"/>
            <a:r>
              <a:rPr lang="en-US" sz="2400">
                <a:solidFill>
                  <a:srgbClr val="990099"/>
                </a:solidFill>
                <a:latin typeface="Arial" charset="0"/>
              </a:rPr>
              <a:t>Deficiency signs:</a:t>
            </a:r>
            <a:r>
              <a:rPr lang="en-US" sz="2400">
                <a:latin typeface="Arial" charset="0"/>
              </a:rPr>
              <a:t> retarded growth, misshapen bones (rickets), lameness and osteoporosis.</a:t>
            </a:r>
          </a:p>
          <a:p>
            <a:endParaRPr lang="en-US" sz="2400">
              <a:latin typeface="Arial" charset="0"/>
            </a:endParaRPr>
          </a:p>
          <a:p>
            <a:pPr lvl="1"/>
            <a:r>
              <a:rPr lang="en-US" sz="2400">
                <a:solidFill>
                  <a:srgbClr val="990099"/>
                </a:solidFill>
                <a:latin typeface="Arial" charset="0"/>
              </a:rPr>
              <a:t>Sources:</a:t>
            </a:r>
            <a:r>
              <a:rPr lang="en-US" sz="2400">
                <a:latin typeface="Arial" charset="0"/>
              </a:rPr>
              <a:t>  Whole milk, sun-cured hays, forage crops, fish liver oils, irradiated yeast.  </a:t>
            </a:r>
          </a:p>
        </p:txBody>
      </p:sp>
    </p:spTree>
    <p:extLst>
      <p:ext uri="{BB962C8B-B14F-4D97-AF65-F5344CB8AC3E}">
        <p14:creationId xmlns:p14="http://schemas.microsoft.com/office/powerpoint/2010/main" val="179443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33400" y="990600"/>
            <a:ext cx="8153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b="1">
                <a:solidFill>
                  <a:srgbClr val="336699"/>
                </a:solidFill>
                <a:latin typeface="Arial" charset="0"/>
              </a:rPr>
              <a:t>Vitamin K</a:t>
            </a:r>
            <a:endParaRPr lang="en-US" sz="2400">
              <a:latin typeface="Arial" charset="0"/>
            </a:endParaRPr>
          </a:p>
          <a:p>
            <a:r>
              <a:rPr lang="en-US" sz="2400">
                <a:latin typeface="Arial" charset="0"/>
              </a:rPr>
              <a:t> </a:t>
            </a:r>
          </a:p>
          <a:p>
            <a:pPr lvl="1"/>
            <a:r>
              <a:rPr lang="en-US" sz="2400">
                <a:solidFill>
                  <a:srgbClr val="990099"/>
                </a:solidFill>
                <a:latin typeface="Arial" charset="0"/>
              </a:rPr>
              <a:t>Function:</a:t>
            </a:r>
            <a:r>
              <a:rPr lang="en-US" sz="2400">
                <a:latin typeface="Arial" charset="0"/>
              </a:rPr>
              <a:t>  necessary for the maintenance of normal blood coagulation. </a:t>
            </a:r>
          </a:p>
          <a:p>
            <a:r>
              <a:rPr lang="en-US" sz="2400">
                <a:latin typeface="Arial" charset="0"/>
              </a:rPr>
              <a:t> </a:t>
            </a:r>
          </a:p>
          <a:p>
            <a:pPr lvl="1"/>
            <a:r>
              <a:rPr lang="en-US" sz="2400">
                <a:solidFill>
                  <a:srgbClr val="990099"/>
                </a:solidFill>
                <a:latin typeface="Arial" charset="0"/>
              </a:rPr>
              <a:t>Deficiency signs:</a:t>
            </a:r>
            <a:r>
              <a:rPr lang="en-US" sz="2400">
                <a:latin typeface="Arial" charset="0"/>
              </a:rPr>
              <a:t>  blood loses its power to clot or the time needed for clotting is longer and serious hemorrhages can result from slight wounds or bruises. </a:t>
            </a:r>
          </a:p>
          <a:p>
            <a:r>
              <a:rPr lang="en-US" sz="2400">
                <a:latin typeface="Arial" charset="0"/>
              </a:rPr>
              <a:t> </a:t>
            </a:r>
          </a:p>
          <a:p>
            <a:pPr lvl="1"/>
            <a:r>
              <a:rPr lang="en-US" sz="2400">
                <a:solidFill>
                  <a:srgbClr val="990099"/>
                </a:solidFill>
                <a:latin typeface="Arial" charset="0"/>
              </a:rPr>
              <a:t>Sources:</a:t>
            </a:r>
            <a:r>
              <a:rPr lang="en-US" sz="2400">
                <a:latin typeface="Arial" charset="0"/>
              </a:rPr>
              <a:t>  green leafy forages, fish meal, liver, soybeans, rumen and intestinal synthesis, and the synthetic compounds. </a:t>
            </a:r>
          </a:p>
          <a:p>
            <a:r>
              <a:rPr lang="en-US" sz="2400">
                <a:latin typeface="Arial" charset="0"/>
              </a:rPr>
              <a:t> </a:t>
            </a:r>
          </a:p>
          <a:p>
            <a:pPr>
              <a:spcBef>
                <a:spcPct val="50000"/>
              </a:spcBef>
            </a:pPr>
            <a:endParaRPr lang="en-US" sz="2400">
              <a:latin typeface="Arial" charset="0"/>
            </a:endParaRPr>
          </a:p>
        </p:txBody>
      </p:sp>
    </p:spTree>
    <p:extLst>
      <p:ext uri="{BB962C8B-B14F-4D97-AF65-F5344CB8AC3E}">
        <p14:creationId xmlns:p14="http://schemas.microsoft.com/office/powerpoint/2010/main" val="3871459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990600"/>
            <a:ext cx="8153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b="1">
                <a:solidFill>
                  <a:srgbClr val="336699"/>
                </a:solidFill>
                <a:latin typeface="Arial" charset="0"/>
              </a:rPr>
              <a:t>Vitamin C (Ascorbic acid)</a:t>
            </a:r>
            <a:endParaRPr lang="en-US" sz="2400">
              <a:latin typeface="Arial" charset="0"/>
            </a:endParaRPr>
          </a:p>
          <a:p>
            <a:r>
              <a:rPr lang="en-US" sz="2400">
                <a:latin typeface="Arial" charset="0"/>
              </a:rPr>
              <a:t> </a:t>
            </a:r>
          </a:p>
          <a:p>
            <a:pPr lvl="1"/>
            <a:r>
              <a:rPr lang="en-US" sz="2400">
                <a:solidFill>
                  <a:srgbClr val="990099"/>
                </a:solidFill>
                <a:latin typeface="Arial" charset="0"/>
              </a:rPr>
              <a:t>Function:</a:t>
            </a:r>
            <a:r>
              <a:rPr lang="en-US" sz="2400">
                <a:latin typeface="Arial" charset="0"/>
              </a:rPr>
              <a:t> has an effect on the metabolism of calcium in the  body (Not required in rations of farm animals.).</a:t>
            </a:r>
          </a:p>
          <a:p>
            <a:endParaRPr lang="en-US" sz="2400">
              <a:latin typeface="Arial" charset="0"/>
            </a:endParaRPr>
          </a:p>
          <a:p>
            <a:pPr lvl="1"/>
            <a:r>
              <a:rPr lang="en-US" sz="2400">
                <a:solidFill>
                  <a:srgbClr val="990099"/>
                </a:solidFill>
                <a:latin typeface="Arial" charset="0"/>
              </a:rPr>
              <a:t>Deficiency signs:</a:t>
            </a:r>
            <a:r>
              <a:rPr lang="en-US" sz="2400">
                <a:latin typeface="Arial" charset="0"/>
              </a:rPr>
              <a:t> none demonstrated in livestock.  Human deficiency: scurvy (swollen and painful joints and bleeding gums) and brittleness of bones. </a:t>
            </a:r>
          </a:p>
          <a:p>
            <a:r>
              <a:rPr lang="en-US" sz="2400">
                <a:latin typeface="Arial" charset="0"/>
              </a:rPr>
              <a:t> </a:t>
            </a:r>
          </a:p>
          <a:p>
            <a:pPr lvl="1"/>
            <a:r>
              <a:rPr lang="en-US" sz="2400">
                <a:solidFill>
                  <a:srgbClr val="990099"/>
                </a:solidFill>
                <a:latin typeface="Arial" charset="0"/>
              </a:rPr>
              <a:t>Sources:</a:t>
            </a:r>
            <a:r>
              <a:rPr lang="en-US" sz="2400">
                <a:latin typeface="Arial" charset="0"/>
              </a:rPr>
              <a:t>  citrus fruits, tomatoes, leafy vegetables and potatoes. </a:t>
            </a:r>
          </a:p>
          <a:p>
            <a:r>
              <a:rPr lang="en-US" sz="2400">
                <a:latin typeface="Arial" charset="0"/>
              </a:rPr>
              <a:t> </a:t>
            </a:r>
          </a:p>
          <a:p>
            <a:pPr>
              <a:spcBef>
                <a:spcPct val="50000"/>
              </a:spcBef>
            </a:pPr>
            <a:endParaRPr lang="en-US" sz="2400">
              <a:latin typeface="Arial" charset="0"/>
            </a:endParaRPr>
          </a:p>
        </p:txBody>
      </p:sp>
    </p:spTree>
    <p:extLst>
      <p:ext uri="{BB962C8B-B14F-4D97-AF65-F5344CB8AC3E}">
        <p14:creationId xmlns:p14="http://schemas.microsoft.com/office/powerpoint/2010/main" val="1135150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914400"/>
            <a:ext cx="85344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charset="0"/>
                <a:ea typeface="ＭＳ Ｐゴシック" charset="-128"/>
              </a:defRPr>
            </a:lvl1pPr>
            <a:lvl2pPr>
              <a:defRPr sz="2800">
                <a:solidFill>
                  <a:schemeClr val="tx1"/>
                </a:solidFill>
                <a:latin typeface="Times New Roman" charset="0"/>
                <a:ea typeface="ＭＳ Ｐゴシック" charset="-128"/>
              </a:defRPr>
            </a:lvl2pPr>
            <a:lvl3pPr>
              <a:defRPr sz="2800">
                <a:solidFill>
                  <a:schemeClr val="tx1"/>
                </a:solidFill>
                <a:latin typeface="Times New Roman" charset="0"/>
                <a:ea typeface="ＭＳ Ｐゴシック" charset="-128"/>
              </a:defRPr>
            </a:lvl3pPr>
            <a:lvl4pPr>
              <a:defRPr sz="2800">
                <a:solidFill>
                  <a:schemeClr val="tx1"/>
                </a:solidFill>
                <a:latin typeface="Times New Roman" charset="0"/>
                <a:ea typeface="ＭＳ Ｐゴシック" charset="-128"/>
              </a:defRPr>
            </a:lvl4pPr>
            <a:lvl5pPr>
              <a:defRPr sz="2800">
                <a:solidFill>
                  <a:schemeClr val="tx1"/>
                </a:solidFill>
                <a:latin typeface="Times New Roman" charset="0"/>
                <a:ea typeface="ＭＳ Ｐゴシック" charset="-128"/>
              </a:defRPr>
            </a:lvl5pPr>
            <a:lvl6pPr marL="457200" eaLnBrk="0" fontAlgn="base" hangingPunct="0">
              <a:spcBef>
                <a:spcPct val="0"/>
              </a:spcBef>
              <a:spcAft>
                <a:spcPct val="0"/>
              </a:spcAft>
              <a:defRPr sz="2800">
                <a:solidFill>
                  <a:schemeClr val="tx1"/>
                </a:solidFill>
                <a:latin typeface="Times New Roman" charset="0"/>
                <a:ea typeface="ＭＳ Ｐゴシック" charset="-128"/>
              </a:defRPr>
            </a:lvl6pPr>
            <a:lvl7pPr marL="914400" eaLnBrk="0" fontAlgn="base" hangingPunct="0">
              <a:spcBef>
                <a:spcPct val="0"/>
              </a:spcBef>
              <a:spcAft>
                <a:spcPct val="0"/>
              </a:spcAft>
              <a:defRPr sz="2800">
                <a:solidFill>
                  <a:schemeClr val="tx1"/>
                </a:solidFill>
                <a:latin typeface="Times New Roman" charset="0"/>
                <a:ea typeface="ＭＳ Ｐゴシック" charset="-128"/>
              </a:defRPr>
            </a:lvl7pPr>
            <a:lvl8pPr marL="1371600" eaLnBrk="0" fontAlgn="base" hangingPunct="0">
              <a:spcBef>
                <a:spcPct val="0"/>
              </a:spcBef>
              <a:spcAft>
                <a:spcPct val="0"/>
              </a:spcAft>
              <a:defRPr sz="2800">
                <a:solidFill>
                  <a:schemeClr val="tx1"/>
                </a:solidFill>
                <a:latin typeface="Times New Roman" charset="0"/>
                <a:ea typeface="ＭＳ Ｐゴシック" charset="-128"/>
              </a:defRPr>
            </a:lvl8pPr>
            <a:lvl9pPr marL="1828800" eaLnBrk="0" fontAlgn="base" hangingPunct="0">
              <a:spcBef>
                <a:spcPct val="0"/>
              </a:spcBef>
              <a:spcAft>
                <a:spcPct val="0"/>
              </a:spcAft>
              <a:defRPr sz="2800">
                <a:solidFill>
                  <a:schemeClr val="tx1"/>
                </a:solidFill>
                <a:latin typeface="Times New Roman" charset="0"/>
                <a:ea typeface="ＭＳ Ｐゴシック" charset="-128"/>
              </a:defRPr>
            </a:lvl9pPr>
          </a:lstStyle>
          <a:p>
            <a:r>
              <a:rPr lang="en-US" b="1">
                <a:solidFill>
                  <a:srgbClr val="336699"/>
                </a:solidFill>
                <a:latin typeface="Arial" charset="0"/>
              </a:rPr>
              <a:t>Vitamin B</a:t>
            </a:r>
            <a:r>
              <a:rPr lang="en-US" b="1" baseline="-25000">
                <a:solidFill>
                  <a:srgbClr val="336699"/>
                </a:solidFill>
                <a:latin typeface="Arial" charset="0"/>
              </a:rPr>
              <a:t>1</a:t>
            </a:r>
            <a:r>
              <a:rPr lang="en-US" b="1">
                <a:solidFill>
                  <a:srgbClr val="336699"/>
                </a:solidFill>
                <a:latin typeface="Arial" charset="0"/>
              </a:rPr>
              <a:t> (Thiamin)</a:t>
            </a:r>
            <a:endParaRPr lang="en-US" sz="2400">
              <a:latin typeface="Arial" charset="0"/>
            </a:endParaRPr>
          </a:p>
          <a:p>
            <a:r>
              <a:rPr lang="en-US" sz="2400">
                <a:latin typeface="Arial" charset="0"/>
              </a:rPr>
              <a:t> </a:t>
            </a:r>
          </a:p>
          <a:p>
            <a:pPr lvl="1"/>
            <a:r>
              <a:rPr lang="en-US" sz="2400">
                <a:solidFill>
                  <a:srgbClr val="990099"/>
                </a:solidFill>
                <a:latin typeface="Arial" charset="0"/>
              </a:rPr>
              <a:t>Function:</a:t>
            </a:r>
            <a:r>
              <a:rPr lang="en-US" sz="2400">
                <a:latin typeface="Arial" charset="0"/>
              </a:rPr>
              <a:t> required for the normal metabolism of carbohydrates. </a:t>
            </a:r>
          </a:p>
          <a:p>
            <a:pPr lvl="1"/>
            <a:r>
              <a:rPr lang="en-US" sz="2400">
                <a:latin typeface="Arial" charset="0"/>
              </a:rPr>
              <a:t> </a:t>
            </a:r>
          </a:p>
          <a:p>
            <a:pPr lvl="1"/>
            <a:r>
              <a:rPr lang="en-US" sz="2400">
                <a:solidFill>
                  <a:srgbClr val="990099"/>
                </a:solidFill>
                <a:latin typeface="Arial" charset="0"/>
              </a:rPr>
              <a:t>Deficiency signs:</a:t>
            </a:r>
            <a:r>
              <a:rPr lang="en-US" sz="2400">
                <a:latin typeface="Arial" charset="0"/>
              </a:rPr>
              <a:t> loss of appetite, muscular weakness, severe nervous disorders, general weakness and wasting (BeriBeri). </a:t>
            </a:r>
          </a:p>
          <a:p>
            <a:pPr lvl="1"/>
            <a:r>
              <a:rPr lang="en-US" sz="2400">
                <a:latin typeface="Arial" charset="0"/>
              </a:rPr>
              <a:t> </a:t>
            </a:r>
          </a:p>
          <a:p>
            <a:pPr lvl="1"/>
            <a:r>
              <a:rPr lang="en-US" sz="2400">
                <a:solidFill>
                  <a:srgbClr val="990099"/>
                </a:solidFill>
                <a:latin typeface="Arial" charset="0"/>
              </a:rPr>
              <a:t>Sources:</a:t>
            </a:r>
            <a:r>
              <a:rPr lang="en-US" sz="2400">
                <a:latin typeface="Arial" charset="0"/>
              </a:rPr>
              <a:t> raw, whole grains and especially their seed coats and embryos; fresh green forage; and yeast, milk and rumen synthesis.</a:t>
            </a:r>
          </a:p>
          <a:p>
            <a:endParaRPr lang="en-US" sz="2400">
              <a:latin typeface="Arial" charset="0"/>
            </a:endParaRPr>
          </a:p>
        </p:txBody>
      </p:sp>
    </p:spTree>
    <p:extLst>
      <p:ext uri="{BB962C8B-B14F-4D97-AF65-F5344CB8AC3E}">
        <p14:creationId xmlns:p14="http://schemas.microsoft.com/office/powerpoint/2010/main" val="1035452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a:themeElements>
    <a:clrScheme name="">
      <a:dk1>
        <a:srgbClr val="FFFFFF"/>
      </a:dk1>
      <a:lt1>
        <a:srgbClr val="5B5249"/>
      </a:lt1>
      <a:dk2>
        <a:srgbClr val="CEC8BA"/>
      </a:dk2>
      <a:lt2>
        <a:srgbClr val="2A3D7A"/>
      </a:lt2>
      <a:accent1>
        <a:srgbClr val="C9DDF1"/>
      </a:accent1>
      <a:accent2>
        <a:srgbClr val="FAC164"/>
      </a:accent2>
      <a:accent3>
        <a:srgbClr val="000000"/>
      </a:accent3>
      <a:accent4>
        <a:srgbClr val="000000"/>
      </a:accent4>
      <a:accent5>
        <a:srgbClr val="000000"/>
      </a:accent5>
      <a:accent6>
        <a:srgbClr val="000000"/>
      </a:accent6>
      <a:hlink>
        <a:srgbClr val="B0AE6A"/>
      </a:hlink>
      <a:folHlink>
        <a:srgbClr val="C3E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3000" dir="5400000" rotWithShape="0">
              <a:schemeClr val="phClr">
                <a:alpha val="38000"/>
              </a:schemeClr>
            </a:outerShdw>
          </a:effectLst>
        </a:effectStyle>
        <a:effectStyle>
          <a:effectLst>
            <a:outerShdw blurRad="40000" dist="23000" dir="5400000" rotWithShape="0">
              <a:schemeClr val="phClr">
                <a:alpha val="35000"/>
              </a:schemeClr>
            </a:outerShdw>
          </a:effectLst>
        </a:effectStyle>
        <a:effectStyle>
          <a:effectLst>
            <a:outerShdw blurRad="40000" dist="23000" dir="5400000" rotWithShape="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1338</Words>
  <Application>Microsoft Office PowerPoint</Application>
  <PresentationFormat>On-screen Show (4:3)</PresentationFormat>
  <Paragraphs>212</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
      <vt:lpstr>PowerPoint Presentation</vt:lpstr>
      <vt:lpstr>Vitamin Facts</vt:lpstr>
      <vt:lpstr>Classes of Vitamins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Oxidation</vt:lpstr>
      <vt:lpstr>Free Radical</vt:lpstr>
      <vt:lpstr>PowerPoint Presentation</vt:lpstr>
      <vt:lpstr>Free Radical attack Sites</vt:lpstr>
      <vt:lpstr>Antioxidants</vt:lpstr>
      <vt:lpstr>Antioxidants</vt:lpstr>
      <vt:lpstr>        Classification</vt:lpstr>
      <vt:lpstr>PowerPoint Presentation</vt:lpstr>
      <vt:lpstr>Vitamin E(Tocopherol)</vt:lpstr>
      <vt:lpstr>PowerPoint Presentation</vt:lpstr>
      <vt:lpstr>Deficiency</vt:lpstr>
      <vt:lpstr>Vitamin E</vt:lpstr>
      <vt:lpstr>Vitamin C Functions</vt:lpstr>
      <vt:lpstr>Vitamin C</vt:lpstr>
      <vt:lpstr>Vitamin C: RDA 90/75 mg/day</vt:lpstr>
      <vt:lpstr>Beta-Carotene-provitamin</vt:lpstr>
      <vt:lpstr>Beta-Carotene-provitamin</vt:lpstr>
      <vt:lpstr>Vitamin A Functions</vt:lpstr>
      <vt:lpstr>Vitamin A Deficiency</vt:lpstr>
      <vt:lpstr>Vitamin A Toxicities</vt:lpstr>
      <vt:lpstr>Selenium</vt:lpstr>
      <vt:lpstr>Selenium – RDA 55 mg/day</vt:lpstr>
      <vt:lpstr>Se,Cu,Zn,Mn and Fe </vt:lpstr>
      <vt:lpstr>PowerPoint Presentation</vt:lpstr>
      <vt:lpstr>Uses of Antioxidants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TASSADUQ HUSSAIN M.B</dc:creator>
  <cp:lastModifiedBy>Dr.Muhammad Arif</cp:lastModifiedBy>
  <cp:revision>35</cp:revision>
  <dcterms:modified xsi:type="dcterms:W3CDTF">2020-04-19T09:34:10Z</dcterms:modified>
</cp:coreProperties>
</file>