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1" r:id="rId5"/>
    <p:sldId id="259" r:id="rId6"/>
    <p:sldId id="260" r:id="rId7"/>
    <p:sldId id="286" r:id="rId8"/>
    <p:sldId id="263" r:id="rId9"/>
    <p:sldId id="287" r:id="rId10"/>
    <p:sldId id="282" r:id="rId11"/>
    <p:sldId id="264" r:id="rId12"/>
    <p:sldId id="265" r:id="rId13"/>
    <p:sldId id="266" r:id="rId14"/>
    <p:sldId id="268" r:id="rId15"/>
    <p:sldId id="288" r:id="rId16"/>
    <p:sldId id="271" r:id="rId17"/>
    <p:sldId id="272" r:id="rId18"/>
    <p:sldId id="283" r:id="rId19"/>
    <p:sldId id="275" r:id="rId20"/>
    <p:sldId id="278" r:id="rId21"/>
    <p:sldId id="284" r:id="rId22"/>
    <p:sldId id="285" r:id="rId23"/>
    <p:sldId id="28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4/13/2020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09600"/>
            <a:ext cx="7620000" cy="1470025"/>
          </a:xfrm>
        </p:spPr>
        <p:txBody>
          <a:bodyPr>
            <a:normAutofit/>
          </a:bodyPr>
          <a:lstStyle/>
          <a:p>
            <a:r>
              <a:rPr lang="en-US" dirty="0" smtClean="0"/>
              <a:t/>
            </a:r>
            <a:br>
              <a:rPr lang="en-US" dirty="0" smtClean="0"/>
            </a:br>
            <a:r>
              <a:rPr lang="en-US" dirty="0" smtClean="0"/>
              <a:t>Intrauterine fetal death/ stillbirth </a:t>
            </a:r>
            <a:endParaRPr lang="en-US" dirty="0"/>
          </a:p>
        </p:txBody>
      </p:sp>
      <p:pic>
        <p:nvPicPr>
          <p:cNvPr id="4098" name="Picture 2" descr="C:\Users\DR Sadaf\Desktop\images (6).jpeg"/>
          <p:cNvPicPr>
            <a:picLocks noChangeAspect="1" noChangeArrowheads="1"/>
          </p:cNvPicPr>
          <p:nvPr/>
        </p:nvPicPr>
        <p:blipFill>
          <a:blip r:embed="rId2"/>
          <a:srcRect/>
          <a:stretch>
            <a:fillRect/>
          </a:stretch>
        </p:blipFill>
        <p:spPr bwMode="auto">
          <a:xfrm>
            <a:off x="3505200" y="2209800"/>
            <a:ext cx="3990975" cy="44481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a:srcRect/>
          <a:stretch>
            <a:fillRect/>
          </a:stretch>
        </p:blipFill>
        <p:spPr bwMode="auto">
          <a:xfrm>
            <a:off x="1066800" y="152400"/>
            <a:ext cx="7848600" cy="2971800"/>
          </a:xfrm>
          <a:prstGeom prst="rect">
            <a:avLst/>
          </a:prstGeom>
          <a:noFill/>
          <a:ln w="9525">
            <a:noFill/>
            <a:miter lim="800000"/>
            <a:headEnd/>
            <a:tailEnd/>
          </a:ln>
          <a:effectLst/>
        </p:spPr>
      </p:pic>
      <p:pic>
        <p:nvPicPr>
          <p:cNvPr id="6" name="Picture 2"/>
          <p:cNvPicPr>
            <a:picLocks noChangeAspect="1" noChangeArrowheads="1"/>
          </p:cNvPicPr>
          <p:nvPr/>
        </p:nvPicPr>
        <p:blipFill>
          <a:blip r:embed="rId3"/>
          <a:srcRect t="8956"/>
          <a:stretch>
            <a:fillRect/>
          </a:stretch>
        </p:blipFill>
        <p:spPr bwMode="auto">
          <a:xfrm>
            <a:off x="1066800" y="3352800"/>
            <a:ext cx="8077200"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r>
              <a:rPr lang="en-US" b="1" dirty="0" smtClean="0"/>
              <a:t/>
            </a:r>
            <a:br>
              <a:rPr lang="en-US" b="1" dirty="0" smtClean="0"/>
            </a:br>
            <a:r>
              <a:rPr lang="en-US" b="1" dirty="0" smtClean="0"/>
              <a:t>HOW TO DELIVER </a:t>
            </a:r>
            <a:endParaRPr lang="en-US" b="1" dirty="0"/>
          </a:p>
        </p:txBody>
      </p:sp>
      <p:sp>
        <p:nvSpPr>
          <p:cNvPr id="3" name="Content Placeholder 2"/>
          <p:cNvSpPr>
            <a:spLocks noGrp="1"/>
          </p:cNvSpPr>
          <p:nvPr>
            <p:ph idx="1"/>
          </p:nvPr>
        </p:nvSpPr>
        <p:spPr/>
        <p:txBody>
          <a:bodyPr>
            <a:normAutofit lnSpcReduction="10000"/>
          </a:bodyPr>
          <a:lstStyle/>
          <a:p>
            <a:r>
              <a:rPr lang="en-US" dirty="0" smtClean="0"/>
              <a:t>sympathetic approach</a:t>
            </a:r>
          </a:p>
          <a:p>
            <a:r>
              <a:rPr lang="en-US" dirty="0" smtClean="0"/>
              <a:t>vaginal delivery </a:t>
            </a:r>
          </a:p>
          <a:p>
            <a:r>
              <a:rPr lang="en-US" dirty="0" smtClean="0"/>
              <a:t>CS</a:t>
            </a:r>
          </a:p>
          <a:p>
            <a:pPr lvl="1"/>
            <a:r>
              <a:rPr lang="en-US" dirty="0" smtClean="0"/>
              <a:t>major placenta </a:t>
            </a:r>
            <a:r>
              <a:rPr lang="en-US" dirty="0" err="1" smtClean="0"/>
              <a:t>praevia</a:t>
            </a:r>
            <a:endParaRPr lang="en-US" dirty="0" smtClean="0"/>
          </a:p>
          <a:p>
            <a:pPr lvl="1"/>
            <a:r>
              <a:rPr lang="cy-GB" dirty="0" smtClean="0"/>
              <a:t>Severe cephalopelvic disproportion</a:t>
            </a:r>
          </a:p>
          <a:p>
            <a:pPr lvl="1"/>
            <a:r>
              <a:rPr lang="cy-GB" dirty="0" smtClean="0"/>
              <a:t>Previous classical CS</a:t>
            </a:r>
          </a:p>
          <a:p>
            <a:pPr lvl="1"/>
            <a:r>
              <a:rPr lang="cy-GB" dirty="0" smtClean="0"/>
              <a:t>2 or more previous CS</a:t>
            </a:r>
          </a:p>
          <a:p>
            <a:pPr lvl="1"/>
            <a:r>
              <a:rPr lang="cy-GB" dirty="0" smtClean="0"/>
              <a:t>Neglected /obstructed labour</a:t>
            </a:r>
          </a:p>
          <a:p>
            <a:pPr lvl="1"/>
            <a:r>
              <a:rPr lang="cy-GB" dirty="0" smtClean="0"/>
              <a:t>Uterine rupture</a:t>
            </a:r>
          </a:p>
          <a:p>
            <a:pPr lvl="1"/>
            <a:r>
              <a:rPr lang="cy-GB" dirty="0" smtClean="0"/>
              <a:t>Transverse /shoulder presentation</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b="1" dirty="0" smtClean="0"/>
              <a:t/>
            </a:r>
            <a:br>
              <a:rPr lang="en-US" b="1" dirty="0" smtClean="0"/>
            </a:br>
            <a:r>
              <a:rPr lang="en-US" b="1" dirty="0" smtClean="0"/>
              <a:t>TIMING OF DELIVERY </a:t>
            </a:r>
            <a:endParaRPr lang="en-US" b="1" dirty="0"/>
          </a:p>
        </p:txBody>
      </p:sp>
      <p:sp>
        <p:nvSpPr>
          <p:cNvPr id="3" name="Content Placeholder 2"/>
          <p:cNvSpPr>
            <a:spLocks noGrp="1"/>
          </p:cNvSpPr>
          <p:nvPr>
            <p:ph idx="1"/>
          </p:nvPr>
        </p:nvSpPr>
        <p:spPr/>
        <p:txBody>
          <a:bodyPr>
            <a:noAutofit/>
          </a:bodyPr>
          <a:lstStyle/>
          <a:p>
            <a:endParaRPr lang="en-US" sz="2400" dirty="0" smtClean="0"/>
          </a:p>
          <a:p>
            <a:r>
              <a:rPr lang="en-US" sz="2400" dirty="0" smtClean="0"/>
              <a:t>over 85 per cent of women will deliver spontaneously within 3 weeks </a:t>
            </a:r>
          </a:p>
          <a:p>
            <a:r>
              <a:rPr lang="en-US" sz="2400" dirty="0" smtClean="0"/>
              <a:t>The risk of coagulation problems is 30 % if the fetus has been retained for 4 weeks.</a:t>
            </a:r>
          </a:p>
          <a:p>
            <a:r>
              <a:rPr lang="en-US" sz="2400" dirty="0" smtClean="0"/>
              <a:t>Conditions that pose a risk to maternal safety</a:t>
            </a:r>
          </a:p>
          <a:p>
            <a:pPr lvl="1"/>
            <a:r>
              <a:rPr lang="en-US" sz="1800" dirty="0" smtClean="0"/>
              <a:t> (abruption, pre-</a:t>
            </a:r>
            <a:r>
              <a:rPr lang="en-US" sz="1800" dirty="0" err="1" smtClean="0"/>
              <a:t>eclampsia</a:t>
            </a:r>
            <a:r>
              <a:rPr lang="en-US" sz="1800" dirty="0" smtClean="0"/>
              <a:t>, infection)</a:t>
            </a:r>
          </a:p>
          <a:p>
            <a:pPr lvl="1"/>
            <a:r>
              <a:rPr lang="en-US" sz="1800" dirty="0" smtClean="0"/>
              <a:t> then advice on expediting delivery needs. </a:t>
            </a:r>
            <a:endParaRPr lang="en-US" sz="2400" dirty="0" smtClean="0"/>
          </a:p>
          <a:p>
            <a:r>
              <a:rPr lang="en-US" sz="2400" dirty="0" smtClean="0"/>
              <a:t>conservative management can be offered</a:t>
            </a:r>
          </a:p>
          <a:p>
            <a:pPr lvl="1"/>
            <a:r>
              <a:rPr lang="en-US" sz="1800" dirty="0" smtClean="0"/>
              <a:t>testing for DIC twice weekly.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INDUCTION OF LABOUR </a:t>
            </a:r>
            <a:endParaRPr lang="en-US" dirty="0"/>
          </a:p>
        </p:txBody>
      </p:sp>
      <p:sp>
        <p:nvSpPr>
          <p:cNvPr id="3" name="Content Placeholder 2"/>
          <p:cNvSpPr>
            <a:spLocks noGrp="1"/>
          </p:cNvSpPr>
          <p:nvPr>
            <p:ph idx="1"/>
          </p:nvPr>
        </p:nvSpPr>
        <p:spPr>
          <a:xfrm>
            <a:off x="457200" y="1295400"/>
            <a:ext cx="8229600" cy="4830763"/>
          </a:xfrm>
        </p:spPr>
        <p:txBody>
          <a:bodyPr>
            <a:noAutofit/>
          </a:bodyPr>
          <a:lstStyle/>
          <a:p>
            <a:r>
              <a:rPr lang="en-US" sz="2000" dirty="0" smtClean="0"/>
              <a:t>If the woman appears to be physically well, her membranes intact, no evidence of infection or bleeding--choice of immediate IOL or expectant management.</a:t>
            </a:r>
          </a:p>
          <a:p>
            <a:r>
              <a:rPr lang="en-US" sz="2000" dirty="0" smtClean="0"/>
              <a:t> If there is ruptured membranes, infection or bleeding, immediate IOL. </a:t>
            </a:r>
          </a:p>
          <a:p>
            <a:r>
              <a:rPr lang="en-US" sz="2000" dirty="0" smtClean="0"/>
              <a:t> third-trimester induction ---prostaglandin E2 preparations.</a:t>
            </a:r>
          </a:p>
          <a:p>
            <a:r>
              <a:rPr lang="en-US" sz="2000" dirty="0" smtClean="0"/>
              <a:t>Now, the combination of the anti-progesterone </a:t>
            </a:r>
            <a:r>
              <a:rPr lang="en-US" sz="2000" dirty="0" err="1" smtClean="0"/>
              <a:t>mifepristone</a:t>
            </a:r>
            <a:r>
              <a:rPr lang="en-US" sz="2000" dirty="0" smtClean="0"/>
              <a:t> and the prostaglandin analogue </a:t>
            </a:r>
            <a:r>
              <a:rPr lang="en-US" sz="2000" dirty="0" err="1" smtClean="0"/>
              <a:t>misoprostol</a:t>
            </a:r>
            <a:r>
              <a:rPr lang="en-US" sz="2000" dirty="0" smtClean="0"/>
              <a:t> is recommended.</a:t>
            </a:r>
          </a:p>
          <a:p>
            <a:r>
              <a:rPr lang="en-US" sz="2000" dirty="0" smtClean="0"/>
              <a:t>A standard protocol for </a:t>
            </a:r>
            <a:r>
              <a:rPr lang="en-US" sz="2000" dirty="0" err="1" smtClean="0"/>
              <a:t>mifepristone</a:t>
            </a:r>
            <a:r>
              <a:rPr lang="en-US" sz="2000" dirty="0" smtClean="0"/>
              <a:t>/</a:t>
            </a:r>
            <a:r>
              <a:rPr lang="en-US" sz="2000" dirty="0" err="1" smtClean="0"/>
              <a:t>misoprostol</a:t>
            </a:r>
            <a:r>
              <a:rPr lang="en-US" sz="2000" dirty="0" smtClean="0"/>
              <a:t> induction is shown below. </a:t>
            </a:r>
          </a:p>
          <a:p>
            <a:pPr lvl="1"/>
            <a:r>
              <a:rPr lang="en-US" sz="1600" dirty="0" err="1" smtClean="0"/>
              <a:t>Mifepristone</a:t>
            </a:r>
            <a:r>
              <a:rPr lang="en-US" sz="1600" dirty="0" smtClean="0"/>
              <a:t>: 200 mg 24–48 hours before induction. </a:t>
            </a:r>
          </a:p>
          <a:p>
            <a:pPr lvl="1"/>
            <a:r>
              <a:rPr lang="en-US" sz="1600" dirty="0" err="1" smtClean="0"/>
              <a:t>Misoprostol</a:t>
            </a:r>
            <a:r>
              <a:rPr lang="en-US" sz="1600" dirty="0" smtClean="0"/>
              <a:t>: 50–100 mcg </a:t>
            </a:r>
            <a:r>
              <a:rPr lang="en-US" sz="1600" dirty="0" err="1" smtClean="0"/>
              <a:t>pv</a:t>
            </a:r>
            <a:r>
              <a:rPr lang="en-US" sz="1600" dirty="0" smtClean="0"/>
              <a:t> 6 hourly for 24 hours. </a:t>
            </a:r>
            <a:endParaRPr lang="en-US" sz="2000" dirty="0" smtClean="0"/>
          </a:p>
          <a:p>
            <a:r>
              <a:rPr lang="en-US" sz="2000" dirty="0" smtClean="0"/>
              <a:t>membranes should be left intact for as long as possible, as ascending infection can rapidly develop. </a:t>
            </a:r>
          </a:p>
          <a:p>
            <a:r>
              <a:rPr lang="en-US" sz="2000" dirty="0" smtClean="0"/>
              <a:t>previous CS, the risk of uterine rupture is increased in IOL.-- careful surveillance -- Mechanical methods </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Immediate postnatal care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PPH</a:t>
            </a:r>
          </a:p>
          <a:p>
            <a:pPr lvl="1"/>
            <a:r>
              <a:rPr lang="en-US" dirty="0" smtClean="0"/>
              <a:t>pre-</a:t>
            </a:r>
            <a:r>
              <a:rPr lang="en-US" dirty="0" err="1" smtClean="0"/>
              <a:t>eclampsia</a:t>
            </a:r>
            <a:r>
              <a:rPr lang="en-US" dirty="0" smtClean="0"/>
              <a:t>, abruption, prolonged fetal death or infection. </a:t>
            </a:r>
          </a:p>
          <a:p>
            <a:pPr lvl="1"/>
            <a:r>
              <a:rPr lang="en-US" dirty="0" smtClean="0"/>
              <a:t>retained placenta ---Prolonged </a:t>
            </a:r>
            <a:r>
              <a:rPr lang="en-US" dirty="0" err="1" smtClean="0"/>
              <a:t>chorioamnionitis</a:t>
            </a:r>
            <a:r>
              <a:rPr lang="en-US" dirty="0" smtClean="0"/>
              <a:t> and repeated small abruptions </a:t>
            </a:r>
          </a:p>
          <a:p>
            <a:r>
              <a:rPr lang="en-US" dirty="0" smtClean="0"/>
              <a:t>Risk of thrombosis risk</a:t>
            </a:r>
          </a:p>
          <a:p>
            <a:pPr lvl="1"/>
            <a:r>
              <a:rPr lang="en-US" dirty="0" smtClean="0"/>
              <a:t>(pre-</a:t>
            </a:r>
            <a:r>
              <a:rPr lang="en-US" dirty="0" err="1" smtClean="0"/>
              <a:t>eclampsia</a:t>
            </a:r>
            <a:r>
              <a:rPr lang="en-US" dirty="0" smtClean="0"/>
              <a:t>, infection, immobility)</a:t>
            </a:r>
          </a:p>
          <a:p>
            <a:pPr lvl="1"/>
            <a:r>
              <a:rPr lang="en-US" dirty="0" smtClean="0"/>
              <a:t>LMWH</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smtClean="0"/>
              <a:t>Evaluation of still born baby</a:t>
            </a:r>
            <a:endParaRPr lang="en-US" dirty="0"/>
          </a:p>
        </p:txBody>
      </p:sp>
      <p:sp>
        <p:nvSpPr>
          <p:cNvPr id="3" name="Content Placeholder 2"/>
          <p:cNvSpPr>
            <a:spLocks noGrp="1"/>
          </p:cNvSpPr>
          <p:nvPr>
            <p:ph idx="1"/>
          </p:nvPr>
        </p:nvSpPr>
        <p:spPr/>
        <p:txBody>
          <a:bodyPr>
            <a:normAutofit fontScale="70000" lnSpcReduction="20000"/>
          </a:bodyPr>
          <a:lstStyle/>
          <a:p>
            <a:r>
              <a:rPr lang="cy-GB" dirty="0" smtClean="0"/>
              <a:t>Photographs</a:t>
            </a:r>
          </a:p>
          <a:p>
            <a:pPr lvl="1"/>
            <a:r>
              <a:rPr lang="cy-GB" dirty="0" smtClean="0"/>
              <a:t>Gross structural abnormality</a:t>
            </a:r>
          </a:p>
          <a:p>
            <a:r>
              <a:rPr lang="cy-GB" dirty="0" smtClean="0"/>
              <a:t>Radiology</a:t>
            </a:r>
          </a:p>
          <a:p>
            <a:pPr lvl="1"/>
            <a:r>
              <a:rPr lang="cy-GB" dirty="0" smtClean="0"/>
              <a:t>Grossly malformed baby</a:t>
            </a:r>
          </a:p>
          <a:p>
            <a:r>
              <a:rPr lang="cy-GB" dirty="0" smtClean="0"/>
              <a:t>Karyotyping</a:t>
            </a:r>
          </a:p>
          <a:p>
            <a:pPr lvl="1"/>
            <a:r>
              <a:rPr lang="cy-GB" dirty="0" smtClean="0"/>
              <a:t>Obvious fetal anamoly</a:t>
            </a:r>
          </a:p>
          <a:p>
            <a:pPr lvl="1"/>
            <a:r>
              <a:rPr lang="cy-GB" dirty="0" smtClean="0"/>
              <a:t>IUGR</a:t>
            </a:r>
          </a:p>
          <a:p>
            <a:pPr lvl="1"/>
            <a:r>
              <a:rPr lang="cy-GB" dirty="0" smtClean="0"/>
              <a:t>Family H/O abnormal children</a:t>
            </a:r>
          </a:p>
          <a:p>
            <a:pPr lvl="1"/>
            <a:r>
              <a:rPr lang="cy-GB" dirty="0" smtClean="0"/>
              <a:t>Recurrent preg loss</a:t>
            </a:r>
          </a:p>
          <a:p>
            <a:pPr lvl="1"/>
            <a:r>
              <a:rPr lang="cy-GB" dirty="0" smtClean="0"/>
              <a:t>Non immune hydrops fetalis</a:t>
            </a:r>
          </a:p>
          <a:p>
            <a:pPr lvl="1"/>
            <a:r>
              <a:rPr lang="cy-GB" dirty="0" smtClean="0"/>
              <a:t>Potter syndrome</a:t>
            </a:r>
          </a:p>
          <a:p>
            <a:r>
              <a:rPr lang="cy-GB" dirty="0" smtClean="0"/>
              <a:t>Autopsy examination</a:t>
            </a:r>
          </a:p>
          <a:p>
            <a:pPr lvl="1"/>
            <a:r>
              <a:rPr lang="cy-GB" dirty="0" smtClean="0"/>
              <a:t>Congenital malformation</a:t>
            </a:r>
          </a:p>
          <a:p>
            <a:pPr lvl="1"/>
            <a:r>
              <a:rPr lang="cy-GB" dirty="0" smtClean="0"/>
              <a:t>Actual cause of death</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Investigation of the fetus </a:t>
            </a:r>
            <a:endParaRPr lang="en-US" dirty="0"/>
          </a:p>
        </p:txBody>
      </p:sp>
      <p:sp>
        <p:nvSpPr>
          <p:cNvPr id="3" name="Content Placeholder 2"/>
          <p:cNvSpPr>
            <a:spLocks noGrp="1"/>
          </p:cNvSpPr>
          <p:nvPr>
            <p:ph idx="1"/>
          </p:nvPr>
        </p:nvSpPr>
        <p:spPr>
          <a:xfrm>
            <a:off x="1066800" y="1600200"/>
            <a:ext cx="7620000" cy="4876800"/>
          </a:xfrm>
        </p:spPr>
        <p:txBody>
          <a:bodyPr>
            <a:normAutofit fontScale="92500" lnSpcReduction="20000"/>
          </a:bodyPr>
          <a:lstStyle/>
          <a:p>
            <a:endParaRPr lang="en-US" dirty="0" smtClean="0"/>
          </a:p>
          <a:p>
            <a:pPr>
              <a:buNone/>
            </a:pPr>
            <a:r>
              <a:rPr lang="en-US" sz="4400" b="1" dirty="0" smtClean="0"/>
              <a:t>Postmortem examination </a:t>
            </a:r>
          </a:p>
          <a:p>
            <a:r>
              <a:rPr lang="en-US" dirty="0" smtClean="0"/>
              <a:t>written and verbal information</a:t>
            </a:r>
          </a:p>
          <a:p>
            <a:pPr lvl="1"/>
            <a:r>
              <a:rPr lang="en-US" dirty="0" smtClean="0"/>
              <a:t>aim of PM examination, </a:t>
            </a:r>
          </a:p>
          <a:p>
            <a:pPr lvl="1"/>
            <a:r>
              <a:rPr lang="en-US" dirty="0" smtClean="0"/>
              <a:t>the extent of the examination, </a:t>
            </a:r>
          </a:p>
          <a:p>
            <a:pPr lvl="1"/>
            <a:r>
              <a:rPr lang="en-US" dirty="0" smtClean="0"/>
              <a:t>how samples of tissue are dealt with afterwards </a:t>
            </a:r>
          </a:p>
          <a:p>
            <a:pPr lvl="1"/>
            <a:r>
              <a:rPr lang="en-US" dirty="0" smtClean="0"/>
              <a:t>whether samples are kept for research or audit. </a:t>
            </a:r>
          </a:p>
          <a:p>
            <a:r>
              <a:rPr lang="en-US" dirty="0" smtClean="0"/>
              <a:t>They also need to know how long the process will take and whether there will be any delay in releasing the baby for burial or cremation.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What is postmortem examination and how it is performed? </a:t>
            </a:r>
            <a:endParaRPr lang="en-US" sz="2800" dirty="0"/>
          </a:p>
        </p:txBody>
      </p:sp>
      <p:sp>
        <p:nvSpPr>
          <p:cNvPr id="3" name="Content Placeholder 2"/>
          <p:cNvSpPr>
            <a:spLocks noGrp="1"/>
          </p:cNvSpPr>
          <p:nvPr>
            <p:ph idx="1"/>
          </p:nvPr>
        </p:nvSpPr>
        <p:spPr/>
        <p:txBody>
          <a:bodyPr>
            <a:normAutofit fontScale="62500" lnSpcReduction="20000"/>
          </a:bodyPr>
          <a:lstStyle/>
          <a:p>
            <a:endParaRPr lang="en-US" dirty="0" smtClean="0"/>
          </a:p>
          <a:p>
            <a:r>
              <a:rPr lang="en-US" dirty="0" smtClean="0"/>
              <a:t>Postmortem examinations may take up to 5–7 working days to complete when the brain needs to be fixed for proper examination.</a:t>
            </a:r>
          </a:p>
          <a:p>
            <a:r>
              <a:rPr lang="en-US" dirty="0" smtClean="0"/>
              <a:t> Examinations should be completed within 3 days after receipt of the body if no special examination is required.</a:t>
            </a:r>
          </a:p>
          <a:p>
            <a:r>
              <a:rPr lang="en-US" dirty="0" smtClean="0"/>
              <a:t> There will then be additional time for </a:t>
            </a:r>
            <a:r>
              <a:rPr lang="en-US" dirty="0" err="1" smtClean="0"/>
              <a:t>histopathological</a:t>
            </a:r>
            <a:r>
              <a:rPr lang="en-US" dirty="0" smtClean="0"/>
              <a:t> analysis, microbiology, metabolic studies, etc., which can add significant delays to the final report. </a:t>
            </a:r>
          </a:p>
          <a:p>
            <a:r>
              <a:rPr lang="en-US" dirty="0" smtClean="0"/>
              <a:t>It is recommended that at least 60 per cent of reports are issued within 42 days and 90 per cent within 56 days. </a:t>
            </a:r>
          </a:p>
          <a:p>
            <a:r>
              <a:rPr lang="en-US" dirty="0" smtClean="0"/>
              <a:t>The baby is always treated with dignity and respect.</a:t>
            </a:r>
          </a:p>
          <a:p>
            <a:r>
              <a:rPr lang="en-US" dirty="0" smtClean="0"/>
              <a:t> The incisions are closed and do not involve the face or limbs.</a:t>
            </a:r>
          </a:p>
          <a:p>
            <a:r>
              <a:rPr lang="en-US" dirty="0" smtClean="0"/>
              <a:t> In most cases the baby when dressed will look no different from the way it did before the PM. The exception may be the very small macerated fetus whose skin is so thin that suturing is not possible. In these cases, the baby is wrapped.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295400" y="1600200"/>
            <a:ext cx="7520301" cy="3657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AFTER DELIVERY </a:t>
            </a:r>
            <a:endParaRPr lang="en-US" dirty="0"/>
          </a:p>
        </p:txBody>
      </p:sp>
      <p:sp>
        <p:nvSpPr>
          <p:cNvPr id="3" name="Content Placeholder 2"/>
          <p:cNvSpPr>
            <a:spLocks noGrp="1"/>
          </p:cNvSpPr>
          <p:nvPr>
            <p:ph idx="1"/>
          </p:nvPr>
        </p:nvSpPr>
        <p:spPr/>
        <p:txBody>
          <a:bodyPr>
            <a:normAutofit/>
          </a:bodyPr>
          <a:lstStyle/>
          <a:p>
            <a:r>
              <a:rPr lang="en-US" dirty="0" smtClean="0"/>
              <a:t>Depression, which can become post-traumatic stress disorder (PTSD)</a:t>
            </a:r>
          </a:p>
          <a:p>
            <a:r>
              <a:rPr lang="en-US" dirty="0" smtClean="0"/>
              <a:t>SUPPRESSION OF LACTATION </a:t>
            </a:r>
          </a:p>
          <a:p>
            <a:pPr lvl="1"/>
            <a:r>
              <a:rPr lang="en-US" dirty="0" smtClean="0"/>
              <a:t>good supportive bra, NSAIDs if there is discomfort, and time will be enough.</a:t>
            </a:r>
          </a:p>
          <a:p>
            <a:pPr lvl="1"/>
            <a:r>
              <a:rPr lang="en-US" dirty="0" smtClean="0"/>
              <a:t>single dose (1 mg) of </a:t>
            </a:r>
            <a:r>
              <a:rPr lang="en-US" dirty="0" err="1" smtClean="0"/>
              <a:t>cabergoline</a:t>
            </a:r>
            <a:r>
              <a:rPr lang="en-US" dirty="0" smtClean="0"/>
              <a:t>, a long-acting dopamine agonist, is highly effective. </a:t>
            </a:r>
          </a:p>
          <a:p>
            <a:r>
              <a:rPr lang="en-US" dirty="0" smtClean="0"/>
              <a:t>CONTRACEPTION </a:t>
            </a:r>
          </a:p>
          <a:p>
            <a:pPr lvl="1"/>
            <a:r>
              <a:rPr lang="en-US" dirty="0" smtClean="0"/>
              <a:t>leaflet on contraception</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Intrauterine fetal death</a:t>
            </a:r>
            <a:endParaRPr lang="en-US" dirty="0"/>
          </a:p>
        </p:txBody>
      </p:sp>
      <p:sp>
        <p:nvSpPr>
          <p:cNvPr id="3" name="Content Placeholder 2"/>
          <p:cNvSpPr>
            <a:spLocks noGrp="1"/>
          </p:cNvSpPr>
          <p:nvPr>
            <p:ph idx="1"/>
          </p:nvPr>
        </p:nvSpPr>
        <p:spPr>
          <a:xfrm>
            <a:off x="1371600" y="1524000"/>
            <a:ext cx="7498080" cy="4800600"/>
          </a:xfrm>
        </p:spPr>
        <p:txBody>
          <a:bodyPr/>
          <a:lstStyle/>
          <a:p>
            <a:endParaRPr lang="en-US" dirty="0" smtClean="0"/>
          </a:p>
          <a:p>
            <a:r>
              <a:rPr lang="en-US" dirty="0" smtClean="0"/>
              <a:t>stillbirth is defined as a baby delivered after 24 completed weeks of pregnancy , which does not breath or show any signs of life at any time after being completely expelled from mother.</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162800" cy="639762"/>
          </a:xfrm>
        </p:spPr>
        <p:txBody>
          <a:bodyPr>
            <a:normAutofit fontScale="90000"/>
          </a:bodyPr>
          <a:lstStyle/>
          <a:p>
            <a:r>
              <a:rPr lang="en-US" dirty="0" smtClean="0"/>
              <a:t>FOLLOW-UP </a:t>
            </a:r>
            <a:endParaRPr lang="en-US" dirty="0"/>
          </a:p>
        </p:txBody>
      </p:sp>
      <p:sp>
        <p:nvSpPr>
          <p:cNvPr id="3" name="Content Placeholder 2"/>
          <p:cNvSpPr>
            <a:spLocks noGrp="1"/>
          </p:cNvSpPr>
          <p:nvPr>
            <p:ph idx="1"/>
          </p:nvPr>
        </p:nvSpPr>
        <p:spPr>
          <a:xfrm>
            <a:off x="1371600" y="1066800"/>
            <a:ext cx="7467600" cy="5562600"/>
          </a:xfrm>
        </p:spPr>
        <p:txBody>
          <a:bodyPr>
            <a:noAutofit/>
          </a:bodyPr>
          <a:lstStyle/>
          <a:p>
            <a:r>
              <a:rPr lang="en-US" sz="2000" dirty="0" smtClean="0"/>
              <a:t>schedule a visit once all information is available.</a:t>
            </a:r>
          </a:p>
          <a:p>
            <a:r>
              <a:rPr lang="en-US" sz="2000" dirty="0" smtClean="0"/>
              <a:t>encourage parents to talk spontaneously and to be honest in replies. </a:t>
            </a:r>
          </a:p>
          <a:p>
            <a:r>
              <a:rPr lang="en-US" sz="2000" dirty="0" smtClean="0"/>
              <a:t>When an underlying cause for the fetal death has been identified, this must be clearly explained.</a:t>
            </a:r>
          </a:p>
          <a:p>
            <a:r>
              <a:rPr lang="en-US" sz="2000" dirty="0" smtClean="0"/>
              <a:t>a clear plan of management for the next pregnancy should be outlined. </a:t>
            </a:r>
          </a:p>
          <a:p>
            <a:r>
              <a:rPr lang="en-US" sz="2000" dirty="0" smtClean="0"/>
              <a:t>Early conception may be associated with very marginally higher risks of preterm birth and SGA babies, but these risk increases are not great enough to recommended delayed conception</a:t>
            </a:r>
          </a:p>
          <a:p>
            <a:r>
              <a:rPr lang="en-US" sz="2000" i="1" dirty="0" smtClean="0"/>
              <a:t> Finally, parents must be given the opportunity to come back if they are unclear about certain aspects and, for some, a pre-conceptual visit is helpful.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Subsequent Pregnancy after Stillbirth</a:t>
            </a:r>
            <a:endParaRPr lang="en-US" dirty="0"/>
          </a:p>
        </p:txBody>
      </p:sp>
      <p:sp>
        <p:nvSpPr>
          <p:cNvPr id="3" name="Content Placeholder 2"/>
          <p:cNvSpPr>
            <a:spLocks noGrp="1"/>
          </p:cNvSpPr>
          <p:nvPr>
            <p:ph idx="1"/>
          </p:nvPr>
        </p:nvSpPr>
        <p:spPr/>
        <p:txBody>
          <a:bodyPr>
            <a:noAutofit/>
          </a:bodyPr>
          <a:lstStyle/>
          <a:p>
            <a:endParaRPr lang="en-US" sz="2000" b="1" dirty="0" smtClean="0"/>
          </a:p>
          <a:p>
            <a:r>
              <a:rPr lang="en-US" sz="2000" b="1" dirty="0" err="1" smtClean="0"/>
              <a:t>Preconceptional</a:t>
            </a:r>
            <a:r>
              <a:rPr lang="en-US" sz="2000" b="1" dirty="0" smtClean="0"/>
              <a:t> or Initial Prenatal Visit</a:t>
            </a:r>
          </a:p>
          <a:p>
            <a:r>
              <a:rPr lang="en-US" sz="2000" dirty="0" smtClean="0"/>
              <a:t>Detailed medical and obstetrical history</a:t>
            </a:r>
          </a:p>
          <a:p>
            <a:r>
              <a:rPr lang="en-US" sz="2000" dirty="0" smtClean="0"/>
              <a:t>Review evaluation of prior stillbirth</a:t>
            </a:r>
          </a:p>
          <a:p>
            <a:r>
              <a:rPr lang="en-US" sz="2000" dirty="0" smtClean="0"/>
              <a:t>Determination of recurrence risk</a:t>
            </a:r>
          </a:p>
          <a:p>
            <a:r>
              <a:rPr lang="en-US" sz="2000" dirty="0" smtClean="0"/>
              <a:t>Discuss recurrence of </a:t>
            </a:r>
            <a:r>
              <a:rPr lang="en-US" sz="2000" dirty="0" err="1" smtClean="0"/>
              <a:t>comorbid</a:t>
            </a:r>
            <a:r>
              <a:rPr lang="en-US" sz="2000" dirty="0" smtClean="0"/>
              <a:t> obstetric complications</a:t>
            </a:r>
          </a:p>
          <a:p>
            <a:r>
              <a:rPr lang="en-US" sz="2000" dirty="0" smtClean="0"/>
              <a:t>Smoking cessation</a:t>
            </a:r>
          </a:p>
          <a:p>
            <a:r>
              <a:rPr lang="en-US" sz="2000" dirty="0" err="1" smtClean="0"/>
              <a:t>Preconceptional</a:t>
            </a:r>
            <a:r>
              <a:rPr lang="en-US" sz="2000" dirty="0" smtClean="0"/>
              <a:t> weight loss in obese women</a:t>
            </a:r>
          </a:p>
          <a:p>
            <a:r>
              <a:rPr lang="en-US" sz="2000" dirty="0" smtClean="0"/>
              <a:t>Genetic counseling if family genetic condition exists</a:t>
            </a:r>
          </a:p>
          <a:p>
            <a:r>
              <a:rPr lang="en-US" sz="2000" dirty="0" smtClean="0"/>
              <a:t>Diabetes screen</a:t>
            </a:r>
          </a:p>
          <a:p>
            <a:r>
              <a:rPr lang="en-US" sz="2000" dirty="0" err="1" smtClean="0"/>
              <a:t>Thrombophilia</a:t>
            </a:r>
            <a:r>
              <a:rPr lang="en-US" sz="2000" dirty="0" smtClean="0"/>
              <a:t> screen: </a:t>
            </a:r>
            <a:r>
              <a:rPr lang="en-US" sz="2000" dirty="0" err="1" smtClean="0"/>
              <a:t>antiphospholipid</a:t>
            </a:r>
            <a:r>
              <a:rPr lang="en-US" sz="2000" dirty="0" smtClean="0"/>
              <a:t> antibodies (only if history indicates)</a:t>
            </a:r>
          </a:p>
          <a:p>
            <a:r>
              <a:rPr lang="en-US" sz="2000" dirty="0" smtClean="0"/>
              <a:t>Support and reassurance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52400"/>
            <a:ext cx="7498080" cy="6553200"/>
          </a:xfrm>
        </p:spPr>
        <p:txBody>
          <a:bodyPr>
            <a:noAutofit/>
          </a:bodyPr>
          <a:lstStyle/>
          <a:p>
            <a:r>
              <a:rPr lang="en-US" sz="2000" b="1" dirty="0" smtClean="0"/>
              <a:t>First Trimester</a:t>
            </a:r>
          </a:p>
          <a:p>
            <a:pPr lvl="1"/>
            <a:r>
              <a:rPr lang="en-US" sz="1600" dirty="0" smtClean="0"/>
              <a:t>Dating </a:t>
            </a:r>
            <a:r>
              <a:rPr lang="en-US" sz="1600" dirty="0" err="1" smtClean="0"/>
              <a:t>sonography</a:t>
            </a:r>
            <a:endParaRPr lang="en-US" sz="1600" dirty="0" smtClean="0"/>
          </a:p>
          <a:p>
            <a:pPr lvl="1"/>
            <a:r>
              <a:rPr lang="en-US" sz="1600" dirty="0" smtClean="0"/>
              <a:t>First-trimester screen: PAPP -A, </a:t>
            </a:r>
            <a:r>
              <a:rPr lang="en-US" sz="1600" dirty="0" err="1" smtClean="0"/>
              <a:t>hCG</a:t>
            </a:r>
            <a:r>
              <a:rPr lang="en-US" sz="1600" dirty="0" smtClean="0"/>
              <a:t>, NT</a:t>
            </a:r>
          </a:p>
          <a:p>
            <a:pPr lvl="1"/>
            <a:r>
              <a:rPr lang="en-US" sz="1600" dirty="0" smtClean="0"/>
              <a:t>Support and reassurance</a:t>
            </a:r>
          </a:p>
          <a:p>
            <a:r>
              <a:rPr lang="en-US" sz="2000" b="1" dirty="0" smtClean="0"/>
              <a:t>Second Trimester</a:t>
            </a:r>
          </a:p>
          <a:p>
            <a:pPr lvl="1"/>
            <a:r>
              <a:rPr lang="en-US" sz="1600" dirty="0" smtClean="0"/>
              <a:t>Fetal </a:t>
            </a:r>
            <a:r>
              <a:rPr lang="en-US" sz="1600" dirty="0" err="1" smtClean="0"/>
              <a:t>sonographic</a:t>
            </a:r>
            <a:r>
              <a:rPr lang="en-US" sz="1600" dirty="0" smtClean="0"/>
              <a:t> anatomical survey at 18–20 weeks’ gestation</a:t>
            </a:r>
          </a:p>
          <a:p>
            <a:pPr lvl="1"/>
            <a:r>
              <a:rPr lang="en-US" sz="1600" dirty="0" smtClean="0"/>
              <a:t>Maternal serum screening (quadruple) </a:t>
            </a:r>
            <a:r>
              <a:rPr lang="en-US" sz="1600" i="1" dirty="0" smtClean="0"/>
              <a:t>or single-marker alpha fetoprotein if </a:t>
            </a:r>
            <a:r>
              <a:rPr lang="en-US" sz="1600" i="1" dirty="0" err="1" smtClean="0"/>
              <a:t>firsttrimester</a:t>
            </a:r>
            <a:endParaRPr lang="en-US" sz="1600" i="1" dirty="0" smtClean="0"/>
          </a:p>
          <a:p>
            <a:pPr lvl="1"/>
            <a:r>
              <a:rPr lang="en-US" sz="1600" dirty="0" smtClean="0"/>
              <a:t>Possible uterine artery Doppler studies at 22–24 weeks’ </a:t>
            </a:r>
            <a:r>
              <a:rPr lang="en-US" sz="1600" dirty="0" err="1" smtClean="0"/>
              <a:t>gestationa</a:t>
            </a:r>
            <a:endParaRPr lang="en-US" sz="1600" dirty="0" smtClean="0"/>
          </a:p>
          <a:p>
            <a:pPr lvl="1"/>
            <a:r>
              <a:rPr lang="en-US" sz="1600" dirty="0" smtClean="0"/>
              <a:t>Support and reassurance</a:t>
            </a:r>
          </a:p>
          <a:p>
            <a:r>
              <a:rPr lang="en-US" sz="2000" b="1" dirty="0" smtClean="0"/>
              <a:t>Third Trimester</a:t>
            </a:r>
          </a:p>
          <a:p>
            <a:pPr lvl="1"/>
            <a:r>
              <a:rPr lang="en-US" sz="1600" dirty="0" err="1" smtClean="0"/>
              <a:t>Sonographic</a:t>
            </a:r>
            <a:r>
              <a:rPr lang="en-US" sz="1600" dirty="0" smtClean="0"/>
              <a:t> screening for fetal-growth restriction, starting at 28 weeks</a:t>
            </a:r>
          </a:p>
          <a:p>
            <a:pPr lvl="1"/>
            <a:r>
              <a:rPr lang="en-US" sz="1600" dirty="0" smtClean="0"/>
              <a:t>Kick counts starting at 28 weeks</a:t>
            </a:r>
          </a:p>
          <a:p>
            <a:pPr lvl="1"/>
            <a:r>
              <a:rPr lang="en-US" sz="1600" dirty="0" err="1" smtClean="0"/>
              <a:t>Antepartum</a:t>
            </a:r>
            <a:r>
              <a:rPr lang="en-US" sz="1600" dirty="0" smtClean="0"/>
              <a:t> fetal surveillance starting at 32 weeks </a:t>
            </a:r>
            <a:r>
              <a:rPr lang="en-US" sz="1600" i="1" dirty="0" smtClean="0"/>
              <a:t>or 1–2 weeks earlier than prior </a:t>
            </a:r>
            <a:r>
              <a:rPr lang="en-US" sz="1600" dirty="0" smtClean="0"/>
              <a:t>stillbirth</a:t>
            </a:r>
          </a:p>
          <a:p>
            <a:pPr lvl="1"/>
            <a:r>
              <a:rPr lang="en-US" sz="1600" dirty="0" smtClean="0"/>
              <a:t>Support and reassurance</a:t>
            </a:r>
          </a:p>
          <a:p>
            <a:r>
              <a:rPr lang="en-US" sz="2000" b="1" dirty="0" smtClean="0"/>
              <a:t>Delivery</a:t>
            </a:r>
          </a:p>
          <a:p>
            <a:pPr lvl="1"/>
            <a:r>
              <a:rPr lang="en-US" sz="1600" dirty="0" smtClean="0"/>
              <a:t>Elective induction at 39 weeks</a:t>
            </a:r>
          </a:p>
          <a:p>
            <a:pPr lvl="1"/>
            <a:r>
              <a:rPr lang="en-US" sz="1600" dirty="0" smtClean="0"/>
              <a:t>Delivery before 39 weeks only with documented fetal lung maturity by amniocentesis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52400"/>
            <a:ext cx="8077200" cy="6705600"/>
          </a:xfrm>
          <a:solidFill>
            <a:schemeClr val="accent5">
              <a:lumMod val="40000"/>
              <a:lumOff val="60000"/>
            </a:schemeClr>
          </a:solidFill>
        </p:spPr>
        <p:txBody>
          <a:bodyPr>
            <a:normAutofit/>
          </a:bodyPr>
          <a:lstStyle/>
          <a:p>
            <a:pPr algn="ctr"/>
            <a:r>
              <a:rPr lang="cy-GB" sz="7200" b="1" dirty="0" smtClean="0"/>
              <a:t>Thank you </a:t>
            </a:r>
            <a:endParaRPr lang="en-US" sz="7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1143000"/>
          </a:xfrm>
        </p:spPr>
        <p:txBody>
          <a:bodyPr>
            <a:normAutofit/>
          </a:bodyPr>
          <a:lstStyle/>
          <a:p>
            <a:r>
              <a:rPr lang="en-US" dirty="0" smtClean="0"/>
              <a:t>Causes of IUFD </a:t>
            </a:r>
            <a:endParaRPr lang="en-US" dirty="0"/>
          </a:p>
        </p:txBody>
      </p:sp>
      <p:sp>
        <p:nvSpPr>
          <p:cNvPr id="3" name="Content Placeholder 2"/>
          <p:cNvSpPr>
            <a:spLocks noGrp="1"/>
          </p:cNvSpPr>
          <p:nvPr>
            <p:ph idx="1"/>
          </p:nvPr>
        </p:nvSpPr>
        <p:spPr>
          <a:xfrm>
            <a:off x="1295400" y="1066800"/>
            <a:ext cx="7498080" cy="4800600"/>
          </a:xfrm>
        </p:spPr>
        <p:txBody>
          <a:bodyPr>
            <a:noAutofit/>
          </a:bodyPr>
          <a:lstStyle/>
          <a:p>
            <a:r>
              <a:rPr lang="en-US" sz="2400" dirty="0" smtClean="0"/>
              <a:t>Fetal 	</a:t>
            </a:r>
          </a:p>
          <a:p>
            <a:pPr lvl="1"/>
            <a:r>
              <a:rPr lang="en-US" sz="1800" dirty="0" smtClean="0"/>
              <a:t>Cord accidents (knots, thrombosis, strangulation and torsion)</a:t>
            </a:r>
            <a:endParaRPr lang="en-US" sz="2400" dirty="0" smtClean="0"/>
          </a:p>
          <a:p>
            <a:pPr lvl="1"/>
            <a:r>
              <a:rPr lang="en-US" sz="1800" dirty="0" err="1" smtClean="0"/>
              <a:t>Feto</a:t>
            </a:r>
            <a:r>
              <a:rPr lang="en-US" sz="1800" dirty="0" smtClean="0"/>
              <a:t>–fetal transfusion </a:t>
            </a:r>
            <a:endParaRPr lang="en-US" sz="2400" dirty="0" smtClean="0"/>
          </a:p>
          <a:p>
            <a:pPr lvl="1"/>
            <a:r>
              <a:rPr lang="en-US" sz="1800" dirty="0" err="1" smtClean="0"/>
              <a:t>Feto</a:t>
            </a:r>
            <a:r>
              <a:rPr lang="en-US" sz="1800" dirty="0" smtClean="0"/>
              <a:t>–maternal </a:t>
            </a:r>
            <a:r>
              <a:rPr lang="en-US" sz="1800" dirty="0" err="1" smtClean="0"/>
              <a:t>haemorrhage</a:t>
            </a:r>
            <a:r>
              <a:rPr lang="en-US" sz="1800" dirty="0" smtClean="0"/>
              <a:t> </a:t>
            </a:r>
          </a:p>
          <a:p>
            <a:pPr lvl="1"/>
            <a:r>
              <a:rPr lang="en-US" sz="1800" dirty="0" smtClean="0"/>
              <a:t>Chromosomal and genetic disease </a:t>
            </a:r>
            <a:endParaRPr lang="en-US" sz="2400" dirty="0" smtClean="0"/>
          </a:p>
          <a:p>
            <a:pPr lvl="1"/>
            <a:r>
              <a:rPr lang="en-US" sz="1800" dirty="0" smtClean="0"/>
              <a:t>Structural abnormality </a:t>
            </a:r>
            <a:endParaRPr lang="en-US" sz="2400" dirty="0" smtClean="0"/>
          </a:p>
          <a:p>
            <a:pPr lvl="1"/>
            <a:r>
              <a:rPr lang="en-US" sz="1800" dirty="0" smtClean="0"/>
              <a:t>Infection –bacterial, viral ( TORCH)</a:t>
            </a:r>
            <a:endParaRPr lang="en-US" sz="2400" dirty="0" smtClean="0"/>
          </a:p>
          <a:p>
            <a:pPr lvl="1"/>
            <a:r>
              <a:rPr lang="en-US" sz="1800" dirty="0" err="1" smtClean="0"/>
              <a:t>Anaemias</a:t>
            </a:r>
            <a:r>
              <a:rPr lang="en-US" sz="1800" dirty="0" smtClean="0"/>
              <a:t> of fetal origin e.g. alpha-</a:t>
            </a:r>
            <a:r>
              <a:rPr lang="en-US" sz="1800" dirty="0" err="1" smtClean="0"/>
              <a:t>thalassaemia</a:t>
            </a:r>
            <a:r>
              <a:rPr lang="en-US" sz="1800" dirty="0" smtClean="0"/>
              <a:t> </a:t>
            </a:r>
            <a:r>
              <a:rPr lang="en-US" sz="2400" dirty="0" smtClean="0"/>
              <a:t>	</a:t>
            </a:r>
          </a:p>
          <a:p>
            <a:r>
              <a:rPr lang="en-US" sz="2400" dirty="0" smtClean="0"/>
              <a:t>Direct maternal effects 	</a:t>
            </a:r>
          </a:p>
          <a:p>
            <a:pPr lvl="1"/>
            <a:r>
              <a:rPr lang="en-US" sz="1800" dirty="0" smtClean="0"/>
              <a:t>Obstetric </a:t>
            </a:r>
            <a:r>
              <a:rPr lang="en-US" sz="1800" dirty="0" err="1" smtClean="0"/>
              <a:t>cholestasis</a:t>
            </a:r>
            <a:r>
              <a:rPr lang="en-US" sz="1800" dirty="0" smtClean="0"/>
              <a:t> </a:t>
            </a:r>
            <a:endParaRPr lang="en-US" sz="2400" dirty="0" smtClean="0"/>
          </a:p>
          <a:p>
            <a:pPr lvl="1"/>
            <a:r>
              <a:rPr lang="cy-GB" sz="1800" dirty="0" smtClean="0"/>
              <a:t>diabetes</a:t>
            </a:r>
            <a:endParaRPr lang="en-US" sz="2400" dirty="0" smtClean="0"/>
          </a:p>
          <a:p>
            <a:pPr lvl="1"/>
            <a:r>
              <a:rPr lang="en-US" sz="1800" dirty="0" smtClean="0"/>
              <a:t>Antibody production e.g. rhesus disease, platelet </a:t>
            </a:r>
            <a:r>
              <a:rPr lang="en-US" sz="1800" dirty="0" err="1" smtClean="0"/>
              <a:t>alloimmunisation</a:t>
            </a:r>
            <a:r>
              <a:rPr lang="en-US" sz="1800" dirty="0" smtClean="0"/>
              <a:t>, congenital heart block </a:t>
            </a:r>
          </a:p>
          <a:p>
            <a:pPr lvl="1"/>
            <a:r>
              <a:rPr lang="en-US" sz="1800" dirty="0" smtClean="0"/>
              <a:t>Hypertension</a:t>
            </a:r>
          </a:p>
          <a:p>
            <a:pPr lvl="1"/>
            <a:r>
              <a:rPr lang="en-US" sz="1800" dirty="0" smtClean="0"/>
              <a:t>Any disorder causing septicemia with </a:t>
            </a:r>
            <a:r>
              <a:rPr lang="en-US" sz="1800" dirty="0" err="1" smtClean="0"/>
              <a:t>hypoperfusion</a:t>
            </a:r>
            <a:r>
              <a:rPr lang="en-US" sz="2400" dirty="0" smtClean="0"/>
              <a:t>	</a:t>
            </a:r>
          </a:p>
        </p:txBody>
      </p:sp>
      <p:pic>
        <p:nvPicPr>
          <p:cNvPr id="6146" name="Picture 2" descr="C:\Users\DR Sadaf\Desktop\images (10).jpeg"/>
          <p:cNvPicPr>
            <a:picLocks noChangeAspect="1" noChangeArrowheads="1"/>
          </p:cNvPicPr>
          <p:nvPr/>
        </p:nvPicPr>
        <p:blipFill>
          <a:blip r:embed="rId2"/>
          <a:srcRect/>
          <a:stretch>
            <a:fillRect/>
          </a:stretch>
        </p:blipFill>
        <p:spPr bwMode="auto">
          <a:xfrm>
            <a:off x="6340774" y="1905000"/>
            <a:ext cx="2803226" cy="216693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35608" y="1447800"/>
            <a:ext cx="4507992" cy="4800600"/>
          </a:xfrm>
        </p:spPr>
        <p:txBody>
          <a:bodyPr>
            <a:noAutofit/>
          </a:bodyPr>
          <a:lstStyle/>
          <a:p>
            <a:r>
              <a:rPr lang="en-US" sz="2800" dirty="0" smtClean="0"/>
              <a:t>placental causes	</a:t>
            </a:r>
          </a:p>
          <a:p>
            <a:endParaRPr lang="en-US" sz="2800" dirty="0" smtClean="0"/>
          </a:p>
          <a:p>
            <a:pPr lvl="1"/>
            <a:r>
              <a:rPr lang="en-US" sz="2000" dirty="0" smtClean="0"/>
              <a:t>Placental dysfunction causing hypoxemia </a:t>
            </a:r>
            <a:r>
              <a:rPr lang="en-US" sz="2000" dirty="0" err="1" smtClean="0"/>
              <a:t>i</a:t>
            </a:r>
            <a:r>
              <a:rPr lang="en-US" sz="2000" dirty="0" smtClean="0"/>
              <a:t>-e FGR</a:t>
            </a:r>
          </a:p>
          <a:p>
            <a:pPr lvl="1"/>
            <a:r>
              <a:rPr lang="cy-GB" sz="2000" dirty="0" smtClean="0"/>
              <a:t>Placental abruption</a:t>
            </a:r>
          </a:p>
          <a:p>
            <a:pPr lvl="1"/>
            <a:r>
              <a:rPr lang="cy-GB" sz="2000" dirty="0" smtClean="0"/>
              <a:t>Placental infarction</a:t>
            </a:r>
          </a:p>
          <a:p>
            <a:pPr lvl="1"/>
            <a:endParaRPr lang="en-US" dirty="0" smtClean="0"/>
          </a:p>
          <a:p>
            <a:pPr lvl="1"/>
            <a:r>
              <a:rPr lang="en-US" dirty="0" smtClean="0"/>
              <a:t>	</a:t>
            </a:r>
          </a:p>
          <a:p>
            <a:endParaRPr lang="en-US" sz="2800" dirty="0" smtClean="0"/>
          </a:p>
          <a:p>
            <a:endParaRPr lang="en-US" sz="2800" dirty="0"/>
          </a:p>
        </p:txBody>
      </p:sp>
      <p:pic>
        <p:nvPicPr>
          <p:cNvPr id="5122" name="Picture 2" descr="C:\Users\DR Sadaf\Desktop\images (9).jpeg"/>
          <p:cNvPicPr>
            <a:picLocks noChangeAspect="1" noChangeArrowheads="1"/>
          </p:cNvPicPr>
          <p:nvPr/>
        </p:nvPicPr>
        <p:blipFill>
          <a:blip r:embed="rId2"/>
          <a:srcRect/>
          <a:stretch>
            <a:fillRect/>
          </a:stretch>
        </p:blipFill>
        <p:spPr bwMode="auto">
          <a:xfrm>
            <a:off x="5715000" y="2757487"/>
            <a:ext cx="3012622" cy="4100513"/>
          </a:xfrm>
          <a:prstGeom prst="rect">
            <a:avLst/>
          </a:prstGeom>
          <a:noFill/>
        </p:spPr>
      </p:pic>
      <p:pic>
        <p:nvPicPr>
          <p:cNvPr id="5123" name="Picture 3" descr="C:\Users\DR Sadaf\Desktop\images (7).jpeg"/>
          <p:cNvPicPr>
            <a:picLocks noChangeAspect="1" noChangeArrowheads="1"/>
          </p:cNvPicPr>
          <p:nvPr/>
        </p:nvPicPr>
        <p:blipFill>
          <a:blip r:embed="rId3"/>
          <a:srcRect/>
          <a:stretch>
            <a:fillRect/>
          </a:stretch>
        </p:blipFill>
        <p:spPr bwMode="auto">
          <a:xfrm>
            <a:off x="6019800" y="609600"/>
            <a:ext cx="2733675" cy="216672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Diagnosis of the death </a:t>
            </a:r>
            <a:br>
              <a:rPr lang="en-US" b="1" dirty="0" smtClean="0"/>
            </a:br>
            <a:endParaRPr lang="en-US" dirty="0"/>
          </a:p>
        </p:txBody>
      </p:sp>
      <p:sp>
        <p:nvSpPr>
          <p:cNvPr id="3" name="Content Placeholder 2"/>
          <p:cNvSpPr>
            <a:spLocks noGrp="1"/>
          </p:cNvSpPr>
          <p:nvPr>
            <p:ph idx="1"/>
          </p:nvPr>
        </p:nvSpPr>
        <p:spPr/>
        <p:txBody>
          <a:bodyPr>
            <a:normAutofit/>
          </a:bodyPr>
          <a:lstStyle/>
          <a:p>
            <a:endParaRPr lang="en-US" sz="2400" dirty="0" smtClean="0"/>
          </a:p>
          <a:p>
            <a:r>
              <a:rPr lang="en-US" sz="2400" b="1" dirty="0" smtClean="0"/>
              <a:t>Clinical feature</a:t>
            </a:r>
          </a:p>
          <a:p>
            <a:pPr lvl="1"/>
            <a:r>
              <a:rPr lang="en-US" sz="2000" dirty="0" smtClean="0"/>
              <a:t>Decreased/absent fetal movement--- 50 per cent of cases</a:t>
            </a:r>
          </a:p>
          <a:p>
            <a:pPr lvl="1"/>
            <a:r>
              <a:rPr lang="cy-GB" sz="2000" dirty="0" smtClean="0"/>
              <a:t>Disapperance or reduction of pregnancy symptom</a:t>
            </a:r>
          </a:p>
          <a:p>
            <a:pPr lvl="1"/>
            <a:r>
              <a:rPr lang="cy-GB" sz="2000" dirty="0" smtClean="0"/>
              <a:t>Failure of fundal height to rise</a:t>
            </a:r>
          </a:p>
          <a:p>
            <a:pPr lvl="1"/>
            <a:r>
              <a:rPr lang="cy-GB" sz="2000" dirty="0" smtClean="0"/>
              <a:t>Fetal heart not audible on pinard scope</a:t>
            </a:r>
            <a:endParaRPr lang="en-US" sz="2000" dirty="0" smtClean="0"/>
          </a:p>
          <a:p>
            <a:pPr lvl="1"/>
            <a:r>
              <a:rPr lang="en-US" sz="2000" dirty="0" smtClean="0"/>
              <a:t>antenatal visit</a:t>
            </a:r>
          </a:p>
          <a:p>
            <a:pPr lvl="1"/>
            <a:r>
              <a:rPr lang="en-US" sz="2000" dirty="0" smtClean="0"/>
              <a:t> signs of an acute event such as abruption, ruptured membranes or the onset of </a:t>
            </a:r>
            <a:r>
              <a:rPr lang="en-US" sz="2000" dirty="0" err="1" smtClean="0"/>
              <a:t>labour</a:t>
            </a:r>
            <a:endParaRPr lang="en-US" sz="2000" dirty="0" smtClean="0"/>
          </a:p>
          <a:p>
            <a:r>
              <a:rPr lang="en-US" sz="2400" b="1" dirty="0" smtClean="0"/>
              <a:t>Doppler apparatus</a:t>
            </a:r>
          </a:p>
          <a:p>
            <a:pPr lvl="1"/>
            <a:r>
              <a:rPr lang="en-US" sz="2000" dirty="0" smtClean="0"/>
              <a:t>CTG and auscultation can be very misleading. </a:t>
            </a:r>
          </a:p>
          <a:p>
            <a:pPr lvl="1"/>
            <a:r>
              <a:rPr lang="cy-GB" sz="2000" dirty="0" smtClean="0"/>
              <a:t>Inability to detect fetal heart on sonicaid</a:t>
            </a: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ultrasound </a:t>
            </a:r>
            <a:endParaRPr lang="en-US" dirty="0"/>
          </a:p>
        </p:txBody>
      </p:sp>
      <p:sp>
        <p:nvSpPr>
          <p:cNvPr id="3" name="Content Placeholder 2"/>
          <p:cNvSpPr>
            <a:spLocks noGrp="1"/>
          </p:cNvSpPr>
          <p:nvPr>
            <p:ph idx="1"/>
          </p:nvPr>
        </p:nvSpPr>
        <p:spPr>
          <a:xfrm>
            <a:off x="1435608" y="1447800"/>
            <a:ext cx="7498080" cy="5181600"/>
          </a:xfrm>
        </p:spPr>
        <p:txBody>
          <a:bodyPr>
            <a:normAutofit fontScale="77500" lnSpcReduction="20000"/>
          </a:bodyPr>
          <a:lstStyle/>
          <a:p>
            <a:endParaRPr lang="en-US" dirty="0" smtClean="0"/>
          </a:p>
          <a:p>
            <a:r>
              <a:rPr lang="en-US" b="1" dirty="0" smtClean="0">
                <a:solidFill>
                  <a:srgbClr val="FF0000"/>
                </a:solidFill>
              </a:rPr>
              <a:t>Fetal death must be diagnosed by ultrasound.</a:t>
            </a:r>
          </a:p>
          <a:p>
            <a:r>
              <a:rPr lang="en-US" sz="2600" dirty="0" smtClean="0"/>
              <a:t>must be performed by a trained practitioner</a:t>
            </a:r>
          </a:p>
          <a:p>
            <a:r>
              <a:rPr lang="en-US" sz="2600" dirty="0" err="1" smtClean="0"/>
              <a:t>Colour</a:t>
            </a:r>
            <a:r>
              <a:rPr lang="en-US" sz="2600" dirty="0" smtClean="0"/>
              <a:t>-flow mapping can be very useful, especially in the obese woman.</a:t>
            </a:r>
          </a:p>
          <a:p>
            <a:r>
              <a:rPr lang="en-US" dirty="0" smtClean="0"/>
              <a:t>features.: </a:t>
            </a:r>
          </a:p>
          <a:p>
            <a:pPr lvl="1"/>
            <a:r>
              <a:rPr lang="cy-GB" dirty="0" smtClean="0"/>
              <a:t>Absent fetal heart activity</a:t>
            </a:r>
            <a:endParaRPr lang="en-US" dirty="0" smtClean="0"/>
          </a:p>
          <a:p>
            <a:pPr lvl="1"/>
            <a:r>
              <a:rPr lang="en-US" dirty="0" smtClean="0"/>
              <a:t>Spalding’s sign (overlapping of the fetal skull bones when the fetus has been dead for some time); </a:t>
            </a:r>
          </a:p>
          <a:p>
            <a:pPr lvl="1"/>
            <a:r>
              <a:rPr lang="cy-GB" dirty="0" smtClean="0"/>
              <a:t>Retraction of brain tissue</a:t>
            </a:r>
            <a:endParaRPr lang="en-US" dirty="0" smtClean="0"/>
          </a:p>
          <a:p>
            <a:pPr lvl="1"/>
            <a:r>
              <a:rPr lang="en-US" dirty="0" err="1" smtClean="0"/>
              <a:t>oligohydramnios</a:t>
            </a:r>
            <a:r>
              <a:rPr lang="en-US" dirty="0" smtClean="0"/>
              <a:t>; </a:t>
            </a:r>
          </a:p>
          <a:p>
            <a:pPr lvl="1"/>
            <a:r>
              <a:rPr lang="en-US" dirty="0" smtClean="0"/>
              <a:t>signs of fetal </a:t>
            </a:r>
            <a:r>
              <a:rPr lang="en-US" dirty="0" err="1" smtClean="0"/>
              <a:t>hydrops</a:t>
            </a:r>
            <a:r>
              <a:rPr lang="en-US" dirty="0" smtClean="0"/>
              <a:t>; </a:t>
            </a:r>
          </a:p>
          <a:p>
            <a:pPr lvl="1"/>
            <a:r>
              <a:rPr lang="cy-GB" dirty="0" smtClean="0"/>
              <a:t>Empty fetal bladder</a:t>
            </a:r>
            <a:endParaRPr lang="en-US" dirty="0" smtClean="0"/>
          </a:p>
          <a:p>
            <a:pPr lvl="1"/>
            <a:r>
              <a:rPr lang="en-US" dirty="0" err="1" smtClean="0"/>
              <a:t>intrafetal</a:t>
            </a:r>
            <a:r>
              <a:rPr lang="en-US" dirty="0" smtClean="0"/>
              <a:t> gas.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smtClean="0"/>
              <a:t>X-RAY</a:t>
            </a:r>
            <a:endParaRPr lang="en-US" dirty="0"/>
          </a:p>
        </p:txBody>
      </p:sp>
      <p:sp>
        <p:nvSpPr>
          <p:cNvPr id="3" name="Content Placeholder 2"/>
          <p:cNvSpPr>
            <a:spLocks noGrp="1"/>
          </p:cNvSpPr>
          <p:nvPr>
            <p:ph idx="1"/>
          </p:nvPr>
        </p:nvSpPr>
        <p:spPr/>
        <p:txBody>
          <a:bodyPr/>
          <a:lstStyle/>
          <a:p>
            <a:r>
              <a:rPr lang="cy-GB" dirty="0" smtClean="0"/>
              <a:t>Spalding’s sign</a:t>
            </a:r>
          </a:p>
          <a:p>
            <a:r>
              <a:rPr lang="cy-GB" dirty="0" smtClean="0"/>
              <a:t>Robert’s sign</a:t>
            </a:r>
          </a:p>
          <a:p>
            <a:pPr lvl="1"/>
            <a:r>
              <a:rPr lang="cy-GB" dirty="0" smtClean="0"/>
              <a:t>Presence of gas shadows in fetal circulatory system.</a:t>
            </a:r>
          </a:p>
          <a:p>
            <a:endParaRPr lang="en-US" dirty="0"/>
          </a:p>
        </p:txBody>
      </p:sp>
      <p:pic>
        <p:nvPicPr>
          <p:cNvPr id="7170" name="Picture 2" descr="C:\Users\DR Sadaf\Desktop\images (8).jpeg"/>
          <p:cNvPicPr>
            <a:picLocks noChangeAspect="1" noChangeArrowheads="1"/>
          </p:cNvPicPr>
          <p:nvPr/>
        </p:nvPicPr>
        <p:blipFill>
          <a:blip r:embed="rId2"/>
          <a:srcRect/>
          <a:stretch>
            <a:fillRect/>
          </a:stretch>
        </p:blipFill>
        <p:spPr bwMode="auto">
          <a:xfrm>
            <a:off x="5361709" y="3733800"/>
            <a:ext cx="3782291" cy="26003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8001000" cy="1143000"/>
          </a:xfrm>
        </p:spPr>
        <p:txBody>
          <a:bodyPr>
            <a:noAutofit/>
          </a:bodyPr>
          <a:lstStyle/>
          <a:p>
            <a:r>
              <a:rPr lang="en-US" sz="3600" b="1" dirty="0" smtClean="0"/>
              <a:t>Prevention of rhesus (d) </a:t>
            </a:r>
            <a:r>
              <a:rPr lang="en-US" sz="3600" b="1" dirty="0" err="1" smtClean="0"/>
              <a:t>isoimmunisation</a:t>
            </a:r>
            <a:r>
              <a:rPr lang="en-US" sz="3600" b="1" dirty="0" smtClean="0"/>
              <a:t> </a:t>
            </a:r>
            <a:endParaRPr lang="en-US" sz="3600" b="1" dirty="0"/>
          </a:p>
        </p:txBody>
      </p:sp>
      <p:sp>
        <p:nvSpPr>
          <p:cNvPr id="3" name="Content Placeholder 2"/>
          <p:cNvSpPr>
            <a:spLocks noGrp="1"/>
          </p:cNvSpPr>
          <p:nvPr>
            <p:ph idx="1"/>
          </p:nvPr>
        </p:nvSpPr>
        <p:spPr/>
        <p:txBody>
          <a:bodyPr>
            <a:normAutofit/>
          </a:bodyPr>
          <a:lstStyle/>
          <a:p>
            <a:endParaRPr lang="en-US" sz="2000" dirty="0" smtClean="0"/>
          </a:p>
          <a:p>
            <a:r>
              <a:rPr lang="en-US" sz="2000" dirty="0" smtClean="0"/>
              <a:t>If the woman is </a:t>
            </a:r>
            <a:r>
              <a:rPr lang="en-US" sz="2000" dirty="0" err="1" smtClean="0"/>
              <a:t>RhD</a:t>
            </a:r>
            <a:r>
              <a:rPr lang="en-US" sz="2000" dirty="0" smtClean="0"/>
              <a:t> negative-- blood for </a:t>
            </a:r>
            <a:r>
              <a:rPr lang="en-US" sz="2000" dirty="0" err="1" smtClean="0"/>
              <a:t>Kleihauer</a:t>
            </a:r>
            <a:r>
              <a:rPr lang="en-US" sz="2000" dirty="0" smtClean="0"/>
              <a:t> testing </a:t>
            </a:r>
          </a:p>
          <a:p>
            <a:r>
              <a:rPr lang="en-US" sz="2000" dirty="0" smtClean="0"/>
              <a:t>Anti-</a:t>
            </a:r>
            <a:r>
              <a:rPr lang="en-US" sz="2000" dirty="0" err="1" smtClean="0"/>
              <a:t>RhD</a:t>
            </a:r>
            <a:r>
              <a:rPr lang="en-US" sz="2000" dirty="0" smtClean="0"/>
              <a:t> immunoglobulin should be given as soon as possible after presentation and not delayed.</a:t>
            </a:r>
          </a:p>
          <a:p>
            <a:r>
              <a:rPr lang="en-US" sz="2000" dirty="0" smtClean="0"/>
              <a:t> Delivery may not occur until after the 72-hour watershed beyond which </a:t>
            </a:r>
            <a:r>
              <a:rPr lang="en-US" sz="2000" dirty="0" err="1" smtClean="0"/>
              <a:t>immunoprophylaxis</a:t>
            </a:r>
            <a:r>
              <a:rPr lang="en-US" sz="2000" dirty="0" smtClean="0"/>
              <a:t> is less effective.</a:t>
            </a:r>
          </a:p>
          <a:p>
            <a:r>
              <a:rPr lang="en-US" sz="2000" dirty="0" smtClean="0"/>
              <a:t> A further dose of anti-</a:t>
            </a:r>
            <a:r>
              <a:rPr lang="en-US" sz="2000" dirty="0" err="1" smtClean="0"/>
              <a:t>RhD</a:t>
            </a:r>
            <a:r>
              <a:rPr lang="en-US" sz="2000" dirty="0" smtClean="0"/>
              <a:t> immunoglobulin might be necessary once the </a:t>
            </a:r>
            <a:r>
              <a:rPr lang="en-US" sz="2000" dirty="0" err="1" smtClean="0"/>
              <a:t>Kleihauer</a:t>
            </a:r>
            <a:r>
              <a:rPr lang="en-US" sz="2000" dirty="0" smtClean="0"/>
              <a:t> result is known and clearance of fetal cells should be rechecked at 48 hours where a large </a:t>
            </a:r>
            <a:r>
              <a:rPr lang="en-US" sz="2000" dirty="0" err="1" smtClean="0"/>
              <a:t>fetomaternal</a:t>
            </a:r>
            <a:r>
              <a:rPr lang="en-US" sz="2000" dirty="0" smtClean="0"/>
              <a:t> </a:t>
            </a:r>
            <a:r>
              <a:rPr lang="en-US" sz="2000" dirty="0" err="1" smtClean="0"/>
              <a:t>haemorrhage</a:t>
            </a:r>
            <a:r>
              <a:rPr lang="en-US" sz="2000" dirty="0" smtClean="0"/>
              <a:t> has been encountered.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smtClean="0"/>
              <a:t>Management </a:t>
            </a:r>
            <a:endParaRPr lang="en-US" dirty="0"/>
          </a:p>
        </p:txBody>
      </p:sp>
      <p:sp>
        <p:nvSpPr>
          <p:cNvPr id="3" name="Content Placeholder 2"/>
          <p:cNvSpPr>
            <a:spLocks noGrp="1"/>
          </p:cNvSpPr>
          <p:nvPr>
            <p:ph idx="1"/>
          </p:nvPr>
        </p:nvSpPr>
        <p:spPr/>
        <p:txBody>
          <a:bodyPr/>
          <a:lstStyle/>
          <a:p>
            <a:r>
              <a:rPr lang="cy-GB" dirty="0" smtClean="0"/>
              <a:t>Breaking the news</a:t>
            </a:r>
          </a:p>
          <a:p>
            <a:r>
              <a:rPr lang="cy-GB" dirty="0" smtClean="0"/>
              <a:t>History</a:t>
            </a:r>
          </a:p>
          <a:p>
            <a:r>
              <a:rPr lang="cy-GB" dirty="0" smtClean="0"/>
              <a:t>Examination</a:t>
            </a:r>
          </a:p>
          <a:p>
            <a:r>
              <a:rPr lang="cy-GB" dirty="0" smtClean="0"/>
              <a:t>Investigation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219</TotalTime>
  <Words>1170</Words>
  <Application>Microsoft Office PowerPoint</Application>
  <PresentationFormat>On-screen Show (4:3)</PresentationFormat>
  <Paragraphs>182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 Intrauterine fetal death/ stillbirth </vt:lpstr>
      <vt:lpstr>Intrauterine fetal death</vt:lpstr>
      <vt:lpstr>Causes of IUFD </vt:lpstr>
      <vt:lpstr>Slide 4</vt:lpstr>
      <vt:lpstr> Diagnosis of the death  </vt:lpstr>
      <vt:lpstr> ultrasound </vt:lpstr>
      <vt:lpstr>X-RAY</vt:lpstr>
      <vt:lpstr>Prevention of rhesus (d) isoimmunisation </vt:lpstr>
      <vt:lpstr>Management </vt:lpstr>
      <vt:lpstr>Slide 10</vt:lpstr>
      <vt:lpstr> HOW TO DELIVER </vt:lpstr>
      <vt:lpstr> TIMING OF DELIVERY </vt:lpstr>
      <vt:lpstr>INDUCTION OF LABOUR </vt:lpstr>
      <vt:lpstr>Immediate postnatal care </vt:lpstr>
      <vt:lpstr>Evaluation of still born baby</vt:lpstr>
      <vt:lpstr>Investigation of the fetus </vt:lpstr>
      <vt:lpstr>What is postmortem examination and how it is performed? </vt:lpstr>
      <vt:lpstr>Slide 18</vt:lpstr>
      <vt:lpstr>AFTER DELIVERY </vt:lpstr>
      <vt:lpstr>FOLLOW-UP </vt:lpstr>
      <vt:lpstr>Management of Subsequent Pregnancy after Stillbirth</vt:lpstr>
      <vt:lpstr>Slide 22</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Intrauterine fetal death</dc:title>
  <dc:creator>DR Sadaf</dc:creator>
  <cp:lastModifiedBy>Windows User</cp:lastModifiedBy>
  <cp:revision>22</cp:revision>
  <dcterms:created xsi:type="dcterms:W3CDTF">2006-08-16T00:00:00Z</dcterms:created>
  <dcterms:modified xsi:type="dcterms:W3CDTF">2020-04-13T08:58:52Z</dcterms:modified>
</cp:coreProperties>
</file>