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9"/>
  </p:notesMasterIdLst>
  <p:sldIdLst>
    <p:sldId id="324" r:id="rId2"/>
    <p:sldId id="343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23" r:id="rId12"/>
    <p:sldId id="321" r:id="rId13"/>
    <p:sldId id="322" r:id="rId14"/>
    <p:sldId id="319" r:id="rId15"/>
    <p:sldId id="339" r:id="rId16"/>
    <p:sldId id="340" r:id="rId17"/>
    <p:sldId id="34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5750" autoAdjust="0"/>
  </p:normalViewPr>
  <p:slideViewPr>
    <p:cSldViewPr>
      <p:cViewPr varScale="1">
        <p:scale>
          <a:sx n="59" d="100"/>
          <a:sy n="59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02A3C-2DDE-4DC3-AE4B-AD74652E6BAD}" type="datetimeFigureOut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46F53-D582-4300-9452-6D2EE33531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0.12-0.16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31.56-32.00,32.06-32.12,32.13-31.22,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32.54-33.08,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35.46-36.00,36.56-36.05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38.00-38.30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40.18-40.26,41.38-43.10,43.21-43.29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45.30-45.35,45.48-45.52,46.40-46.50,46.56-47.12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47.45-47.50,48.18-48.24,48.38-48.50,49.41-49.49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51.48-52.00,</a:t>
            </a:r>
            <a:r>
              <a:rPr lang="en-GB" dirty="0" smtClean="0"/>
              <a:t> 52.38-52.45,53.20-53.30,54.02-54.07,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07.23-08.25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11.17-11.28,12.05-12.20,12.34-12.40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13.01-13.12,13.18-13.26,14.02-14.06,14.34-14.43,15.25-15.30,18.40-18.59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19.18-19.54,20.30-20.50,21.05-21.13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23.47-24.10,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25.21-25.39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28.56-29.11,29.25-29.31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30.04-30.18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046F53-D582-4300-9452-6D2EE33531C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FD576D-8E2F-4735-9901-BC21F841E03D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03684-C2B1-4EB2-B4AD-C3AA8017AE7E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9A34E-F957-471D-B02C-115CCEB78864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7E5F-6618-4172-882E-7CC99F637425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1661-6836-4AA3-BE14-605523FFE69E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A731F-B6A9-4356-AE6A-4132492EA477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72FE58-2580-4DA8-88AD-B6F9053AFE7E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79998EA-4739-456F-85B2-DCA6E3753609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62F5-3DCA-4DD7-9156-DA868918C5A8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62BE-D7FA-4879-9CBD-B461C15A9356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34FC-9415-4695-B1A0-D00B3988F574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56B038C-2D74-4D05-BA75-13FFA7F5E65D}" type="datetime1">
              <a:rPr lang="en-US" smtClean="0"/>
              <a:pPr/>
              <a:t>1/24/2011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F5E9895-BF61-4431-B17A-0FDBA5D33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358008"/>
          </a:xfrm>
        </p:spPr>
        <p:txBody>
          <a:bodyPr/>
          <a:lstStyle/>
          <a:p>
            <a:pPr algn="ctr"/>
            <a:r>
              <a:rPr lang="en-GB" b="1" dirty="0" smtClean="0"/>
              <a:t>Software Design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50557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endParaRPr lang="en-GB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None/>
            </a:pPr>
            <a:endParaRPr lang="en-GB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buNone/>
            </a:pPr>
            <a:r>
              <a:rPr lang="en-GB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Lecture : 5</a:t>
            </a:r>
            <a:endParaRPr lang="en-US" sz="40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/>
          <a:lstStyle/>
          <a:p>
            <a:r>
              <a:rPr lang="en-GB" dirty="0" smtClean="0"/>
              <a:t>Overall Design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5445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High level Design / Architectural Design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Hierarchical decomposition of the system into</a:t>
            </a:r>
          </a:p>
          <a:p>
            <a:pPr>
              <a:buNone/>
            </a:pPr>
            <a:r>
              <a:rPr lang="en-US" dirty="0" smtClean="0"/>
              <a:t>    subsystems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Determine components and assign to subsystems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Determine relationships between components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en-US" b="1" dirty="0" smtClean="0"/>
              <a:t>Software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400" b="1" smtClean="0">
                <a:solidFill>
                  <a:schemeClr val="accent4">
                    <a:lumMod val="50000"/>
                  </a:schemeClr>
                </a:solidFill>
              </a:rPr>
              <a:t>“The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software architecture of a program or computing system is the structure or 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structures of the system,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which comprise software 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elements, the externally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visible </a:t>
            </a:r>
            <a:r>
              <a:rPr lang="en-US" sz="2400" b="1" i="1" dirty="0" smtClean="0">
                <a:solidFill>
                  <a:schemeClr val="accent4">
                    <a:lumMod val="50000"/>
                  </a:schemeClr>
                </a:solidFill>
              </a:rPr>
              <a:t>properties of those elements, and the relationships </a:t>
            </a:r>
            <a:r>
              <a:rPr lang="en-US" sz="2400" b="1" i="1" smtClean="0">
                <a:solidFill>
                  <a:schemeClr val="accent4">
                    <a:lumMod val="50000"/>
                  </a:schemeClr>
                </a:solidFill>
              </a:rPr>
              <a:t>among them “</a:t>
            </a:r>
            <a:endParaRPr lang="en-US" sz="2400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1800" i="1" dirty="0" smtClean="0"/>
              <a:t>From :Bass, L., Clements, P., </a:t>
            </a:r>
            <a:r>
              <a:rPr lang="en-US" sz="1800" i="1" dirty="0" err="1" smtClean="0"/>
              <a:t>Kazmann</a:t>
            </a:r>
            <a:r>
              <a:rPr lang="en-US" sz="1800" i="1" dirty="0" smtClean="0"/>
              <a:t>, R. (2003): Software</a:t>
            </a:r>
          </a:p>
          <a:p>
            <a:pPr>
              <a:buNone/>
            </a:pPr>
            <a:r>
              <a:rPr lang="en-US" sz="1800" i="1" dirty="0" smtClean="0"/>
              <a:t>Architecture in Practice, 2nd Edition, Addison-Wesley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Lehman‘s First Law of Software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“A program that is used  as an implementation of  software specification reflects some reality, undergoes continual change or becomes progressively less useful.”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Result: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The System will change (or it will vanish)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Bersoff‘s First Law of System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“No matter where you are in the system life cycle, the system will change and the desire to change it will persist throughout the life cycle.”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Result: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600" b="1" dirty="0" smtClean="0"/>
              <a:t>The System will change even at development stage</a:t>
            </a:r>
            <a:endParaRPr lang="en-US" sz="2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066800"/>
          </a:xfrm>
        </p:spPr>
        <p:txBody>
          <a:bodyPr/>
          <a:lstStyle/>
          <a:p>
            <a:r>
              <a:rPr lang="en-GB" dirty="0" smtClean="0"/>
              <a:t>Cost of Bad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5" y="1556792"/>
            <a:ext cx="792088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en-GB" dirty="0" smtClean="0"/>
              <a:t>Design Metaphor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00808"/>
            <a:ext cx="8280920" cy="515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08720"/>
            <a:ext cx="8568952" cy="568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08720"/>
            <a:ext cx="914400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052736"/>
            <a:ext cx="838842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066800"/>
          </a:xfrm>
        </p:spPr>
        <p:txBody>
          <a:bodyPr>
            <a:normAutofit/>
          </a:bodyPr>
          <a:lstStyle/>
          <a:p>
            <a:r>
              <a:rPr lang="en-GB" dirty="0" smtClean="0"/>
              <a:t>Introduction to Software Design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2"/>
            <a:ext cx="82809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066800"/>
          </a:xfrm>
        </p:spPr>
        <p:txBody>
          <a:bodyPr/>
          <a:lstStyle/>
          <a:p>
            <a:r>
              <a:rPr lang="en-GB" dirty="0" smtClean="0"/>
              <a:t>Software Design 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Structures are the most stable things in your system</a:t>
            </a:r>
          </a:p>
          <a:p>
            <a:pPr>
              <a:buNone/>
            </a:pPr>
            <a:endParaRPr lang="en-US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They have to hold even  after years.</a:t>
            </a:r>
          </a:p>
          <a:p>
            <a:pPr lvl="2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System design</a:t>
            </a:r>
          </a:p>
          <a:p>
            <a:endParaRPr lang="en-US" dirty="0" smtClean="0"/>
          </a:p>
          <a:p>
            <a:pPr lvl="2">
              <a:lnSpc>
                <a:spcPct val="160000"/>
              </a:lnSpc>
              <a:buFont typeface="Wingdings" pitchFamily="2" charset="2"/>
              <a:buChar char="ü"/>
            </a:pPr>
            <a:r>
              <a:rPr lang="en-US" dirty="0" smtClean="0"/>
              <a:t> L</a:t>
            </a:r>
            <a:r>
              <a:rPr lang="en-US" dirty="0" smtClean="0">
                <a:solidFill>
                  <a:schemeClr val="tx1"/>
                </a:solidFill>
              </a:rPr>
              <a:t>ays down a structure for the system</a:t>
            </a:r>
          </a:p>
          <a:p>
            <a:pPr lvl="2">
              <a:lnSpc>
                <a:spcPct val="16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 Divides the future  system  in parts which can be</a:t>
            </a:r>
          </a:p>
          <a:p>
            <a:pPr lvl="2">
              <a:lnSpc>
                <a:spcPct val="16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managed</a:t>
            </a:r>
          </a:p>
          <a:p>
            <a:pPr lvl="2">
              <a:lnSpc>
                <a:spcPct val="16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 If you do it right, you are awarded  with  further</a:t>
            </a:r>
          </a:p>
          <a:p>
            <a:pPr lvl="2">
              <a:lnSpc>
                <a:spcPct val="160000"/>
              </a:lnSpc>
              <a:buNone/>
            </a:pPr>
            <a:r>
              <a:rPr lang="en-US" dirty="0" smtClean="0">
                <a:solidFill>
                  <a:schemeClr val="tx1"/>
                </a:solidFill>
              </a:rPr>
              <a:t>     abstraction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en-GB" dirty="0" smtClean="0"/>
              <a:t>Importance of Software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988840"/>
            <a:ext cx="777686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en-GB" dirty="0" smtClean="0"/>
              <a:t>Software Design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Design</a:t>
            </a:r>
          </a:p>
          <a:p>
            <a:pPr>
              <a:buNone/>
            </a:pPr>
            <a:endParaRPr lang="en-US" b="1" dirty="0" smtClean="0"/>
          </a:p>
          <a:p>
            <a:pPr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“The process of defining the architecture, components, interfaces, and other characteristics of a system or</a:t>
            </a:r>
          </a:p>
          <a:p>
            <a:pPr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component.”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r>
              <a:rPr lang="en-US" b="1" dirty="0" smtClean="0"/>
              <a:t>Architectural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“The process of defining a collection of hardware and software components and their interfaces to establish the framework for the development of a computer system”</a:t>
            </a:r>
          </a:p>
          <a:p>
            <a:endParaRPr lang="en-US" dirty="0" smtClean="0"/>
          </a:p>
          <a:p>
            <a:r>
              <a:rPr lang="en-US" dirty="0" smtClean="0"/>
              <a:t>IEEE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Preliminary design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en-US" sz="2600" b="1" dirty="0" smtClean="0">
                <a:solidFill>
                  <a:schemeClr val="accent4">
                    <a:lumMod val="50000"/>
                  </a:schemeClr>
                </a:solidFill>
              </a:rPr>
              <a:t>“The process of analyzing design alternatives and defining the architecture, components, interfaces, and timing and sizing estimates for a system or component.”</a:t>
            </a:r>
            <a:endParaRPr lang="en-US" sz="2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en-US" b="1" dirty="0" smtClean="0"/>
              <a:t>Detailed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“ The process of refining and expanding the preliminary design of a system or component to the extent that the design is sufficiently complete to be implemented”</a:t>
            </a:r>
            <a:endParaRPr lang="en-US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E9895-BF61-4431-B17A-0FDBA5D3353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1032</TotalTime>
  <Words>432</Words>
  <Application>Microsoft Office PowerPoint</Application>
  <PresentationFormat>On-screen Show (4:3)</PresentationFormat>
  <Paragraphs>108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Software Design</vt:lpstr>
      <vt:lpstr>Slide 2</vt:lpstr>
      <vt:lpstr>Introduction to Software Design</vt:lpstr>
      <vt:lpstr>Software Design in a Nutshell</vt:lpstr>
      <vt:lpstr>Importance of Software Design</vt:lpstr>
      <vt:lpstr>Software Design Activities</vt:lpstr>
      <vt:lpstr>Architectural design</vt:lpstr>
      <vt:lpstr>Preliminary design </vt:lpstr>
      <vt:lpstr>Detailed design</vt:lpstr>
      <vt:lpstr>Overall Design Activities</vt:lpstr>
      <vt:lpstr>Software Architecture</vt:lpstr>
      <vt:lpstr>Lehman‘s First Law of Software Evolution</vt:lpstr>
      <vt:lpstr>Bersoff‘s First Law of System Engineering</vt:lpstr>
      <vt:lpstr>Cost of Bad Design</vt:lpstr>
      <vt:lpstr>Design Metaphor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Design</dc:title>
  <dc:creator>Valued Packard Bell Customer</dc:creator>
  <cp:lastModifiedBy>sysadmin</cp:lastModifiedBy>
  <cp:revision>469</cp:revision>
  <dcterms:created xsi:type="dcterms:W3CDTF">2010-12-18T10:20:39Z</dcterms:created>
  <dcterms:modified xsi:type="dcterms:W3CDTF">2011-01-24T01:02:18Z</dcterms:modified>
</cp:coreProperties>
</file>