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97" autoAdjust="0"/>
  </p:normalViewPr>
  <p:slideViewPr>
    <p:cSldViewPr snapToGrid="0">
      <p:cViewPr varScale="1">
        <p:scale>
          <a:sx n="50" d="100"/>
          <a:sy n="50" d="100"/>
        </p:scale>
        <p:origin x="15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36970-E01F-4272-BD4C-9D3D2FEC7289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9E890-F3EE-46A4-B4B7-EA896498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2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twise_operatio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Bit_field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is.techtarget.com/definition/Sequential-Couleur-avec-Memoire-SECA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CMY system. Color is determined by the three independent components Cyan (C=1-R), Magenta (M=1-G), and Yellow (Y=1-B).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E890-F3EE-46A4-B4B7-EA896498C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3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data that is used for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itwise operation"/>
              </a:rPr>
              <a:t>bitwise operations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particularly in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it field"/>
              </a:rPr>
              <a:t>bit field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9E890-F3EE-46A4-B4B7-EA896498C3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2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Laplace transform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E890-F3EE-46A4-B4B7-EA896498C3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function of position in the frame,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(x, y),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well as of time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9E890-F3EE-46A4-B4B7-EA896498C3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5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9E890-F3EE-46A4-B4B7-EA896498C3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81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appears or is stated to be true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NTSC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named after the National Television System Committee, 30 frames are transmitted each second.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 Alternation Line (PAL) and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Sequential Couleur avec Memoire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(SECAM) 25 frames are transmitted each second.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9E890-F3EE-46A4-B4B7-EA896498C3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7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382E-92F3-4ACE-9830-600215EF6CB1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B0CF-C135-47C0-A05F-93036168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382E-92F3-4ACE-9830-600215EF6CB1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B0CF-C135-47C0-A05F-93036168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52637"/>
            <a:ext cx="2263140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52637"/>
            <a:ext cx="662178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382E-92F3-4ACE-9830-600215EF6CB1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B0CF-C135-47C0-A05F-93036168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382E-92F3-4ACE-9830-600215EF6CB1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B0CF-C135-47C0-A05F-93036168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382E-92F3-4ACE-9830-600215EF6CB1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B0CF-C135-47C0-A05F-93036168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054649"/>
            <a:ext cx="4442460" cy="58149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054649"/>
            <a:ext cx="4442460" cy="58149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382E-92F3-4ACE-9830-600215EF6CB1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B0CF-C135-47C0-A05F-93036168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382E-92F3-4ACE-9830-600215EF6CB1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B0CF-C135-47C0-A05F-93036168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382E-92F3-4ACE-9830-600215EF6CB1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B0CF-C135-47C0-A05F-93036168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382E-92F3-4ACE-9830-600215EF6CB1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B0CF-C135-47C0-A05F-93036168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7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382E-92F3-4ACE-9830-600215EF6CB1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B0CF-C135-47C0-A05F-93036168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0382E-92F3-4ACE-9830-600215EF6CB1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FB0CF-C135-47C0-A05F-930361684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0382E-92F3-4ACE-9830-600215EF6CB1}" type="datetimeFigureOut">
              <a:rPr lang="en-US" smtClean="0"/>
              <a:t>12-Sep-18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FB0CF-C135-47C0-A05F-9303616844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7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sfu.ca/mmbook/examples/vrml.html#-1,5,myslide5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01700" y="3073400"/>
            <a:ext cx="4254501" cy="317501"/>
          </a:xfrm>
          <a:custGeom>
            <a:avLst/>
            <a:gdLst/>
            <a:ahLst/>
            <a:cxnLst/>
            <a:rect l="0" t="0" r="0" b="0"/>
            <a:pathLst>
              <a:path w="4254501" h="317501">
                <a:moveTo>
                  <a:pt x="0" y="317500"/>
                </a:moveTo>
                <a:lnTo>
                  <a:pt x="0" y="0"/>
                </a:lnTo>
                <a:lnTo>
                  <a:pt x="4254500" y="0"/>
                </a:lnTo>
                <a:lnTo>
                  <a:pt x="4254500" y="317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901700" y="3606800"/>
            <a:ext cx="7366001" cy="317501"/>
          </a:xfrm>
          <a:custGeom>
            <a:avLst/>
            <a:gdLst/>
            <a:ahLst/>
            <a:cxnLst/>
            <a:rect l="0" t="0" r="0" b="0"/>
            <a:pathLst>
              <a:path w="7366001" h="317501">
                <a:moveTo>
                  <a:pt x="0" y="317500"/>
                </a:moveTo>
                <a:lnTo>
                  <a:pt x="0" y="0"/>
                </a:lnTo>
                <a:lnTo>
                  <a:pt x="7366000" y="0"/>
                </a:lnTo>
                <a:lnTo>
                  <a:pt x="7366000" y="317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901700" y="4140200"/>
            <a:ext cx="1905001" cy="279401"/>
          </a:xfrm>
          <a:custGeom>
            <a:avLst/>
            <a:gdLst/>
            <a:ahLst/>
            <a:cxnLst/>
            <a:rect l="0" t="0" r="0" b="0"/>
            <a:pathLst>
              <a:path w="1905001" h="279401">
                <a:moveTo>
                  <a:pt x="0" y="279400"/>
                </a:moveTo>
                <a:lnTo>
                  <a:pt x="0" y="0"/>
                </a:lnTo>
                <a:lnTo>
                  <a:pt x="1905000" y="0"/>
                </a:lnTo>
                <a:lnTo>
                  <a:pt x="1905000" y="279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01700" y="4673600"/>
            <a:ext cx="3924301" cy="317501"/>
          </a:xfrm>
          <a:custGeom>
            <a:avLst/>
            <a:gdLst/>
            <a:ahLst/>
            <a:cxnLst/>
            <a:rect l="0" t="0" r="0" b="0"/>
            <a:pathLst>
              <a:path w="3924301" h="317501">
                <a:moveTo>
                  <a:pt x="0" y="317500"/>
                </a:moveTo>
                <a:lnTo>
                  <a:pt x="0" y="0"/>
                </a:lnTo>
                <a:lnTo>
                  <a:pt x="3924300" y="0"/>
                </a:lnTo>
                <a:lnTo>
                  <a:pt x="3924300" y="3175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s_F0F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7" name="Picture 6" descr="ws_F10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3352800"/>
            <a:ext cx="4254500" cy="38100"/>
          </a:xfrm>
          <a:prstGeom prst="rect">
            <a:avLst/>
          </a:prstGeom>
        </p:spPr>
      </p:pic>
      <p:pic>
        <p:nvPicPr>
          <p:cNvPr id="8" name="Picture 7" descr="ws_F11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3886200"/>
            <a:ext cx="7366000" cy="38100"/>
          </a:xfrm>
          <a:prstGeom prst="rect">
            <a:avLst/>
          </a:prstGeom>
        </p:spPr>
      </p:pic>
      <p:pic>
        <p:nvPicPr>
          <p:cNvPr id="9" name="Picture 8" descr="ws_F11C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700" y="4368800"/>
            <a:ext cx="1905000" cy="38100"/>
          </a:xfrm>
          <a:prstGeom prst="rect">
            <a:avLst/>
          </a:prstGeom>
        </p:spPr>
      </p:pic>
      <p:pic>
        <p:nvPicPr>
          <p:cNvPr id="10" name="Picture 9" descr="ws_F11D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1700" y="4940300"/>
            <a:ext cx="3924300" cy="38100"/>
          </a:xfrm>
          <a:prstGeom prst="rect">
            <a:avLst/>
          </a:prstGeom>
        </p:spPr>
      </p:pic>
      <p:pic>
        <p:nvPicPr>
          <p:cNvPr id="11" name="Picture 10" descr="ws_F12D.tmp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1700" y="6832600"/>
            <a:ext cx="8255000" cy="38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8210" y="458596"/>
            <a:ext cx="6128922" cy="45397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Fundamentals of Multimedia, Chapter </a:t>
            </a:r>
            <a:r>
              <a:rPr lang="en-US" sz="1377" i="1" dirty="0">
                <a:solidFill>
                  <a:srgbClr val="231F20"/>
                </a:solidFill>
                <a:latin typeface="Segoe UI"/>
                <a:hlinkClick r:id="rId8" action="ppaction://hlinksldjump"/>
              </a:rPr>
              <a:t>2</a:t>
            </a: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08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2855" b="1" dirty="0">
                <a:solidFill>
                  <a:srgbClr val="231F20"/>
                </a:solidFill>
                <a:latin typeface="Segoe UI"/>
              </a:rPr>
              <a:t>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855" b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307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r>
              <a:rPr lang="en-US" sz="2855" b="1" dirty="0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2380" b="1" dirty="0">
                <a:solidFill>
                  <a:srgbClr val="231F20"/>
                </a:solidFill>
                <a:latin typeface="Segoe UI"/>
              </a:rPr>
              <a:t>Multimedia Authoring and Tools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380" b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380" b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380" b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380" b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380" b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380" b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171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r>
              <a:rPr lang="en-US" sz="2380" b="1" dirty="0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2380" dirty="0">
                <a:solidFill>
                  <a:srgbClr val="0000FF"/>
                </a:solidFill>
                <a:latin typeface="Segoe UI"/>
              </a:rPr>
              <a:t>2.1 Multimedia Authoring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380" dirty="0">
              <a:solidFill>
                <a:srgbClr val="0000FF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380" dirty="0">
              <a:solidFill>
                <a:srgbClr val="0000FF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189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r>
              <a:rPr lang="en-US" sz="2380" dirty="0">
                <a:solidFill>
                  <a:srgbClr val="0000FF"/>
                </a:solidFill>
                <a:latin typeface="Segoe UI"/>
              </a:rPr>
              <a:t>	2.2 Some Useful Editing and Authoring Tools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380" dirty="0">
              <a:solidFill>
                <a:srgbClr val="0000FF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380" dirty="0">
              <a:solidFill>
                <a:srgbClr val="0000FF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176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r>
              <a:rPr lang="en-US" sz="2380" dirty="0">
                <a:solidFill>
                  <a:srgbClr val="0000FF"/>
                </a:solidFill>
                <a:latin typeface="Segoe UI"/>
              </a:rPr>
              <a:t>	2.3 VRML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380" dirty="0">
              <a:solidFill>
                <a:srgbClr val="0000FF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endParaRPr lang="en-US" sz="2380" dirty="0">
              <a:solidFill>
                <a:srgbClr val="0000FF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188"/>
              </a:lnSpc>
              <a:buClrTx/>
              <a:buSzTx/>
              <a:buNone/>
              <a:tabLst>
                <a:tab pos="127000" algn="l"/>
                <a:tab pos="1358900" algn="l"/>
                <a:tab pos="3098800" algn="l"/>
              </a:tabLst>
              <a:defRPr/>
            </a:pPr>
            <a:r>
              <a:rPr lang="en-US" sz="2380" dirty="0">
                <a:solidFill>
                  <a:srgbClr val="0000FF"/>
                </a:solidFill>
                <a:latin typeface="Segoe UI"/>
              </a:rPr>
              <a:t>	2.4 Further Exploration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0714" y="6999180"/>
            <a:ext cx="137858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2209" y="7046824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65124" y="1590370"/>
            <a:ext cx="4568420" cy="3454401"/>
          </a:xfrm>
          <a:custGeom>
            <a:avLst/>
            <a:gdLst/>
            <a:ahLst/>
            <a:cxnLst/>
            <a:rect l="0" t="0" r="0" b="0"/>
            <a:pathLst>
              <a:path w="4568420" h="3454401">
                <a:moveTo>
                  <a:pt x="0" y="0"/>
                </a:moveTo>
                <a:lnTo>
                  <a:pt x="4568419" y="0"/>
                </a:lnTo>
                <a:lnTo>
                  <a:pt x="4568419" y="3454400"/>
                </a:lnTo>
                <a:lnTo>
                  <a:pt x="0" y="34544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142280" y="1590370"/>
            <a:ext cx="4568420" cy="3454401"/>
          </a:xfrm>
          <a:custGeom>
            <a:avLst/>
            <a:gdLst/>
            <a:ahLst/>
            <a:cxnLst/>
            <a:rect l="0" t="0" r="0" b="0"/>
            <a:pathLst>
              <a:path w="4568420" h="3454401">
                <a:moveTo>
                  <a:pt x="0" y="0"/>
                </a:moveTo>
                <a:lnTo>
                  <a:pt x="4568419" y="0"/>
                </a:lnTo>
                <a:lnTo>
                  <a:pt x="4568419" y="3454400"/>
                </a:lnTo>
                <a:lnTo>
                  <a:pt x="0" y="34544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s_D6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5" name="Picture 4" descr="ws_D6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12900"/>
            <a:ext cx="4546600" cy="3441700"/>
          </a:xfrm>
          <a:prstGeom prst="rect">
            <a:avLst/>
          </a:prstGeom>
        </p:spPr>
      </p:pic>
      <p:pic>
        <p:nvPicPr>
          <p:cNvPr id="6" name="Picture 5" descr="ws_D7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0800" y="1612900"/>
            <a:ext cx="4546600" cy="3441700"/>
          </a:xfrm>
          <a:prstGeom prst="rect">
            <a:avLst/>
          </a:prstGeom>
        </p:spPr>
      </p:pic>
      <p:pic>
        <p:nvPicPr>
          <p:cNvPr id="7" name="Picture 6" descr="ws_D7D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210" y="458596"/>
            <a:ext cx="6053260" cy="5129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12192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219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34"/>
              </a:lnSpc>
              <a:buClrTx/>
              <a:buSzTx/>
              <a:buNone/>
              <a:tabLst>
                <a:tab pos="12192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Fig 2.4:  Colors and fonts [from Ron Vetter].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s_F5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8" name="Picture 7" descr="ws_F7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210" y="458596"/>
            <a:ext cx="7091941" cy="18723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3429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42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42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42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42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42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42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26"/>
              </a:lnSpc>
              <a:buClrTx/>
              <a:buSzTx/>
              <a:buNone/>
              <a:tabLst>
                <a:tab pos="3429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(c)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A color contrast program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If the text color is some triple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342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(R,G,B), a legible color for the background is that color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342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subtracted from the maximum (here assuming max=1):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5358" y="2722003"/>
            <a:ext cx="3608873" cy="3078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78"/>
              </a:lnSpc>
            </a:pPr>
            <a:r>
              <a:rPr lang="pt-BR" sz="1983">
                <a:solidFill>
                  <a:srgbClr val="231F20"/>
                </a:solidFill>
                <a:latin typeface="Segoe UI"/>
              </a:rPr>
              <a:t>(</a:t>
            </a:r>
            <a:r>
              <a:rPr lang="pt-BR" sz="1983" i="1">
                <a:solidFill>
                  <a:srgbClr val="231F20"/>
                </a:solidFill>
                <a:latin typeface="Segoe UI"/>
              </a:rPr>
              <a:t>R, G, B</a:t>
            </a:r>
            <a:r>
              <a:rPr lang="pt-BR" sz="1983">
                <a:solidFill>
                  <a:srgbClr val="231F20"/>
                </a:solidFill>
                <a:latin typeface="Segoe UI"/>
              </a:rPr>
              <a:t>)  </a:t>
            </a:r>
            <a:r>
              <a:rPr lang="pt-BR" sz="1983" i="1">
                <a:solidFill>
                  <a:srgbClr val="231F20"/>
                </a:solidFill>
                <a:latin typeface="Segoe UI"/>
              </a:rPr>
              <a:t>⇒  </a:t>
            </a:r>
            <a:r>
              <a:rPr lang="pt-BR" sz="1983">
                <a:solidFill>
                  <a:srgbClr val="231F20"/>
                </a:solidFill>
                <a:latin typeface="Segoe UI"/>
              </a:rPr>
              <a:t>(1 </a:t>
            </a:r>
            <a:r>
              <a:rPr lang="pt-BR" sz="1983" i="1">
                <a:solidFill>
                  <a:srgbClr val="231F20"/>
                </a:solidFill>
                <a:latin typeface="Segoe UI"/>
              </a:rPr>
              <a:t>− R, </a:t>
            </a:r>
            <a:r>
              <a:rPr lang="pt-BR" sz="1983">
                <a:solidFill>
                  <a:srgbClr val="231F20"/>
                </a:solidFill>
                <a:latin typeface="Segoe UI"/>
              </a:rPr>
              <a:t>1 </a:t>
            </a:r>
            <a:r>
              <a:rPr lang="pt-BR" sz="1983" i="1">
                <a:solidFill>
                  <a:srgbClr val="231F20"/>
                </a:solidFill>
                <a:latin typeface="Segoe UI"/>
              </a:rPr>
              <a:t>− G, </a:t>
            </a:r>
            <a:r>
              <a:rPr lang="pt-BR" sz="1983">
                <a:solidFill>
                  <a:srgbClr val="231F20"/>
                </a:solidFill>
                <a:latin typeface="Segoe UI"/>
              </a:rPr>
              <a:t>1 </a:t>
            </a:r>
            <a:r>
              <a:rPr lang="pt-BR" sz="1983" i="1">
                <a:solidFill>
                  <a:srgbClr val="231F20"/>
                </a:solidFill>
                <a:latin typeface="Segoe UI"/>
              </a:rPr>
              <a:t>− B</a:t>
            </a:r>
            <a:r>
              <a:rPr lang="pt-BR" sz="1983">
                <a:solidFill>
                  <a:srgbClr val="231F20"/>
                </a:solidFill>
                <a:latin typeface="Segoe UI"/>
              </a:rPr>
              <a:t>)</a:t>
            </a:r>
            <a:endParaRPr lang="en-US" sz="1983">
              <a:solidFill>
                <a:srgbClr val="231F20"/>
              </a:solidFill>
              <a:latin typeface="Segoe U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2144" y="2722003"/>
            <a:ext cx="484107" cy="3151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78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(2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.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0662" y="3329535"/>
            <a:ext cx="6913471" cy="9361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706"/>
              </a:lnSpc>
              <a:buClrTx/>
              <a:buSzTx/>
              <a:buNone/>
              <a:tabLst>
                <a:tab pos="292100" algn="l"/>
                <a:tab pos="406400" algn="l"/>
              </a:tabLst>
              <a:defRPr/>
            </a:pPr>
            <a:r>
              <a:rPr lang="en-US" sz="1983" b="1" dirty="0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Some color combinations are more pleasing than others;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92100" algn="l"/>
                <a:tab pos="406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92100" algn="l"/>
                <a:tab pos="4064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e.g., a pink background and forest green foreground, or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92100" algn="l"/>
                <a:tab pos="406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92100" algn="l"/>
                <a:tab pos="4064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a  green  background  and  mauve  foreground.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33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134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0500" y="1371600"/>
            <a:ext cx="4597400" cy="4000500"/>
          </a:xfrm>
          <a:prstGeom prst="rect">
            <a:avLst/>
          </a:prstGeom>
        </p:spPr>
      </p:pic>
      <p:pic>
        <p:nvPicPr>
          <p:cNvPr id="4" name="Picture 3" descr="ws_134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6599051" cy="5527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5588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94"/>
              </a:lnSpc>
              <a:buClrTx/>
              <a:buSzTx/>
              <a:buNone/>
              <a:tabLst>
                <a:tab pos="5588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Fig. 2.5:  Program to investigate colors and readability.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55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156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6300" y="2413000"/>
            <a:ext cx="3225800" cy="3238500"/>
          </a:xfrm>
          <a:prstGeom prst="rect">
            <a:avLst/>
          </a:prstGeom>
        </p:spPr>
      </p:pic>
      <p:pic>
        <p:nvPicPr>
          <p:cNvPr id="4" name="Picture 3" descr="ws_156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7285521" cy="579645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46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Fig.  2.6,  shows  a  “color  wheel”,  with  opposite  colors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equal to (1-R,1-G,1-B):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99"/>
              </a:lnSpc>
              <a:buClrTx/>
              <a:buSzTx/>
              <a:buNone/>
              <a:tabLst>
                <a:tab pos="812800" algn="l"/>
                <a:tab pos="1104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Fig. 2.6:  Color wheel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77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177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8100" y="3784600"/>
            <a:ext cx="1498600" cy="1854200"/>
          </a:xfrm>
          <a:prstGeom prst="rect">
            <a:avLst/>
          </a:prstGeom>
        </p:spPr>
      </p:pic>
      <p:pic>
        <p:nvPicPr>
          <p:cNvPr id="4" name="Picture 3" descr="ws_1789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400" y="3784600"/>
            <a:ext cx="1485900" cy="1854200"/>
          </a:xfrm>
          <a:prstGeom prst="rect">
            <a:avLst/>
          </a:prstGeom>
        </p:spPr>
      </p:pic>
      <p:pic>
        <p:nvPicPr>
          <p:cNvPr id="5" name="Picture 4" descr="ws_178A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0000" y="3784600"/>
            <a:ext cx="1511300" cy="1854200"/>
          </a:xfrm>
          <a:prstGeom prst="rect">
            <a:avLst/>
          </a:prstGeom>
        </p:spPr>
      </p:pic>
      <p:pic>
        <p:nvPicPr>
          <p:cNvPr id="6" name="Picture 5" descr="ws_179B.tmp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210" y="458596"/>
            <a:ext cx="7435882" cy="64120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223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Sprite Animation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1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The basic idea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Suppose we have an animation ﬁgure, as in</a:t>
            </a:r>
          </a:p>
          <a:p>
            <a:pPr marL="0" marR="0" lvl="0" indent="0" defTabSz="914400" eaLnBrk="1" fontAlgn="auto" latinLnBrk="0" hangingPunct="1">
              <a:lnSpc>
                <a:spcPts val="2785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Fig. 2.7 (a).  Now create a 1-bit mask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M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, as in Fig. 2.7 (b),</a:t>
            </a:r>
          </a:p>
          <a:p>
            <a:pPr marL="0" marR="0" lvl="0" indent="0" defTabSz="914400" eaLnBrk="1" fontAlgn="auto" latinLnBrk="0" hangingPunct="1">
              <a:lnSpc>
                <a:spcPts val="2796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black  on  white,  and  accompanying 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sprite  S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,  as  in  Fig.  2.7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(c).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155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Fig. 2.7:  Sprite creation: Original, mask image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M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, and sprite</a:t>
            </a:r>
          </a:p>
          <a:p>
            <a:pPr marL="0" marR="0" lvl="0" indent="0" defTabSz="914400" eaLnBrk="1" fontAlgn="auto" latinLnBrk="0" hangingPunct="1">
              <a:lnSpc>
                <a:spcPts val="2785"/>
              </a:lnSpc>
              <a:buClrTx/>
              <a:buSzTx/>
              <a:buNone/>
              <a:tabLst>
                <a:tab pos="215900" algn="l"/>
                <a:tab pos="482600" algn="l"/>
                <a:tab pos="267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S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(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“Duke” ﬁgure courtesy of Sun Microsystems.)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C1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1C1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" y="2501900"/>
            <a:ext cx="2197100" cy="1676400"/>
          </a:xfrm>
          <a:prstGeom prst="rect">
            <a:avLst/>
          </a:prstGeom>
        </p:spPr>
      </p:pic>
      <p:pic>
        <p:nvPicPr>
          <p:cNvPr id="4" name="Picture 3" descr="ws_1C3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300" y="2501900"/>
            <a:ext cx="1346200" cy="1676400"/>
          </a:xfrm>
          <a:prstGeom prst="rect">
            <a:avLst/>
          </a:prstGeom>
        </p:spPr>
      </p:pic>
      <p:pic>
        <p:nvPicPr>
          <p:cNvPr id="5" name="Picture 4" descr="ws_1C31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5200" y="2501900"/>
            <a:ext cx="2197100" cy="1676400"/>
          </a:xfrm>
          <a:prstGeom prst="rect">
            <a:avLst/>
          </a:prstGeom>
        </p:spPr>
      </p:pic>
      <p:pic>
        <p:nvPicPr>
          <p:cNvPr id="6" name="Picture 5" descr="ws_1C42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7200" y="4241800"/>
            <a:ext cx="1358900" cy="1663700"/>
          </a:xfrm>
          <a:prstGeom prst="rect">
            <a:avLst/>
          </a:prstGeom>
        </p:spPr>
      </p:pic>
      <p:pic>
        <p:nvPicPr>
          <p:cNvPr id="7" name="Picture 6" descr="ws_1C43.tmp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49800" y="4241800"/>
            <a:ext cx="2209800" cy="1663700"/>
          </a:xfrm>
          <a:prstGeom prst="rect">
            <a:avLst/>
          </a:prstGeom>
        </p:spPr>
      </p:pic>
      <p:pic>
        <p:nvPicPr>
          <p:cNvPr id="8" name="Picture 7" descr="ws_1C53.tmp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210" y="458596"/>
            <a:ext cx="6940426" cy="63991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543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We can overlay the sprite on a colored background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B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, as in</a:t>
            </a:r>
          </a:p>
          <a:p>
            <a:pPr marL="0" marR="0" lvl="0" indent="0" defTabSz="914400" eaLnBrk="1" fontAlgn="auto" latinLnBrk="0" hangingPunct="1">
              <a:lnSpc>
                <a:spcPts val="2785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Fig. 2.8 (a) by ﬁrst ANDing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B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and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M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, and then ORing the</a:t>
            </a:r>
          </a:p>
          <a:p>
            <a:pPr marL="0" marR="0" lvl="0" indent="0" defTabSz="914400" eaLnBrk="1" fontAlgn="auto" latinLnBrk="0" hangingPunct="1">
              <a:lnSpc>
                <a:spcPts val="2796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result with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S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, with ﬁnal result as in Fig. 2.8 (e).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759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Fig. 2.8:  Sprite animation:  (a): Background 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B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.  (b): Mask 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M 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.  (c): 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B  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AND</a:t>
            </a:r>
          </a:p>
          <a:p>
            <a:pPr marL="0" marR="0" lvl="0" indent="0" defTabSz="914400" eaLnBrk="1" fontAlgn="auto" latinLnBrk="0" hangingPunct="1">
              <a:lnSpc>
                <a:spcPts val="2783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653" i="1">
                <a:solidFill>
                  <a:srgbClr val="231F20"/>
                </a:solidFill>
                <a:latin typeface="Segoe UI"/>
              </a:rPr>
              <a:t>M 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.  (d): Sprite 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S 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.  (e): 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B 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AND 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M  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OR 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27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227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3300" y="5219700"/>
            <a:ext cx="850900" cy="660400"/>
          </a:xfrm>
          <a:prstGeom prst="rect">
            <a:avLst/>
          </a:prstGeom>
        </p:spPr>
      </p:pic>
      <p:pic>
        <p:nvPicPr>
          <p:cNvPr id="4" name="Picture 3" descr="ws_228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7700" y="5219700"/>
            <a:ext cx="838200" cy="660400"/>
          </a:xfrm>
          <a:prstGeom prst="rect">
            <a:avLst/>
          </a:prstGeom>
        </p:spPr>
      </p:pic>
      <p:pic>
        <p:nvPicPr>
          <p:cNvPr id="5" name="Picture 4" descr="ws_228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5219700"/>
            <a:ext cx="838200" cy="660400"/>
          </a:xfrm>
          <a:prstGeom prst="rect">
            <a:avLst/>
          </a:prstGeom>
        </p:spPr>
      </p:pic>
      <p:pic>
        <p:nvPicPr>
          <p:cNvPr id="6" name="Picture 5" descr="ws_228F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1100" y="5219700"/>
            <a:ext cx="838200" cy="660400"/>
          </a:xfrm>
          <a:prstGeom prst="rect">
            <a:avLst/>
          </a:prstGeom>
        </p:spPr>
      </p:pic>
      <p:pic>
        <p:nvPicPr>
          <p:cNvPr id="7" name="Picture 6" descr="ws_22A0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2800" y="5219700"/>
            <a:ext cx="838200" cy="660400"/>
          </a:xfrm>
          <a:prstGeom prst="rect">
            <a:avLst/>
          </a:prstGeom>
        </p:spPr>
      </p:pic>
      <p:pic>
        <p:nvPicPr>
          <p:cNvPr id="8" name="Picture 7" descr="ws_22A1.tmp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4500" y="5219700"/>
            <a:ext cx="838200" cy="660400"/>
          </a:xfrm>
          <a:prstGeom prst="rect">
            <a:avLst/>
          </a:prstGeom>
        </p:spPr>
      </p:pic>
      <p:pic>
        <p:nvPicPr>
          <p:cNvPr id="9" name="Picture 8" descr="ws_22B2.tmp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6200" y="5219700"/>
            <a:ext cx="838200" cy="660400"/>
          </a:xfrm>
          <a:prstGeom prst="rect">
            <a:avLst/>
          </a:prstGeom>
        </p:spPr>
      </p:pic>
      <p:pic>
        <p:nvPicPr>
          <p:cNvPr id="10" name="Picture 9" descr="ws_22B3.tmp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27900" y="5219700"/>
            <a:ext cx="850900" cy="660400"/>
          </a:xfrm>
          <a:prstGeom prst="rect">
            <a:avLst/>
          </a:prstGeom>
        </p:spPr>
      </p:pic>
      <p:pic>
        <p:nvPicPr>
          <p:cNvPr id="11" name="Picture 10" descr="ws_22C3.tmp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29600" y="5219700"/>
            <a:ext cx="850900" cy="660400"/>
          </a:xfrm>
          <a:prstGeom prst="rect">
            <a:avLst/>
          </a:prstGeom>
        </p:spPr>
      </p:pic>
      <p:pic>
        <p:nvPicPr>
          <p:cNvPr id="12" name="Picture 11" descr="ws_22C4.tmp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8210" y="458596"/>
            <a:ext cx="7397153" cy="44499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739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Video Transitions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1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Video transitions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to signal “scene changes”.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857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Many diﬀerent types of transitions: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55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1.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Cut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an abrupt change of image contents formed by abut-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ting two video frames consecutively.  This is the simplest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628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and most frequently used video transition.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5D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25D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162300"/>
            <a:ext cx="838200" cy="673100"/>
          </a:xfrm>
          <a:prstGeom prst="rect">
            <a:avLst/>
          </a:prstGeom>
        </p:spPr>
      </p:pic>
      <p:pic>
        <p:nvPicPr>
          <p:cNvPr id="4" name="Picture 3" descr="ws_25E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1500" y="3162300"/>
            <a:ext cx="850900" cy="673100"/>
          </a:xfrm>
          <a:prstGeom prst="rect">
            <a:avLst/>
          </a:prstGeom>
        </p:spPr>
      </p:pic>
      <p:pic>
        <p:nvPicPr>
          <p:cNvPr id="5" name="Picture 4" descr="ws_25E4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68600" y="3162300"/>
            <a:ext cx="850900" cy="673100"/>
          </a:xfrm>
          <a:prstGeom prst="rect">
            <a:avLst/>
          </a:prstGeom>
        </p:spPr>
      </p:pic>
      <p:pic>
        <p:nvPicPr>
          <p:cNvPr id="6" name="Picture 5" descr="ws_25F5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95700" y="3162300"/>
            <a:ext cx="850900" cy="673100"/>
          </a:xfrm>
          <a:prstGeom prst="rect">
            <a:avLst/>
          </a:prstGeom>
        </p:spPr>
      </p:pic>
      <p:pic>
        <p:nvPicPr>
          <p:cNvPr id="7" name="Picture 6" descr="ws_25F6.tmp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22800" y="3162300"/>
            <a:ext cx="850900" cy="673100"/>
          </a:xfrm>
          <a:prstGeom prst="rect">
            <a:avLst/>
          </a:prstGeom>
        </p:spPr>
      </p:pic>
      <p:pic>
        <p:nvPicPr>
          <p:cNvPr id="8" name="Picture 7" descr="ws_2606.tmp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49900" y="3162300"/>
            <a:ext cx="850900" cy="673100"/>
          </a:xfrm>
          <a:prstGeom prst="rect">
            <a:avLst/>
          </a:prstGeom>
        </p:spPr>
      </p:pic>
      <p:pic>
        <p:nvPicPr>
          <p:cNvPr id="9" name="Picture 8" descr="ws_2607.tmp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3162300"/>
            <a:ext cx="850900" cy="673100"/>
          </a:xfrm>
          <a:prstGeom prst="rect">
            <a:avLst/>
          </a:prstGeom>
        </p:spPr>
      </p:pic>
      <p:pic>
        <p:nvPicPr>
          <p:cNvPr id="10" name="Picture 9" descr="ws_2618.tmp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04100" y="3162300"/>
            <a:ext cx="850900" cy="673100"/>
          </a:xfrm>
          <a:prstGeom prst="rect">
            <a:avLst/>
          </a:prstGeom>
        </p:spPr>
      </p:pic>
      <p:pic>
        <p:nvPicPr>
          <p:cNvPr id="11" name="Picture 10" descr="ws_2619.tmp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31200" y="3162300"/>
            <a:ext cx="850900" cy="673100"/>
          </a:xfrm>
          <a:prstGeom prst="rect">
            <a:avLst/>
          </a:prstGeom>
        </p:spPr>
      </p:pic>
      <p:pic>
        <p:nvPicPr>
          <p:cNvPr id="12" name="Picture 11" descr="ws_2629.tmp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8210" y="458596"/>
            <a:ext cx="7766806" cy="5527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82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2.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Wipe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 a  replacement  of  the  pixels  in  a  region  of  the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viewport  with  those  from  another  video.   Wipes  can  be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left-to-right, right-to-left, vertical, horizontal, like an iris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opening, swept out like the hands of a clock, etc.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222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3.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Dissolve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replaces  every pixel  with  a  mixture over  time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of the two videos, gradually replacing the ﬁrst by the sec-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ond.  Most dissolves can be classiﬁed as two types: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cross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endParaRPr lang="en-US" sz="1983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482600" algn="l"/>
                <a:tab pos="850900" algn="l"/>
              </a:tabLst>
              <a:defRPr/>
            </a:pPr>
            <a:r>
              <a:rPr lang="en-US" sz="1983" b="1">
                <a:solidFill>
                  <a:srgbClr val="231F20"/>
                </a:solidFill>
                <a:latin typeface="Segoe UI"/>
              </a:rPr>
              <a:t>		dissolve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and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dither dissolve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95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296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000" y="6007100"/>
            <a:ext cx="850900" cy="673100"/>
          </a:xfrm>
          <a:prstGeom prst="rect">
            <a:avLst/>
          </a:prstGeom>
        </p:spPr>
      </p:pic>
      <p:pic>
        <p:nvPicPr>
          <p:cNvPr id="4" name="Picture 3" descr="ws_2967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6100" y="6007100"/>
            <a:ext cx="850900" cy="673100"/>
          </a:xfrm>
          <a:prstGeom prst="rect">
            <a:avLst/>
          </a:prstGeom>
        </p:spPr>
      </p:pic>
      <p:pic>
        <p:nvPicPr>
          <p:cNvPr id="5" name="Picture 4" descr="ws_2978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5900" y="6007100"/>
            <a:ext cx="838200" cy="673100"/>
          </a:xfrm>
          <a:prstGeom prst="rect">
            <a:avLst/>
          </a:prstGeom>
        </p:spPr>
      </p:pic>
      <p:pic>
        <p:nvPicPr>
          <p:cNvPr id="6" name="Picture 5" descr="ws_2979.tmp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3000" y="6007100"/>
            <a:ext cx="838200" cy="673100"/>
          </a:xfrm>
          <a:prstGeom prst="rect">
            <a:avLst/>
          </a:prstGeom>
        </p:spPr>
      </p:pic>
      <p:pic>
        <p:nvPicPr>
          <p:cNvPr id="7" name="Picture 6" descr="ws_2989.tmp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10100" y="6007100"/>
            <a:ext cx="838200" cy="673100"/>
          </a:xfrm>
          <a:prstGeom prst="rect">
            <a:avLst/>
          </a:prstGeom>
        </p:spPr>
      </p:pic>
      <p:pic>
        <p:nvPicPr>
          <p:cNvPr id="8" name="Picture 7" descr="ws_298A.tmp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37200" y="6007100"/>
            <a:ext cx="850900" cy="673100"/>
          </a:xfrm>
          <a:prstGeom prst="rect">
            <a:avLst/>
          </a:prstGeom>
        </p:spPr>
      </p:pic>
      <p:pic>
        <p:nvPicPr>
          <p:cNvPr id="9" name="Picture 8" descr="ws_298B.tmp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64300" y="6007100"/>
            <a:ext cx="850900" cy="673100"/>
          </a:xfrm>
          <a:prstGeom prst="rect">
            <a:avLst/>
          </a:prstGeom>
        </p:spPr>
      </p:pic>
      <p:pic>
        <p:nvPicPr>
          <p:cNvPr id="10" name="Picture 9" descr="ws_299C.tmp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91400" y="6007100"/>
            <a:ext cx="850900" cy="673100"/>
          </a:xfrm>
          <a:prstGeom prst="rect">
            <a:avLst/>
          </a:prstGeom>
        </p:spPr>
      </p:pic>
      <p:pic>
        <p:nvPicPr>
          <p:cNvPr id="11" name="Picture 10" descr="ws_299D.tmp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318500" y="6007100"/>
            <a:ext cx="850900" cy="673100"/>
          </a:xfrm>
          <a:prstGeom prst="rect">
            <a:avLst/>
          </a:prstGeom>
        </p:spPr>
      </p:pic>
      <p:pic>
        <p:nvPicPr>
          <p:cNvPr id="12" name="Picture 11" descr="ws_29AE.tmp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8210" y="458596"/>
            <a:ext cx="6349687" cy="1974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22098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209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209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209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209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9"/>
              </a:lnSpc>
              <a:buClrTx/>
              <a:buSzTx/>
              <a:buNone/>
              <a:tabLst>
                <a:tab pos="215900" algn="l"/>
                <a:tab pos="22098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Type I: Cross Dissolve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209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209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209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209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209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1"/>
              </a:lnSpc>
              <a:buClrTx/>
              <a:buSzTx/>
              <a:buNone/>
              <a:tabLst>
                <a:tab pos="215900" algn="l"/>
                <a:tab pos="22098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Every pixel is aﬀected gradually.  It can be deﬁned by: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3045" y="3033396"/>
            <a:ext cx="2946319" cy="31963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86"/>
              </a:lnSpc>
            </a:pPr>
            <a:r>
              <a:rPr lang="fr-FR" sz="2066" b="1">
                <a:solidFill>
                  <a:srgbClr val="231F20"/>
                </a:solidFill>
                <a:latin typeface="Segoe UI"/>
              </a:rPr>
              <a:t>D </a:t>
            </a:r>
            <a:r>
              <a:rPr lang="fr-FR" sz="1983">
                <a:solidFill>
                  <a:srgbClr val="231F20"/>
                </a:solidFill>
                <a:latin typeface="Segoe UI"/>
              </a:rPr>
              <a:t>= (1 </a:t>
            </a:r>
            <a:r>
              <a:rPr lang="fr-FR" sz="1983" i="1">
                <a:solidFill>
                  <a:srgbClr val="231F20"/>
                </a:solidFill>
                <a:latin typeface="Segoe UI"/>
              </a:rPr>
              <a:t>− α</a:t>
            </a:r>
            <a:r>
              <a:rPr lang="fr-FR" sz="1983">
                <a:solidFill>
                  <a:srgbClr val="231F20"/>
                </a:solidFill>
                <a:latin typeface="Segoe UI"/>
              </a:rPr>
              <a:t>(</a:t>
            </a:r>
            <a:r>
              <a:rPr lang="fr-FR" sz="1983" i="1">
                <a:solidFill>
                  <a:srgbClr val="231F20"/>
                </a:solidFill>
                <a:latin typeface="Segoe UI"/>
              </a:rPr>
              <a:t>t</a:t>
            </a:r>
            <a:r>
              <a:rPr lang="fr-FR" sz="1983">
                <a:solidFill>
                  <a:srgbClr val="231F20"/>
                </a:solidFill>
                <a:latin typeface="Segoe UI"/>
              </a:rPr>
              <a:t>)) </a:t>
            </a:r>
            <a:r>
              <a:rPr lang="fr-FR" sz="1983" i="1">
                <a:solidFill>
                  <a:srgbClr val="231F20"/>
                </a:solidFill>
                <a:latin typeface="Segoe UI"/>
              </a:rPr>
              <a:t>· </a:t>
            </a:r>
            <a:r>
              <a:rPr lang="fr-FR" sz="2066" b="1">
                <a:solidFill>
                  <a:srgbClr val="231F20"/>
                </a:solidFill>
                <a:latin typeface="Segoe UI"/>
              </a:rPr>
              <a:t>A </a:t>
            </a:r>
            <a:r>
              <a:rPr lang="fr-FR" sz="1983">
                <a:solidFill>
                  <a:srgbClr val="231F20"/>
                </a:solidFill>
                <a:latin typeface="Segoe UI"/>
              </a:rPr>
              <a:t>+ </a:t>
            </a:r>
            <a:r>
              <a:rPr lang="fr-FR" sz="1983" i="1">
                <a:solidFill>
                  <a:srgbClr val="231F20"/>
                </a:solidFill>
                <a:latin typeface="Segoe UI"/>
              </a:rPr>
              <a:t>α</a:t>
            </a:r>
            <a:r>
              <a:rPr lang="fr-FR" sz="1983">
                <a:solidFill>
                  <a:srgbClr val="231F20"/>
                </a:solidFill>
                <a:latin typeface="Segoe UI"/>
              </a:rPr>
              <a:t>(</a:t>
            </a:r>
            <a:r>
              <a:rPr lang="fr-FR" sz="1983" i="1">
                <a:solidFill>
                  <a:srgbClr val="231F20"/>
                </a:solidFill>
                <a:latin typeface="Segoe UI"/>
              </a:rPr>
              <a:t>t</a:t>
            </a:r>
            <a:r>
              <a:rPr lang="fr-FR" sz="1983">
                <a:solidFill>
                  <a:srgbClr val="231F20"/>
                </a:solidFill>
                <a:latin typeface="Segoe UI"/>
              </a:rPr>
              <a:t>) </a:t>
            </a:r>
            <a:r>
              <a:rPr lang="fr-FR" sz="1983" i="1">
                <a:solidFill>
                  <a:srgbClr val="231F20"/>
                </a:solidFill>
                <a:latin typeface="Segoe UI"/>
              </a:rPr>
              <a:t>· </a:t>
            </a:r>
            <a:r>
              <a:rPr lang="fr-FR" sz="2066" b="1">
                <a:solidFill>
                  <a:srgbClr val="231F20"/>
                </a:solidFill>
                <a:latin typeface="Segoe UI"/>
              </a:rPr>
              <a:t>B</a:t>
            </a:r>
            <a:endParaRPr lang="en-US" sz="2066" b="1">
              <a:solidFill>
                <a:srgbClr val="231F20"/>
              </a:solidFill>
              <a:latin typeface="Segoe U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2928" y="3043410"/>
            <a:ext cx="484107" cy="3151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78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(2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.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7913" y="3586965"/>
            <a:ext cx="6926063" cy="936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where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A 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and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B 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are  the  color  3-vectors  for  video  A  and</a:t>
            </a:r>
          </a:p>
          <a:p>
            <a:pPr>
              <a:lnSpc>
                <a:spcPts val="3169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video  B.  Here, 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α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(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)  is  a  transition  function,  which  is  often</a:t>
            </a:r>
          </a:p>
          <a:p>
            <a:pPr>
              <a:lnSpc>
                <a:spcPts val="2412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linear: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F0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2F0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92600"/>
            <a:ext cx="850900" cy="673100"/>
          </a:xfrm>
          <a:prstGeom prst="rect">
            <a:avLst/>
          </a:prstGeom>
        </p:spPr>
      </p:pic>
      <p:pic>
        <p:nvPicPr>
          <p:cNvPr id="4" name="Picture 3" descr="ws_2F1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7700" y="4292600"/>
            <a:ext cx="850900" cy="673100"/>
          </a:xfrm>
          <a:prstGeom prst="rect">
            <a:avLst/>
          </a:prstGeom>
        </p:spPr>
      </p:pic>
      <p:pic>
        <p:nvPicPr>
          <p:cNvPr id="5" name="Picture 4" descr="ws_2F1E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4800" y="4292600"/>
            <a:ext cx="850900" cy="673100"/>
          </a:xfrm>
          <a:prstGeom prst="rect">
            <a:avLst/>
          </a:prstGeom>
        </p:spPr>
      </p:pic>
      <p:pic>
        <p:nvPicPr>
          <p:cNvPr id="6" name="Picture 5" descr="ws_2F1F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1900" y="4292600"/>
            <a:ext cx="850900" cy="673100"/>
          </a:xfrm>
          <a:prstGeom prst="rect">
            <a:avLst/>
          </a:prstGeom>
        </p:spPr>
      </p:pic>
      <p:pic>
        <p:nvPicPr>
          <p:cNvPr id="7" name="Picture 6" descr="ws_2F30.tmp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9000" y="4292600"/>
            <a:ext cx="850900" cy="673100"/>
          </a:xfrm>
          <a:prstGeom prst="rect">
            <a:avLst/>
          </a:prstGeom>
        </p:spPr>
      </p:pic>
      <p:pic>
        <p:nvPicPr>
          <p:cNvPr id="8" name="Picture 7" descr="ws_2F31.tmp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26100" y="4292600"/>
            <a:ext cx="850900" cy="673100"/>
          </a:xfrm>
          <a:prstGeom prst="rect">
            <a:avLst/>
          </a:prstGeom>
        </p:spPr>
      </p:pic>
      <p:pic>
        <p:nvPicPr>
          <p:cNvPr id="9" name="Picture 8" descr="ws_2F41.tmp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4292600"/>
            <a:ext cx="850900" cy="673100"/>
          </a:xfrm>
          <a:prstGeom prst="rect">
            <a:avLst/>
          </a:prstGeom>
        </p:spPr>
      </p:pic>
      <p:pic>
        <p:nvPicPr>
          <p:cNvPr id="10" name="Picture 9" descr="ws_2F42.tmp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80300" y="4292600"/>
            <a:ext cx="850900" cy="673100"/>
          </a:xfrm>
          <a:prstGeom prst="rect">
            <a:avLst/>
          </a:prstGeom>
        </p:spPr>
      </p:pic>
      <p:pic>
        <p:nvPicPr>
          <p:cNvPr id="11" name="Picture 10" descr="ws_2F53.tmp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07400" y="4292600"/>
            <a:ext cx="850900" cy="673100"/>
          </a:xfrm>
          <a:prstGeom prst="rect">
            <a:avLst/>
          </a:prstGeom>
        </p:spPr>
      </p:pic>
      <p:pic>
        <p:nvPicPr>
          <p:cNvPr id="12" name="Picture 11" descr="ws_2F54.tmp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8210" y="458596"/>
            <a:ext cx="7283982" cy="351378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363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Type II: Dither Dissolve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1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Determined  by 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α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(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),  increasingly  more  and  more  pixels  in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video  A  will  abruptly  (instead  of  gradually  as  in  Type  I)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20828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change to video B.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F3057-61BA-4FE7-9046-528B88251B4B}"/>
              </a:ext>
            </a:extLst>
          </p:cNvPr>
          <p:cNvSpPr txBox="1"/>
          <p:nvPr/>
        </p:nvSpPr>
        <p:spPr>
          <a:xfrm>
            <a:off x="2100404" y="5155920"/>
            <a:ext cx="1165384" cy="3151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78"/>
              </a:lnSpc>
            </a:pPr>
            <a:r>
              <a:rPr lang="el-GR" sz="1983" i="1" dirty="0">
                <a:solidFill>
                  <a:srgbClr val="231F20"/>
                </a:solidFill>
                <a:latin typeface="Segoe UI"/>
              </a:rPr>
              <a:t>α</a:t>
            </a:r>
            <a:r>
              <a:rPr lang="el-GR" sz="1983" dirty="0">
                <a:solidFill>
                  <a:srgbClr val="231F20"/>
                </a:solidFill>
                <a:latin typeface="Segoe UI"/>
              </a:rPr>
              <a:t>(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) =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k · t,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AE25CB-437E-4E58-8F01-89B7A11F3FB7}"/>
              </a:ext>
            </a:extLst>
          </p:cNvPr>
          <p:cNvSpPr txBox="1"/>
          <p:nvPr/>
        </p:nvSpPr>
        <p:spPr>
          <a:xfrm>
            <a:off x="3936936" y="5150734"/>
            <a:ext cx="1873556" cy="219637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715"/>
              </a:lnSpc>
              <a:buClrTx/>
              <a:buSzTx/>
              <a:buNone/>
              <a:tabLst>
                <a:tab pos="8890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with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k ·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653" i="1" dirty="0" err="1">
                <a:solidFill>
                  <a:srgbClr val="231F20"/>
                </a:solidFill>
                <a:latin typeface="Segoe UI"/>
              </a:rPr>
              <a:t>max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≡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890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890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890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890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890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890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890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890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890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890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890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8890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03"/>
              </a:lnSpc>
              <a:buClrTx/>
              <a:buSzTx/>
              <a:buNone/>
              <a:tabLst>
                <a:tab pos="8890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F80BD8-4C34-4073-90A8-DC82F8C1B209}"/>
              </a:ext>
            </a:extLst>
          </p:cNvPr>
          <p:cNvSpPr txBox="1"/>
          <p:nvPr/>
        </p:nvSpPr>
        <p:spPr>
          <a:xfrm>
            <a:off x="6252197" y="5155674"/>
            <a:ext cx="2371931" cy="21929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78"/>
              </a:lnSpc>
              <a:buClrTx/>
              <a:buSzTx/>
              <a:buNone/>
              <a:tabLst>
                <a:tab pos="1549400" algn="l"/>
              </a:tabLst>
              <a:defRPr/>
            </a:pPr>
            <a:r>
              <a:rPr lang="en-US" dirty="0"/>
              <a:t>	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(2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.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3)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5494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541"/>
              </a:lnSpc>
              <a:buClrTx/>
              <a:buSzTx/>
              <a:buNone/>
              <a:tabLst>
                <a:tab pos="15494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 dirty="0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 dirty="0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36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F38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233712" cy="63991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424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		</a:t>
            </a:r>
            <a:r>
              <a:rPr lang="en-US" sz="2855" b="1">
                <a:solidFill>
                  <a:srgbClr val="231F20"/>
                </a:solidFill>
                <a:latin typeface="Segoe UI"/>
              </a:rPr>
              <a:t>2.1 Multimedia Authoring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2855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2855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2855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2855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88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2855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Multimedia authoring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creation of multimedia productions,</a:t>
            </a:r>
          </a:p>
          <a:p>
            <a:pPr marL="0" marR="0" lvl="0" indent="0" defTabSz="914400" eaLnBrk="1" fontAlgn="auto" latinLnBrk="0" hangingPunct="1">
              <a:lnSpc>
                <a:spcPts val="2219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sometimes called “movies” or “presentations”.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3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we are mostly interested in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interactive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applications.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84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For practicality, we also have a look at still-image editors</a:t>
            </a:r>
          </a:p>
          <a:p>
            <a:pPr marL="0" marR="0" lvl="0" indent="0" defTabSz="914400" eaLnBrk="1" fontAlgn="auto" latinLnBrk="0" hangingPunct="1">
              <a:lnSpc>
                <a:spcPts val="2604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such as Adobe Photoshop, and simple video editors such</a:t>
            </a:r>
          </a:p>
          <a:p>
            <a:pPr marL="0" marR="0" lvl="0" indent="0" defTabSz="914400" eaLnBrk="1" fontAlgn="auto" latinLnBrk="0" hangingPunct="1">
              <a:lnSpc>
                <a:spcPts val="259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as Adobe Premiere.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498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In this section, we take a look at: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46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Multimedia Authoring Metaphors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983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419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1983" b="1">
                <a:solidFill>
                  <a:srgbClr val="231F20"/>
                </a:solidFill>
                <a:latin typeface="Segoe UI"/>
              </a:rPr>
              <a:t>			– Multimedia Production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983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419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1983" b="1">
                <a:solidFill>
                  <a:srgbClr val="231F20"/>
                </a:solidFill>
                <a:latin typeface="Segoe UI"/>
              </a:rPr>
              <a:t>			– Multimedia Presentation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endParaRPr lang="en-US" sz="1983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419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1473200" algn="l"/>
              </a:tabLst>
              <a:defRPr/>
            </a:pPr>
            <a:r>
              <a:rPr lang="en-US" sz="1983" b="1">
                <a:solidFill>
                  <a:srgbClr val="231F20"/>
                </a:solidFill>
                <a:latin typeface="Segoe UI"/>
              </a:rPr>
              <a:t>			– Automatic Authoring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0714" y="7125672"/>
            <a:ext cx="137858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209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14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314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627281" cy="43216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475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Fade-in  and  fade-out  are  special  types  of  Type  I  dissolve: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video A or B is black (or white).  Wipes are special forms of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Type II dissolve in which changing pixels follow a particular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geometric pattern.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813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Build-your-own-transition:  Suppose we wish to build a spe-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cial  type  of  wipe  which  slides  one  video  out  while  another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video slides in to replace it:  a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slide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(or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push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3D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33D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670300"/>
            <a:ext cx="2311400" cy="1854200"/>
          </a:xfrm>
          <a:prstGeom prst="rect">
            <a:avLst/>
          </a:prstGeom>
        </p:spPr>
      </p:pic>
      <p:pic>
        <p:nvPicPr>
          <p:cNvPr id="4" name="Picture 3" descr="ws_33E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8100" y="3670300"/>
            <a:ext cx="2311400" cy="1854200"/>
          </a:xfrm>
          <a:prstGeom prst="rect">
            <a:avLst/>
          </a:prstGeom>
        </p:spPr>
      </p:pic>
      <p:pic>
        <p:nvPicPr>
          <p:cNvPr id="5" name="Picture 4" descr="ws_33FB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670300"/>
            <a:ext cx="2311400" cy="1854200"/>
          </a:xfrm>
          <a:prstGeom prst="rect">
            <a:avLst/>
          </a:prstGeom>
        </p:spPr>
      </p:pic>
      <p:pic>
        <p:nvPicPr>
          <p:cNvPr id="6" name="Picture 5" descr="ws_33FC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005" y="458596"/>
            <a:ext cx="7318991" cy="63478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78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(a) Unlike a wipe, we want each video frame not be held in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place, but instead move progressively farther into (out of)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the viewport.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324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(b)  Suppose we wish to slide Video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L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in from the left, and push</a:t>
            </a:r>
          </a:p>
          <a:p>
            <a:pPr marL="0" marR="0" lvl="0" indent="0" defTabSz="914400" eaLnBrk="1" fontAlgn="auto" latinLnBrk="0" hangingPunct="1">
              <a:lnSpc>
                <a:spcPts val="2784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out Video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R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.  Figure 2.9 shows this process: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160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Fig. 2.9:  (a): Video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L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.  (b): Video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R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.  (c): Video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L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sliding into place</a:t>
            </a:r>
          </a:p>
          <a:p>
            <a:pPr marL="0" marR="0" lvl="0" indent="0" defTabSz="914400" eaLnBrk="1" fontAlgn="auto" latinLnBrk="0" hangingPunct="1">
              <a:lnSpc>
                <a:spcPts val="2784"/>
              </a:lnSpc>
              <a:buClrTx/>
              <a:buSzTx/>
              <a:buNone/>
              <a:tabLst>
                <a:tab pos="330200" algn="l"/>
                <a:tab pos="342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and pushing out Video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R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7C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37D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107843" cy="53476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339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2380" b="1" dirty="0">
                <a:solidFill>
                  <a:srgbClr val="231F20"/>
                </a:solidFill>
                <a:latin typeface="Segoe UI"/>
              </a:rPr>
              <a:t>Slide Transition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(Cont’d)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909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As time goes by, the horizontal location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653" i="1" baseline="-25000" dirty="0">
                <a:solidFill>
                  <a:srgbClr val="231F20"/>
                </a:solidFill>
                <a:latin typeface="Segoe UI"/>
              </a:rPr>
              <a:t> 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for the transition</a:t>
            </a:r>
          </a:p>
          <a:p>
            <a:pPr marL="0" marR="0" lvl="0" indent="0" defTabSz="914400" eaLnBrk="1" fontAlgn="auto" latinLnBrk="0" hangingPunct="1">
              <a:lnSpc>
                <a:spcPts val="2784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boundary moves across the viewport from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= 0 at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t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= 0</a:t>
            </a:r>
          </a:p>
          <a:p>
            <a:pPr marL="0" marR="0" lvl="0" indent="0" defTabSz="914400" eaLnBrk="1" fontAlgn="auto" latinLnBrk="0" hangingPunct="1">
              <a:lnSpc>
                <a:spcPts val="2796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to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=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max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at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t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=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max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.  Therefore, for a transition that is</a:t>
            </a:r>
          </a:p>
          <a:p>
            <a:pPr marL="0" marR="0" lvl="0" indent="0" defTabSz="914400" eaLnBrk="1" fontAlgn="auto" latinLnBrk="0" hangingPunct="1">
              <a:lnSpc>
                <a:spcPts val="2784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linear in time,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 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= (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t/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max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)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max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528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So for any time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t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the situation is as shown in Fig. 2.10 (a).</a:t>
            </a:r>
          </a:p>
          <a:p>
            <a:pPr marL="0" marR="0" lvl="0" indent="0" defTabSz="914400" eaLnBrk="1" fontAlgn="auto" latinLnBrk="0" hangingPunct="1">
              <a:lnSpc>
                <a:spcPts val="2796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Let’s assume that dependence on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y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is implicit since we use</a:t>
            </a:r>
          </a:p>
          <a:p>
            <a:pPr marL="0" marR="0" lvl="0" indent="0" defTabSz="914400" eaLnBrk="1" fontAlgn="auto" latinLnBrk="0" hangingPunct="1">
              <a:lnSpc>
                <a:spcPts val="2785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the same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y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as in the source video.  Then for the red channel</a:t>
            </a:r>
          </a:p>
          <a:p>
            <a:pPr marL="0" marR="0" lvl="0" indent="0" defTabSz="914400" eaLnBrk="1" fontAlgn="auto" latinLnBrk="0" hangingPunct="1">
              <a:lnSpc>
                <a:spcPts val="2796"/>
              </a:lnSpc>
              <a:buClrTx/>
              <a:buSzTx/>
              <a:buNone/>
              <a:tabLst>
                <a:tab pos="215900" algn="l"/>
                <a:tab pos="482600" algn="l"/>
                <a:tab pos="21717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(and similarly for the green and blue),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R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=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R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(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x, t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3E1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3E2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579960" cy="4950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31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Suppose  that  we  have  determined  that  pixels  should  come</a:t>
            </a:r>
          </a:p>
          <a:p>
            <a:pPr marL="0" marR="0" lvl="0" indent="0" defTabSz="914400" eaLnBrk="1" fontAlgn="auto" latinLnBrk="0" hangingPunct="1">
              <a:lnSpc>
                <a:spcPts val="3124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from </a:t>
            </a:r>
            <a:r>
              <a:rPr lang="en-US" sz="1983" dirty="0" err="1">
                <a:solidFill>
                  <a:srgbClr val="231F20"/>
                </a:solidFill>
                <a:latin typeface="Segoe UI"/>
              </a:rPr>
              <a:t>Video</a:t>
            </a:r>
            <a:r>
              <a:rPr lang="en-US" sz="1653" i="1" dirty="0" err="1">
                <a:solidFill>
                  <a:srgbClr val="231F20"/>
                </a:solidFill>
                <a:latin typeface="Segoe UI"/>
              </a:rPr>
              <a:t>L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.  Then the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-position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L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in the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unmoving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video</a:t>
            </a:r>
          </a:p>
          <a:p>
            <a:pPr marL="0" marR="0" lvl="0" indent="0" defTabSz="914400" eaLnBrk="1" fontAlgn="auto" latinLnBrk="0" hangingPunct="1">
              <a:lnSpc>
                <a:spcPts val="2784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should be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L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=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x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+ (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max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−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653" i="1" baseline="-25000" dirty="0">
                <a:solidFill>
                  <a:srgbClr val="231F20"/>
                </a:solidFill>
                <a:latin typeface="Segoe UI"/>
              </a:rPr>
              <a:t>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), where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x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is the position we</a:t>
            </a:r>
          </a:p>
          <a:p>
            <a:pPr marL="0" marR="0" lvl="0" indent="0" defTabSz="914400" eaLnBrk="1" fontAlgn="auto" latinLnBrk="0" hangingPunct="1">
              <a:lnSpc>
                <a:spcPts val="2784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are  trying  to  ﬁll  in  the  viewport, 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 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is  the  position  in  the</a:t>
            </a:r>
          </a:p>
          <a:p>
            <a:pPr marL="0" marR="0" lvl="0" indent="0" defTabSz="914400" eaLnBrk="1" fontAlgn="auto" latinLnBrk="0" hangingPunct="1">
              <a:lnSpc>
                <a:spcPts val="2592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viewport that the transition boundary has reached, and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max</a:t>
            </a:r>
            <a:endParaRPr lang="en-US" sz="1653" i="1" baseline="-25000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287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653" i="1" dirty="0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is the maximum pixel position for any frame.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557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From Fig. 2.10(b), we can calculate the position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L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in </a:t>
            </a:r>
            <a:r>
              <a:rPr lang="en-US" sz="1983" dirty="0" err="1">
                <a:solidFill>
                  <a:srgbClr val="231F20"/>
                </a:solidFill>
                <a:latin typeface="Segoe UI"/>
              </a:rPr>
              <a:t>Video</a:t>
            </a:r>
            <a:r>
              <a:rPr lang="en-US" sz="1653" i="1" dirty="0" err="1">
                <a:solidFill>
                  <a:srgbClr val="231F20"/>
                </a:solidFill>
                <a:latin typeface="Segoe UI"/>
              </a:rPr>
              <a:t>L</a:t>
            </a:r>
            <a:r>
              <a:rPr lang="en-US" sz="1983" dirty="0" err="1">
                <a:solidFill>
                  <a:srgbClr val="231F20"/>
                </a:solidFill>
                <a:latin typeface="Segoe UI"/>
              </a:rPr>
              <a:t>’s</a:t>
            </a: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468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coordinate system as the sum of the distance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, in the view-</a:t>
            </a:r>
          </a:p>
          <a:p>
            <a:pPr marL="0" marR="0" lvl="0" indent="0" defTabSz="914400" eaLnBrk="1" fontAlgn="auto" latinLnBrk="0" hangingPunct="1">
              <a:lnSpc>
                <a:spcPts val="3112"/>
              </a:lnSpc>
              <a:buClrTx/>
              <a:buSzTx/>
              <a:buNone/>
              <a:tabLst>
                <a:tab pos="215900" algn="l"/>
                <a:tab pos="482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port, plus the diﬀerence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max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−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baseline="-25000" dirty="0" err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3D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3" name="Picture 2" descr="ws_43F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4" name="Picture 3" descr="ws_440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3032433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4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1136" y="2910487"/>
            <a:ext cx="163506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86"/>
              </a:lnSpc>
            </a:pPr>
            <a:r>
              <a:rPr lang="en-US" sz="1457" i="1">
                <a:solidFill>
                  <a:srgbClr val="000000"/>
                </a:solidFill>
                <a:latin typeface="Segoe UI"/>
              </a:rPr>
              <a:t>x</a:t>
            </a:r>
            <a:r>
              <a:rPr lang="en-US" sz="1166" i="1">
                <a:solidFill>
                  <a:srgbClr val="000000"/>
                </a:solidFill>
                <a:latin typeface="Segoe UI"/>
              </a:rPr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61" y="2910487"/>
            <a:ext cx="362279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86"/>
              </a:lnSpc>
            </a:pPr>
            <a:r>
              <a:rPr lang="en-US" sz="1457" i="1">
                <a:solidFill>
                  <a:srgbClr val="000000"/>
                </a:solidFill>
                <a:latin typeface="Segoe UI"/>
              </a:rPr>
              <a:t>x</a:t>
            </a:r>
            <a:r>
              <a:rPr lang="en-US" sz="1166" i="1">
                <a:solidFill>
                  <a:srgbClr val="000000"/>
                </a:solidFill>
                <a:latin typeface="Segoe UI"/>
              </a:rPr>
              <a:t>max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3734" y="2910487"/>
            <a:ext cx="94578" cy="1744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12"/>
              </a:lnSpc>
            </a:pPr>
            <a:r>
              <a:rPr lang="en-US" sz="1457">
                <a:solidFill>
                  <a:srgbClr val="000000"/>
                </a:solidFill>
                <a:latin typeface="Times New Roman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1830" y="2910487"/>
            <a:ext cx="84960" cy="1673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12"/>
              </a:lnSpc>
            </a:pPr>
            <a:r>
              <a:rPr lang="en-US" sz="1457" i="1">
                <a:solidFill>
                  <a:srgbClr val="000000"/>
                </a:solidFill>
                <a:latin typeface="Segoe UI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6377" y="997823"/>
            <a:ext cx="512961" cy="8848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12"/>
              </a:lnSpc>
              <a:buClrTx/>
              <a:buSzTx/>
              <a:buNone/>
              <a:tabLst>
                <a:tab pos="419100" algn="l"/>
              </a:tabLst>
              <a:defRPr/>
            </a:pPr>
            <a:r>
              <a:rPr lang="en-US"/>
              <a:t>	</a:t>
            </a:r>
            <a:r>
              <a:rPr lang="en-US" sz="1457" i="1">
                <a:solidFill>
                  <a:srgbClr val="000000"/>
                </a:solidFill>
                <a:latin typeface="Segoe UI"/>
              </a:rPr>
              <a:t>y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19100" algn="l"/>
              </a:tabLst>
              <a:defRPr/>
            </a:pPr>
            <a:endParaRPr lang="en-US" sz="1457" i="1">
              <a:solidFill>
                <a:srgbClr val="00000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19100" algn="l"/>
              </a:tabLst>
              <a:defRPr/>
            </a:pPr>
            <a:endParaRPr lang="en-US" sz="1457" i="1">
              <a:solidFill>
                <a:srgbClr val="00000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19100" algn="l"/>
              </a:tabLst>
              <a:defRPr/>
            </a:pPr>
            <a:endParaRPr lang="en-US" sz="1457" i="1">
              <a:solidFill>
                <a:srgbClr val="00000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45"/>
              </a:lnSpc>
              <a:buClrTx/>
              <a:buSzTx/>
              <a:buNone/>
              <a:tabLst>
                <a:tab pos="419100" algn="l"/>
              </a:tabLst>
              <a:defRPr/>
            </a:pPr>
            <a:r>
              <a:rPr lang="en-US" sz="1457">
                <a:solidFill>
                  <a:srgbClr val="000000"/>
                </a:solidFill>
                <a:latin typeface="Times New Roman"/>
              </a:rPr>
              <a:t>Video</a:t>
            </a:r>
            <a:r>
              <a:rPr lang="en-US" sz="1166" i="1">
                <a:solidFill>
                  <a:srgbClr val="000000"/>
                </a:solidFill>
                <a:latin typeface="Segoe UI"/>
              </a:rPr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4064" y="905945"/>
            <a:ext cx="1152560" cy="9714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12"/>
              </a:lnSpc>
              <a:buClrTx/>
              <a:buSzTx/>
              <a:buNone/>
              <a:tabLst>
                <a:tab pos="584200" algn="l"/>
              </a:tabLst>
              <a:defRPr/>
            </a:pPr>
            <a:r>
              <a:rPr lang="en-US" sz="1457">
                <a:solidFill>
                  <a:srgbClr val="000000"/>
                </a:solidFill>
                <a:latin typeface="Times New Roman"/>
              </a:rPr>
              <a:t>Viewport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84200" algn="l"/>
              </a:tabLst>
              <a:defRPr/>
            </a:pPr>
            <a:endParaRPr lang="en-US" sz="1457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84200" algn="l"/>
              </a:tabLst>
              <a:defRPr/>
            </a:pPr>
            <a:endParaRPr lang="en-US" sz="1457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84200" algn="l"/>
              </a:tabLst>
              <a:defRPr/>
            </a:pPr>
            <a:endParaRPr lang="en-US" sz="1457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84200" algn="l"/>
              </a:tabLst>
              <a:defRPr/>
            </a:pPr>
            <a:endParaRPr lang="en-US" sz="1457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369"/>
              </a:lnSpc>
              <a:buClrTx/>
              <a:buSzTx/>
              <a:buNone/>
              <a:tabLst>
                <a:tab pos="584200" algn="l"/>
              </a:tabLst>
              <a:defRPr/>
            </a:pPr>
            <a:r>
              <a:rPr lang="en-US" sz="1457">
                <a:solidFill>
                  <a:srgbClr val="000000"/>
                </a:solidFill>
                <a:latin typeface="Times New Roman"/>
              </a:rPr>
              <a:t>	Video</a:t>
            </a:r>
            <a:r>
              <a:rPr lang="en-US" sz="1166" i="1">
                <a:solidFill>
                  <a:srgbClr val="000000"/>
                </a:solidFill>
                <a:latin typeface="Segoe UI"/>
              </a:rPr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8194" y="5667329"/>
            <a:ext cx="349455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33"/>
              </a:lnSpc>
            </a:pPr>
            <a:r>
              <a:rPr lang="en-US" sz="1412" i="1">
                <a:solidFill>
                  <a:srgbClr val="000000"/>
                </a:solidFill>
                <a:latin typeface="Segoe UI"/>
              </a:rPr>
              <a:t>x</a:t>
            </a:r>
            <a:r>
              <a:rPr lang="en-US" sz="1129" i="1">
                <a:solidFill>
                  <a:srgbClr val="000000"/>
                </a:solidFill>
                <a:latin typeface="Segoe UI"/>
              </a:rPr>
              <a:t>max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8192" y="5667312"/>
            <a:ext cx="91372" cy="1728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71"/>
              </a:lnSpc>
            </a:pPr>
            <a:r>
              <a:rPr lang="en-US" sz="1412">
                <a:solidFill>
                  <a:srgbClr val="000000"/>
                </a:solidFill>
                <a:latin typeface="Times New Roman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0254" y="3814620"/>
            <a:ext cx="482504" cy="13369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271"/>
              </a:lnSpc>
              <a:buClrTx/>
              <a:buSzTx/>
              <a:buNone/>
              <a:tabLst>
                <a:tab pos="330200" algn="l"/>
              </a:tabLst>
              <a:defRPr/>
            </a:pPr>
            <a:r>
              <a:rPr lang="en-US" sz="1412" i="1">
                <a:solidFill>
                  <a:srgbClr val="000000"/>
                </a:solidFill>
                <a:latin typeface="Segoe UI"/>
              </a:rPr>
              <a:t>y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</a:tabLst>
              <a:defRPr/>
            </a:pPr>
            <a:endParaRPr lang="en-US" sz="1412" i="1">
              <a:solidFill>
                <a:srgbClr val="00000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</a:tabLst>
              <a:defRPr/>
            </a:pPr>
            <a:endParaRPr lang="en-US" sz="1412" i="1">
              <a:solidFill>
                <a:srgbClr val="00000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</a:tabLst>
              <a:defRPr/>
            </a:pPr>
            <a:endParaRPr lang="en-US" sz="1412" i="1">
              <a:solidFill>
                <a:srgbClr val="00000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</a:tabLst>
              <a:defRPr/>
            </a:pPr>
            <a:endParaRPr lang="en-US" sz="1412" i="1">
              <a:solidFill>
                <a:srgbClr val="00000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25"/>
              </a:lnSpc>
              <a:buClrTx/>
              <a:buSzTx/>
              <a:buNone/>
              <a:tabLst>
                <a:tab pos="330200" algn="l"/>
              </a:tabLst>
              <a:defRPr/>
            </a:pPr>
            <a:r>
              <a:rPr lang="en-US" sz="1412" i="1">
                <a:solidFill>
                  <a:srgbClr val="000000"/>
                </a:solidFill>
                <a:latin typeface="Segoe UI"/>
              </a:rPr>
              <a:t>	x</a:t>
            </a:r>
            <a:r>
              <a:rPr lang="en-US" sz="988" i="1">
                <a:solidFill>
                  <a:srgbClr val="000000"/>
                </a:solidFill>
                <a:latin typeface="Segoe UI"/>
              </a:rPr>
              <a:t>T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</a:tabLst>
              <a:defRPr/>
            </a:pPr>
            <a:endParaRPr lang="en-US" sz="988" i="1">
              <a:solidFill>
                <a:srgbClr val="00000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207"/>
              </a:lnSpc>
              <a:buClrTx/>
              <a:buSzTx/>
              <a:buNone/>
              <a:tabLst>
                <a:tab pos="330200" algn="l"/>
              </a:tabLst>
              <a:defRPr/>
            </a:pPr>
            <a:r>
              <a:rPr lang="en-US" sz="988" i="1">
                <a:solidFill>
                  <a:srgbClr val="000000"/>
                </a:solidFill>
                <a:latin typeface="Segoe UI"/>
              </a:rPr>
              <a:t>	</a:t>
            </a:r>
            <a:r>
              <a:rPr lang="en-US" sz="1412" i="1">
                <a:solidFill>
                  <a:srgbClr val="000000"/>
                </a:solidFill>
                <a:latin typeface="Segoe UI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5630" y="5667312"/>
            <a:ext cx="81754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71"/>
              </a:lnSpc>
            </a:pPr>
            <a:r>
              <a:rPr lang="en-US" sz="1412" i="1">
                <a:solidFill>
                  <a:srgbClr val="000000"/>
                </a:solidFill>
                <a:latin typeface="Segoe UI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8210" y="5990879"/>
            <a:ext cx="7131568" cy="106439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09"/>
              </a:lnSpc>
              <a:buClrTx/>
              <a:buSzTx/>
              <a:buNone/>
              <a:tabLst>
                <a:tab pos="1778000" algn="l"/>
              </a:tabLst>
              <a:defRPr/>
            </a:pPr>
            <a:r>
              <a:rPr lang="en-US"/>
              <a:t>	</a:t>
            </a:r>
            <a:r>
              <a:rPr lang="en-US" sz="1412" i="1">
                <a:solidFill>
                  <a:srgbClr val="000000"/>
                </a:solidFill>
                <a:latin typeface="Segoe UI"/>
              </a:rPr>
              <a:t>x</a:t>
            </a:r>
            <a:r>
              <a:rPr lang="en-US" sz="1129" i="1">
                <a:solidFill>
                  <a:srgbClr val="000000"/>
                </a:solidFill>
                <a:latin typeface="Segoe UI"/>
              </a:rPr>
              <a:t>max </a:t>
            </a:r>
            <a:r>
              <a:rPr lang="en-US" sz="1129">
                <a:solidFill>
                  <a:srgbClr val="000000"/>
                </a:solidFill>
                <a:latin typeface="Symbol"/>
              </a:rPr>
              <a:t>− </a:t>
            </a:r>
            <a:r>
              <a:rPr lang="en-US" sz="1412" i="1">
                <a:solidFill>
                  <a:srgbClr val="000000"/>
                </a:solidFill>
                <a:latin typeface="Segoe UI"/>
              </a:rPr>
              <a:t>x</a:t>
            </a:r>
            <a:r>
              <a:rPr lang="en-US" sz="1129" i="1">
                <a:solidFill>
                  <a:srgbClr val="000000"/>
                </a:solidFill>
                <a:latin typeface="Segoe UI"/>
              </a:rPr>
              <a:t>T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778000" algn="l"/>
              </a:tabLst>
              <a:defRPr/>
            </a:pPr>
            <a:endParaRPr lang="en-US" sz="1129" i="1">
              <a:solidFill>
                <a:srgbClr val="00000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73"/>
              </a:lnSpc>
              <a:buClrTx/>
              <a:buSzTx/>
              <a:buNone/>
              <a:tabLst>
                <a:tab pos="17780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Fig.  2.10:   (a):  Geometry  of  Video</a:t>
            </a:r>
            <a:r>
              <a:rPr lang="en-US" sz="1195" i="1">
                <a:solidFill>
                  <a:srgbClr val="231F20"/>
                </a:solidFill>
                <a:latin typeface="Segoe UI"/>
              </a:rPr>
              <a:t>L   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pushing  out  Video</a:t>
            </a:r>
            <a:r>
              <a:rPr lang="en-US" sz="1195" i="1">
                <a:solidFill>
                  <a:srgbClr val="231F20"/>
                </a:solidFill>
                <a:latin typeface="Segoe UI"/>
              </a:rPr>
              <a:t>R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.   (b):  Calculating</a:t>
            </a:r>
          </a:p>
          <a:p>
            <a:pPr marL="0" marR="0" lvl="0" indent="0" defTabSz="914400" eaLnBrk="1" fontAlgn="auto" latinLnBrk="0" hangingPunct="1">
              <a:lnSpc>
                <a:spcPts val="2772"/>
              </a:lnSpc>
              <a:buClrTx/>
              <a:buSzTx/>
              <a:buNone/>
              <a:tabLst>
                <a:tab pos="17780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position in Video</a:t>
            </a:r>
            <a:r>
              <a:rPr lang="en-US" sz="1195" i="1">
                <a:solidFill>
                  <a:srgbClr val="231F20"/>
                </a:solidFill>
                <a:latin typeface="Segoe UI"/>
              </a:rPr>
              <a:t>L  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from where pixels are copied to the viewport.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88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4" name="Picture 3" descr="ws_489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7094891" cy="46551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923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							</a:t>
            </a:r>
            <a:r>
              <a:rPr lang="en-US" sz="2380" b="1" dirty="0">
                <a:solidFill>
                  <a:srgbClr val="231F20"/>
                </a:solidFill>
                <a:latin typeface="Segoe UI"/>
              </a:rPr>
              <a:t>Slide Transition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(Cont’d)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1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Substituting the fact that the transition moves linearly with</a:t>
            </a:r>
          </a:p>
          <a:p>
            <a:pPr marL="0" marR="0" lvl="0" indent="0" defTabSz="914400" eaLnBrk="1" fontAlgn="auto" latinLnBrk="0" hangingPunct="1">
              <a:lnSpc>
                <a:spcPts val="3124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time,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dirty="0" err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653" i="1" dirty="0">
                <a:solidFill>
                  <a:srgbClr val="231F20"/>
                </a:solidFill>
                <a:latin typeface="Segoe UI"/>
              </a:rPr>
              <a:t>  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= 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x</a:t>
            </a:r>
            <a:r>
              <a:rPr lang="en-US" sz="1653" i="1" dirty="0" err="1">
                <a:solidFill>
                  <a:srgbClr val="231F20"/>
                </a:solidFill>
                <a:latin typeface="Segoe UI"/>
              </a:rPr>
              <a:t>max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(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t/</a:t>
            </a:r>
            <a:r>
              <a:rPr lang="en-US" sz="1983" i="1" dirty="0" err="1">
                <a:solidFill>
                  <a:srgbClr val="231F20"/>
                </a:solidFill>
                <a:latin typeface="Segoe UI"/>
              </a:rPr>
              <a:t>t</a:t>
            </a:r>
            <a:r>
              <a:rPr lang="en-US" sz="1653" i="1" dirty="0" err="1">
                <a:solidFill>
                  <a:srgbClr val="231F20"/>
                </a:solidFill>
                <a:latin typeface="Segoe UI"/>
              </a:rPr>
              <a:t>max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), a pseudocode solution in shown in</a:t>
            </a:r>
          </a:p>
          <a:p>
            <a:pPr marL="0" marR="0" lvl="0" indent="0" defTabSz="914400" eaLnBrk="1" fontAlgn="auto" latinLnBrk="0" hangingPunct="1">
              <a:lnSpc>
                <a:spcPts val="2083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Fig. 2.11.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505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	</a:t>
            </a:r>
            <a:endParaRPr lang="en-US" sz="1653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653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653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653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653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653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653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endParaRPr lang="en-US" sz="1653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83"/>
              </a:lnSpc>
              <a:buClrTx/>
              <a:buSzTx/>
              <a:buNone/>
              <a:tabLst>
                <a:tab pos="215900" algn="l"/>
                <a:tab pos="482600" algn="l"/>
                <a:tab pos="952500" algn="l"/>
                <a:tab pos="1041400" algn="l"/>
                <a:tab pos="1346200" algn="l"/>
                <a:tab pos="1752600" algn="l"/>
                <a:tab pos="2171700" algn="l"/>
                <a:tab pos="4699000" algn="l"/>
                <a:tab pos="5283200" algn="l"/>
              </a:tabLst>
              <a:defRPr/>
            </a:pPr>
            <a:r>
              <a:rPr lang="en-US" sz="1653" i="1" dirty="0">
                <a:solidFill>
                  <a:srgbClr val="231F20"/>
                </a:solidFill>
                <a:latin typeface="Segoe UI"/>
              </a:rPr>
              <a:t>				</a:t>
            </a:r>
            <a:endParaRPr lang="en-US" sz="1983" dirty="0">
              <a:solidFill>
                <a:srgbClr val="231F20"/>
              </a:solidFill>
              <a:latin typeface="Segoe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E9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4EA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701083" cy="630942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71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2380" b="1" dirty="0">
                <a:solidFill>
                  <a:srgbClr val="231F20"/>
                </a:solidFill>
                <a:latin typeface="Segoe UI"/>
              </a:rPr>
              <a:t>Some Technical Design Issues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2380" b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2380" b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2380" b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2380" b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2380" b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208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2380" b="1" dirty="0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1. </a:t>
            </a:r>
            <a:r>
              <a:rPr lang="en-US" sz="1983" b="1" dirty="0">
                <a:solidFill>
                  <a:srgbClr val="231F20"/>
                </a:solidFill>
                <a:latin typeface="Segoe UI"/>
              </a:rPr>
              <a:t>Computer Platform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: Much software is ostensibly “portable”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but cross-platform software relies on run-time modules which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may not work well across systems.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57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2. </a:t>
            </a:r>
            <a:r>
              <a:rPr lang="en-US" sz="1983" b="1" dirty="0">
                <a:solidFill>
                  <a:srgbClr val="231F20"/>
                </a:solidFill>
                <a:latin typeface="Segoe UI"/>
              </a:rPr>
              <a:t>Video format and resolution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:  The most popular video for-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mats — NTSC, PAL, and SECAM— are not compatible, so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a  conversion  is  required  before  a  video  can be  played  on  a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player supporting a diﬀerent format.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57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3. </a:t>
            </a:r>
            <a:r>
              <a:rPr lang="en-US" sz="1983" b="1" dirty="0">
                <a:solidFill>
                  <a:srgbClr val="231F20"/>
                </a:solidFill>
                <a:latin typeface="Segoe UI"/>
              </a:rPr>
              <a:t>Memory and Disk Space Requirement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:  At least 128 MB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of  RAM  and  20  GB  of  hard-disk  space  should  be  available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for acceptable performance and storage for multimedia pro-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101600" algn="l"/>
                <a:tab pos="482600" algn="l"/>
                <a:tab pos="15621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grams.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2C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52E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485960" cy="4924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18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4.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Delivery Methods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412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Not everyone has rewriteable DVD drives, as yet.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028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CD-ROMs:   may  be  not  enough  storage  to  hold  a  mul-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timedia presentation.  As well, access time for CD-ROM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drives is longer than for hard-disk drives.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401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Electronic delivery is an option, but depends on network</a:t>
            </a:r>
          </a:p>
          <a:p>
            <a:pPr marL="0" marR="0" lvl="0" indent="0" defTabSz="914400" eaLnBrk="1" fontAlgn="auto" latinLnBrk="0" hangingPunct="1">
              <a:lnSpc>
                <a:spcPts val="2424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bandwidth at the user side (and at server).  A streaming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option may be available, depending on the presentation.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65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565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527638" cy="5591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923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– Automatic Authoring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93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Hypermedia documents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Generally, three steps: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55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1.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Capture  of  media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 From  text  or  using  an  audio  digi-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tizer or video frame-grabber; is highly developed and well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automated.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2.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Authoring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 How  best  to  structure  the  data  in  order  to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support multiple views of the available data, rather than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a single, static view.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3.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Publication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i.e. Presentation, is the objective of the mul-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  <a:tab pos="2146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timedia tools we have been considering.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A1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5A2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514493" cy="5719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087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Externalization versus linearization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5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(a) Fig. 2.12(a) shows the essential problem involved in com-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municating ideas without using a hypermedia mechanism.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8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(b)  In  contrast,  hyperlinks  allow  us  the  freedom  to  partially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mimic the author’s thought process (i.e., externalization).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8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(c) Using, e.g., Microsoft Word, creates a hypertext version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of a document by following the layout already set up in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chapters, headings, and so on.  But problems arise when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we actually need to automatically extract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semantic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con-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tent and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ﬁnd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links and anchors (even considering just text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863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and not images etc.)   Fig. 2.13 displays the problem.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29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77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F78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5300" y="3721100"/>
            <a:ext cx="6565900" cy="3187700"/>
          </a:xfrm>
          <a:prstGeom prst="rect">
            <a:avLst/>
          </a:prstGeom>
        </p:spPr>
      </p:pic>
      <p:pic>
        <p:nvPicPr>
          <p:cNvPr id="4" name="Picture 3" descr="ws_F78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7164141" cy="62452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899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– Multimedia Authoring Metaphors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208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1.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Scripting  Language Metaphor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use a special language to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enable interactivity (buttons, mouse, etc.), and to allow con-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ditionals, jumps, loops, functions/macros etc.  E.g., a small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Toolbook program is as below: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96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--  load  an  MPEG  file</a:t>
            </a:r>
          </a:p>
          <a:p>
            <a:pPr marL="0" marR="0" lvl="0" indent="0" defTabSz="914400" eaLnBrk="1" fontAlgn="auto" latinLnBrk="0" hangingPunct="1">
              <a:lnSpc>
                <a:spcPts val="1884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				extFileName  of  MediaPlayer  "theMpegPath"  =</a:t>
            </a:r>
          </a:p>
          <a:p>
            <a:pPr marL="0" marR="0" lvl="0" indent="0" defTabSz="914400" eaLnBrk="1" fontAlgn="auto" latinLnBrk="0" hangingPunct="1">
              <a:lnSpc>
                <a:spcPts val="2096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					"c: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\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windows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\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media</a:t>
            </a:r>
            <a:r>
              <a:rPr lang="en-US" sz="1653" i="1">
                <a:solidFill>
                  <a:srgbClr val="231F20"/>
                </a:solidFill>
                <a:latin typeface="Segoe UI"/>
              </a:rPr>
              <a:t>\</a:t>
            </a:r>
            <a:r>
              <a:rPr lang="en-US" sz="1653">
                <a:solidFill>
                  <a:srgbClr val="231F20"/>
                </a:solidFill>
                <a:latin typeface="Segoe UI"/>
              </a:rPr>
              <a:t>home33.mpg";</a:t>
            </a:r>
          </a:p>
          <a:p>
            <a:pPr marL="0" marR="0" lvl="0" indent="0" defTabSz="914400" eaLnBrk="1" fontAlgn="auto" latinLnBrk="0" hangingPunct="1">
              <a:lnSpc>
                <a:spcPts val="1696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				--  play</a:t>
            </a:r>
          </a:p>
          <a:p>
            <a:pPr marL="0" marR="0" lvl="0" indent="0" defTabSz="914400" eaLnBrk="1" fontAlgn="auto" latinLnBrk="0" hangingPunct="1">
              <a:lnSpc>
                <a:spcPts val="1896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				extPlayCount  of  MediaPlayer  "theMpegPath"  =  1;</a:t>
            </a:r>
          </a:p>
          <a:p>
            <a:pPr marL="0" marR="0" lvl="0" indent="0" defTabSz="914400" eaLnBrk="1" fontAlgn="auto" latinLnBrk="0" hangingPunct="1">
              <a:lnSpc>
                <a:spcPts val="1884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				--  put  the  MediaPlayer  in  frames  mode  (not  time  mode)</a:t>
            </a:r>
          </a:p>
          <a:p>
            <a:pPr marL="0" marR="0" lvl="0" indent="0" defTabSz="914400" eaLnBrk="1" fontAlgn="auto" latinLnBrk="0" hangingPunct="1">
              <a:lnSpc>
                <a:spcPts val="1896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				extDisplayMode  of  MediaPlayer  "theMpegPath"  =  1;</a:t>
            </a:r>
          </a:p>
          <a:p>
            <a:pPr marL="0" marR="0" lvl="0" indent="0" defTabSz="914400" eaLnBrk="1" fontAlgn="auto" latinLnBrk="0" hangingPunct="1">
              <a:lnSpc>
                <a:spcPts val="1896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				--  if  want  to  start  and  end  at  specific  frames:</a:t>
            </a:r>
          </a:p>
          <a:p>
            <a:pPr marL="0" marR="0" lvl="0" indent="0" defTabSz="914400" eaLnBrk="1" fontAlgn="auto" latinLnBrk="0" hangingPunct="1">
              <a:lnSpc>
                <a:spcPts val="1896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				extSelectionStart  of  MediaPlayer  "theMpegPath"  =  103;</a:t>
            </a:r>
          </a:p>
          <a:p>
            <a:pPr marL="0" marR="0" lvl="0" indent="0" defTabSz="914400" eaLnBrk="1" fontAlgn="auto" latinLnBrk="0" hangingPunct="1">
              <a:lnSpc>
                <a:spcPts val="1884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				extSelectionEnd  of  MediaPlayer  "theMpegPath"  =  1997;</a:t>
            </a:r>
          </a:p>
          <a:p>
            <a:pPr marL="0" marR="0" lvl="0" indent="0" defTabSz="914400" eaLnBrk="1" fontAlgn="auto" latinLnBrk="0" hangingPunct="1">
              <a:lnSpc>
                <a:spcPts val="1896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				--  start  playback</a:t>
            </a:r>
          </a:p>
          <a:p>
            <a:pPr marL="0" marR="0" lvl="0" indent="0" defTabSz="914400" eaLnBrk="1" fontAlgn="auto" latinLnBrk="0" hangingPunct="1">
              <a:lnSpc>
                <a:spcPts val="1896"/>
              </a:lnSpc>
              <a:buClrTx/>
              <a:buSzTx/>
              <a:buNone/>
              <a:tabLst>
                <a:tab pos="101600" algn="l"/>
                <a:tab pos="482600" algn="l"/>
                <a:tab pos="1130300" algn="l"/>
                <a:tab pos="1257300" algn="l"/>
                <a:tab pos="2044700" algn="l"/>
              </a:tabLst>
              <a:defRPr/>
            </a:pPr>
            <a:r>
              <a:rPr lang="en-US" sz="1653">
                <a:solidFill>
                  <a:srgbClr val="231F20"/>
                </a:solidFill>
                <a:latin typeface="Segoe UI"/>
              </a:rPr>
              <a:t>				get  extPlay()  of  MediaPlayer  "theMpegPath";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0714" y="7125672"/>
            <a:ext cx="137858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209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5DA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5DB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0" y="1536700"/>
            <a:ext cx="3683000" cy="1803400"/>
          </a:xfrm>
          <a:prstGeom prst="rect">
            <a:avLst/>
          </a:prstGeom>
        </p:spPr>
      </p:pic>
      <p:pic>
        <p:nvPicPr>
          <p:cNvPr id="4" name="Picture 3" descr="ws_5DC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7500" y="3708400"/>
            <a:ext cx="3683000" cy="1917700"/>
          </a:xfrm>
          <a:prstGeom prst="rect">
            <a:avLst/>
          </a:prstGeom>
        </p:spPr>
      </p:pic>
      <p:pic>
        <p:nvPicPr>
          <p:cNvPr id="5" name="Picture 4" descr="ws_5DD0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210" y="458596"/>
            <a:ext cx="6994159" cy="6001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134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(a)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88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(b)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28"/>
              </a:lnSpc>
              <a:buClrTx/>
              <a:buSzTx/>
              <a:buNone/>
              <a:tabLst>
                <a:tab pos="38100" algn="l"/>
                <a:tab pos="4775200" algn="l"/>
                <a:tab pos="4902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Fig. 2.12:  Communication using hyperlinks [from David Lowe].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01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602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3900" y="1498600"/>
            <a:ext cx="3683000" cy="2438400"/>
          </a:xfrm>
          <a:prstGeom prst="rect">
            <a:avLst/>
          </a:prstGeom>
        </p:spPr>
      </p:pic>
      <p:pic>
        <p:nvPicPr>
          <p:cNvPr id="4" name="Picture 3" descr="ws_603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0600" y="1409700"/>
            <a:ext cx="3683000" cy="2527300"/>
          </a:xfrm>
          <a:prstGeom prst="rect">
            <a:avLst/>
          </a:prstGeom>
        </p:spPr>
      </p:pic>
      <p:pic>
        <p:nvPicPr>
          <p:cNvPr id="5" name="Picture 4" descr="ws_6035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210" y="458596"/>
            <a:ext cx="7426520" cy="60914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78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Fig. 2.13:  Complex information space [from David Lowe].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6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(d)  Once a dataset becomes large we should employ database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methods.  The issues become focused on scalability (to a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large  dataset),  maintainability,  addition  of  material,  and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330200" algn="l"/>
                <a:tab pos="3683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reusability.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2D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62E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100" y="3073400"/>
            <a:ext cx="5511800" cy="3225800"/>
          </a:xfrm>
          <a:prstGeom prst="rect">
            <a:avLst/>
          </a:prstGeom>
        </p:spPr>
      </p:pic>
      <p:pic>
        <p:nvPicPr>
          <p:cNvPr id="4" name="Picture 3" descr="ws_62E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7445051" cy="6283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499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Semi-automatic migration of hypertext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1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The  structure  of  hyperlinks  for  text  information  is  simple: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“nodes”  represent  semantic  information  and  these  are  an-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chors for links to other pages.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47"/>
              </a:lnSpc>
              <a:buClrTx/>
              <a:buSzTx/>
              <a:buNone/>
              <a:tabLst>
                <a:tab pos="76200" algn="l"/>
                <a:tab pos="215900" algn="l"/>
                <a:tab pos="482600" algn="l"/>
                <a:tab pos="8001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Fig. 2.14:  Nodes and anchors in hypertext [from David Lowe].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58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658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8900" y="3136900"/>
            <a:ext cx="7340600" cy="3035300"/>
          </a:xfrm>
          <a:prstGeom prst="rect">
            <a:avLst/>
          </a:prstGeom>
        </p:spPr>
      </p:pic>
      <p:pic>
        <p:nvPicPr>
          <p:cNvPr id="4" name="Picture 3" descr="ws_659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7103548" cy="615553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015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Hyperimages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1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We need an automated method to help us produce true hy-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permedia: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3"/>
              </a:lnSpc>
              <a:buClrTx/>
              <a:buSzTx/>
              <a:buNone/>
              <a:tabLst>
                <a:tab pos="215900" algn="l"/>
                <a:tab pos="482600" algn="l"/>
                <a:tab pos="546100" algn="l"/>
                <a:tab pos="302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Fig. 2.15:  Structure of hypermedia [from David Lowe].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33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86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687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6100" y="2425700"/>
            <a:ext cx="6426200" cy="4013200"/>
          </a:xfrm>
          <a:prstGeom prst="rect">
            <a:avLst/>
          </a:prstGeom>
        </p:spPr>
      </p:pic>
      <p:pic>
        <p:nvPicPr>
          <p:cNvPr id="4" name="Picture 3" descr="ws_688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7240380" cy="6386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55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Can manually delineate syntactic image elements by masking</a:t>
            </a:r>
          </a:p>
          <a:p>
            <a:pPr marL="0" marR="0" lvl="0" indent="0" defTabSz="914400" eaLnBrk="1" fontAlgn="auto" latinLnBrk="0" hangingPunct="1">
              <a:lnSpc>
                <a:spcPts val="2148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image areas.   Fig. 2.16  shows a  “hyperimage”,  with image</a:t>
            </a:r>
          </a:p>
          <a:p>
            <a:pPr marL="0" marR="0" lvl="0" indent="0" defTabSz="914400" eaLnBrk="1" fontAlgn="auto" latinLnBrk="0" hangingPunct="1">
              <a:lnSpc>
                <a:spcPts val="2521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areas identiﬁed and automatically linked to other parts of a</a:t>
            </a:r>
          </a:p>
          <a:p>
            <a:pPr marL="0" marR="0" lvl="0" indent="0" defTabSz="914400" eaLnBrk="1" fontAlgn="auto" latinLnBrk="0" hangingPunct="1">
              <a:lnSpc>
                <a:spcPts val="2521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document: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2"/>
              </a:lnSpc>
              <a:buClrTx/>
              <a:buSzTx/>
              <a:buNone/>
              <a:tabLst>
                <a:tab pos="215900" algn="l"/>
                <a:tab pos="482600" algn="l"/>
                <a:tab pos="1282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Fig. 2.16:  Hyperimage [from David Lowe].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B4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6B5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452297" cy="64120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347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2.2 Some Useful Editing and Authoring Tools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497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One needs real vehicles for showing understanding principles</a:t>
            </a:r>
          </a:p>
          <a:p>
            <a:pPr marL="0" marR="0" lvl="0" indent="0" defTabSz="914400" eaLnBrk="1" fontAlgn="auto" latinLnBrk="0" hangingPunct="1">
              <a:lnSpc>
                <a:spcPts val="2388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of  and  creating  multimedia.   And  straight  programming  in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73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C++  or  Java  is  not  always  the  best  way  of  showing  your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61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knowledge and creativity.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728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Some popular authoring tools include the following: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31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Adobe Premiere 6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983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8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1983" b="1">
                <a:solidFill>
                  <a:srgbClr val="231F20"/>
                </a:solidFill>
                <a:latin typeface="Segoe UI"/>
              </a:rPr>
              <a:t>				– Macromedia Director 8 and MX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983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1983" b="1">
                <a:solidFill>
                  <a:srgbClr val="231F20"/>
                </a:solidFill>
                <a:latin typeface="Segoe UI"/>
              </a:rPr>
              <a:t>				– Flash 5 and MX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983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8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1983" b="1">
                <a:solidFill>
                  <a:srgbClr val="231F20"/>
                </a:solidFill>
                <a:latin typeface="Segoe UI"/>
              </a:rPr>
              <a:t>				– Dreamweaver MX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983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endParaRPr lang="en-US" sz="1983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474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1983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Hint for Studying  This Section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Hands-on work in a Lab</a:t>
            </a:r>
          </a:p>
          <a:p>
            <a:pPr marL="0" marR="0" lvl="0" indent="0" defTabSz="914400" eaLnBrk="1" fontAlgn="auto" latinLnBrk="0" hangingPunct="1">
              <a:lnSpc>
                <a:spcPts val="2388"/>
              </a:lnSpc>
              <a:buClrTx/>
              <a:buSzTx/>
              <a:buNone/>
              <a:tabLst>
                <a:tab pos="215900" algn="l"/>
                <a:tab pos="279400" algn="l"/>
                <a:tab pos="482600" algn="l"/>
                <a:tab pos="5588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environment, with reference to the text.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35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F4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6F5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3824317" cy="5103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4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>
              <a:lnSpc>
                <a:spcPts val="1000"/>
              </a:lnSpc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2395"/>
              </a:lnSpc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2.2.1 Adobe Premiere</a:t>
            </a: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2781"/>
              </a:lnSpc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2.2.2 Macromedia Director</a:t>
            </a: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2769"/>
              </a:lnSpc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2.2.3 Macromedia Flash</a:t>
            </a: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2781"/>
              </a:lnSpc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2.2.4 Dreamweaver</a:t>
            </a: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1000"/>
              </a:lnSpc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>
              <a:lnSpc>
                <a:spcPts val="2769"/>
              </a:lnSpc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Cakewalk Pro Audio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36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17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717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9266" y="458596"/>
            <a:ext cx="7620804" cy="625812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r>
              <a:rPr lang="en-US"/>
              <a:t>	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103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2.3 VRML (Virtual Reality Modelling</a:t>
            </a:r>
          </a:p>
          <a:p>
            <a:pPr marL="0" marR="0" lvl="0" indent="0" defTabSz="914400" eaLnBrk="1" fontAlgn="auto" latinLnBrk="0" hangingPunct="1">
              <a:lnSpc>
                <a:spcPts val="2785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			Language)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784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Overview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207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(a)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VRML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conceived in the ﬁrst international conference of the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World  Wide  Web  as  a  platform-independent  language  that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would be viewed on the Internet.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45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(b)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Objective of VRML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capability to put colored objects into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a 3D environment.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57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(c) VRML is an interpreted language; however it has been very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inﬂuential since it was the ﬁrst method available for displaying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50800" algn="l"/>
                <a:tab pos="533400" algn="l"/>
                <a:tab pos="1066800" algn="l"/>
                <a:tab pos="3263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a 3D world on the World Wide Web.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37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54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755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384329" cy="52706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13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History of VRML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1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VRML 1.0 was created in May of 1995,  with a revision for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clariﬁcation called VRML 1.0C in January of 1996: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4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VRML  is  based  on  a  subset  of  the  ﬁle  inventor  format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created by Silicon Graphics Inc.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VRML  1.0  allowed  for  the  creation  of  many  simple  3D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objects such as a cube and sphere as well as user-deﬁned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polygons.  Materials and textures can be speciﬁed for ob-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654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jects to make the objects more realistic.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38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8E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78E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285328" cy="59503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419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The last major revision of VRML was VRML 2.0, standard-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ized by ISO as VRML97: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4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This  revision  added  the  ability  to  create  an  interactive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world.   VRML  2.0,  also  called  “Moving  Worlds”,  allows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for animation and sound in an interactive virtual world.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New objects were added to make the creation of virtual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worlds easier.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Java and Javascript have been included in VRML to allow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for interactive objects and user-deﬁned actions.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VRML 2.0 was a large change from VRML 1.0 and they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are not compatible with each other.  However, conversion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utilities are available to convert VRML 1.0 to VRML 2.0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automatically.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39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B5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FB5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219412" cy="49757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46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2.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Slide  Show  Metaphor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 A  linear  presentation  by  default,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although tools exist to perform jumps in slide shows.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57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3.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Hierarchical  Metaphor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User-controllable elements are or-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ganized into a tree structure — often used in menu-driven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applications.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857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4.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Iconic/Flow-control Metaphor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Graphical icons are avail-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able in a toolbox, and authoring proceeds by creating a ﬂow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482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chart with icons attached (Fig. 2.1):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0714" y="7125672"/>
            <a:ext cx="137858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209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DD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7DE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1300" y="2971800"/>
            <a:ext cx="4597400" cy="1638300"/>
          </a:xfrm>
          <a:prstGeom prst="rect">
            <a:avLst/>
          </a:prstGeom>
        </p:spPr>
      </p:pic>
      <p:pic>
        <p:nvPicPr>
          <p:cNvPr id="4" name="Picture 3" descr="ws_7DE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7251857" cy="63991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75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VRML Shapes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1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VRML contains basic geometric shapes that can be combined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to create more complex objects.  Fig. 2.28 displays some of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these shapes: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3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Fig. 2.28:  Basic VRML shapes.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28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Shape node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is a generic node for all objects in VRML.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Material node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speciﬁes the surface properties of an ob-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ject.  It can control what color the object is by specifying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  <a:tab pos="2070100" algn="l"/>
                <a:tab pos="2882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the red, green and blue values of the object.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1A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81B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657930" cy="516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467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There are three kinds of texture nodes that can be used to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map textures onto any object: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4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1.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ImageTexture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The most common one that can take an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external  JPEG  or  PNG  image  ﬁle  and  map  it  onto  the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shape.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28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2.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MovieTexture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allows the mapping of a movie onto an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object; can only use MPEG movies.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4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3.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PixelTexture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 simply  means  creating  an  image  to  use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with ImageTexture within VRML.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41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524000" y="3124200"/>
            <a:ext cx="5435601" cy="266701"/>
          </a:xfrm>
          <a:custGeom>
            <a:avLst/>
            <a:gdLst/>
            <a:ahLst/>
            <a:cxnLst/>
            <a:rect l="0" t="0" r="0" b="0"/>
            <a:pathLst>
              <a:path w="5435601" h="266701">
                <a:moveTo>
                  <a:pt x="0" y="266700"/>
                </a:moveTo>
                <a:lnTo>
                  <a:pt x="0" y="0"/>
                </a:lnTo>
                <a:lnTo>
                  <a:pt x="5435600" y="0"/>
                </a:lnTo>
                <a:lnTo>
                  <a:pt x="5435600" y="2667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s_856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4" name="Picture 3" descr="ws_857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7444410" cy="5591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</a:t>
            </a:r>
            <a:r>
              <a:rPr lang="en-US" sz="1377" i="1">
                <a:solidFill>
                  <a:srgbClr val="231F20"/>
                </a:solidFill>
                <a:latin typeface="Segoe UI"/>
                <a:hlinkClick r:id="rId4" action="ppaction://hlinkpres?slideindex=5&amp;slidetitle=myslide5"/>
              </a:rPr>
              <a:t>2</a:t>
            </a: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923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VRML world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93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Fig. 2.29 displays a simple VRML scene from one viewpoint:</a:t>
            </a:r>
          </a:p>
          <a:p>
            <a:pPr marL="0" marR="0" lvl="0" indent="0" defTabSz="914400" eaLnBrk="1" fontAlgn="auto" latinLnBrk="0" hangingPunct="1">
              <a:lnSpc>
                <a:spcPts val="278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→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Openable-book VRML simple world!:</a:t>
            </a:r>
          </a:p>
          <a:p>
            <a:pPr marL="0" marR="0" lvl="0" indent="0" defTabSz="914400" eaLnBrk="1" fontAlgn="auto" latinLnBrk="0" hangingPunct="1">
              <a:lnSpc>
                <a:spcPts val="278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</a:t>
            </a:r>
            <a:r>
              <a:rPr lang="en-US" sz="1983" i="1">
                <a:solidFill>
                  <a:srgbClr val="0000FF"/>
                </a:solidFill>
                <a:latin typeface="Segoe UI"/>
              </a:rPr>
              <a:t>−→ </a:t>
            </a:r>
            <a:r>
              <a:rPr lang="en-US" sz="1983">
                <a:solidFill>
                  <a:srgbClr val="0000FF"/>
                </a:solidFill>
                <a:latin typeface="Segoe UI"/>
              </a:rPr>
              <a:t>Link to mmbook/examples/vrml.html.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1983">
              <a:solidFill>
                <a:srgbClr val="0000FF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1983">
              <a:solidFill>
                <a:srgbClr val="0000FF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67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r>
              <a:rPr lang="en-US" sz="1983">
                <a:solidFill>
                  <a:srgbClr val="0000FF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The  position  of  a  viewpoint  can  be  speciﬁed  with  the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17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position node and it can be rotated from the default view</a:t>
            </a:r>
          </a:p>
          <a:p>
            <a:pPr marL="0" marR="0" lvl="0" indent="0" defTabSz="914400" eaLnBrk="1" fontAlgn="auto" latinLnBrk="0" hangingPunct="1">
              <a:lnSpc>
                <a:spcPts val="2796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with the orientation node.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479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Also the camera’s angle for its ﬁeld of view can be changed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17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from its default 0.78 radians, with the fieldOfView node.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479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622300" algn="l"/>
                <a:tab pos="850900" algn="l"/>
                <a:tab pos="30353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Changing the ﬁeld of view can create a telephoto eﬀect.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42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A5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8A6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100" y="1460500"/>
            <a:ext cx="5511800" cy="3911600"/>
          </a:xfrm>
          <a:prstGeom prst="rect">
            <a:avLst/>
          </a:prstGeom>
        </p:spPr>
      </p:pic>
      <p:pic>
        <p:nvPicPr>
          <p:cNvPr id="4" name="Picture 3" descr="ws_8A6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5528758" cy="536044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19431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9431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62"/>
              </a:lnSpc>
              <a:buClrTx/>
              <a:buSzTx/>
              <a:buNone/>
              <a:tabLst>
                <a:tab pos="19431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Fig. 2.29:  A simple VRML scene.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43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C9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8C9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480574" cy="63350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159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Three types of lighting can be used in a VRML world: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5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DirectionalLight 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node  shines  a  light  across  the  whole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world in a certain direction.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PointLight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shines a light from all directions from a certain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point in space.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SpotLight 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shines  a  light  in  a  certain  direction  from  a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point.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– RenderMan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rendering package created by Pixar.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557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The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background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of the VRML world can also be speciﬁed</a:t>
            </a:r>
          </a:p>
          <a:p>
            <a:pPr marL="0" marR="0" lvl="0" indent="0" defTabSz="914400" eaLnBrk="1" fontAlgn="auto" latinLnBrk="0" hangingPunct="1">
              <a:lnSpc>
                <a:spcPts val="2556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using the Background node.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81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A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Panorama 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node  can  map  a  texture  to  the  sides  of  the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world.  A panorama is mapped onto a large cube surrounding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5588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the VRML world.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44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21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921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638309" cy="65017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347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Animation and Interactions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353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The only method of animation in VRML is by tweening —</a:t>
            </a:r>
          </a:p>
          <a:p>
            <a:pPr marL="0" marR="0" lvl="0" indent="0" defTabSz="914400" eaLnBrk="1" fontAlgn="auto" latinLnBrk="0" hangingPunct="1">
              <a:lnSpc>
                <a:spcPts val="235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done  by  slowly  changing  an  object  that  is  speciﬁed  in  an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23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interpolator node.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This node will modify an object over time, based on the six</a:t>
            </a:r>
          </a:p>
          <a:p>
            <a:pPr marL="0" marR="0" lvl="0" indent="0" defTabSz="914400" eaLnBrk="1" fontAlgn="auto" latinLnBrk="0" hangingPunct="1">
              <a:lnSpc>
                <a:spcPts val="235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types of interpolators: color, coordinate, normal, orientation,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11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position, and scalar.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11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(a) All interpolators have two nodes that must be speciﬁed: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23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the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key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and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keyValue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4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(b)  The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key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consists of a list of two or more numbers start-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23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ing with 0 and ending with 1, deﬁnes how far along the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11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animation is.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8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(c) Each key element must be complemented with a keyValue</a:t>
            </a:r>
          </a:p>
          <a:p>
            <a:pPr marL="0" marR="0" lvl="0" indent="0" defTabSz="914400" eaLnBrk="1" fontAlgn="auto" latinLnBrk="0" hangingPunct="1">
              <a:lnSpc>
                <a:spcPts val="259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03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element:  deﬁnes what values should change.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6B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96C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456015" cy="634789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823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To time an animation, a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TimeSensor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node should be used: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5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(a)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TimeSensor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has no physical form in the VRML world and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just keeps time.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744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(b)  To  notify  an  interpolator  of  a  time  change,  a  ROUTE  is</a:t>
            </a:r>
          </a:p>
          <a:p>
            <a:pPr marL="0" marR="0" lvl="0" indent="0" defTabSz="914400" eaLnBrk="1" fontAlgn="auto" latinLnBrk="0" hangingPunct="1">
              <a:lnSpc>
                <a:spcPts val="2664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needed to connect two nodes together.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(c) Most animation can be accomplished through the method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17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of routing a TimeSensor to an interpolator node, and then</a:t>
            </a:r>
          </a:p>
          <a:p>
            <a:pPr marL="0" marR="0" lvl="0" indent="0" defTabSz="914400" eaLnBrk="1" fontAlgn="auto" latinLnBrk="0" hangingPunct="1">
              <a:lnSpc>
                <a:spcPts val="2664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the interpolator node to the object to be animated.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557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Two categories of sensors can be used in VRML to obtain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input from a user: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28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(a)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Environment sensors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three kinds of environmental sen-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29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sor nodes: VisibilitySensor, ProximitySensor, and Collision.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479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(b)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Pointing device sensors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touch sensor and drag sensors.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46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9C4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9C6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855805" cy="643766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439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VRML Speciﬁcs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1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Some VRML Speciﬁcs: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49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(a) A VRML ﬁle is simply a text ﬁle with a “.wrl" extension.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(b)  VRML97 needs to include the line #VRML  V2.0  UTF8 in the</a:t>
            </a:r>
          </a:p>
          <a:p>
            <a:pPr marL="0" marR="0" lvl="0" indent="0" defTabSz="914400" eaLnBrk="1" fontAlgn="auto" latinLnBrk="0" hangingPunct="1">
              <a:lnSpc>
                <a:spcPts val="2652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ﬁrst line of the VRML ﬁle — tells the VRML client what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version of VRML to use.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(c) VRML nodes are case sensitive and are usually built in a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hierarchical manner.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012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(d)  All Nodes begin with “</a:t>
            </a:r>
            <a:r>
              <a:rPr lang="en-US" sz="2066" i="1">
                <a:solidFill>
                  <a:srgbClr val="231F20"/>
                </a:solidFill>
                <a:latin typeface="Segoe UI"/>
              </a:rPr>
              <a:t>{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” and end with “</a:t>
            </a:r>
            <a:r>
              <a:rPr lang="en-US" sz="2066" i="1">
                <a:solidFill>
                  <a:srgbClr val="231F20"/>
                </a:solidFill>
                <a:latin typeface="Segoe UI"/>
              </a:rPr>
              <a:t>}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” and most can</a:t>
            </a:r>
          </a:p>
          <a:p>
            <a:pPr marL="0" marR="0" lvl="0" indent="0" defTabSz="914400" eaLnBrk="1" fontAlgn="auto" latinLnBrk="0" hangingPunct="1">
              <a:lnSpc>
                <a:spcPts val="239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contain nodes inside of nodes.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(e) Special  nodes  called  group  nodes  can  cluster  together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multiple  nodes  and  use  the  keyword  “children”  followed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850900" algn="l"/>
                <a:tab pos="2743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by “[ ...  ]”.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47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10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A11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686015" cy="589905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715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(f)  Nodes  can  be  named  using  DEF  and  be  used  again  later</a:t>
            </a:r>
          </a:p>
          <a:p>
            <a:pPr marL="0" marR="0" lvl="0" indent="0" defTabSz="914400" eaLnBrk="1" fontAlgn="auto" latinLnBrk="0" hangingPunct="1">
              <a:lnSpc>
                <a:spcPts val="2796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by using the keyword USE. This allows for the creation of</a:t>
            </a:r>
          </a:p>
          <a:p>
            <a:pPr marL="0" marR="0" lvl="0" indent="0" defTabSz="914400" eaLnBrk="1" fontAlgn="auto" latinLnBrk="0" hangingPunct="1">
              <a:lnSpc>
                <a:spcPts val="2652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complex objects using many simple objects.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557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A simple VRML example to create a box in VRML: one can</a:t>
            </a:r>
          </a:p>
          <a:p>
            <a:pPr marL="0" marR="0" lvl="0" indent="0" defTabSz="914400" eaLnBrk="1" fontAlgn="auto" latinLnBrk="0" hangingPunct="1">
              <a:lnSpc>
                <a:spcPts val="2424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accomplish this by typing: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04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Shape  {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	Geometry  Box{}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}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5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The Box defaults to a 2-meter long cube in the center of the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17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screen.  Putting it into a Transform node can move this box</a:t>
            </a:r>
          </a:p>
          <a:p>
            <a:pPr marL="0" marR="0" lvl="0" indent="0" defTabSz="914400" eaLnBrk="1" fontAlgn="auto" latinLnBrk="0" hangingPunct="1">
              <a:lnSpc>
                <a:spcPts val="2664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to a diﬀerent part of the scene.  We can also give the box a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368300" algn="l"/>
                <a:tab pos="482600" algn="l"/>
                <a:tab pos="850900" algn="l"/>
                <a:tab pos="1282700" algn="l"/>
                <a:tab pos="1409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diﬀerent color, such as red.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A53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A54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5356916" cy="47577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695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Transform  {  translation  0  10  0  children  [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Shape  {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Geometry  Box{}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appearance  Appearance  {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material  Material  {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diffuseColor  1  0  0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}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}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}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482600" algn="l"/>
                <a:tab pos="749300" algn="l"/>
                <a:tab pos="1016000" algn="l"/>
                <a:tab pos="1282700" algn="l"/>
                <a:tab pos="15494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]}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49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E4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FE4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3300" y="1511300"/>
            <a:ext cx="5511800" cy="3581400"/>
          </a:xfrm>
          <a:prstGeom prst="rect">
            <a:avLst/>
          </a:prstGeom>
        </p:spPr>
      </p:pic>
      <p:pic>
        <p:nvPicPr>
          <p:cNvPr id="4" name="Picture 3" descr="ws_FE5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5554982" cy="52450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2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209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10"/>
              </a:lnSpc>
              <a:buClrTx/>
              <a:buSzTx/>
              <a:buNone/>
              <a:tabLst>
                <a:tab pos="21209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Fig. 2.1:  Authorware ﬂowchart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0714" y="7125672"/>
            <a:ext cx="137858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209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006600" y="1790700"/>
            <a:ext cx="6045201" cy="228601"/>
          </a:xfrm>
          <a:custGeom>
            <a:avLst/>
            <a:gdLst/>
            <a:ahLst/>
            <a:cxnLst/>
            <a:rect l="0" t="0" r="0" b="0"/>
            <a:pathLst>
              <a:path w="6045201" h="228601">
                <a:moveTo>
                  <a:pt x="0" y="228600"/>
                </a:moveTo>
                <a:lnTo>
                  <a:pt x="0" y="0"/>
                </a:lnTo>
                <a:lnTo>
                  <a:pt x="6045200" y="0"/>
                </a:lnTo>
                <a:lnTo>
                  <a:pt x="6045200" y="228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384300" y="5778500"/>
            <a:ext cx="5854701" cy="266701"/>
          </a:xfrm>
          <a:custGeom>
            <a:avLst/>
            <a:gdLst/>
            <a:ahLst/>
            <a:cxnLst/>
            <a:rect l="0" t="0" r="0" b="0"/>
            <a:pathLst>
              <a:path w="5854701" h="266701">
                <a:moveTo>
                  <a:pt x="0" y="266700"/>
                </a:moveTo>
                <a:lnTo>
                  <a:pt x="0" y="0"/>
                </a:lnTo>
                <a:lnTo>
                  <a:pt x="5854700" y="0"/>
                </a:lnTo>
                <a:lnTo>
                  <a:pt x="5854700" y="2667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s_A85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5" name="Picture 4" descr="ws_A86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210" y="458596"/>
            <a:ext cx="7136056" cy="5668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335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2.4 Further Exploration</a:t>
            </a:r>
          </a:p>
          <a:p>
            <a:pPr marL="0" marR="0" lvl="0" indent="0" defTabSz="914400" eaLnBrk="1" fontAlgn="auto" latinLnBrk="0" hangingPunct="1">
              <a:lnSpc>
                <a:spcPts val="3093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i="1">
                <a:solidFill>
                  <a:srgbClr val="0000FF"/>
                </a:solidFill>
                <a:latin typeface="Segoe UI"/>
              </a:rPr>
              <a:t>−→ </a:t>
            </a:r>
            <a:r>
              <a:rPr lang="en-US" sz="1983">
                <a:solidFill>
                  <a:srgbClr val="0000FF"/>
                </a:solidFill>
                <a:latin typeface="Segoe UI"/>
              </a:rPr>
              <a:t>Link to Further Exploration for Chapter 2.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983">
              <a:solidFill>
                <a:srgbClr val="0000FF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983">
              <a:solidFill>
                <a:srgbClr val="0000FF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983">
              <a:solidFill>
                <a:srgbClr val="0000FF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983">
              <a:solidFill>
                <a:srgbClr val="0000FF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273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r>
              <a:rPr lang="en-US" sz="1983">
                <a:solidFill>
                  <a:srgbClr val="0000FF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Good general references for multimedia authoring are intro-</a:t>
            </a:r>
          </a:p>
          <a:p>
            <a:pPr marL="0" marR="0" lvl="0" indent="0" defTabSz="914400" eaLnBrk="1" fontAlgn="auto" latinLnBrk="0" hangingPunct="1">
              <a:lnSpc>
                <a:spcPts val="2424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ductory books [3,1] and Chapters 5-8 in [4].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813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A link to the overall, and very useful, FAQ ﬁle for multimedia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authoring is in the textbook website’s “Further Exploration”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section for Chapter 2.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802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A link to a good FAQ collection for Director, plus a simple</a:t>
            </a:r>
          </a:p>
          <a:p>
            <a:pPr marL="0" marR="0" lvl="0" indent="0" defTabSz="914400" eaLnBrk="1" fontAlgn="auto" latinLnBrk="0" hangingPunct="1">
              <a:lnSpc>
                <a:spcPts val="2424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Director movie: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57"/>
              </a:lnSpc>
              <a:buClrTx/>
              <a:buSzTx/>
              <a:buNone/>
              <a:tabLst>
                <a:tab pos="215900" algn="l"/>
                <a:tab pos="482600" algn="l"/>
                <a:tab pos="1092200" algn="l"/>
                <a:tab pos="21717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 i="1">
                <a:solidFill>
                  <a:srgbClr val="0000FF"/>
                </a:solidFill>
                <a:latin typeface="Segoe UI"/>
              </a:rPr>
              <a:t>−→ </a:t>
            </a:r>
            <a:r>
              <a:rPr lang="en-US" sz="1983">
                <a:solidFill>
                  <a:srgbClr val="0000FF"/>
                </a:solidFill>
                <a:latin typeface="Segoe UI"/>
              </a:rPr>
              <a:t>Link to mmbook/examples/director.html.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2990" y="7125672"/>
            <a:ext cx="275717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2197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1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1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7700" y="2222500"/>
            <a:ext cx="3683000" cy="4140200"/>
          </a:xfrm>
          <a:prstGeom prst="rect">
            <a:avLst/>
          </a:prstGeom>
        </p:spPr>
      </p:pic>
      <p:pic>
        <p:nvPicPr>
          <p:cNvPr id="4" name="Picture 3" descr="ws_3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210" y="458596"/>
            <a:ext cx="7500708" cy="6386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98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5.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Frames Metaphor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Like Iconic/Flow-control Metaphor; how-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ever  links  between  icons  are  more  conceptual,  rather  than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representing the actual ﬂow of the program (Fig. 2.2):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935"/>
              </a:lnSpc>
              <a:buClrTx/>
              <a:buSzTx/>
              <a:buNone/>
              <a:tabLst>
                <a:tab pos="101600" algn="l"/>
                <a:tab pos="482600" algn="l"/>
                <a:tab pos="26416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Fig. 2.2:  Quest Frame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0714" y="7125672"/>
            <a:ext cx="137858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209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2B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2B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900" y="2971800"/>
            <a:ext cx="3683000" cy="2730500"/>
          </a:xfrm>
          <a:prstGeom prst="rect">
            <a:avLst/>
          </a:prstGeom>
        </p:spPr>
      </p:pic>
      <p:pic>
        <p:nvPicPr>
          <p:cNvPr id="4" name="Picture 3" descr="ws_2C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9600" y="2959100"/>
            <a:ext cx="3683000" cy="2743200"/>
          </a:xfrm>
          <a:prstGeom prst="rect">
            <a:avLst/>
          </a:prstGeom>
        </p:spPr>
      </p:pic>
      <p:pic>
        <p:nvPicPr>
          <p:cNvPr id="5" name="Picture 4" descr="ws_2CB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210" y="458596"/>
            <a:ext cx="7456785" cy="60657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394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6.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Card/Scripting    Metaphor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    Uses   a   simple   index-card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structure  —  easy  route  to  producing  applications  that  use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hypertext or hypermedia; used in schools.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59"/>
              </a:lnSpc>
              <a:buClrTx/>
              <a:buSzTx/>
              <a:buNone/>
              <a:tabLst>
                <a:tab pos="101600" algn="l"/>
                <a:tab pos="482600" algn="l"/>
                <a:tab pos="12700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Fig. 2.3:  Two Cards in a Hypermedia Stack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0714" y="7125672"/>
            <a:ext cx="137858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2209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4E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4F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535909" cy="516808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377" i="1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106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r>
              <a:rPr lang="en-US" sz="1377" i="1" dirty="0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7. </a:t>
            </a:r>
            <a:r>
              <a:rPr lang="en-US" sz="1983" b="1" dirty="0">
                <a:solidFill>
                  <a:srgbClr val="231F20"/>
                </a:solidFill>
                <a:latin typeface="Segoe UI"/>
              </a:rPr>
              <a:t>Cast/Score/Scripting Metaphor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3401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Time is shown horizontally;  like a spreadsheet:  rows,  or</a:t>
            </a:r>
          </a:p>
          <a:p>
            <a:pPr marL="0" marR="0" lvl="0" indent="0" defTabSz="914400" eaLnBrk="1" fontAlgn="auto" latinLnBrk="0" hangingPunct="1">
              <a:lnSpc>
                <a:spcPts val="2424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	</a:t>
            </a:r>
            <a:r>
              <a:rPr lang="en-US" sz="1983" b="1" dirty="0">
                <a:solidFill>
                  <a:srgbClr val="231F20"/>
                </a:solidFill>
                <a:latin typeface="Segoe UI"/>
              </a:rPr>
              <a:t>tracks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, represent instantiations of characters in a multi-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	media production.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996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Multimedia elements are drawn from a </a:t>
            </a:r>
            <a:r>
              <a:rPr lang="en-US" sz="1983" b="1" dirty="0">
                <a:solidFill>
                  <a:srgbClr val="231F20"/>
                </a:solidFill>
                <a:latin typeface="Segoe UI"/>
              </a:rPr>
              <a:t>cast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of characters,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		and </a:t>
            </a:r>
            <a:r>
              <a:rPr lang="en-US" sz="1983" b="1" dirty="0">
                <a:solidFill>
                  <a:srgbClr val="231F20"/>
                </a:solidFill>
                <a:latin typeface="Segoe UI"/>
              </a:rPr>
              <a:t>scripts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are basically event-procedures or procedures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	that are triggered by timer events.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996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</a:t>
            </a:r>
            <a:r>
              <a:rPr lang="en-US" sz="1983" i="1" dirty="0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Director,  by  Macromedia,  is  the  chief  example  of  this</a:t>
            </a:r>
          </a:p>
          <a:p>
            <a:pPr marL="0" marR="0" lvl="0" indent="0" defTabSz="914400" eaLnBrk="1" fontAlgn="auto" latinLnBrk="0" hangingPunct="1">
              <a:lnSpc>
                <a:spcPts val="2412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	metaphor.   Director  uses  the  </a:t>
            </a:r>
            <a:r>
              <a:rPr lang="en-US" sz="1983" b="1" dirty="0">
                <a:solidFill>
                  <a:srgbClr val="231F20"/>
                </a:solidFill>
                <a:latin typeface="Segoe UI"/>
              </a:rPr>
              <a:t>Lingo  </a:t>
            </a:r>
            <a:r>
              <a:rPr lang="en-US" sz="1983" dirty="0">
                <a:solidFill>
                  <a:srgbClr val="231F20"/>
                </a:solidFill>
                <a:latin typeface="Segoe UI"/>
              </a:rPr>
              <a:t>scripting  language,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endParaRPr lang="en-US" sz="1983" dirty="0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101600" algn="l"/>
                <a:tab pos="596900" algn="l"/>
                <a:tab pos="850900" algn="l"/>
                <a:tab pos="863600" algn="l"/>
              </a:tabLst>
              <a:defRPr/>
            </a:pPr>
            <a:r>
              <a:rPr lang="en-US" sz="1983" dirty="0">
                <a:solidFill>
                  <a:srgbClr val="231F20"/>
                </a:solidFill>
                <a:latin typeface="Segoe UI"/>
              </a:rPr>
              <a:t>			an object-oriented event-driven language.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0714" y="7125672"/>
            <a:ext cx="137858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209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5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700" y="660400"/>
            <a:ext cx="8255000" cy="25400"/>
          </a:xfrm>
          <a:prstGeom prst="rect">
            <a:avLst/>
          </a:prstGeom>
        </p:spPr>
      </p:pic>
      <p:pic>
        <p:nvPicPr>
          <p:cNvPr id="3" name="Picture 2" descr="ws_85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6959600"/>
            <a:ext cx="8255000" cy="38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210" y="458596"/>
            <a:ext cx="7579960" cy="602729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184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Fundamentals of Multimedia, Chapter 2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377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91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						</a:t>
            </a:r>
            <a:r>
              <a:rPr lang="en-US" sz="2380" b="1">
                <a:solidFill>
                  <a:srgbClr val="231F20"/>
                </a:solidFill>
                <a:latin typeface="Segoe UI"/>
              </a:rPr>
              <a:t>– Multimedia Presentation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2380" b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581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2380" b="1">
                <a:solidFill>
                  <a:srgbClr val="231F20"/>
                </a:solidFill>
                <a:latin typeface="Segoe UI"/>
              </a:rPr>
              <a:t>	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•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Graphics  Styles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Human visual dynamics impact how pre-</a:t>
            </a:r>
          </a:p>
          <a:p>
            <a:pPr marL="0" marR="0" lvl="0" indent="0" defTabSz="914400" eaLnBrk="1" fontAlgn="auto" latinLnBrk="0" hangingPunct="1">
              <a:lnSpc>
                <a:spcPts val="2424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sentations must be constructed.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028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(a)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Color  principles  and  guidelines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 Some  color  schemes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and art styles are best combined with a certain theme or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style.   A  general  hint  is  to  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not  use  too  many  colors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,  as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this can be distracting.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2612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(b)  </a:t>
            </a:r>
            <a:r>
              <a:rPr lang="en-US" sz="1983" b="1">
                <a:solidFill>
                  <a:srgbClr val="231F20"/>
                </a:solidFill>
                <a:latin typeface="Segoe UI"/>
              </a:rPr>
              <a:t>Fonts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:  For eﬀective visual communication in a presenta-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tion, it is best to use large fonts (i.e., 18 to 36 points),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and no more than 6 to 8 lines per screen (</a:t>
            </a:r>
            <a:r>
              <a:rPr lang="en-US" sz="1983" i="1">
                <a:solidFill>
                  <a:srgbClr val="231F20"/>
                </a:solidFill>
                <a:latin typeface="Segoe UI"/>
              </a:rPr>
              <a:t>fewer than on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983" i="1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96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1983" i="1">
                <a:solidFill>
                  <a:srgbClr val="231F20"/>
                </a:solidFill>
                <a:latin typeface="Segoe UI"/>
              </a:rPr>
              <a:t>					this screen!</a:t>
            </a:r>
            <a:r>
              <a:rPr lang="en-US" sz="1983">
                <a:solidFill>
                  <a:srgbClr val="231F20"/>
                </a:solidFill>
                <a:latin typeface="Segoe UI"/>
              </a:rPr>
              <a:t>).  Fig. 2.4 shows a comparison of two screen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endParaRPr lang="en-US" sz="1983">
              <a:solidFill>
                <a:srgbClr val="231F20"/>
              </a:solidFill>
              <a:latin typeface="Segoe UI"/>
            </a:endParaRPr>
          </a:p>
          <a:p>
            <a:pPr marL="0" marR="0" lvl="0" indent="0" defTabSz="914400" eaLnBrk="1" fontAlgn="auto" latinLnBrk="0" hangingPunct="1">
              <a:lnSpc>
                <a:spcPts val="1785"/>
              </a:lnSpc>
              <a:buClrTx/>
              <a:buSzTx/>
              <a:buNone/>
              <a:tabLst>
                <a:tab pos="215900" algn="l"/>
                <a:tab pos="330200" algn="l"/>
                <a:tab pos="342900" algn="l"/>
                <a:tab pos="482600" algn="l"/>
                <a:tab pos="850900" algn="l"/>
                <a:tab pos="1854200" algn="l"/>
              </a:tabLst>
              <a:defRPr/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					projections: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0714" y="7125672"/>
            <a:ext cx="137858" cy="2210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6"/>
              </a:lnSpc>
            </a:pPr>
            <a:r>
              <a:rPr lang="en-US" sz="1983">
                <a:solidFill>
                  <a:srgbClr val="231F20"/>
                </a:solidFill>
                <a:latin typeface="Segoe UI"/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2209" y="7173316"/>
            <a:ext cx="2391937" cy="15536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2"/>
              </a:lnSpc>
            </a:pPr>
            <a:r>
              <a:rPr lang="en-US" sz="1377" i="1">
                <a:solidFill>
                  <a:srgbClr val="231F20"/>
                </a:solidFill>
                <a:latin typeface="Segoe UI"/>
              </a:rPr>
              <a:t>Li &amp; Drew  </a:t>
            </a:r>
            <a:r>
              <a:rPr lang="en-US" sz="1377">
                <a:solidFill>
                  <a:srgbClr val="231F20"/>
                </a:solidFill>
                <a:latin typeface="Segoe UI"/>
              </a:rPr>
              <a:t>c </a:t>
            </a:r>
            <a:r>
              <a:rPr lang="en-US" sz="1377" i="1">
                <a:solidFill>
                  <a:srgbClr val="231F20"/>
                </a:solidFill>
                <a:latin typeface="Segoe UI"/>
              </a:rPr>
              <a:t>Prentice Hall 2003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905</Words>
  <Application>Microsoft Office PowerPoint</Application>
  <PresentationFormat>Custom</PresentationFormat>
  <Paragraphs>1790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Segoe UI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Alireza</dc:creator>
  <cp:lastModifiedBy>Qay xar</cp:lastModifiedBy>
  <cp:revision>13</cp:revision>
  <dcterms:created xsi:type="dcterms:W3CDTF">2012-02-08T20:31:12Z</dcterms:created>
  <dcterms:modified xsi:type="dcterms:W3CDTF">2018-09-12T19:26:15Z</dcterms:modified>
</cp:coreProperties>
</file>