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7" r:id="rId3"/>
    <p:sldId id="262" r:id="rId4"/>
    <p:sldId id="263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8" r:id="rId13"/>
    <p:sldId id="277" r:id="rId14"/>
    <p:sldId id="267" r:id="rId15"/>
    <p:sldId id="276" r:id="rId16"/>
    <p:sldId id="272" r:id="rId17"/>
    <p:sldId id="269" r:id="rId18"/>
    <p:sldId id="273" r:id="rId19"/>
    <p:sldId id="270" r:id="rId20"/>
    <p:sldId id="271" r:id="rId21"/>
    <p:sldId id="274" r:id="rId22"/>
    <p:sldId id="275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281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233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5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421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6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8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00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2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48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89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570616"/>
          </a:xfrm>
        </p:spPr>
      </p:pic>
    </p:spTree>
    <p:extLst>
      <p:ext uri="{BB962C8B-B14F-4D97-AF65-F5344CB8AC3E}">
        <p14:creationId xmlns:p14="http://schemas.microsoft.com/office/powerpoint/2010/main" val="19709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7626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Ingenhousz’s Experiment: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He said that sunlight is necessary for photosynthesis. He performed experiment by using some aquatic plants and observe when aquatic plants kept in water in a day. There was bubbles which were given out .</a:t>
            </a:r>
          </a:p>
          <a:p>
            <a:pPr marL="0" indent="0">
              <a:buNone/>
            </a:pPr>
            <a:r>
              <a:rPr lang="en-US" sz="3600" dirty="0"/>
              <a:t>Later it was concluded that it was oxygen released by the plants.</a:t>
            </a:r>
          </a:p>
        </p:txBody>
      </p:sp>
    </p:spTree>
    <p:extLst>
      <p:ext uri="{BB962C8B-B14F-4D97-AF65-F5344CB8AC3E}">
        <p14:creationId xmlns:p14="http://schemas.microsoft.com/office/powerpoint/2010/main" val="265907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</p:spPr>
      </p:pic>
    </p:spTree>
    <p:extLst>
      <p:ext uri="{BB962C8B-B14F-4D97-AF65-F5344CB8AC3E}">
        <p14:creationId xmlns:p14="http://schemas.microsoft.com/office/powerpoint/2010/main" val="251265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0012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2176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27816"/>
          </a:xfrm>
        </p:spPr>
      </p:pic>
    </p:spTree>
    <p:extLst>
      <p:ext uri="{BB962C8B-B14F-4D97-AF65-F5344CB8AC3E}">
        <p14:creationId xmlns:p14="http://schemas.microsoft.com/office/powerpoint/2010/main" val="252335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537268"/>
          </a:xfrm>
        </p:spPr>
      </p:pic>
    </p:spTree>
    <p:extLst>
      <p:ext uri="{BB962C8B-B14F-4D97-AF65-F5344CB8AC3E}">
        <p14:creationId xmlns:p14="http://schemas.microsoft.com/office/powerpoint/2010/main" val="28155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479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9439"/>
          </a:xfrm>
        </p:spPr>
      </p:pic>
    </p:spTree>
    <p:extLst>
      <p:ext uri="{BB962C8B-B14F-4D97-AF65-F5344CB8AC3E}">
        <p14:creationId xmlns:p14="http://schemas.microsoft.com/office/powerpoint/2010/main" val="34622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7001690"/>
          </a:xfrm>
        </p:spPr>
      </p:pic>
    </p:spTree>
    <p:extLst>
      <p:ext uri="{BB962C8B-B14F-4D97-AF65-F5344CB8AC3E}">
        <p14:creationId xmlns:p14="http://schemas.microsoft.com/office/powerpoint/2010/main" val="315848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743450"/>
            <a:ext cx="12100560" cy="2114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6260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639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"/>
            <a:ext cx="12192000" cy="6884125"/>
          </a:xfrm>
        </p:spPr>
      </p:pic>
    </p:spTree>
    <p:extLst>
      <p:ext uri="{BB962C8B-B14F-4D97-AF65-F5344CB8AC3E}">
        <p14:creationId xmlns:p14="http://schemas.microsoft.com/office/powerpoint/2010/main" val="134759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21272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7613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0254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753497"/>
          </a:xfrm>
        </p:spPr>
      </p:pic>
    </p:spTree>
    <p:extLst>
      <p:ext uri="{BB962C8B-B14F-4D97-AF65-F5344CB8AC3E}">
        <p14:creationId xmlns:p14="http://schemas.microsoft.com/office/powerpoint/2010/main" val="262722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88E0-EFA4-4589-8EC4-CFF70EA5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photosynthesis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DFC2-D174-4510-9793-0F9316E9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Components involved in photosynthesis are:</a:t>
            </a:r>
          </a:p>
          <a:p>
            <a:r>
              <a:rPr lang="en-US" sz="3200" dirty="0"/>
              <a:t>	Chlorophyll present in the chloroplasts </a:t>
            </a:r>
          </a:p>
          <a:p>
            <a:r>
              <a:rPr lang="en-US" sz="3200" dirty="0"/>
              <a:t>	Light </a:t>
            </a:r>
          </a:p>
          <a:p>
            <a:r>
              <a:rPr lang="en-US" sz="3200" dirty="0"/>
              <a:t>	Carbon dioxide </a:t>
            </a:r>
          </a:p>
          <a:p>
            <a:r>
              <a:rPr lang="en-US" sz="3200" dirty="0"/>
              <a:t>	Water </a:t>
            </a:r>
          </a:p>
          <a:p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21132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73B1-0D76-48FE-AA66-0496C6DC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Chloroplast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59D7-0BCC-4862-91D4-83A8D251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9409"/>
            <a:ext cx="9601200" cy="3581400"/>
          </a:xfrm>
        </p:spPr>
        <p:txBody>
          <a:bodyPr>
            <a:noAutofit/>
          </a:bodyPr>
          <a:lstStyle/>
          <a:p>
            <a:r>
              <a:rPr lang="en-US" dirty="0"/>
              <a:t>Chloroplast is the structure within the cells of plants and green algae that is the site of photosynthesis</a:t>
            </a:r>
          </a:p>
          <a:p>
            <a:r>
              <a:rPr lang="en-US" dirty="0"/>
              <a:t>All green parts of a plant, including green stems and unripened fruits, have chloroplasts</a:t>
            </a:r>
          </a:p>
          <a:p>
            <a:r>
              <a:rPr lang="en-US" dirty="0"/>
              <a:t> The leaves are the major sites of photosynthesis</a:t>
            </a:r>
          </a:p>
          <a:p>
            <a:r>
              <a:rPr lang="en-US" dirty="0"/>
              <a:t>About half a million of chloroplasts are present per square millimeter of leaf surface</a:t>
            </a:r>
          </a:p>
          <a:p>
            <a:r>
              <a:rPr lang="en-US" dirty="0"/>
              <a:t> The color of the leaves is from chlorophyll, the green pigment located within the chloroplast</a:t>
            </a:r>
          </a:p>
          <a:p>
            <a:r>
              <a:rPr lang="en-US" dirty="0"/>
              <a:t>Chloroplasts are mainly found in the in a tissue in the interior of the leaf called mesophyll</a:t>
            </a:r>
          </a:p>
          <a:p>
            <a:r>
              <a:rPr lang="en-US" dirty="0"/>
              <a:t> Microscopic pores called stroma are present in the chloroplasts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3529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F97D-6055-4410-9969-32CFD02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Ultrastructure of chloroplast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5B1B-757F-49CF-8788-5199890F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2661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/>
              <a:t>Mature chloroplast of higher plants have a complex structure</a:t>
            </a:r>
          </a:p>
          <a:p>
            <a:r>
              <a:rPr lang="en-US" sz="2400" dirty="0"/>
              <a:t> Each chloroplast is enclosed by two concentric unit membranes</a:t>
            </a:r>
          </a:p>
          <a:p>
            <a:r>
              <a:rPr lang="en-US" sz="2400" u="sng" dirty="0"/>
              <a:t>There are two distinct systems within the membrane:</a:t>
            </a:r>
          </a:p>
          <a:p>
            <a:r>
              <a:rPr lang="en-US" sz="2400" b="1" u="sng" dirty="0"/>
              <a:t>Granular matrix or stroma </a:t>
            </a:r>
            <a:r>
              <a:rPr lang="en-US" sz="2400" dirty="0"/>
              <a:t>, composed of ribosomes and cellular proteins </a:t>
            </a:r>
          </a:p>
          <a:p>
            <a:r>
              <a:rPr lang="en-US" sz="2400" b="1" u="sng" dirty="0"/>
              <a:t>A lamellar system</a:t>
            </a:r>
            <a:r>
              <a:rPr lang="en-US" sz="2400" b="1" dirty="0"/>
              <a:t>, </a:t>
            </a:r>
            <a:r>
              <a:rPr lang="en-US" sz="2400" dirty="0"/>
              <a:t>which is differentiated into </a:t>
            </a:r>
          </a:p>
          <a:p>
            <a:r>
              <a:rPr lang="en-US" sz="2400" dirty="0"/>
              <a:t>	Grana lamellae or thylakoids </a:t>
            </a:r>
          </a:p>
          <a:p>
            <a:r>
              <a:rPr lang="en-US" sz="2400" dirty="0"/>
              <a:t>	Intergrana lamellae or fret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92771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45829"/>
          </a:xfrm>
        </p:spPr>
      </p:pic>
    </p:spTree>
    <p:extLst>
      <p:ext uri="{BB962C8B-B14F-4D97-AF65-F5344CB8AC3E}">
        <p14:creationId xmlns:p14="http://schemas.microsoft.com/office/powerpoint/2010/main" val="1075853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7400-1589-4ECE-9F79-A217A84B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A9312-9BCE-4B13-AC22-1B7301BED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9601200" cy="5181600"/>
          </a:xfrm>
        </p:spPr>
      </p:pic>
    </p:spTree>
    <p:extLst>
      <p:ext uri="{BB962C8B-B14F-4D97-AF65-F5344CB8AC3E}">
        <p14:creationId xmlns:p14="http://schemas.microsoft.com/office/powerpoint/2010/main" val="186844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0AFD-AC08-4D6C-955B-C26EF1F8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(STROMA)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6113C-AF6D-4FAA-A8E9-7F036A55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outer and inner membranes of the chloroplast enclose a substance known as matrix or stroma</a:t>
            </a:r>
          </a:p>
          <a:p>
            <a:r>
              <a:rPr lang="en-US" sz="2800" dirty="0"/>
              <a:t> The lamellar system remain embedded in the matrix</a:t>
            </a:r>
          </a:p>
          <a:p>
            <a:r>
              <a:rPr lang="en-US" sz="2800" dirty="0"/>
              <a:t> In addition, granules, lipid droplets, starch grains, vesicles, ribosomes and proteins are also found in the matrix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246233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0DC5-62F3-49D3-8573-AAFC3E44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GRANA (LAMELLAR SYSTEM)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C538-8322-4DF4-826B-BFAC327E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1687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/>
              <a:t>The lamellar system contains photosynthetic pigments. </a:t>
            </a:r>
          </a:p>
          <a:p>
            <a:r>
              <a:rPr lang="en-US" sz="2400" dirty="0"/>
              <a:t>These areas are stacked on each other to form grana. The size of grana may range from 0.3 to 1.7 microns </a:t>
            </a:r>
          </a:p>
          <a:p>
            <a:r>
              <a:rPr lang="en-US" sz="2400" dirty="0"/>
              <a:t>The number of grana per chloroplast vary from 40 to 60.</a:t>
            </a:r>
          </a:p>
          <a:p>
            <a:r>
              <a:rPr lang="en-US" sz="2400" dirty="0"/>
              <a:t>There are superimposed closed compartments which form a single granum called thylakoids</a:t>
            </a:r>
          </a:p>
          <a:p>
            <a:r>
              <a:rPr lang="en-US" sz="2400" dirty="0"/>
              <a:t> The number of thylakoids per granum may vary from a few to 50 or more</a:t>
            </a:r>
          </a:p>
          <a:p>
            <a:r>
              <a:rPr lang="en-US" sz="2400" dirty="0"/>
              <a:t>The grana are interconnected by a network of tubules called inter grana or stroma lamellae.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846646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D1BA-5D7D-4650-A90A-7060706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Chloroplast as the photosynthetic machinery</a:t>
            </a:r>
            <a:endParaRPr lang="LID4096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9CB4-AD44-4517-BA1B-651038C5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thylakoid membranes houses  chlorophylls and different protein complexes which are specialized for light dependent photosynthesis</a:t>
            </a:r>
          </a:p>
          <a:p>
            <a:r>
              <a:rPr lang="en-US" dirty="0"/>
              <a:t> When sunlight strikes the thylakoids, the light energy strikes the chlorophyll pigments, and give up electrons</a:t>
            </a:r>
          </a:p>
          <a:p>
            <a:r>
              <a:rPr lang="en-US" dirty="0"/>
              <a:t> The electrons then enters the electron transport chain that ultimately drives the phosphorylation of  ADP to energy rich storage compound ATP</a:t>
            </a:r>
          </a:p>
          <a:p>
            <a:r>
              <a:rPr lang="en-US" dirty="0"/>
              <a:t>It also results in the production of reducing agent NADPH</a:t>
            </a:r>
          </a:p>
          <a:p>
            <a:r>
              <a:rPr lang="en-US" dirty="0"/>
              <a:t>ATP and NADPH are used in the light independent reaction (dark reaction) which are carried out in the chloroplast of stroma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902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4D56-FA9E-4880-B40C-5E195525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Among C4 plants, the initial carbon fixation step and the Calvin cycle are separated</a:t>
            </a:r>
          </a:p>
          <a:p>
            <a:r>
              <a:rPr lang="en-US" sz="2800" dirty="0"/>
              <a:t>Carbon fixation occurs via PEP carboxylation in chloroplasts located in the mesophyll</a:t>
            </a:r>
          </a:p>
          <a:p>
            <a:r>
              <a:rPr lang="en-US" sz="2800" dirty="0"/>
              <a:t> Malate, the four carbon product of that process, is transported to chloroplasts in bundle sheath cells , where the Calvin cycle is carried out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243702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0D50-DD8D-4B10-B73E-2129B18B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QUANTASOME CONCEPT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03AC-86E7-46B2-9321-50FDC6B4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609" y="1795669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/>
              <a:t>According to Park and Pon (1963) some isolated particles in the membranes of the thylakoid represent the smallest morphological photosynthetic unit called quantas</a:t>
            </a:r>
          </a:p>
          <a:p>
            <a:r>
              <a:rPr lang="en-US" sz="2400" dirty="0"/>
              <a:t>185A° long, 155A° wide, 100A° thick and are randomly scattered. </a:t>
            </a:r>
          </a:p>
          <a:p>
            <a:r>
              <a:rPr lang="en-US" sz="2400" dirty="0"/>
              <a:t>Saucer and Calvin (1962) have shown that 3 to 6 quantasomes may aggregate to form a large particle.  </a:t>
            </a:r>
          </a:p>
          <a:p>
            <a:r>
              <a:rPr lang="en-US" sz="2400" dirty="0"/>
              <a:t>Park and Beggins (1964) reported that each quantasome is composed of four subunits</a:t>
            </a:r>
          </a:p>
          <a:p>
            <a:r>
              <a:rPr lang="en-US" sz="2400" dirty="0"/>
              <a:t>The quantasome contains chlorophyll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83958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EAC3-F464-488E-B3B1-5C46835B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92086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u="sng" dirty="0"/>
              <a:t>Branton an Park (1967)observed following three types of membranes:</a:t>
            </a:r>
          </a:p>
          <a:p>
            <a:r>
              <a:rPr lang="en-US" sz="2400" dirty="0"/>
              <a:t>	Membranes with quantasome particles</a:t>
            </a:r>
          </a:p>
          <a:p>
            <a:r>
              <a:rPr lang="en-US" sz="2400" dirty="0"/>
              <a:t>	Membranes with smaller particles </a:t>
            </a:r>
          </a:p>
          <a:p>
            <a:r>
              <a:rPr lang="en-US" sz="2400" dirty="0"/>
              <a:t>	Membranes with rough texture and with few or no particles </a:t>
            </a:r>
          </a:p>
          <a:p>
            <a:r>
              <a:rPr lang="en-US" sz="2400" dirty="0"/>
              <a:t>According to this view, both the quantasomes and the smaller particles lie within the membrane of thylakoid</a:t>
            </a:r>
          </a:p>
          <a:p>
            <a:r>
              <a:rPr lang="en-US" sz="2400" dirty="0"/>
              <a:t>Howell and Moundrianakis (1967) gave the concept of quantasomes as photosynthetic units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72098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284F-2994-462A-96E1-9ECA6B5D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CHLOROPHYLL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3A34-0430-4137-82DA-6245734D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Chlorophyll is a green pigment found in the chloroplasts of algae and plants</a:t>
            </a:r>
          </a:p>
          <a:p>
            <a:r>
              <a:rPr lang="en-US" dirty="0"/>
              <a:t>Derived from the Greek words “khloros” (pale green) and “phyllon” (leaf)</a:t>
            </a:r>
          </a:p>
          <a:p>
            <a:r>
              <a:rPr lang="en-US" dirty="0"/>
              <a:t>Chlorophyll is essential in photosynthesis, allowing plants to absorb energy from light.</a:t>
            </a:r>
          </a:p>
          <a:p>
            <a:r>
              <a:rPr lang="en-US" dirty="0"/>
              <a:t>In the electromagnetic spectrum, chlorophyll absorbs light most strongly in the blue portion  </a:t>
            </a:r>
          </a:p>
          <a:p>
            <a:r>
              <a:rPr lang="en-US" dirty="0"/>
              <a:t>It reflects the green and near green portions of the spectrum producing the green color of chlorophyll containing tissues. </a:t>
            </a:r>
          </a:p>
          <a:p>
            <a:r>
              <a:rPr lang="en-US" dirty="0"/>
              <a:t>Two types of chlorophyll exists in the photosystems of green plants; chlorophyll a and b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5117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8BCB-7B63-4582-8787-EFDC2A03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CHEMICAL STRUCTURE OF CHLOROPHYLL</a:t>
            </a:r>
            <a:endParaRPr lang="LID4096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20FA-CF93-4AD7-AE70-9EDC4194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3420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The basic structure is a ring made of four pyrroles, a tetrapyrrole, which is also named porphyrin</a:t>
            </a:r>
          </a:p>
          <a:p>
            <a:r>
              <a:rPr lang="en-US" sz="2400" dirty="0"/>
              <a:t>Mg++ is present in the center of ring as the central atom</a:t>
            </a:r>
          </a:p>
          <a:p>
            <a:r>
              <a:rPr lang="en-US" sz="2400" dirty="0"/>
              <a:t> Mg++ is covalently bound with two N-atoms and coordinately bound to the other two atoms of the tetrapyrrole ring</a:t>
            </a:r>
          </a:p>
          <a:p>
            <a:r>
              <a:rPr lang="en-US" sz="2400" dirty="0"/>
              <a:t>A cyclopentanone (C5H8O) is attached to ring c</a:t>
            </a:r>
          </a:p>
          <a:p>
            <a:r>
              <a:rPr lang="en-US" sz="2400" dirty="0"/>
              <a:t>At ring d a propionic acid (CH3CH2CO2H) group forms an ester with the alcohol phytol (C20H40O)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624428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D30C1-C9A6-48DC-9C0B-BC582275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104" y="106680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/>
              <a:t>Phytol consists of a long branched hydrocarbon chain with one C-C double bond</a:t>
            </a:r>
          </a:p>
          <a:p>
            <a:r>
              <a:rPr lang="en-US" sz="2400" dirty="0"/>
              <a:t> It is derived from an isoprenoid, formed from four isoprene units</a:t>
            </a:r>
          </a:p>
          <a:p>
            <a:r>
              <a:rPr lang="en-US" sz="2400" dirty="0"/>
              <a:t>This long hydrophobic hydrocarbon tail renders the chlorophyll highly soluble in lipids</a:t>
            </a:r>
          </a:p>
          <a:p>
            <a:r>
              <a:rPr lang="en-US" sz="2400" dirty="0"/>
              <a:t> Chlorophyll always occurs bound to proteins</a:t>
            </a:r>
          </a:p>
          <a:p>
            <a:r>
              <a:rPr lang="en-US" sz="2400" dirty="0"/>
              <a:t>In ring b, chlorophyll contains a formyl residue instead of the methyl residue in chl-a</a:t>
            </a:r>
          </a:p>
          <a:p>
            <a:r>
              <a:rPr lang="en-US" sz="2400" dirty="0"/>
              <a:t> This small difference has a large influence on light absorption.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96858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9389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CB4C-ACE1-4FA0-BC8F-ACAE81CF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365FE-00B0-452A-8649-0FE0D0545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9601200" cy="5357191"/>
          </a:xfrm>
        </p:spPr>
      </p:pic>
    </p:spTree>
    <p:extLst>
      <p:ext uri="{BB962C8B-B14F-4D97-AF65-F5344CB8AC3E}">
        <p14:creationId xmlns:p14="http://schemas.microsoft.com/office/powerpoint/2010/main" val="572555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783D-1A6F-4CEF-A8D0-4CB6A33C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C86D-3036-45A9-8798-88FC40F4C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6887"/>
            <a:ext cx="9601200" cy="3581400"/>
          </a:xfrm>
        </p:spPr>
        <p:txBody>
          <a:bodyPr>
            <a:noAutofit/>
          </a:bodyPr>
          <a:lstStyle/>
          <a:p>
            <a:r>
              <a:rPr lang="en-US" b="1" u="sng" dirty="0"/>
              <a:t>Nature of light </a:t>
            </a:r>
          </a:p>
          <a:p>
            <a:r>
              <a:rPr lang="en-US" dirty="0"/>
              <a:t>A number of theories have been proposed regarding the nature of light. Some of them are:</a:t>
            </a:r>
          </a:p>
          <a:p>
            <a:r>
              <a:rPr lang="en-US" b="1" u="sng" dirty="0"/>
              <a:t>Corpuscular theory:</a:t>
            </a:r>
          </a:p>
          <a:p>
            <a:r>
              <a:rPr lang="en-US" dirty="0"/>
              <a:t>Proposed by Sir Issac Newton (1666)</a:t>
            </a:r>
          </a:p>
          <a:p>
            <a:r>
              <a:rPr lang="en-US" dirty="0"/>
              <a:t> According to this theory:</a:t>
            </a:r>
          </a:p>
          <a:p>
            <a:r>
              <a:rPr lang="en-US" dirty="0"/>
              <a:t>The light is made up of several streams of minute particles or corpuscles of different colors</a:t>
            </a:r>
          </a:p>
          <a:p>
            <a:r>
              <a:rPr lang="en-US" dirty="0"/>
              <a:t>The corpuscles always travel in a straight line</a:t>
            </a:r>
          </a:p>
          <a:p>
            <a:r>
              <a:rPr lang="en-US" dirty="0"/>
              <a:t>This theory was discarded because it cannot explain the laws of reflection and refraction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05772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0A9E-1CC7-405E-9F5A-1E17346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WAVE THEORY</a:t>
            </a:r>
            <a:endParaRPr lang="LID4096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269E-D96E-4BFC-B649-54C18740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Proposed by Christian Huygens (1678)</a:t>
            </a:r>
          </a:p>
          <a:p>
            <a:r>
              <a:rPr lang="en-US" sz="2400" dirty="0"/>
              <a:t> According to his theory:</a:t>
            </a:r>
          </a:p>
          <a:p>
            <a:r>
              <a:rPr lang="en-US" sz="2400" dirty="0"/>
              <a:t> Light particles always move in the form of waves and not in a straight line</a:t>
            </a:r>
          </a:p>
          <a:p>
            <a:r>
              <a:rPr lang="en-US" sz="2400" dirty="0"/>
              <a:t> This theory was also discarded because it could not explain well about reflection and refraction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93468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409A-F7EA-4E36-9256-30FC9396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ELECTROMAGNETIC WAVE THEORY</a:t>
            </a:r>
            <a:endParaRPr lang="LID4096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FB3CB-9D77-4688-8F3E-65C1B951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Proposed by James Clark Maxwell (1860)</a:t>
            </a:r>
          </a:p>
          <a:p>
            <a:r>
              <a:rPr lang="en-US" sz="2400" dirty="0"/>
              <a:t>According to this theory:</a:t>
            </a:r>
          </a:p>
          <a:p>
            <a:r>
              <a:rPr lang="en-US" sz="2400" dirty="0"/>
              <a:t>The waves of all types of radiations including light are electromagnetic in nature</a:t>
            </a:r>
          </a:p>
          <a:p>
            <a:r>
              <a:rPr lang="en-US" sz="2400" dirty="0"/>
              <a:t>These electromagnetic radiations are never continuous and are emitted by matter as discontinuous units called photons which bear energy called quantum.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480253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5593-E6DA-4CFF-B87F-65784FFA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THEORY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447A-42B7-40DD-AC84-671D2544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Proposed by Max Plank (1900)</a:t>
            </a:r>
          </a:p>
          <a:p>
            <a:r>
              <a:rPr lang="en-US" sz="2400" dirty="0"/>
              <a:t> According to this theory:</a:t>
            </a:r>
          </a:p>
          <a:p>
            <a:r>
              <a:rPr lang="en-US" sz="2400" dirty="0"/>
              <a:t>The radiant energy including light is made up of discrete energy particles called quanta</a:t>
            </a:r>
          </a:p>
          <a:p>
            <a:r>
              <a:rPr lang="en-US" sz="2400" dirty="0"/>
              <a:t>The size of a quantum of energy is directly proportional to the frequency of radiation and the intensity of light depends upon the number of photons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434475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1BBE-7FDA-4B39-BC16-B7C1BA1E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4608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u="sng" dirty="0"/>
              <a:t>The energy of quantum can be calculated by the following Planck’s equation:</a:t>
            </a:r>
          </a:p>
          <a:p>
            <a:pPr marL="0" indent="0">
              <a:buNone/>
            </a:pPr>
            <a:r>
              <a:rPr lang="en-US" sz="2400" dirty="0"/>
              <a:t>           Ephoton = hv      where E= energy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h = Plank’s constant = 1.5x 10 -37 Kcal sec/quantum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v = frequency of radiation</a:t>
            </a:r>
          </a:p>
          <a:p>
            <a:pPr marL="0" indent="0">
              <a:buNone/>
            </a:pPr>
            <a:r>
              <a:rPr lang="en-US" sz="2400" dirty="0"/>
              <a:t>         ⸪ v = c/ƛ              where c= velocity of light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ƛ = wavelength of light in cm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3791665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AB1-FFEE-4A82-98CA-1131BA40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MECHANISM OF ABSORPTION OF LIGHT</a:t>
            </a:r>
            <a:endParaRPr lang="LID4096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301F-7C7A-4E93-97AF-D6AF6E4F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8435"/>
            <a:ext cx="9601200" cy="3581400"/>
          </a:xfrm>
        </p:spPr>
        <p:txBody>
          <a:bodyPr/>
          <a:lstStyle/>
          <a:p>
            <a:r>
              <a:rPr lang="en-US" b="1" u="sng" dirty="0"/>
              <a:t>Excited or activated state</a:t>
            </a:r>
          </a:p>
          <a:p>
            <a:r>
              <a:rPr lang="en-US" dirty="0"/>
              <a:t>When a visible light photon with wavelength between 380nm and 780 nm strikes a chlorophyll molecule it releases an electron from chlorophyll to an outer molecular orbital</a:t>
            </a:r>
          </a:p>
          <a:p>
            <a:r>
              <a:rPr lang="en-US" dirty="0"/>
              <a:t> This state of molecular orbital is called excited or activated state</a:t>
            </a:r>
          </a:p>
          <a:p>
            <a:endParaRPr lang="en-US" dirty="0"/>
          </a:p>
          <a:p>
            <a:r>
              <a:rPr lang="en-US" b="1" u="sng" dirty="0"/>
              <a:t>Singlet state (S0)</a:t>
            </a:r>
          </a:p>
          <a:p>
            <a:r>
              <a:rPr lang="en-US" dirty="0"/>
              <a:t>The normal state of an atom or a molecule in which the electrons are present in even number and paired condition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71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79FD-D0A4-4FB1-8AEF-492A4AE9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excited electron molecules show at least four states</a:t>
            </a:r>
            <a:endParaRPr lang="en-US" sz="2800" dirty="0"/>
          </a:p>
          <a:p>
            <a:r>
              <a:rPr lang="en-US" sz="2800" dirty="0"/>
              <a:t>	First singlet state (S1)</a:t>
            </a:r>
          </a:p>
          <a:p>
            <a:r>
              <a:rPr lang="en-US" sz="2800" dirty="0"/>
              <a:t>	Second singlet state (S2) </a:t>
            </a:r>
          </a:p>
          <a:p>
            <a:r>
              <a:rPr lang="en-US" sz="2800" dirty="0"/>
              <a:t>	First triplet state (T1)</a:t>
            </a:r>
          </a:p>
          <a:p>
            <a:r>
              <a:rPr lang="en-US" sz="2800" dirty="0"/>
              <a:t>	Second triplet state (T2)</a:t>
            </a:r>
          </a:p>
          <a:p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180936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0943-D0B2-475C-A1E4-4731A772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D8C22-F5D9-48CB-8D93-CEBE0E6EB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799"/>
            <a:ext cx="9601200" cy="5330687"/>
          </a:xfrm>
        </p:spPr>
      </p:pic>
    </p:spTree>
    <p:extLst>
      <p:ext uri="{BB962C8B-B14F-4D97-AF65-F5344CB8AC3E}">
        <p14:creationId xmlns:p14="http://schemas.microsoft.com/office/powerpoint/2010/main" val="4099905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6F77-2096-49F3-B9D3-0670E288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8398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red light strikes the chlorophyll molecule, an electron is photoexcited form its ground state and it reaches the </a:t>
            </a:r>
            <a:r>
              <a:rPr lang="en-US" b="1" u="sng" dirty="0"/>
              <a:t>first singlet state</a:t>
            </a:r>
          </a:p>
          <a:p>
            <a:r>
              <a:rPr lang="en-US" dirty="0"/>
              <a:t>It is unstable and have a half life of only 10-9 seconds</a:t>
            </a:r>
          </a:p>
          <a:p>
            <a:r>
              <a:rPr lang="en-US" dirty="0"/>
              <a:t>Thus, two molecular orbitals each having one electron are produced </a:t>
            </a:r>
          </a:p>
          <a:p>
            <a:r>
              <a:rPr lang="en-US" dirty="0"/>
              <a:t>When blue light strikes the chlorophyll molecule, its electron is released into an outer molecular orbital</a:t>
            </a:r>
          </a:p>
          <a:p>
            <a:r>
              <a:rPr lang="en-US" dirty="0"/>
              <a:t>The electron is raised more high than S1 condition</a:t>
            </a:r>
          </a:p>
          <a:p>
            <a:r>
              <a:rPr lang="en-US" dirty="0"/>
              <a:t>This is the </a:t>
            </a:r>
            <a:r>
              <a:rPr lang="en-US" b="1" u="sng" dirty="0"/>
              <a:t>second singlet state</a:t>
            </a:r>
          </a:p>
          <a:p>
            <a:r>
              <a:rPr lang="en-US" dirty="0"/>
              <a:t>this state is also unstable having a half life of 10-9 seconds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9339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754"/>
            <a:ext cx="12192000" cy="6662057"/>
          </a:xfrm>
        </p:spPr>
      </p:pic>
    </p:spTree>
    <p:extLst>
      <p:ext uri="{BB962C8B-B14F-4D97-AF65-F5344CB8AC3E}">
        <p14:creationId xmlns:p14="http://schemas.microsoft.com/office/powerpoint/2010/main" val="2734247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6B31-9D3C-48E3-B143-360DE85B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 of the chlorophyll molecule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E3D8-EF17-459A-9DD0-96666F83D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S1 and S2 both states being unstable are converted into ground state through process like heat, phosphorescence, fluorescence or chemical energy</a:t>
            </a:r>
          </a:p>
          <a:p>
            <a:r>
              <a:rPr lang="en-US" sz="2400" b="1" u="sng" dirty="0"/>
              <a:t>Fluorescence </a:t>
            </a:r>
          </a:p>
          <a:p>
            <a:r>
              <a:rPr lang="en-US" sz="2400" dirty="0"/>
              <a:t>The first singlet state is converted to the ground state by the release of radiation energy in the red region</a:t>
            </a:r>
          </a:p>
          <a:p>
            <a:r>
              <a:rPr lang="en-US" sz="2400" dirty="0"/>
              <a:t>It is called fluorescence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864964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4B4D-2014-4FCE-9BE3-5AB6175E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Phosphorescence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CDBC-6CEB-446B-8B5C-07D29F2E3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S1 state when releases only small amount of energy, it is converted into the triplet states (T1 and T2)</a:t>
            </a:r>
          </a:p>
          <a:p>
            <a:r>
              <a:rPr lang="en-US" sz="2400" dirty="0"/>
              <a:t> Both are interconvertible</a:t>
            </a:r>
          </a:p>
          <a:p>
            <a:r>
              <a:rPr lang="en-US" sz="2400" dirty="0"/>
              <a:t> T1 is converted to T2 by the absorption of red light by the pigment in T1 state</a:t>
            </a:r>
          </a:p>
          <a:p>
            <a:r>
              <a:rPr lang="en-US" sz="2400" dirty="0"/>
              <a:t> T1 state is converted to ground state by the release of very small amount of energy</a:t>
            </a:r>
          </a:p>
          <a:p>
            <a:r>
              <a:rPr lang="en-US" sz="2400" dirty="0"/>
              <a:t> This delaying effect of light emission is called phosphorescence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07961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C2A9-57A9-429F-BC9E-A2C9F1F6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408A-5B9A-4ECF-91E5-2CC28CC4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/>
          <a:lstStyle/>
          <a:p>
            <a:r>
              <a:rPr lang="en-US" b="1" u="sng" dirty="0"/>
              <a:t>Components of Electromagnetic Spectrum</a:t>
            </a:r>
          </a:p>
          <a:p>
            <a:r>
              <a:rPr lang="en-US" dirty="0"/>
              <a:t>The electromagnetic spectrum consists of radiations of different wavelengths including cosmic rays, gamma rays, X-rays, the visible spectrum, infrared rays and radio waves. </a:t>
            </a:r>
          </a:p>
          <a:p>
            <a:r>
              <a:rPr lang="en-US" dirty="0"/>
              <a:t>The waves of each of these types have a characteristic range of wavelengths</a:t>
            </a:r>
          </a:p>
          <a:p>
            <a:r>
              <a:rPr lang="en-US" dirty="0"/>
              <a:t> The visible spectrum represents only a small region in the electromagnetic spectrum</a:t>
            </a:r>
          </a:p>
          <a:p>
            <a:r>
              <a:rPr lang="en-US" dirty="0"/>
              <a:t>It ranges from 3800-7600 A°</a:t>
            </a:r>
          </a:p>
          <a:p>
            <a:r>
              <a:rPr lang="en-US" dirty="0"/>
              <a:t>Of the total visible spectrum, only a small part is used in photosynthesis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85323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9F59-B8DF-421D-9078-34D5D2D7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6046B2-675E-4888-8DAB-253B56A7F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1"/>
            <a:ext cx="9601200" cy="5158408"/>
          </a:xfrm>
        </p:spPr>
      </p:pic>
    </p:spTree>
    <p:extLst>
      <p:ext uri="{BB962C8B-B14F-4D97-AF65-F5344CB8AC3E}">
        <p14:creationId xmlns:p14="http://schemas.microsoft.com/office/powerpoint/2010/main" val="4003364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A491-8252-4D68-B6E3-4B8A756C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spectrum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880D-A0BF-46AA-8672-F86A96C6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absorption spectrum displays the amount of light energy taken up or absorbed by a molecule or substance as a function of the wavelength of the light</a:t>
            </a:r>
          </a:p>
          <a:p>
            <a:r>
              <a:rPr lang="en-US" dirty="0"/>
              <a:t>If chlorophyll is extracted and light of different wavelengths is passed through it, the absorption at each wavelength can be measured  by a spectrophotometer</a:t>
            </a:r>
          </a:p>
          <a:p>
            <a:r>
              <a:rPr lang="en-US" b="1" u="sng" dirty="0"/>
              <a:t>Spectrophotometer</a:t>
            </a:r>
          </a:p>
          <a:p>
            <a:r>
              <a:rPr lang="en-US" dirty="0"/>
              <a:t>The instrument used to measure the relative ability of different photosynthetic pigments to absorb the different wavelengths of light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39807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F89D-CDDE-4212-95D8-764D6D2E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D94237-FDBF-43DA-9A6A-366C61DC7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9601200" cy="5224670"/>
          </a:xfrm>
        </p:spPr>
      </p:pic>
    </p:spTree>
    <p:extLst>
      <p:ext uri="{BB962C8B-B14F-4D97-AF65-F5344CB8AC3E}">
        <p14:creationId xmlns:p14="http://schemas.microsoft.com/office/powerpoint/2010/main" val="1213427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741B-A7A9-47FF-AC30-86BC2B55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SPECTRUM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9CFD-48E8-457F-8739-642F02F3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action spectrum is the graph of rate of the biological effectiveness of light plotted against the wavelength of light</a:t>
            </a:r>
          </a:p>
          <a:p>
            <a:r>
              <a:rPr lang="en-US" dirty="0"/>
              <a:t>In case of photosynthesis, it is utilized in carbon dioxide fixation, oxygen production and NADP+ reduction etc therefore it is called the action spectrum of photosynthesis</a:t>
            </a:r>
          </a:p>
          <a:p>
            <a:r>
              <a:rPr lang="en-US" dirty="0"/>
              <a:t> The study of action spectra shows that during photosynthesis the light is maximum absorbed in red and blue regions of visible spectrum</a:t>
            </a:r>
          </a:p>
          <a:p>
            <a:r>
              <a:rPr lang="en-US" dirty="0"/>
              <a:t>Green, yellow and orange regions  show only slight absorption of visible light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0021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3486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5956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2050610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99</TotalTime>
  <Words>1801</Words>
  <Application>Microsoft Office PowerPoint</Application>
  <PresentationFormat>Widescreen</PresentationFormat>
  <Paragraphs>155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 Light</vt:lpstr>
      <vt:lpstr>Franklin Gothic Book</vt:lpstr>
      <vt:lpstr>Metropolitan</vt:lpstr>
      <vt:lpstr>Crop</vt:lpstr>
      <vt:lpstr>PowerPoint Presentation</vt:lpstr>
      <vt:lpstr>photosynthesis: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Ingenhousz’s Experiment: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of photosynthesis</vt:lpstr>
      <vt:lpstr>Chloroplast </vt:lpstr>
      <vt:lpstr>Ultrastructure of chloroplast</vt:lpstr>
      <vt:lpstr>PowerPoint Presentation</vt:lpstr>
      <vt:lpstr>THE MATRIX (STROMA)</vt:lpstr>
      <vt:lpstr>THE GRANA (LAMELLAR SYSTEM)</vt:lpstr>
      <vt:lpstr>Chloroplast as the photosynthetic machinery</vt:lpstr>
      <vt:lpstr>PowerPoint Presentation</vt:lpstr>
      <vt:lpstr>THE QUANTASOME CONCEPT</vt:lpstr>
      <vt:lpstr>PowerPoint Presentation</vt:lpstr>
      <vt:lpstr>CHLOROPHYLL</vt:lpstr>
      <vt:lpstr>CHEMICAL STRUCTURE OF CHLOROPHYLL</vt:lpstr>
      <vt:lpstr>PowerPoint Presentation</vt:lpstr>
      <vt:lpstr>PowerPoint Presentation</vt:lpstr>
      <vt:lpstr>LIGHT</vt:lpstr>
      <vt:lpstr>WAVE THEORY</vt:lpstr>
      <vt:lpstr>ELECTROMAGNETIC WAVE THEORY</vt:lpstr>
      <vt:lpstr>QUANTUM THEORY</vt:lpstr>
      <vt:lpstr>PowerPoint Presentation</vt:lpstr>
      <vt:lpstr>MECHANISM OF ABSORPTION OF LIGHT</vt:lpstr>
      <vt:lpstr>PowerPoint Presentation</vt:lpstr>
      <vt:lpstr>PowerPoint Presentation</vt:lpstr>
      <vt:lpstr>PowerPoint Presentation</vt:lpstr>
      <vt:lpstr>The return of the chlorophyll molecule </vt:lpstr>
      <vt:lpstr>Phosphorescence </vt:lpstr>
      <vt:lpstr>Electromagnetic spectrum</vt:lpstr>
      <vt:lpstr>PowerPoint Presentation</vt:lpstr>
      <vt:lpstr>Absorption spectrum</vt:lpstr>
      <vt:lpstr>PowerPoint Presentation</vt:lpstr>
      <vt:lpstr>ACTION SPECTRUM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Muddasra</cp:lastModifiedBy>
  <cp:revision>9</cp:revision>
  <dcterms:created xsi:type="dcterms:W3CDTF">2020-04-17T11:29:07Z</dcterms:created>
  <dcterms:modified xsi:type="dcterms:W3CDTF">2020-04-26T07:54:49Z</dcterms:modified>
</cp:coreProperties>
</file>