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82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81" r:id="rId25"/>
    <p:sldId id="278" r:id="rId26"/>
    <p:sldId id="279" r:id="rId27"/>
    <p:sldId id="280" r:id="rId2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35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plus/>
    <p:sndAc>
      <p:stSnd>
        <p:snd r:embed="rId1" name="whoosh.wav"/>
      </p:stSnd>
    </p:sndAc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4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5D16249-92E0-45F5-BEC9-618D8DA69823}" type="datetimeFigureOut">
              <a:rPr lang="en-US" smtClean="0"/>
              <a:pPr/>
              <a:t>5/3/2020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4D7022B-8A1A-43B8-9D6C-736282B917E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ransition>
    <p:plus/>
    <p:sndAc>
      <p:stSnd>
        <p:snd r:embed="rId13" name="whoosh.wav"/>
      </p:stSnd>
    </p:sndAc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sz="40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k</a:t>
            </a:r>
            <a:endParaRPr lang="en-US" dirty="0"/>
          </a:p>
        </p:txBody>
      </p:sp>
      <p:pic>
        <p:nvPicPr>
          <p:cNvPr id="4" name="Picture 3" descr="images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5640" y="261314"/>
            <a:ext cx="6936756" cy="2021228"/>
          </a:xfrm>
          <a:prstGeom prst="rect">
            <a:avLst/>
          </a:prstGeom>
        </p:spPr>
      </p:pic>
      <p:pic>
        <p:nvPicPr>
          <p:cNvPr id="5" name="Picture 4" descr="imag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57422" y="3929066"/>
            <a:ext cx="5810270" cy="2357454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>
            <a:off x="1071538" y="1484784"/>
            <a:ext cx="6572296" cy="20013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LECTURE # </a:t>
            </a:r>
            <a:r>
              <a:rPr lang="en-US" sz="3600" smtClean="0">
                <a:latin typeface="Times New Roman" pitchFamily="18" charset="0"/>
                <a:cs typeface="Times New Roman" pitchFamily="18" charset="0"/>
              </a:rPr>
              <a:t>27-28</a:t>
            </a:r>
            <a:endParaRPr lang="en-US" sz="360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Organizational structure </a:t>
            </a:r>
          </a:p>
          <a:p>
            <a:pPr algn="ctr"/>
            <a:r>
              <a:rPr lang="en-US" altLang="en" sz="3600" dirty="0" smtClean="0"/>
              <a:t>(PSYC-6223)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1)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285984" y="0"/>
            <a:ext cx="4286279" cy="4714908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500034" y="2143116"/>
            <a:ext cx="1500198" cy="14287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Tall structure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7572396" y="2714620"/>
            <a:ext cx="1428760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Flat structure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2143108" y="2857496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>
            <a:off x="6215074" y="3214686"/>
            <a:ext cx="1214446" cy="21431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928662" y="4071942"/>
            <a:ext cx="71438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857224" y="4857760"/>
            <a:ext cx="1357322" cy="107157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Large size</a:t>
            </a:r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6858016" y="5715016"/>
            <a:ext cx="1785950" cy="64294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Small size</a:t>
            </a:r>
            <a:endParaRPr lang="en-US" dirty="0"/>
          </a:p>
        </p:txBody>
      </p:sp>
      <p:cxnSp>
        <p:nvCxnSpPr>
          <p:cNvPr id="17" name="Straight Arrow Connector 16"/>
          <p:cNvCxnSpPr/>
          <p:nvPr/>
        </p:nvCxnSpPr>
        <p:spPr>
          <a:xfrm rot="5400000" flipH="1" flipV="1">
            <a:off x="7858148" y="5000636"/>
            <a:ext cx="85725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Virtual organizational structure can be thought of as a way in which an organization uses information and communication technologies to replace or augment some aspect of the organization</a:t>
            </a:r>
          </a:p>
          <a:p>
            <a:r>
              <a:rPr lang="en-US" dirty="0" smtClean="0"/>
              <a:t>People who are virtually organized primarily primarily interact with electronic means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Virtual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example many customer help desks link customers and consultants</a:t>
            </a:r>
          </a:p>
          <a:p>
            <a:pPr>
              <a:buNone/>
            </a:pPr>
            <a:r>
              <a:rPr lang="en-US" dirty="0" smtClean="0"/>
              <a:t> together via telephone or the internet and problem may be solved</a:t>
            </a:r>
          </a:p>
          <a:p>
            <a:pPr>
              <a:buNone/>
            </a:pPr>
            <a:r>
              <a:rPr lang="en-US" dirty="0" smtClean="0"/>
              <a:t> without ever bringing </a:t>
            </a:r>
          </a:p>
          <a:p>
            <a:pPr>
              <a:buNone/>
            </a:pPr>
            <a:r>
              <a:rPr lang="en-US" dirty="0" smtClean="0"/>
              <a:t>people together face to face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download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3643314"/>
            <a:ext cx="3262317" cy="3071834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 boundary less organizational structure is a contemporary approach in organizational </a:t>
            </a:r>
            <a:r>
              <a:rPr lang="en-US" dirty="0" err="1" smtClean="0"/>
              <a:t>designe</a:t>
            </a:r>
            <a:endParaRPr lang="en-US" dirty="0" smtClean="0"/>
          </a:p>
          <a:p>
            <a:r>
              <a:rPr lang="en-US" dirty="0" smtClean="0"/>
              <a:t>It is an organization that is not defined by or limited to the horizontal vertical or external boundaries imposed by a pre defined structure it behave more like an organism encouraging better integration among employees and closer partnership with stakeholders</a:t>
            </a:r>
          </a:p>
          <a:p>
            <a:r>
              <a:rPr lang="en-US" dirty="0" smtClean="0"/>
              <a:t>It is highly flexible and responsive and draws on talent whatever its found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Boundary less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Determines the manner and context to which roles power and responsibilities are delegated</a:t>
            </a:r>
          </a:p>
          <a:p>
            <a:r>
              <a:rPr lang="en-US" dirty="0" smtClean="0"/>
              <a:t>Depends on objective and strategies</a:t>
            </a:r>
          </a:p>
          <a:p>
            <a:r>
              <a:rPr lang="en-US" dirty="0" smtClean="0"/>
              <a:t>Act as a perspective through which individuals can see their organizations and its environment.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Features of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effectiveness and efficiency.</a:t>
            </a:r>
          </a:p>
          <a:p>
            <a:r>
              <a:rPr lang="en-US" dirty="0" smtClean="0"/>
              <a:t>Reduces redundant actions.</a:t>
            </a:r>
          </a:p>
          <a:p>
            <a:r>
              <a:rPr lang="en-US" dirty="0" smtClean="0"/>
              <a:t>Promotes teamwork.</a:t>
            </a:r>
          </a:p>
          <a:p>
            <a:r>
              <a:rPr lang="en-US" dirty="0" smtClean="0"/>
              <a:t>Improves communication.</a:t>
            </a:r>
          </a:p>
          <a:p>
            <a:r>
              <a:rPr lang="en-US" dirty="0" smtClean="0"/>
              <a:t>Contributes to success or failure.</a:t>
            </a:r>
          </a:p>
          <a:p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Importance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4291"/>
            <a:ext cx="7772400" cy="928693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Purpose of organizations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1357298"/>
            <a:ext cx="7715304" cy="5214974"/>
          </a:xfrm>
        </p:spPr>
        <p:txBody>
          <a:bodyPr>
            <a:normAutofit/>
          </a:bodyPr>
          <a:lstStyle/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Divide work to be done in specific jobs and departments.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Assign tasks and responsibilities associated with individual jobs.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Coordinates divers organizational task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Establish relationship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bw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individual, groups and depts.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Establish formal lines of authority.</a:t>
            </a:r>
          </a:p>
          <a:p>
            <a:pPr algn="l">
              <a:buFont typeface="Arial" pitchFamily="34" charset="0"/>
              <a:buChar char="•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Allocates organizational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resourses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l">
              <a:buFont typeface="Arial" pitchFamily="34" charset="0"/>
              <a:buChar char="•"/>
            </a:pP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 descr="simple-organization-structure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101" y="1409418"/>
            <a:ext cx="5715798" cy="4039164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411807"/>
          </a:xfrm>
        </p:spPr>
        <p:txBody>
          <a:bodyPr/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Chain of command: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continuous line of authority that extends from upper level of organization to lowest level of organizational clarify who reports to whom.</a:t>
            </a:r>
          </a:p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Authority.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rights inherent in a managerial position to tell people what to do and expect them to do</a:t>
            </a:r>
          </a:p>
          <a:p>
            <a:endParaRPr lang="en-US" u="sng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340369"/>
          </a:xfrm>
        </p:spPr>
        <p:txBody>
          <a:bodyPr>
            <a:normAutofit/>
          </a:bodyPr>
          <a:lstStyle/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Responsibility:</a:t>
            </a:r>
          </a:p>
          <a:p>
            <a:r>
              <a:rPr lang="en-US" dirty="0" smtClean="0"/>
              <a:t>The obligations or expectation to perform. Responsibility brings with it accountability</a:t>
            </a:r>
          </a:p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Unity of command:</a:t>
            </a:r>
          </a:p>
          <a:p>
            <a:r>
              <a:rPr lang="en-US" dirty="0" smtClean="0"/>
              <a:t>The concept that a person should have one boss and should report only to him</a:t>
            </a:r>
          </a:p>
          <a:p>
            <a:r>
              <a:rPr lang="en-US" b="1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Delegation:</a:t>
            </a:r>
          </a:p>
          <a:p>
            <a:r>
              <a:rPr lang="en-US" u="sng" dirty="0" smtClean="0"/>
              <a:t> </a:t>
            </a:r>
            <a:r>
              <a:rPr lang="en-US" dirty="0" smtClean="0"/>
              <a:t>the assignment of authority to another to carry out specific duties.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social unit of a people systematically structured and managed to meet a need or to pursue collective goals on a continuing basis.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</a:rPr>
              <a:t>What is an organization</a:t>
            </a:r>
            <a:endParaRPr lang="en-US" sz="3600" i="1" dirty="0">
              <a:solidFill>
                <a:srgbClr val="0070C0"/>
              </a:solidFill>
            </a:endParaRPr>
          </a:p>
        </p:txBody>
      </p:sp>
      <p:pic>
        <p:nvPicPr>
          <p:cNvPr id="9" name="Picture 8" descr="images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85918" y="3357562"/>
            <a:ext cx="5143536" cy="3143272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When a company expands to….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Supply goods or services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Produces variety of different products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Engage in several different markets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such conditions the company can adopt departmentalization.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Departmentalization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Functional</a:t>
            </a:r>
          </a:p>
          <a:p>
            <a:r>
              <a:rPr lang="en-US" dirty="0" smtClean="0"/>
              <a:t>Product</a:t>
            </a:r>
          </a:p>
          <a:p>
            <a:r>
              <a:rPr lang="en-US" dirty="0" smtClean="0"/>
              <a:t>Customer</a:t>
            </a:r>
          </a:p>
          <a:p>
            <a:r>
              <a:rPr lang="en-US" dirty="0" smtClean="0"/>
              <a:t>Geographic</a:t>
            </a:r>
          </a:p>
          <a:p>
            <a:r>
              <a:rPr lang="en-US" dirty="0" smtClean="0"/>
              <a:t>Process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Forms of departmentalization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4" name="Picture 3" descr="images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7554" y="2214554"/>
            <a:ext cx="5786446" cy="4643446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3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428728" y="1357298"/>
            <a:ext cx="5781706" cy="3794919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rmAutofit/>
          </a:bodyPr>
          <a:lstStyle/>
          <a:p>
            <a:pPr algn="justLow"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Functional departmentalization</a:t>
            </a:r>
          </a:p>
          <a:p>
            <a:pPr algn="justLow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Arranging the business according to what each section or department does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Low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 </a:t>
            </a:r>
            <a:endParaRPr lang="en-US" sz="3200" dirty="0"/>
          </a:p>
        </p:txBody>
      </p:sp>
      <p:pic>
        <p:nvPicPr>
          <p:cNvPr id="4" name="Picture 3" descr="download (4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976" y="3143248"/>
            <a:ext cx="6143668" cy="2428892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/>
          <a:lstStyle/>
          <a:p>
            <a:pPr>
              <a:buNone/>
            </a:pPr>
            <a:r>
              <a:rPr lang="en-US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Geographic departmentalization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It is base on geographical or regional structure</a:t>
            </a:r>
          </a:p>
          <a:p>
            <a:pPr>
              <a:buNone/>
            </a:pPr>
            <a:r>
              <a:rPr lang="en-US" dirty="0" smtClean="0"/>
              <a:t>Process departmentalization.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 descr="download (8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0" y="2500306"/>
            <a:ext cx="7572427" cy="2857516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554683"/>
          </a:xfrm>
        </p:spPr>
        <p:txBody>
          <a:bodyPr/>
          <a:lstStyle/>
          <a:p>
            <a:pPr>
              <a:buNone/>
            </a:pPr>
            <a:r>
              <a:rPr lang="en-US" sz="3600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Product departmentalization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Where products have to go through stages as they are made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 </a:t>
            </a:r>
            <a:endParaRPr lang="en-US" dirty="0"/>
          </a:p>
        </p:txBody>
      </p:sp>
      <p:pic>
        <p:nvPicPr>
          <p:cNvPr id="4" name="Picture 3" descr="download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5786" y="2571744"/>
            <a:ext cx="7072362" cy="2714644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/>
          <a:lstStyle/>
          <a:p>
            <a:pPr algn="justLow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Organizing according to the different types of products produced</a:t>
            </a:r>
          </a:p>
          <a:p>
            <a:pPr algn="justLow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Process departmentalization</a:t>
            </a:r>
            <a:endParaRPr lang="en-US" sz="3600" dirty="0">
              <a:solidFill>
                <a:srgbClr val="00B050"/>
              </a:solidFill>
            </a:endParaRPr>
          </a:p>
        </p:txBody>
      </p:sp>
      <p:pic>
        <p:nvPicPr>
          <p:cNvPr id="5" name="Picture 4" descr="download (7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356" y="3214686"/>
            <a:ext cx="5119694" cy="2143140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40048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Customer departmentalization</a:t>
            </a:r>
            <a:r>
              <a:rPr lang="en-US" i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Where different customer groups have different needs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pic>
        <p:nvPicPr>
          <p:cNvPr id="3" name="Picture 2" descr="download (6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4480" y="2857496"/>
            <a:ext cx="5467373" cy="2381263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 organizations have a management structure that determines the relationships between functions and positions and subdivides and delegates roles, responsibilities and authority to carry out defined task.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Why do we need an organizational structure?</a:t>
            </a:r>
            <a:endParaRPr lang="en-US" sz="40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 (2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00298" y="4214818"/>
            <a:ext cx="6286544" cy="2357454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is a framework within which an organization arranges its lines of authorities and communications and allocates rights and duties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 (3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5852" y="3286124"/>
            <a:ext cx="6858048" cy="3571876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 Tall organizational</a:t>
            </a:r>
          </a:p>
          <a:p>
            <a:pPr>
              <a:buNone/>
            </a:pPr>
            <a:r>
              <a:rPr lang="en-US" dirty="0" smtClean="0"/>
              <a:t> structure</a:t>
            </a:r>
          </a:p>
          <a:p>
            <a:r>
              <a:rPr lang="en-US" dirty="0" smtClean="0"/>
              <a:t>2 . Flat organizational</a:t>
            </a:r>
          </a:p>
          <a:p>
            <a:pPr>
              <a:buNone/>
            </a:pPr>
            <a:r>
              <a:rPr lang="en-US" dirty="0" smtClean="0"/>
              <a:t> structure</a:t>
            </a:r>
          </a:p>
          <a:p>
            <a:r>
              <a:rPr lang="en-US" dirty="0" smtClean="0"/>
              <a:t>3 . virtual </a:t>
            </a:r>
          </a:p>
          <a:p>
            <a:pPr>
              <a:buNone/>
            </a:pPr>
            <a:r>
              <a:rPr lang="en-US" dirty="0" smtClean="0"/>
              <a:t>organizational structure</a:t>
            </a:r>
          </a:p>
          <a:p>
            <a:r>
              <a:rPr lang="en-US" dirty="0" smtClean="0"/>
              <a:t>4.  </a:t>
            </a:r>
            <a:r>
              <a:rPr lang="en-US" dirty="0"/>
              <a:t>B</a:t>
            </a:r>
            <a:r>
              <a:rPr lang="en-US" dirty="0" smtClean="0"/>
              <a:t>oundary less organizational structure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Types of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images (5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14488"/>
            <a:ext cx="4048135" cy="3143272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Large complex organization often require a taller hierarchy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its simplest form a tall structure results in one long chain of command similar to the military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As an organization grows the number of management level increases and the structure grows taller. In a tall structure managers form many ranks and each has small area of control.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Tall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Content Placeholder 9" descr="Tall-versus-flat-organizational-structures-adapted-from-Mintzberg-1979.pn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14282" y="214290"/>
            <a:ext cx="8643965" cy="5911873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flat structure have fewer management levels which each level controlling a broad area or group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Flat organizations focus on empowering employees rather than adhering to chain of command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By encouraging autonomy and self direction flat structure attempt to tap into employees creative </a:t>
            </a:r>
            <a:r>
              <a:rPr lang="en-US" dirty="0" smtClean="0"/>
              <a:t>talents and to solve problems by collaboration.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i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Flat organizational structure</a:t>
            </a:r>
            <a:endParaRPr lang="en-US" sz="36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57158" y="214290"/>
            <a:ext cx="4214842" cy="347743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 descr="downloa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9124" y="3786190"/>
            <a:ext cx="4429124" cy="2571744"/>
          </a:xfrm>
          <a:prstGeom prst="rect">
            <a:avLst/>
          </a:prstGeom>
        </p:spPr>
      </p:pic>
    </p:spTree>
  </p:cSld>
  <p:clrMapOvr>
    <a:masterClrMapping/>
  </p:clrMapOvr>
  <p:transition>
    <p:plus/>
    <p:sndAc>
      <p:stSnd>
        <p:snd r:embed="rId2" name="whoosh.wav"/>
      </p:stSnd>
    </p:sndAc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168</TotalTime>
  <Words>669</Words>
  <Application>Microsoft Office PowerPoint</Application>
  <PresentationFormat>On-screen Show (4:3)</PresentationFormat>
  <Paragraphs>100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4" baseType="lpstr">
      <vt:lpstr>Arial</vt:lpstr>
      <vt:lpstr>Lucida Sans Unicode</vt:lpstr>
      <vt:lpstr>Times New Roman</vt:lpstr>
      <vt:lpstr>Verdana</vt:lpstr>
      <vt:lpstr>Wingdings 2</vt:lpstr>
      <vt:lpstr>Wingdings 3</vt:lpstr>
      <vt:lpstr>Concourse</vt:lpstr>
      <vt:lpstr>k</vt:lpstr>
      <vt:lpstr>What is an organization</vt:lpstr>
      <vt:lpstr>Why do we need an organizational structure?</vt:lpstr>
      <vt:lpstr>Organizational structure</vt:lpstr>
      <vt:lpstr>Types of organizational structure</vt:lpstr>
      <vt:lpstr>Tall organizational structure</vt:lpstr>
      <vt:lpstr>.</vt:lpstr>
      <vt:lpstr>Flat organizational structure</vt:lpstr>
      <vt:lpstr>.</vt:lpstr>
      <vt:lpstr>. </vt:lpstr>
      <vt:lpstr>Virtual organizational structure</vt:lpstr>
      <vt:lpstr>PowerPoint Presentation</vt:lpstr>
      <vt:lpstr>Boundary less organizational structure</vt:lpstr>
      <vt:lpstr>Features of organizational structure</vt:lpstr>
      <vt:lpstr>Importance organizational structure</vt:lpstr>
      <vt:lpstr>Purpose of organizations</vt:lpstr>
      <vt:lpstr> </vt:lpstr>
      <vt:lpstr> </vt:lpstr>
      <vt:lpstr> </vt:lpstr>
      <vt:lpstr>Departmentalization</vt:lpstr>
      <vt:lpstr>Forms of departmentalization </vt:lpstr>
      <vt:lpstr>PowerPoint Presentation</vt:lpstr>
      <vt:lpstr> </vt:lpstr>
      <vt:lpstr> </vt:lpstr>
      <vt:lpstr>. </vt:lpstr>
      <vt:lpstr>Process departmentalization</vt:lpstr>
      <vt:lpstr>Customer departmentalization Where different customer groups have different needs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structure</dc:title>
  <dc:creator>Salar</dc:creator>
  <cp:lastModifiedBy>Nouman Awan</cp:lastModifiedBy>
  <cp:revision>20</cp:revision>
  <dcterms:created xsi:type="dcterms:W3CDTF">2020-04-03T03:50:29Z</dcterms:created>
  <dcterms:modified xsi:type="dcterms:W3CDTF">2020-05-03T00:13:51Z</dcterms:modified>
</cp:coreProperties>
</file>