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81" r:id="rId4"/>
    <p:sldId id="258" r:id="rId5"/>
    <p:sldId id="259" r:id="rId6"/>
    <p:sldId id="284" r:id="rId7"/>
    <p:sldId id="260" r:id="rId8"/>
    <p:sldId id="261" r:id="rId9"/>
    <p:sldId id="285" r:id="rId10"/>
    <p:sldId id="262" r:id="rId11"/>
    <p:sldId id="282" r:id="rId12"/>
    <p:sldId id="263" r:id="rId13"/>
    <p:sldId id="264" r:id="rId14"/>
    <p:sldId id="265" r:id="rId15"/>
    <p:sldId id="283"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8C540F-3892-46A3-BCD1-31EBC4FDD9D9}" type="datetimeFigureOut">
              <a:rPr lang="en-AU" smtClean="0"/>
              <a:t>8/06/2020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B5C2E2-DE21-4CE2-9E87-B0570CE1EF62}"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C540F-3892-46A3-BCD1-31EBC4FDD9D9}" type="datetimeFigureOut">
              <a:rPr lang="en-AU" smtClean="0"/>
              <a:t>8/06/2020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B5C2E2-DE21-4CE2-9E87-B0570CE1EF62}"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68C540F-3892-46A3-BCD1-31EBC4FDD9D9}" type="datetimeFigureOut">
              <a:rPr lang="en-AU" smtClean="0"/>
              <a:t>8/06/2020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B5C2E2-DE21-4CE2-9E87-B0570CE1EF62}" type="slidenum">
              <a:rPr lang="en-AU" smtClean="0"/>
              <a:t>‹#›</a:t>
            </a:fld>
            <a:endParaRPr lang="en-A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C540F-3892-46A3-BCD1-31EBC4FDD9D9}" type="datetimeFigureOut">
              <a:rPr lang="en-AU" smtClean="0"/>
              <a:t>8/06/2020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B5C2E2-DE21-4CE2-9E87-B0570CE1EF62}" type="slidenum">
              <a:rPr lang="en-AU" smtClean="0"/>
              <a:t>‹#›</a:t>
            </a:fld>
            <a:endParaRPr lang="en-AU"/>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8C540F-3892-46A3-BCD1-31EBC4FDD9D9}" type="datetimeFigureOut">
              <a:rPr lang="en-AU" smtClean="0"/>
              <a:t>8/06/2020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B5C2E2-DE21-4CE2-9E87-B0570CE1EF62}"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68C540F-3892-46A3-BCD1-31EBC4FDD9D9}" type="datetimeFigureOut">
              <a:rPr lang="en-AU" smtClean="0"/>
              <a:t>8/06/2020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B5C2E2-DE21-4CE2-9E87-B0570CE1EF62}" type="slidenum">
              <a:rPr lang="en-AU" smtClean="0"/>
              <a:t>‹#›</a:t>
            </a:fld>
            <a:endParaRPr lang="en-AU"/>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8C540F-3892-46A3-BCD1-31EBC4FDD9D9}" type="datetimeFigureOut">
              <a:rPr lang="en-AU" smtClean="0"/>
              <a:t>8/06/2020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AB5C2E2-DE21-4CE2-9E87-B0570CE1EF62}"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8C540F-3892-46A3-BCD1-31EBC4FDD9D9}" type="datetimeFigureOut">
              <a:rPr lang="en-AU" smtClean="0"/>
              <a:t>8/06/2020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AB5C2E2-DE21-4CE2-9E87-B0570CE1EF62}"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68C540F-3892-46A3-BCD1-31EBC4FDD9D9}" type="datetimeFigureOut">
              <a:rPr lang="en-AU" smtClean="0"/>
              <a:t>8/06/2020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AB5C2E2-DE21-4CE2-9E87-B0570CE1EF62}"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68C540F-3892-46A3-BCD1-31EBC4FDD9D9}" type="datetimeFigureOut">
              <a:rPr lang="en-AU" smtClean="0"/>
              <a:t>8/06/2020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B5C2E2-DE21-4CE2-9E87-B0570CE1EF62}" type="slidenum">
              <a:rPr lang="en-AU" smtClean="0"/>
              <a:t>‹#›</a:t>
            </a:fld>
            <a:endParaRPr lang="en-A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C540F-3892-46A3-BCD1-31EBC4FDD9D9}" type="datetimeFigureOut">
              <a:rPr lang="en-AU" smtClean="0"/>
              <a:t>8/06/2020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B5C2E2-DE21-4CE2-9E87-B0570CE1EF62}" type="slidenum">
              <a:rPr lang="en-AU" smtClean="0"/>
              <a:t>‹#›</a:t>
            </a:fld>
            <a:endParaRPr lang="en-A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68C540F-3892-46A3-BCD1-31EBC4FDD9D9}" type="datetimeFigureOut">
              <a:rPr lang="en-AU" smtClean="0"/>
              <a:t>8/06/2020</a:t>
            </a:fld>
            <a:endParaRPr lang="en-A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A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AB5C2E2-DE21-4CE2-9E87-B0570CE1EF62}" type="slidenum">
              <a:rPr lang="en-AU" smtClean="0"/>
              <a:t>‹#›</a:t>
            </a:fld>
            <a:endParaRPr lang="en-A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340768"/>
            <a:ext cx="7175351" cy="2304256"/>
          </a:xfrm>
        </p:spPr>
        <p:txBody>
          <a:bodyPr/>
          <a:lstStyle/>
          <a:p>
            <a:r>
              <a:rPr lang="en-AU" dirty="0">
                <a:effectLst/>
              </a:rPr>
              <a:t> </a:t>
            </a:r>
            <a:r>
              <a:rPr lang="en-AU" sz="3200" dirty="0">
                <a:effectLst/>
                <a:latin typeface="Times New Roman" pitchFamily="18" charset="0"/>
                <a:cs typeface="Times New Roman" pitchFamily="18" charset="0"/>
              </a:rPr>
              <a:t>Term </a:t>
            </a:r>
            <a:r>
              <a:rPr lang="en-AU" sz="3200" dirty="0" smtClean="0">
                <a:effectLst/>
                <a:latin typeface="Times New Roman" pitchFamily="18" charset="0"/>
                <a:cs typeface="Times New Roman" pitchFamily="18" charset="0"/>
              </a:rPr>
              <a:t>Paper  Presentation.</a:t>
            </a:r>
            <a:r>
              <a:rPr lang="en-AU" sz="3200" dirty="0">
                <a:effectLst/>
                <a:latin typeface="Times New Roman" pitchFamily="18" charset="0"/>
                <a:cs typeface="Times New Roman" pitchFamily="18" charset="0"/>
              </a:rPr>
              <a:t/>
            </a:r>
            <a:br>
              <a:rPr lang="en-AU" sz="3200" dirty="0">
                <a:effectLst/>
                <a:latin typeface="Times New Roman" pitchFamily="18" charset="0"/>
                <a:cs typeface="Times New Roman" pitchFamily="18" charset="0"/>
              </a:rPr>
            </a:br>
            <a:r>
              <a:rPr lang="en-AU" sz="3200" dirty="0">
                <a:effectLst/>
                <a:latin typeface="Times New Roman" pitchFamily="18" charset="0"/>
                <a:cs typeface="Times New Roman" pitchFamily="18" charset="0"/>
              </a:rPr>
              <a:t>ADHD (Attention Deficit Hyperactivity Disorder).</a:t>
            </a:r>
            <a:endParaRPr lang="en-AU" sz="3200" dirty="0">
              <a:latin typeface="Times New Roman" pitchFamily="18" charset="0"/>
              <a:cs typeface="Times New Roman" pitchFamily="18" charset="0"/>
            </a:endParaRPr>
          </a:p>
        </p:txBody>
      </p:sp>
      <p:sp>
        <p:nvSpPr>
          <p:cNvPr id="3" name="Subtitle 2"/>
          <p:cNvSpPr>
            <a:spLocks noGrp="1"/>
          </p:cNvSpPr>
          <p:nvPr>
            <p:ph type="subTitle" idx="1"/>
          </p:nvPr>
        </p:nvSpPr>
        <p:spPr>
          <a:xfrm>
            <a:off x="1259632" y="3717032"/>
            <a:ext cx="6624736" cy="1872208"/>
          </a:xfrm>
          <a:solidFill>
            <a:schemeClr val="accent2"/>
          </a:solidFill>
        </p:spPr>
        <p:txBody>
          <a:bodyPr>
            <a:normAutofit/>
          </a:bodyPr>
          <a:lstStyle/>
          <a:p>
            <a:r>
              <a:rPr lang="en-AU" sz="2800" smtClean="0">
                <a:latin typeface="Times New Roman" pitchFamily="18" charset="0"/>
                <a:cs typeface="Times New Roman" pitchFamily="18" charset="0"/>
              </a:rPr>
              <a:t>ADCP </a:t>
            </a:r>
            <a:r>
              <a:rPr lang="en-AU" sz="2800" dirty="0" smtClean="0">
                <a:latin typeface="Times New Roman" pitchFamily="18" charset="0"/>
                <a:cs typeface="Times New Roman" pitchFamily="18" charset="0"/>
              </a:rPr>
              <a:t>(2</a:t>
            </a:r>
            <a:r>
              <a:rPr lang="en-AU" sz="2800" baseline="30000" dirty="0" smtClean="0">
                <a:latin typeface="Times New Roman" pitchFamily="18" charset="0"/>
                <a:cs typeface="Times New Roman" pitchFamily="18" charset="0"/>
              </a:rPr>
              <a:t>nd</a:t>
            </a:r>
            <a:r>
              <a:rPr lang="en-AU" sz="2800" dirty="0" smtClean="0">
                <a:latin typeface="Times New Roman" pitchFamily="18" charset="0"/>
                <a:cs typeface="Times New Roman" pitchFamily="18" charset="0"/>
              </a:rPr>
              <a:t> semester)</a:t>
            </a:r>
          </a:p>
          <a:p>
            <a:endParaRPr lang="en-AU" dirty="0"/>
          </a:p>
        </p:txBody>
      </p:sp>
    </p:spTree>
    <p:extLst>
      <p:ext uri="{BB962C8B-B14F-4D97-AF65-F5344CB8AC3E}">
        <p14:creationId xmlns:p14="http://schemas.microsoft.com/office/powerpoint/2010/main" val="862234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492896"/>
            <a:ext cx="8136904" cy="3240360"/>
          </a:xfrm>
        </p:spPr>
        <p:txBody>
          <a:bodyPr/>
          <a:lstStyle/>
          <a:p>
            <a:r>
              <a:rPr lang="en-AU" dirty="0"/>
              <a:t> </a:t>
            </a:r>
            <a:r>
              <a:rPr lang="en-AU" dirty="0">
                <a:latin typeface="Times New Roman" pitchFamily="18" charset="0"/>
                <a:cs typeface="Times New Roman" pitchFamily="18" charset="0"/>
              </a:rPr>
              <a:t>Several factors contribute to ADHD</a:t>
            </a:r>
          </a:p>
          <a:p>
            <a:pPr lvl="0"/>
            <a:r>
              <a:rPr lang="en-AU" dirty="0">
                <a:latin typeface="Times New Roman" pitchFamily="18" charset="0"/>
                <a:cs typeface="Times New Roman" pitchFamily="18" charset="0"/>
              </a:rPr>
              <a:t>Cigarette smoking during pregnancy.</a:t>
            </a:r>
          </a:p>
          <a:p>
            <a:pPr lvl="0"/>
            <a:r>
              <a:rPr lang="en-AU" dirty="0">
                <a:latin typeface="Times New Roman" pitchFamily="18" charset="0"/>
                <a:cs typeface="Times New Roman" pitchFamily="18" charset="0"/>
              </a:rPr>
              <a:t>During pregnancy exposure to environmental toxins.</a:t>
            </a:r>
          </a:p>
          <a:p>
            <a:pPr lvl="0"/>
            <a:r>
              <a:rPr lang="en-AU" dirty="0">
                <a:latin typeface="Times New Roman" pitchFamily="18" charset="0"/>
                <a:cs typeface="Times New Roman" pitchFamily="18" charset="0"/>
              </a:rPr>
              <a:t>Low birth weight of child.</a:t>
            </a:r>
          </a:p>
          <a:p>
            <a:pPr lvl="0"/>
            <a:r>
              <a:rPr lang="en-AU" dirty="0">
                <a:latin typeface="Times New Roman" pitchFamily="18" charset="0"/>
                <a:cs typeface="Times New Roman" pitchFamily="18" charset="0"/>
              </a:rPr>
              <a:t>Brain injuries.</a:t>
            </a:r>
          </a:p>
          <a:p>
            <a:pPr lvl="0"/>
            <a:r>
              <a:rPr lang="en-AU" dirty="0">
                <a:latin typeface="Times New Roman" pitchFamily="18" charset="0"/>
                <a:cs typeface="Times New Roman" pitchFamily="18" charset="0"/>
              </a:rPr>
              <a:t>Genetic causes</a:t>
            </a:r>
            <a:r>
              <a:rPr lang="en-AU" dirty="0" smtClean="0">
                <a:latin typeface="Times New Roman" pitchFamily="18" charset="0"/>
                <a:cs typeface="Times New Roman" pitchFamily="18" charset="0"/>
              </a:rPr>
              <a:t>.</a:t>
            </a:r>
            <a:r>
              <a:rPr lang="en-AU" dirty="0">
                <a:latin typeface="Times New Roman" pitchFamily="18" charset="0"/>
                <a:cs typeface="Times New Roman" pitchFamily="18" charset="0"/>
              </a:rPr>
              <a:t> </a:t>
            </a:r>
          </a:p>
          <a:p>
            <a:pPr lvl="0"/>
            <a:r>
              <a:rPr lang="en-AU" dirty="0">
                <a:latin typeface="Times New Roman" pitchFamily="18" charset="0"/>
                <a:cs typeface="Times New Roman" pitchFamily="18" charset="0"/>
              </a:rPr>
              <a:t>Premature delivery. </a:t>
            </a:r>
          </a:p>
        </p:txBody>
      </p:sp>
      <p:sp>
        <p:nvSpPr>
          <p:cNvPr id="3" name="Title 2"/>
          <p:cNvSpPr>
            <a:spLocks noGrp="1"/>
          </p:cNvSpPr>
          <p:nvPr>
            <p:ph type="title"/>
          </p:nvPr>
        </p:nvSpPr>
        <p:spPr/>
        <p:txBody>
          <a:bodyPr>
            <a:normAutofit fontScale="90000"/>
          </a:bodyPr>
          <a:lstStyle/>
          <a:p>
            <a:r>
              <a:rPr lang="en-AU" b="1" dirty="0"/>
              <a:t>Risk factors</a:t>
            </a:r>
            <a:r>
              <a:rPr lang="en-AU" dirty="0"/>
              <a:t/>
            </a:r>
            <a:br>
              <a:rPr lang="en-AU" dirty="0"/>
            </a:br>
            <a:endParaRPr lang="en-AU" dirty="0"/>
          </a:p>
        </p:txBody>
      </p:sp>
    </p:spTree>
    <p:extLst>
      <p:ext uri="{BB962C8B-B14F-4D97-AF65-F5344CB8AC3E}">
        <p14:creationId xmlns:p14="http://schemas.microsoft.com/office/powerpoint/2010/main" val="2278498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700808"/>
            <a:ext cx="6120680" cy="4536504"/>
          </a:xfrm>
        </p:spPr>
      </p:pic>
      <p:sp>
        <p:nvSpPr>
          <p:cNvPr id="3" name="Title 2"/>
          <p:cNvSpPr>
            <a:spLocks noGrp="1"/>
          </p:cNvSpPr>
          <p:nvPr>
            <p:ph type="title"/>
          </p:nvPr>
        </p:nvSpPr>
        <p:spPr/>
        <p:txBody>
          <a:bodyPr>
            <a:normAutofit fontScale="90000"/>
          </a:bodyPr>
          <a:lstStyle/>
          <a:p>
            <a:r>
              <a:rPr lang="en-AU" dirty="0" smtClean="0"/>
              <a:t>ADHD stands for</a:t>
            </a:r>
            <a:br>
              <a:rPr lang="en-AU" dirty="0" smtClean="0"/>
            </a:br>
            <a:endParaRPr lang="en-AU" dirty="0"/>
          </a:p>
        </p:txBody>
      </p:sp>
    </p:spTree>
    <p:extLst>
      <p:ext uri="{BB962C8B-B14F-4D97-AF65-F5344CB8AC3E}">
        <p14:creationId xmlns:p14="http://schemas.microsoft.com/office/powerpoint/2010/main" val="1053448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a:latin typeface="Times New Roman" pitchFamily="18" charset="0"/>
                <a:cs typeface="Times New Roman" pitchFamily="18" charset="0"/>
              </a:rPr>
              <a:t>Prevalence </a:t>
            </a:r>
            <a:br>
              <a:rPr lang="en-AU" b="1" dirty="0">
                <a:latin typeface="Times New Roman" pitchFamily="18" charset="0"/>
                <a:cs typeface="Times New Roman" pitchFamily="18" charset="0"/>
              </a:rPr>
            </a:br>
            <a:r>
              <a:rPr lang="en-AU" b="1" dirty="0">
                <a:latin typeface="Times New Roman" pitchFamily="18" charset="0"/>
                <a:cs typeface="Times New Roman" pitchFamily="18" charset="0"/>
              </a:rPr>
              <a:t>    </a:t>
            </a:r>
            <a:r>
              <a:rPr lang="en-AU" dirty="0">
                <a:latin typeface="Times New Roman" pitchFamily="18" charset="0"/>
                <a:cs typeface="Times New Roman" pitchFamily="18" charset="0"/>
              </a:rPr>
              <a:t>ADHD is more common among males than females. Females have problem with inattention. </a:t>
            </a:r>
          </a:p>
          <a:p>
            <a:r>
              <a:rPr lang="en-AU" b="1" dirty="0">
                <a:latin typeface="Times New Roman" pitchFamily="18" charset="0"/>
                <a:cs typeface="Times New Roman" pitchFamily="18" charset="0"/>
              </a:rPr>
              <a:t>Comorbidity</a:t>
            </a:r>
            <a:endParaRPr lang="en-AU" dirty="0">
              <a:latin typeface="Times New Roman" pitchFamily="18" charset="0"/>
              <a:cs typeface="Times New Roman" pitchFamily="18" charset="0"/>
            </a:endParaRPr>
          </a:p>
          <a:p>
            <a:r>
              <a:rPr lang="en-AU" b="1" dirty="0">
                <a:latin typeface="Times New Roman" pitchFamily="18" charset="0"/>
                <a:cs typeface="Times New Roman" pitchFamily="18" charset="0"/>
              </a:rPr>
              <a:t>  </a:t>
            </a:r>
            <a:r>
              <a:rPr lang="en-AU" dirty="0">
                <a:latin typeface="Times New Roman" pitchFamily="18" charset="0"/>
                <a:cs typeface="Times New Roman" pitchFamily="18" charset="0"/>
              </a:rPr>
              <a:t>Other disorders such as learning disorder, anxiety disorder, conduct disorder, depression and substance use are more common among people suffering from ADHD.</a:t>
            </a:r>
          </a:p>
          <a:p>
            <a:endParaRPr lang="en-AU" dirty="0"/>
          </a:p>
        </p:txBody>
      </p:sp>
      <p:sp>
        <p:nvSpPr>
          <p:cNvPr id="3" name="Title 2"/>
          <p:cNvSpPr>
            <a:spLocks noGrp="1"/>
          </p:cNvSpPr>
          <p:nvPr>
            <p:ph type="title"/>
          </p:nvPr>
        </p:nvSpPr>
        <p:spPr/>
        <p:txBody>
          <a:bodyPr>
            <a:normAutofit fontScale="90000"/>
          </a:bodyPr>
          <a:lstStyle/>
          <a:p>
            <a:r>
              <a:rPr lang="en-AU" dirty="0" smtClean="0"/>
              <a:t>Prevalence</a:t>
            </a:r>
            <a:br>
              <a:rPr lang="en-AU" dirty="0" smtClean="0"/>
            </a:br>
            <a:r>
              <a:rPr lang="en-AU" dirty="0" smtClean="0"/>
              <a:t>and Comorbidity.</a:t>
            </a:r>
            <a:endParaRPr lang="en-AU" dirty="0"/>
          </a:p>
        </p:txBody>
      </p:sp>
    </p:spTree>
    <p:extLst>
      <p:ext uri="{BB962C8B-B14F-4D97-AF65-F5344CB8AC3E}">
        <p14:creationId xmlns:p14="http://schemas.microsoft.com/office/powerpoint/2010/main" val="896359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20888"/>
            <a:ext cx="7408333" cy="3888432"/>
          </a:xfrm>
        </p:spPr>
        <p:txBody>
          <a:bodyPr/>
          <a:lstStyle/>
          <a:p>
            <a:r>
              <a:rPr lang="en-AU" dirty="0">
                <a:latin typeface="Times New Roman" pitchFamily="18" charset="0"/>
                <a:cs typeface="Times New Roman" pitchFamily="18" charset="0"/>
              </a:rPr>
              <a:t>Health care providers and psychologist use DSM-5 in order to examine further if the criteria meet that is given in    Diagnostic and Statistical Manual  fifth addition given by American Psychiatric Association. This manual helps in diagnosis by knowing in detail about the signs and symptoms of child. Using these same standards help clinicians to determine how many children have ADHD and how it impacted society.</a:t>
            </a:r>
          </a:p>
          <a:p>
            <a:endParaRPr lang="en-AU" dirty="0"/>
          </a:p>
        </p:txBody>
      </p:sp>
      <p:sp>
        <p:nvSpPr>
          <p:cNvPr id="3" name="Title 2"/>
          <p:cNvSpPr>
            <a:spLocks noGrp="1"/>
          </p:cNvSpPr>
          <p:nvPr>
            <p:ph type="title"/>
          </p:nvPr>
        </p:nvSpPr>
        <p:spPr/>
        <p:txBody>
          <a:bodyPr>
            <a:normAutofit fontScale="90000"/>
          </a:bodyPr>
          <a:lstStyle/>
          <a:p>
            <a:r>
              <a:rPr lang="en-AU" b="1" dirty="0"/>
              <a:t>Diagnosis of ADHD</a:t>
            </a:r>
            <a:r>
              <a:rPr lang="en-AU" dirty="0"/>
              <a:t/>
            </a:r>
            <a:br>
              <a:rPr lang="en-AU" dirty="0"/>
            </a:br>
            <a:endParaRPr lang="en-AU" dirty="0"/>
          </a:p>
        </p:txBody>
      </p:sp>
    </p:spTree>
    <p:extLst>
      <p:ext uri="{BB962C8B-B14F-4D97-AF65-F5344CB8AC3E}">
        <p14:creationId xmlns:p14="http://schemas.microsoft.com/office/powerpoint/2010/main" val="2471852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There are 3 different types of ADHD.</a:t>
            </a:r>
          </a:p>
          <a:p>
            <a:pPr lvl="0"/>
            <a:r>
              <a:rPr lang="en-AU" dirty="0"/>
              <a:t>Predominantly inattentive.</a:t>
            </a:r>
          </a:p>
          <a:p>
            <a:pPr lvl="0"/>
            <a:r>
              <a:rPr lang="en-AU" dirty="0"/>
              <a:t>Predominantly hyperactive- impulsive.</a:t>
            </a:r>
          </a:p>
          <a:p>
            <a:pPr lvl="0"/>
            <a:r>
              <a:rPr lang="en-AU" dirty="0"/>
              <a:t>Combined type.</a:t>
            </a:r>
          </a:p>
          <a:p>
            <a:endParaRPr lang="en-AU" dirty="0"/>
          </a:p>
        </p:txBody>
      </p:sp>
      <p:sp>
        <p:nvSpPr>
          <p:cNvPr id="3" name="Title 2"/>
          <p:cNvSpPr>
            <a:spLocks noGrp="1"/>
          </p:cNvSpPr>
          <p:nvPr>
            <p:ph type="title"/>
          </p:nvPr>
        </p:nvSpPr>
        <p:spPr/>
        <p:txBody>
          <a:bodyPr/>
          <a:lstStyle/>
          <a:p>
            <a:r>
              <a:rPr lang="en-AU" b="1" dirty="0"/>
              <a:t>Types of ADHD</a:t>
            </a:r>
            <a:endParaRPr lang="en-AU" dirty="0"/>
          </a:p>
        </p:txBody>
      </p:sp>
    </p:spTree>
    <p:extLst>
      <p:ext uri="{BB962C8B-B14F-4D97-AF65-F5344CB8AC3E}">
        <p14:creationId xmlns:p14="http://schemas.microsoft.com/office/powerpoint/2010/main" val="3131191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2060848"/>
            <a:ext cx="7416823" cy="3960440"/>
          </a:xfrm>
        </p:spPr>
      </p:pic>
      <p:sp>
        <p:nvSpPr>
          <p:cNvPr id="3" name="Title 2"/>
          <p:cNvSpPr>
            <a:spLocks noGrp="1"/>
          </p:cNvSpPr>
          <p:nvPr>
            <p:ph type="title"/>
          </p:nvPr>
        </p:nvSpPr>
        <p:spPr/>
        <p:txBody>
          <a:bodyPr/>
          <a:lstStyle/>
          <a:p>
            <a:r>
              <a:rPr lang="en-AU" dirty="0" smtClean="0"/>
              <a:t> Child with ADHD </a:t>
            </a:r>
            <a:endParaRPr lang="en-AU" dirty="0"/>
          </a:p>
        </p:txBody>
      </p:sp>
    </p:spTree>
    <p:extLst>
      <p:ext uri="{BB962C8B-B14F-4D97-AF65-F5344CB8AC3E}">
        <p14:creationId xmlns:p14="http://schemas.microsoft.com/office/powerpoint/2010/main" val="3072306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3" y="2060848"/>
            <a:ext cx="8136904" cy="4464496"/>
          </a:xfrm>
        </p:spPr>
        <p:txBody>
          <a:bodyPr>
            <a:normAutofit fontScale="92500"/>
          </a:bodyPr>
          <a:lstStyle/>
          <a:p>
            <a:pPr lvl="0"/>
            <a:r>
              <a:rPr lang="en-AU" dirty="0">
                <a:latin typeface="Times New Roman" pitchFamily="18" charset="0"/>
                <a:cs typeface="Times New Roman" pitchFamily="18" charset="0"/>
              </a:rPr>
              <a:t>In predominantly inattentive type a person face difficulty in organizing or finishing task. They also feels immense difficulty in paying attention to details, focusing and  understanding instructions. They also forget things easily.</a:t>
            </a:r>
          </a:p>
          <a:p>
            <a:pPr lvl="0"/>
            <a:r>
              <a:rPr lang="en-AU" dirty="0">
                <a:latin typeface="Times New Roman" pitchFamily="18" charset="0"/>
                <a:cs typeface="Times New Roman" pitchFamily="18" charset="0"/>
              </a:rPr>
              <a:t>In predominantly hyperactive- impulsive a person is over talkative and has difficulty to sit for a long time. They also feel restlessness and has trouble with impulsivity .in children they often climb, run jump when asked to sit for a  long time. Sometimes they grab things from others , speak at inappropriate time. Impulsiveness means a person take decisions without considering long term consequences and often involved in harm and injuries.</a:t>
            </a:r>
          </a:p>
          <a:p>
            <a:pPr lvl="0"/>
            <a:r>
              <a:rPr lang="en-AU" dirty="0">
                <a:latin typeface="Times New Roman" pitchFamily="18" charset="0"/>
                <a:cs typeface="Times New Roman" pitchFamily="18" charset="0"/>
              </a:rPr>
              <a:t>In combined type a person have symptoms of above two types</a:t>
            </a:r>
            <a:r>
              <a:rPr lang="en-AU" dirty="0"/>
              <a:t>.</a:t>
            </a:r>
          </a:p>
          <a:p>
            <a:endParaRPr lang="en-AU" dirty="0"/>
          </a:p>
        </p:txBody>
      </p:sp>
      <p:sp>
        <p:nvSpPr>
          <p:cNvPr id="3" name="Title 2"/>
          <p:cNvSpPr>
            <a:spLocks noGrp="1"/>
          </p:cNvSpPr>
          <p:nvPr>
            <p:ph type="title"/>
          </p:nvPr>
        </p:nvSpPr>
        <p:spPr/>
        <p:txBody>
          <a:bodyPr/>
          <a:lstStyle/>
          <a:p>
            <a:r>
              <a:rPr lang="en-AU" dirty="0" smtClean="0"/>
              <a:t>types</a:t>
            </a:r>
            <a:endParaRPr lang="en-AU" dirty="0"/>
          </a:p>
        </p:txBody>
      </p:sp>
    </p:spTree>
    <p:extLst>
      <p:ext uri="{BB962C8B-B14F-4D97-AF65-F5344CB8AC3E}">
        <p14:creationId xmlns:p14="http://schemas.microsoft.com/office/powerpoint/2010/main" val="2224029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204864"/>
            <a:ext cx="8136904" cy="4176463"/>
          </a:xfrm>
        </p:spPr>
        <p:txBody>
          <a:bodyPr>
            <a:normAutofit fontScale="92500" lnSpcReduction="10000"/>
          </a:bodyPr>
          <a:lstStyle/>
          <a:p>
            <a:r>
              <a:rPr lang="en-AU" dirty="0">
                <a:latin typeface="Times New Roman" pitchFamily="18" charset="0"/>
                <a:cs typeface="Times New Roman" pitchFamily="18" charset="0"/>
              </a:rPr>
              <a:t>Being healthy is important for all children in order to have a normal and healthy life. Life is a name of constant struggle to live and to strive for survival. Parents of children with mild symptoms of ADHD can help them live normally. A part from behavioural therapy and medication , having healthy life style can make it easier for children with ADHD. </a:t>
            </a:r>
          </a:p>
          <a:p>
            <a:pPr lvl="0"/>
            <a:r>
              <a:rPr lang="en-AU" dirty="0">
                <a:latin typeface="Times New Roman" pitchFamily="18" charset="0"/>
                <a:cs typeface="Times New Roman" pitchFamily="18" charset="0"/>
              </a:rPr>
              <a:t>Developing healthy eating habits such as nutritional diet which includes vitamins, fruits, protein, healthy carbs, and vegetables, dairy. Choosing whole grains and lean protein can have great impact.</a:t>
            </a:r>
          </a:p>
          <a:p>
            <a:r>
              <a:rPr lang="en-AU" dirty="0">
                <a:latin typeface="Times New Roman" pitchFamily="18" charset="0"/>
                <a:cs typeface="Times New Roman" pitchFamily="18" charset="0"/>
              </a:rPr>
              <a:t>Help them participate in physical activities can help them live healthy </a:t>
            </a:r>
            <a:r>
              <a:rPr lang="en-AU" dirty="0" smtClean="0">
                <a:latin typeface="Times New Roman" pitchFamily="18" charset="0"/>
                <a:cs typeface="Times New Roman" pitchFamily="18" charset="0"/>
              </a:rPr>
              <a:t>life</a:t>
            </a:r>
            <a:r>
              <a:rPr lang="en-AU" dirty="0" smtClean="0"/>
              <a:t>.</a:t>
            </a:r>
            <a:endParaRPr lang="en-AU" dirty="0"/>
          </a:p>
        </p:txBody>
      </p:sp>
      <p:sp>
        <p:nvSpPr>
          <p:cNvPr id="3" name="Title 2"/>
          <p:cNvSpPr>
            <a:spLocks noGrp="1"/>
          </p:cNvSpPr>
          <p:nvPr>
            <p:ph type="title"/>
          </p:nvPr>
        </p:nvSpPr>
        <p:spPr>
          <a:xfrm>
            <a:off x="457200" y="404664"/>
            <a:ext cx="8229600" cy="1186392"/>
          </a:xfrm>
        </p:spPr>
        <p:txBody>
          <a:bodyPr>
            <a:normAutofit/>
          </a:bodyPr>
          <a:lstStyle/>
          <a:p>
            <a:r>
              <a:rPr lang="en-AU" sz="3100" b="1" dirty="0" smtClean="0">
                <a:latin typeface="Times New Roman" pitchFamily="18" charset="0"/>
                <a:cs typeface="Times New Roman" pitchFamily="18" charset="0"/>
              </a:rPr>
              <a:t/>
            </a:r>
            <a:br>
              <a:rPr lang="en-AU" sz="3100" b="1" dirty="0" smtClean="0">
                <a:latin typeface="Times New Roman" pitchFamily="18" charset="0"/>
                <a:cs typeface="Times New Roman" pitchFamily="18" charset="0"/>
              </a:rPr>
            </a:br>
            <a:r>
              <a:rPr lang="en-AU" sz="3100" b="1" dirty="0" smtClean="0">
                <a:latin typeface="Times New Roman" pitchFamily="18" charset="0"/>
                <a:cs typeface="Times New Roman" pitchFamily="18" charset="0"/>
              </a:rPr>
              <a:t>Managing the Symptoms</a:t>
            </a:r>
            <a:endParaRPr lang="en-AU" dirty="0"/>
          </a:p>
        </p:txBody>
      </p:sp>
    </p:spTree>
    <p:extLst>
      <p:ext uri="{BB962C8B-B14F-4D97-AF65-F5344CB8AC3E}">
        <p14:creationId xmlns:p14="http://schemas.microsoft.com/office/powerpoint/2010/main" val="2521057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132856"/>
            <a:ext cx="8280920" cy="4176464"/>
          </a:xfrm>
        </p:spPr>
        <p:txBody>
          <a:bodyPr/>
          <a:lstStyle/>
          <a:p>
            <a:pPr lvl="0"/>
            <a:r>
              <a:rPr lang="en-AU" dirty="0"/>
              <a:t>Visual impairment is caused due to excessive TV or screen watch. By limiting time to watch screen can help child.</a:t>
            </a:r>
          </a:p>
          <a:p>
            <a:pPr lvl="0"/>
            <a:r>
              <a:rPr lang="en-AU" dirty="0"/>
              <a:t>Better sleeping pattern can also help the child.</a:t>
            </a:r>
          </a:p>
          <a:p>
            <a:pPr lvl="0"/>
            <a:r>
              <a:rPr lang="en-AU" dirty="0"/>
              <a:t>Staying hydrated can also help children.</a:t>
            </a:r>
          </a:p>
          <a:p>
            <a:pPr lvl="0"/>
            <a:r>
              <a:rPr lang="en-AU" dirty="0"/>
              <a:t>Staying away from junk food.</a:t>
            </a:r>
          </a:p>
          <a:p>
            <a:r>
              <a:rPr lang="en-AU" dirty="0"/>
              <a:t>Help them communicate and make friends with peers</a:t>
            </a:r>
          </a:p>
        </p:txBody>
      </p:sp>
      <p:sp>
        <p:nvSpPr>
          <p:cNvPr id="3" name="Title 2"/>
          <p:cNvSpPr>
            <a:spLocks noGrp="1"/>
          </p:cNvSpPr>
          <p:nvPr>
            <p:ph type="title"/>
          </p:nvPr>
        </p:nvSpPr>
        <p:spPr/>
        <p:txBody>
          <a:bodyPr/>
          <a:lstStyle/>
          <a:p>
            <a:r>
              <a:rPr lang="en-AU" dirty="0" smtClean="0"/>
              <a:t>Cont..</a:t>
            </a:r>
            <a:endParaRPr lang="en-AU" dirty="0"/>
          </a:p>
        </p:txBody>
      </p:sp>
    </p:spTree>
    <p:extLst>
      <p:ext uri="{BB962C8B-B14F-4D97-AF65-F5344CB8AC3E}">
        <p14:creationId xmlns:p14="http://schemas.microsoft.com/office/powerpoint/2010/main" val="311386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988840"/>
            <a:ext cx="8280920" cy="4536503"/>
          </a:xfrm>
        </p:spPr>
        <p:txBody>
          <a:bodyPr>
            <a:normAutofit fontScale="92500" lnSpcReduction="10000"/>
          </a:bodyPr>
          <a:lstStyle/>
          <a:p>
            <a:pPr lvl="0"/>
            <a:r>
              <a:rPr lang="en-AU" sz="2200" dirty="0">
                <a:latin typeface="Times New Roman" pitchFamily="18" charset="0"/>
                <a:cs typeface="Times New Roman" pitchFamily="18" charset="0"/>
              </a:rPr>
              <a:t>By guiding them to organize everyday items and keeping things in place </a:t>
            </a:r>
            <a:r>
              <a:rPr lang="en-AU" sz="2200" dirty="0" err="1">
                <a:latin typeface="Times New Roman" pitchFamily="18" charset="0"/>
                <a:cs typeface="Times New Roman" pitchFamily="18" charset="0"/>
              </a:rPr>
              <a:t>e.g</a:t>
            </a:r>
            <a:r>
              <a:rPr lang="en-AU" sz="2200" dirty="0">
                <a:latin typeface="Times New Roman" pitchFamily="18" charset="0"/>
                <a:cs typeface="Times New Roman" pitchFamily="18" charset="0"/>
              </a:rPr>
              <a:t> bag, toys etc.</a:t>
            </a:r>
          </a:p>
          <a:p>
            <a:pPr lvl="0"/>
            <a:r>
              <a:rPr lang="en-AU" sz="2200" dirty="0">
                <a:latin typeface="Times New Roman" pitchFamily="18" charset="0"/>
                <a:cs typeface="Times New Roman" pitchFamily="18" charset="0"/>
              </a:rPr>
              <a:t>By keeping a routine and making schedules of homework, wake up time, bed time can help parents.</a:t>
            </a:r>
          </a:p>
          <a:p>
            <a:pPr lvl="0"/>
            <a:r>
              <a:rPr lang="en-AU" sz="2200" dirty="0">
                <a:latin typeface="Times New Roman" pitchFamily="18" charset="0"/>
                <a:cs typeface="Times New Roman" pitchFamily="18" charset="0"/>
              </a:rPr>
              <a:t>Making schedule for indoor play activities and outdoor activities.</a:t>
            </a:r>
          </a:p>
          <a:p>
            <a:pPr lvl="0"/>
            <a:r>
              <a:rPr lang="en-AU" sz="2200" dirty="0">
                <a:latin typeface="Times New Roman" pitchFamily="18" charset="0"/>
                <a:cs typeface="Times New Roman" pitchFamily="18" charset="0"/>
              </a:rPr>
              <a:t>Parents should be clear and consistent. They should help child to understand rules with clear perspective.</a:t>
            </a:r>
          </a:p>
          <a:p>
            <a:pPr lvl="0"/>
            <a:r>
              <a:rPr lang="en-AU" sz="2200" dirty="0">
                <a:latin typeface="Times New Roman" pitchFamily="18" charset="0"/>
                <a:cs typeface="Times New Roman" pitchFamily="18" charset="0"/>
              </a:rPr>
              <a:t>By rewarding child when show desirable behaviour can help child to be motivated.</a:t>
            </a:r>
          </a:p>
          <a:p>
            <a:pPr lvl="0"/>
            <a:r>
              <a:rPr lang="en-AU" sz="2200" dirty="0">
                <a:latin typeface="Times New Roman" pitchFamily="18" charset="0"/>
                <a:cs typeface="Times New Roman" pitchFamily="18" charset="0"/>
              </a:rPr>
              <a:t>Use constructive criticism and don’t mock children.</a:t>
            </a:r>
          </a:p>
          <a:p>
            <a:pPr lvl="0"/>
            <a:r>
              <a:rPr lang="en-AU" sz="2200" dirty="0">
                <a:latin typeface="Times New Roman" pitchFamily="18" charset="0"/>
                <a:cs typeface="Times New Roman" pitchFamily="18" charset="0"/>
              </a:rPr>
              <a:t>Praise them when they do right things.</a:t>
            </a:r>
          </a:p>
          <a:p>
            <a:pPr lvl="0"/>
            <a:r>
              <a:rPr lang="en-AU" sz="2200" dirty="0">
                <a:latin typeface="Times New Roman" pitchFamily="18" charset="0"/>
                <a:cs typeface="Times New Roman" pitchFamily="18" charset="0"/>
              </a:rPr>
              <a:t>Don’t use harsh, abusive language.</a:t>
            </a:r>
          </a:p>
          <a:p>
            <a:pPr lvl="0"/>
            <a:r>
              <a:rPr lang="en-AU" sz="2200" dirty="0">
                <a:latin typeface="Times New Roman" pitchFamily="18" charset="0"/>
                <a:cs typeface="Times New Roman" pitchFamily="18" charset="0"/>
              </a:rPr>
              <a:t>Be gentle, soft and polite.</a:t>
            </a:r>
          </a:p>
          <a:p>
            <a:endParaRPr lang="en-AU" dirty="0"/>
          </a:p>
        </p:txBody>
      </p:sp>
      <p:sp>
        <p:nvSpPr>
          <p:cNvPr id="3" name="Title 2"/>
          <p:cNvSpPr>
            <a:spLocks noGrp="1"/>
          </p:cNvSpPr>
          <p:nvPr>
            <p:ph type="title"/>
          </p:nvPr>
        </p:nvSpPr>
        <p:spPr/>
        <p:txBody>
          <a:bodyPr>
            <a:normAutofit/>
          </a:bodyPr>
          <a:lstStyle/>
          <a:p>
            <a:r>
              <a:rPr lang="en-AU" sz="2800" b="1" dirty="0"/>
              <a:t>Tips to help child and adults with ADHD</a:t>
            </a:r>
            <a:r>
              <a:rPr lang="en-AU" sz="2800" dirty="0"/>
              <a:t/>
            </a:r>
            <a:br>
              <a:rPr lang="en-AU" sz="2800" dirty="0"/>
            </a:br>
            <a:r>
              <a:rPr lang="en-AU" sz="2800" b="1" dirty="0"/>
              <a:t>    For kids</a:t>
            </a:r>
            <a:endParaRPr lang="en-AU" sz="2800" dirty="0"/>
          </a:p>
        </p:txBody>
      </p:sp>
    </p:spTree>
    <p:extLst>
      <p:ext uri="{BB962C8B-B14F-4D97-AF65-F5344CB8AC3E}">
        <p14:creationId xmlns:p14="http://schemas.microsoft.com/office/powerpoint/2010/main" val="1926677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2132856"/>
            <a:ext cx="7408333" cy="4098768"/>
          </a:xfrm>
        </p:spPr>
        <p:txBody>
          <a:bodyPr>
            <a:normAutofit fontScale="92500" lnSpcReduction="10000"/>
          </a:bodyPr>
          <a:lstStyle/>
          <a:p>
            <a:r>
              <a:rPr lang="en-AU" dirty="0"/>
              <a:t> </a:t>
            </a:r>
            <a:r>
              <a:rPr lang="en-AU" b="1" dirty="0"/>
              <a:t>Introduction</a:t>
            </a:r>
            <a:endParaRPr lang="en-AU" dirty="0"/>
          </a:p>
          <a:p>
            <a:r>
              <a:rPr lang="en-AU" dirty="0"/>
              <a:t>        </a:t>
            </a:r>
            <a:r>
              <a:rPr lang="en-AU" dirty="0">
                <a:latin typeface="Times New Roman" pitchFamily="18" charset="0"/>
                <a:cs typeface="Times New Roman" pitchFamily="18" charset="0"/>
              </a:rPr>
              <a:t>ADHD is a neurodevelopmental disorders among children. It is initially diagnosed in childhood and last in adulthood. Trouble paying attention, controlling impulsive behaviour and throwing tantrums, or overly active are common characteristics among children with ADHD. Children with ADHD fail to give attention to details and are careless, they also face immense difficulty to sustain attention in class or play activities. They doesn’t seem to listen when spoken to directly, they sit absent minded in class. Difficulty in doing chores, playing or doing homework, or organizing things . </a:t>
            </a:r>
          </a:p>
        </p:txBody>
      </p:sp>
      <p:sp>
        <p:nvSpPr>
          <p:cNvPr id="3" name="Title 2"/>
          <p:cNvSpPr>
            <a:spLocks noGrp="1"/>
          </p:cNvSpPr>
          <p:nvPr>
            <p:ph type="title"/>
          </p:nvPr>
        </p:nvSpPr>
        <p:spPr/>
        <p:txBody>
          <a:bodyPr>
            <a:normAutofit/>
          </a:bodyPr>
          <a:lstStyle/>
          <a:p>
            <a:r>
              <a:rPr lang="en-AU" sz="3600" dirty="0" smtClean="0">
                <a:latin typeface="Times New Roman" pitchFamily="18" charset="0"/>
                <a:cs typeface="Times New Roman" pitchFamily="18" charset="0"/>
              </a:rPr>
              <a:t>Introduction</a:t>
            </a:r>
            <a:r>
              <a:rPr lang="en-AU" sz="2400" dirty="0" smtClean="0">
                <a:latin typeface="Times New Roman" pitchFamily="18" charset="0"/>
                <a:cs typeface="Times New Roman" pitchFamily="18" charset="0"/>
              </a:rPr>
              <a:t/>
            </a:r>
            <a:br>
              <a:rPr lang="en-AU" sz="2400" dirty="0" smtClean="0">
                <a:latin typeface="Times New Roman" pitchFamily="18" charset="0"/>
                <a:cs typeface="Times New Roman" pitchFamily="18" charset="0"/>
              </a:rPr>
            </a:br>
            <a:endParaRPr lang="en-AU" sz="2400" dirty="0">
              <a:latin typeface="Times New Roman" pitchFamily="18" charset="0"/>
              <a:cs typeface="Times New Roman" pitchFamily="18" charset="0"/>
            </a:endParaRPr>
          </a:p>
        </p:txBody>
      </p:sp>
    </p:spTree>
    <p:extLst>
      <p:ext uri="{BB962C8B-B14F-4D97-AF65-F5344CB8AC3E}">
        <p14:creationId xmlns:p14="http://schemas.microsoft.com/office/powerpoint/2010/main" val="18762515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464496"/>
          </a:xfrm>
        </p:spPr>
        <p:txBody>
          <a:bodyPr>
            <a:normAutofit fontScale="92500" lnSpcReduction="10000"/>
          </a:bodyPr>
          <a:lstStyle/>
          <a:p>
            <a:pPr marL="0" indent="0">
              <a:buNone/>
            </a:pPr>
            <a:endParaRPr lang="en-AU" dirty="0"/>
          </a:p>
          <a:p>
            <a:pPr lvl="0"/>
            <a:r>
              <a:rPr lang="en-AU" dirty="0"/>
              <a:t>By using reminder can help thing to be remember.</a:t>
            </a:r>
          </a:p>
          <a:p>
            <a:pPr lvl="0"/>
            <a:r>
              <a:rPr lang="en-AU" dirty="0"/>
              <a:t>Making to do list can help.</a:t>
            </a:r>
          </a:p>
          <a:p>
            <a:pPr lvl="0"/>
            <a:r>
              <a:rPr lang="en-AU" dirty="0"/>
              <a:t>Using Calenders for meeting and schedules .</a:t>
            </a:r>
          </a:p>
          <a:p>
            <a:pPr lvl="0"/>
            <a:r>
              <a:rPr lang="en-AU" dirty="0"/>
              <a:t>Organize a special space for papers, keys</a:t>
            </a:r>
            <a:r>
              <a:rPr lang="en-AU" dirty="0" smtClean="0"/>
              <a:t>.</a:t>
            </a:r>
            <a:endParaRPr lang="en-AU" dirty="0"/>
          </a:p>
          <a:p>
            <a:pPr lvl="0"/>
            <a:r>
              <a:rPr lang="en-AU" dirty="0"/>
              <a:t>Break large tasks in to smaller and make it achievable.</a:t>
            </a:r>
          </a:p>
          <a:p>
            <a:pPr lvl="0"/>
            <a:r>
              <a:rPr lang="en-AU" dirty="0"/>
              <a:t>Completing small task is a sense of accomplishment.</a:t>
            </a:r>
          </a:p>
          <a:p>
            <a:pPr lvl="0"/>
            <a:r>
              <a:rPr lang="en-AU" dirty="0"/>
              <a:t>Keep routines.</a:t>
            </a:r>
          </a:p>
          <a:p>
            <a:pPr lvl="0"/>
            <a:r>
              <a:rPr lang="en-AU" dirty="0"/>
              <a:t>Try not to panic.</a:t>
            </a:r>
          </a:p>
          <a:p>
            <a:pPr lvl="0"/>
            <a:r>
              <a:rPr lang="en-AU" dirty="0"/>
              <a:t>Have good and proper sleep.</a:t>
            </a:r>
          </a:p>
          <a:p>
            <a:pPr lvl="0"/>
            <a:r>
              <a:rPr lang="en-AU" dirty="0"/>
              <a:t>Take care of diet.</a:t>
            </a:r>
          </a:p>
          <a:p>
            <a:pPr lvl="0"/>
            <a:r>
              <a:rPr lang="en-AU" dirty="0"/>
              <a:t>Stay hydrated.</a:t>
            </a:r>
          </a:p>
          <a:p>
            <a:endParaRPr lang="en-AU" dirty="0"/>
          </a:p>
        </p:txBody>
      </p:sp>
      <p:sp>
        <p:nvSpPr>
          <p:cNvPr id="3" name="Title 2"/>
          <p:cNvSpPr>
            <a:spLocks noGrp="1"/>
          </p:cNvSpPr>
          <p:nvPr>
            <p:ph type="title"/>
          </p:nvPr>
        </p:nvSpPr>
        <p:spPr/>
        <p:txBody>
          <a:bodyPr/>
          <a:lstStyle/>
          <a:p>
            <a:r>
              <a:rPr lang="en-AU" dirty="0" smtClean="0"/>
              <a:t>For adults</a:t>
            </a:r>
            <a:endParaRPr lang="en-AU" dirty="0"/>
          </a:p>
        </p:txBody>
      </p:sp>
    </p:spTree>
    <p:extLst>
      <p:ext uri="{BB962C8B-B14F-4D97-AF65-F5344CB8AC3E}">
        <p14:creationId xmlns:p14="http://schemas.microsoft.com/office/powerpoint/2010/main" val="1307645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708919"/>
            <a:ext cx="7408333" cy="3168353"/>
          </a:xfrm>
        </p:spPr>
        <p:txBody>
          <a:bodyPr>
            <a:normAutofit/>
          </a:bodyPr>
          <a:lstStyle/>
          <a:p>
            <a:pPr lvl="0"/>
            <a:r>
              <a:rPr lang="en-AU" sz="2800" dirty="0">
                <a:latin typeface="Times New Roman" pitchFamily="18" charset="0"/>
                <a:cs typeface="Times New Roman" pitchFamily="18" charset="0"/>
              </a:rPr>
              <a:t>Medication.</a:t>
            </a:r>
          </a:p>
          <a:p>
            <a:pPr lvl="0"/>
            <a:r>
              <a:rPr lang="en-AU" sz="2800" dirty="0">
                <a:latin typeface="Times New Roman" pitchFamily="18" charset="0"/>
                <a:cs typeface="Times New Roman" pitchFamily="18" charset="0"/>
              </a:rPr>
              <a:t>Education.</a:t>
            </a:r>
          </a:p>
          <a:p>
            <a:pPr lvl="0"/>
            <a:r>
              <a:rPr lang="en-AU" sz="2800" dirty="0">
                <a:latin typeface="Times New Roman" pitchFamily="18" charset="0"/>
                <a:cs typeface="Times New Roman" pitchFamily="18" charset="0"/>
              </a:rPr>
              <a:t>Training.</a:t>
            </a:r>
          </a:p>
          <a:p>
            <a:pPr lvl="0"/>
            <a:r>
              <a:rPr lang="en-AU" sz="2800" dirty="0">
                <a:latin typeface="Times New Roman" pitchFamily="18" charset="0"/>
                <a:cs typeface="Times New Roman" pitchFamily="18" charset="0"/>
              </a:rPr>
              <a:t>Psychotherapy.</a:t>
            </a:r>
          </a:p>
          <a:p>
            <a:r>
              <a:rPr lang="en-AU" sz="2800" dirty="0">
                <a:latin typeface="Times New Roman" pitchFamily="18" charset="0"/>
                <a:cs typeface="Times New Roman" pitchFamily="18" charset="0"/>
              </a:rPr>
              <a:t>Combination of treatments</a:t>
            </a:r>
          </a:p>
        </p:txBody>
      </p:sp>
      <p:sp>
        <p:nvSpPr>
          <p:cNvPr id="3" name="Title 2"/>
          <p:cNvSpPr>
            <a:spLocks noGrp="1"/>
          </p:cNvSpPr>
          <p:nvPr>
            <p:ph type="title"/>
          </p:nvPr>
        </p:nvSpPr>
        <p:spPr/>
        <p:txBody>
          <a:bodyPr>
            <a:normAutofit fontScale="90000"/>
          </a:bodyPr>
          <a:lstStyle/>
          <a:p>
            <a:r>
              <a:rPr lang="en-AU" b="1" dirty="0"/>
              <a:t>Treatment and therapies for ADHD</a:t>
            </a:r>
            <a:r>
              <a:rPr lang="en-AU" dirty="0"/>
              <a:t/>
            </a:r>
            <a:br>
              <a:rPr lang="en-AU" dirty="0"/>
            </a:br>
            <a:endParaRPr lang="en-AU" dirty="0"/>
          </a:p>
        </p:txBody>
      </p:sp>
    </p:spTree>
    <p:extLst>
      <p:ext uri="{BB962C8B-B14F-4D97-AF65-F5344CB8AC3E}">
        <p14:creationId xmlns:p14="http://schemas.microsoft.com/office/powerpoint/2010/main" val="782481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AU" b="1" dirty="0">
                <a:latin typeface="Times New Roman" pitchFamily="18" charset="0"/>
                <a:cs typeface="Times New Roman" pitchFamily="18" charset="0"/>
              </a:rPr>
              <a:t>Medication</a:t>
            </a:r>
            <a:endParaRPr lang="en-AU" dirty="0">
              <a:latin typeface="Times New Roman" pitchFamily="18" charset="0"/>
              <a:cs typeface="Times New Roman" pitchFamily="18" charset="0"/>
            </a:endParaRPr>
          </a:p>
          <a:p>
            <a:r>
              <a:rPr lang="en-AU" b="1" dirty="0">
                <a:latin typeface="Times New Roman" pitchFamily="18" charset="0"/>
                <a:cs typeface="Times New Roman" pitchFamily="18" charset="0"/>
              </a:rPr>
              <a:t>    </a:t>
            </a:r>
            <a:r>
              <a:rPr lang="en-AU" dirty="0">
                <a:latin typeface="Times New Roman" pitchFamily="18" charset="0"/>
                <a:cs typeface="Times New Roman" pitchFamily="18" charset="0"/>
              </a:rPr>
              <a:t>Medicines work best in order to reduce hyperactivity, impulsivity and improve ability to work, focus, and learn. It also helps patient to have improved physical coordination. Doctors prescribe medicines that are suitable and work differently. Methamphetamine is also used to in the form medicine which can be used only when doctors prescribed them. It can help them to stay attentive, focused, alert.</a:t>
            </a:r>
          </a:p>
          <a:p>
            <a:endParaRPr lang="en-AU" dirty="0"/>
          </a:p>
        </p:txBody>
      </p:sp>
      <p:sp>
        <p:nvSpPr>
          <p:cNvPr id="3" name="Title 2"/>
          <p:cNvSpPr>
            <a:spLocks noGrp="1"/>
          </p:cNvSpPr>
          <p:nvPr>
            <p:ph type="title"/>
          </p:nvPr>
        </p:nvSpPr>
        <p:spPr/>
        <p:txBody>
          <a:bodyPr/>
          <a:lstStyle/>
          <a:p>
            <a:r>
              <a:rPr lang="en-AU" dirty="0" smtClean="0"/>
              <a:t>Medication </a:t>
            </a:r>
            <a:endParaRPr lang="en-AU" dirty="0"/>
          </a:p>
        </p:txBody>
      </p:sp>
    </p:spTree>
    <p:extLst>
      <p:ext uri="{BB962C8B-B14F-4D97-AF65-F5344CB8AC3E}">
        <p14:creationId xmlns:p14="http://schemas.microsoft.com/office/powerpoint/2010/main" val="1785112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a:t>Stimulants</a:t>
            </a:r>
            <a:endParaRPr lang="en-AU" dirty="0"/>
          </a:p>
          <a:p>
            <a:r>
              <a:rPr lang="en-AU" b="1" dirty="0"/>
              <a:t>   </a:t>
            </a:r>
            <a:r>
              <a:rPr lang="en-AU" dirty="0"/>
              <a:t>Most common type of medication for the treatment of ADHD is called stimulant. It increases the brain chemicals dopamine, norepinephrine, which helps in thinking, focusing, and attention. It should only be used when prescribed by doctors. There is a large risk for patients with high blood pressure, seizures, glaucoma , liver ,kidney or heart diseases.</a:t>
            </a:r>
          </a:p>
          <a:p>
            <a:endParaRPr lang="en-AU" dirty="0"/>
          </a:p>
        </p:txBody>
      </p:sp>
      <p:sp>
        <p:nvSpPr>
          <p:cNvPr id="3" name="Title 2"/>
          <p:cNvSpPr>
            <a:spLocks noGrp="1"/>
          </p:cNvSpPr>
          <p:nvPr>
            <p:ph type="title"/>
          </p:nvPr>
        </p:nvSpPr>
        <p:spPr/>
        <p:txBody>
          <a:bodyPr/>
          <a:lstStyle/>
          <a:p>
            <a:r>
              <a:rPr lang="en-AU" dirty="0" smtClean="0"/>
              <a:t>stimulant</a:t>
            </a:r>
            <a:endParaRPr lang="en-AU" dirty="0"/>
          </a:p>
        </p:txBody>
      </p:sp>
    </p:spTree>
    <p:extLst>
      <p:ext uri="{BB962C8B-B14F-4D97-AF65-F5344CB8AC3E}">
        <p14:creationId xmlns:p14="http://schemas.microsoft.com/office/powerpoint/2010/main" val="1222006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AU" dirty="0">
                <a:latin typeface="Times New Roman" pitchFamily="18" charset="0"/>
                <a:cs typeface="Times New Roman" pitchFamily="18" charset="0"/>
              </a:rPr>
              <a:t>Decreased appetite.</a:t>
            </a:r>
          </a:p>
          <a:p>
            <a:pPr lvl="0"/>
            <a:r>
              <a:rPr lang="en-AU" dirty="0">
                <a:latin typeface="Times New Roman" pitchFamily="18" charset="0"/>
                <a:cs typeface="Times New Roman" pitchFamily="18" charset="0"/>
              </a:rPr>
              <a:t>Sleep deprivation.</a:t>
            </a:r>
          </a:p>
          <a:p>
            <a:pPr lvl="0"/>
            <a:r>
              <a:rPr lang="en-AU" dirty="0">
                <a:latin typeface="Times New Roman" pitchFamily="18" charset="0"/>
                <a:cs typeface="Times New Roman" pitchFamily="18" charset="0"/>
              </a:rPr>
              <a:t>Tics.</a:t>
            </a:r>
          </a:p>
          <a:p>
            <a:pPr lvl="0"/>
            <a:r>
              <a:rPr lang="en-AU" dirty="0">
                <a:latin typeface="Times New Roman" pitchFamily="18" charset="0"/>
                <a:cs typeface="Times New Roman" pitchFamily="18" charset="0"/>
              </a:rPr>
              <a:t>Personality changes, mood swings, tantrums.</a:t>
            </a:r>
          </a:p>
          <a:p>
            <a:pPr lvl="0"/>
            <a:r>
              <a:rPr lang="en-AU" dirty="0">
                <a:latin typeface="Times New Roman" pitchFamily="18" charset="0"/>
                <a:cs typeface="Times New Roman" pitchFamily="18" charset="0"/>
              </a:rPr>
              <a:t>Increased restlessness, irritability .</a:t>
            </a:r>
          </a:p>
          <a:p>
            <a:pPr lvl="0"/>
            <a:r>
              <a:rPr lang="en-AU" dirty="0">
                <a:latin typeface="Times New Roman" pitchFamily="18" charset="0"/>
                <a:cs typeface="Times New Roman" pitchFamily="18" charset="0"/>
              </a:rPr>
              <a:t>Increased anxiety.</a:t>
            </a:r>
          </a:p>
          <a:p>
            <a:pPr lvl="0"/>
            <a:r>
              <a:rPr lang="en-AU" dirty="0">
                <a:latin typeface="Times New Roman" pitchFamily="18" charset="0"/>
                <a:cs typeface="Times New Roman" pitchFamily="18" charset="0"/>
              </a:rPr>
              <a:t>Stomach aches.</a:t>
            </a:r>
          </a:p>
          <a:p>
            <a:r>
              <a:rPr lang="en-AU" dirty="0">
                <a:latin typeface="Times New Roman" pitchFamily="18" charset="0"/>
                <a:cs typeface="Times New Roman" pitchFamily="18" charset="0"/>
              </a:rPr>
              <a:t>Migraines, </a:t>
            </a:r>
            <a:r>
              <a:rPr lang="en-AU" dirty="0" smtClean="0">
                <a:latin typeface="Times New Roman" pitchFamily="18" charset="0"/>
                <a:cs typeface="Times New Roman" pitchFamily="18" charset="0"/>
              </a:rPr>
              <a:t>headaches.</a:t>
            </a:r>
            <a:endParaRPr lang="en-AU"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AU" b="1" dirty="0"/>
              <a:t>Side effects of stimulants.</a:t>
            </a:r>
            <a:r>
              <a:rPr lang="en-AU" dirty="0"/>
              <a:t/>
            </a:r>
            <a:br>
              <a:rPr lang="en-AU" dirty="0"/>
            </a:br>
            <a:endParaRPr lang="en-AU" dirty="0"/>
          </a:p>
        </p:txBody>
      </p:sp>
    </p:spTree>
    <p:extLst>
      <p:ext uri="{BB962C8B-B14F-4D97-AF65-F5344CB8AC3E}">
        <p14:creationId xmlns:p14="http://schemas.microsoft.com/office/powerpoint/2010/main" val="25180335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136904" cy="4752528"/>
          </a:xfrm>
        </p:spPr>
        <p:txBody>
          <a:bodyPr>
            <a:noAutofit/>
          </a:bodyPr>
          <a:lstStyle/>
          <a:p>
            <a:r>
              <a:rPr lang="en-AU" sz="2000" b="1" dirty="0">
                <a:latin typeface="Times New Roman" pitchFamily="18" charset="0"/>
                <a:cs typeface="Times New Roman" pitchFamily="18" charset="0"/>
              </a:rPr>
              <a:t>Anti-depressants.</a:t>
            </a:r>
            <a:endParaRPr lang="en-AU" sz="2000" dirty="0">
              <a:latin typeface="Times New Roman" pitchFamily="18" charset="0"/>
              <a:cs typeface="Times New Roman" pitchFamily="18" charset="0"/>
            </a:endParaRPr>
          </a:p>
          <a:p>
            <a:r>
              <a:rPr lang="en-AU" sz="2000" dirty="0">
                <a:latin typeface="Times New Roman" pitchFamily="18" charset="0"/>
                <a:cs typeface="Times New Roman" pitchFamily="18" charset="0"/>
              </a:rPr>
              <a:t>  It is although not approved by FDA but if a patient have mood disorder, anxiety it can be used.</a:t>
            </a:r>
          </a:p>
          <a:p>
            <a:r>
              <a:rPr lang="en-AU" sz="2000" b="1" dirty="0">
                <a:latin typeface="Times New Roman" pitchFamily="18" charset="0"/>
                <a:cs typeface="Times New Roman" pitchFamily="18" charset="0"/>
              </a:rPr>
              <a:t>Some medicines used for ADHD</a:t>
            </a:r>
            <a:endParaRPr lang="en-AU" sz="2000" dirty="0">
              <a:latin typeface="Times New Roman" pitchFamily="18" charset="0"/>
              <a:cs typeface="Times New Roman" pitchFamily="18" charset="0"/>
            </a:endParaRPr>
          </a:p>
          <a:p>
            <a:pPr lvl="0"/>
            <a:r>
              <a:rPr lang="en-AU" sz="2000" dirty="0">
                <a:latin typeface="Times New Roman" pitchFamily="18" charset="0"/>
                <a:cs typeface="Times New Roman" pitchFamily="18" charset="0"/>
              </a:rPr>
              <a:t>Adderall.</a:t>
            </a:r>
          </a:p>
          <a:p>
            <a:pPr lvl="0"/>
            <a:r>
              <a:rPr lang="en-AU" sz="2000" dirty="0">
                <a:latin typeface="Times New Roman" pitchFamily="18" charset="0"/>
                <a:cs typeface="Times New Roman" pitchFamily="18" charset="0"/>
              </a:rPr>
              <a:t>Ritalin.</a:t>
            </a:r>
          </a:p>
          <a:p>
            <a:pPr lvl="0"/>
            <a:r>
              <a:rPr lang="en-AU" sz="2000" dirty="0" err="1">
                <a:latin typeface="Times New Roman" pitchFamily="18" charset="0"/>
                <a:cs typeface="Times New Roman" pitchFamily="18" charset="0"/>
              </a:rPr>
              <a:t>Concerta</a:t>
            </a:r>
            <a:r>
              <a:rPr lang="en-AU" sz="2000" dirty="0">
                <a:latin typeface="Times New Roman" pitchFamily="18" charset="0"/>
                <a:cs typeface="Times New Roman" pitchFamily="18" charset="0"/>
              </a:rPr>
              <a:t>.</a:t>
            </a:r>
          </a:p>
          <a:p>
            <a:pPr lvl="0"/>
            <a:r>
              <a:rPr lang="en-AU" sz="2000" dirty="0" err="1">
                <a:latin typeface="Times New Roman" pitchFamily="18" charset="0"/>
                <a:cs typeface="Times New Roman" pitchFamily="18" charset="0"/>
              </a:rPr>
              <a:t>Daytrana</a:t>
            </a:r>
            <a:r>
              <a:rPr lang="en-AU" sz="2000" dirty="0">
                <a:latin typeface="Times New Roman" pitchFamily="18" charset="0"/>
                <a:cs typeface="Times New Roman" pitchFamily="18" charset="0"/>
              </a:rPr>
              <a:t>.</a:t>
            </a:r>
          </a:p>
          <a:p>
            <a:pPr lvl="0"/>
            <a:r>
              <a:rPr lang="en-AU" sz="2000" dirty="0" err="1">
                <a:latin typeface="Times New Roman" pitchFamily="18" charset="0"/>
                <a:cs typeface="Times New Roman" pitchFamily="18" charset="0"/>
              </a:rPr>
              <a:t>Methylin</a:t>
            </a:r>
            <a:r>
              <a:rPr lang="en-AU" sz="2000" dirty="0">
                <a:latin typeface="Times New Roman" pitchFamily="18" charset="0"/>
                <a:cs typeface="Times New Roman" pitchFamily="18" charset="0"/>
              </a:rPr>
              <a:t>.</a:t>
            </a:r>
          </a:p>
          <a:p>
            <a:pPr lvl="0"/>
            <a:r>
              <a:rPr lang="en-AU" sz="2000" dirty="0" err="1">
                <a:latin typeface="Times New Roman" pitchFamily="18" charset="0"/>
                <a:cs typeface="Times New Roman" pitchFamily="18" charset="0"/>
              </a:rPr>
              <a:t>Metade</a:t>
            </a:r>
            <a:r>
              <a:rPr lang="en-AU" sz="2000" dirty="0">
                <a:latin typeface="Times New Roman" pitchFamily="18" charset="0"/>
                <a:cs typeface="Times New Roman" pitchFamily="18" charset="0"/>
              </a:rPr>
              <a:t>.</a:t>
            </a:r>
          </a:p>
          <a:p>
            <a:pPr lvl="0"/>
            <a:r>
              <a:rPr lang="en-AU" sz="2000" dirty="0">
                <a:latin typeface="Times New Roman" pitchFamily="18" charset="0"/>
                <a:cs typeface="Times New Roman" pitchFamily="18" charset="0"/>
              </a:rPr>
              <a:t>Dexedrine.</a:t>
            </a:r>
          </a:p>
          <a:p>
            <a:pPr lvl="0"/>
            <a:r>
              <a:rPr lang="en-AU" sz="2000" dirty="0" err="1" smtClean="0">
                <a:latin typeface="Times New Roman" pitchFamily="18" charset="0"/>
                <a:cs typeface="Times New Roman" pitchFamily="18" charset="0"/>
              </a:rPr>
              <a:t>Vyvanse</a:t>
            </a:r>
            <a:r>
              <a:rPr lang="en-AU" sz="2000" dirty="0" smtClean="0">
                <a:latin typeface="Times New Roman" pitchFamily="18" charset="0"/>
                <a:cs typeface="Times New Roman" pitchFamily="18" charset="0"/>
              </a:rPr>
              <a:t>.</a:t>
            </a:r>
            <a:r>
              <a:rPr lang="en-AU" sz="2000" dirty="0">
                <a:latin typeface="Times New Roman" pitchFamily="18" charset="0"/>
                <a:cs typeface="Times New Roman" pitchFamily="18" charset="0"/>
              </a:rPr>
              <a:t> Focalin XR.</a:t>
            </a:r>
            <a:endParaRPr lang="en-AU" sz="2000" dirty="0" smtClean="0">
              <a:latin typeface="Times New Roman" pitchFamily="18" charset="0"/>
              <a:cs typeface="Times New Roman" pitchFamily="18" charset="0"/>
            </a:endParaRPr>
          </a:p>
          <a:p>
            <a:pPr lvl="0"/>
            <a:endParaRPr lang="en-AU"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AU"/>
          </a:p>
        </p:txBody>
      </p:sp>
    </p:spTree>
    <p:extLst>
      <p:ext uri="{BB962C8B-B14F-4D97-AF65-F5344CB8AC3E}">
        <p14:creationId xmlns:p14="http://schemas.microsoft.com/office/powerpoint/2010/main" val="1421163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4864"/>
            <a:ext cx="7408333" cy="3921299"/>
          </a:xfrm>
        </p:spPr>
        <p:txBody>
          <a:bodyPr>
            <a:normAutofit/>
          </a:bodyPr>
          <a:lstStyle/>
          <a:p>
            <a:pPr lvl="0"/>
            <a:r>
              <a:rPr lang="en-AU" dirty="0">
                <a:latin typeface="Times New Roman" pitchFamily="18" charset="0"/>
                <a:cs typeface="Times New Roman" pitchFamily="18" charset="0"/>
              </a:rPr>
              <a:t>Behavioural therapy.</a:t>
            </a:r>
          </a:p>
          <a:p>
            <a:pPr lvl="0"/>
            <a:r>
              <a:rPr lang="en-AU" dirty="0">
                <a:latin typeface="Times New Roman" pitchFamily="18" charset="0"/>
                <a:cs typeface="Times New Roman" pitchFamily="18" charset="0"/>
              </a:rPr>
              <a:t>Cognitive behavioural therapy.</a:t>
            </a:r>
          </a:p>
          <a:p>
            <a:pPr lvl="0"/>
            <a:r>
              <a:rPr lang="en-AU" dirty="0">
                <a:latin typeface="Times New Roman" pitchFamily="18" charset="0"/>
                <a:cs typeface="Times New Roman" pitchFamily="18" charset="0"/>
              </a:rPr>
              <a:t>Family and marital therapy.</a:t>
            </a:r>
          </a:p>
          <a:p>
            <a:pPr lvl="0"/>
            <a:r>
              <a:rPr lang="en-AU" dirty="0">
                <a:latin typeface="Times New Roman" pitchFamily="18" charset="0"/>
                <a:cs typeface="Times New Roman" pitchFamily="18" charset="0"/>
              </a:rPr>
              <a:t>Parenting skill training.</a:t>
            </a:r>
          </a:p>
          <a:p>
            <a:pPr lvl="0"/>
            <a:r>
              <a:rPr lang="en-AU" dirty="0">
                <a:latin typeface="Times New Roman" pitchFamily="18" charset="0"/>
                <a:cs typeface="Times New Roman" pitchFamily="18" charset="0"/>
              </a:rPr>
              <a:t>Specific behavioural classroom management interventions.</a:t>
            </a:r>
          </a:p>
          <a:p>
            <a:pPr lvl="0"/>
            <a:r>
              <a:rPr lang="en-AU" dirty="0">
                <a:latin typeface="Times New Roman" pitchFamily="18" charset="0"/>
                <a:cs typeface="Times New Roman" pitchFamily="18" charset="0"/>
              </a:rPr>
              <a:t>Stress management techniques.</a:t>
            </a:r>
          </a:p>
          <a:p>
            <a:pPr lvl="0"/>
            <a:r>
              <a:rPr lang="en-AU" dirty="0">
                <a:latin typeface="Times New Roman" pitchFamily="18" charset="0"/>
                <a:cs typeface="Times New Roman" pitchFamily="18" charset="0"/>
              </a:rPr>
              <a:t>Support groups</a:t>
            </a:r>
            <a:r>
              <a:rPr lang="en-AU" dirty="0" smtClean="0"/>
              <a:t>.</a:t>
            </a:r>
            <a:r>
              <a:rPr lang="en-AU" dirty="0"/>
              <a:t> </a:t>
            </a:r>
          </a:p>
          <a:p>
            <a:endParaRPr lang="en-AU" dirty="0"/>
          </a:p>
        </p:txBody>
      </p:sp>
      <p:sp>
        <p:nvSpPr>
          <p:cNvPr id="3" name="Title 2"/>
          <p:cNvSpPr>
            <a:spLocks noGrp="1"/>
          </p:cNvSpPr>
          <p:nvPr>
            <p:ph type="title"/>
          </p:nvPr>
        </p:nvSpPr>
        <p:spPr>
          <a:xfrm>
            <a:off x="457200" y="188640"/>
            <a:ext cx="8229600" cy="1402416"/>
          </a:xfrm>
        </p:spPr>
        <p:txBody>
          <a:bodyPr>
            <a:normAutofit/>
          </a:bodyPr>
          <a:lstStyle/>
          <a:p>
            <a:r>
              <a:rPr lang="en-AU" sz="2700" b="1" dirty="0">
                <a:latin typeface="Times New Roman" pitchFamily="18" charset="0"/>
                <a:cs typeface="Times New Roman" pitchFamily="18" charset="0"/>
              </a:rPr>
              <a:t>Psychotherapies and psychosocial intervention</a:t>
            </a:r>
            <a:r>
              <a:rPr lang="en-AU" dirty="0"/>
              <a:t/>
            </a:r>
            <a:br>
              <a:rPr lang="en-AU" dirty="0"/>
            </a:br>
            <a:endParaRPr lang="en-AU" dirty="0"/>
          </a:p>
        </p:txBody>
      </p:sp>
    </p:spTree>
    <p:extLst>
      <p:ext uri="{BB962C8B-B14F-4D97-AF65-F5344CB8AC3E}">
        <p14:creationId xmlns:p14="http://schemas.microsoft.com/office/powerpoint/2010/main" val="473474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2348880"/>
            <a:ext cx="7408333" cy="4104456"/>
          </a:xfrm>
        </p:spPr>
        <p:txBody>
          <a:bodyPr>
            <a:normAutofit lnSpcReduction="10000"/>
          </a:bodyPr>
          <a:lstStyle/>
          <a:p>
            <a:pPr lvl="0"/>
            <a:r>
              <a:rPr lang="en-AU" b="1" dirty="0"/>
              <a:t>Behavioural therapy </a:t>
            </a:r>
            <a:r>
              <a:rPr lang="en-AU" dirty="0"/>
              <a:t>is a therapy in which a psychotherapist helps clients to change and modify their behaviour. It requires practical assistance because, children with ADHD need to learn organizing things and change their careless behaviour. Children with ADHD are trained to change and modify their behaviour in such a way that keeping their thing in place e.g. bags , shoes and clothes should keep in place</a:t>
            </a:r>
            <a:r>
              <a:rPr lang="en-AU" dirty="0" smtClean="0"/>
              <a:t>.</a:t>
            </a:r>
            <a:r>
              <a:rPr lang="en-AU" b="1" dirty="0"/>
              <a:t> </a:t>
            </a:r>
            <a:endParaRPr lang="en-AU" dirty="0"/>
          </a:p>
          <a:p>
            <a:r>
              <a:rPr lang="en-AU" dirty="0" smtClean="0"/>
              <a:t>Monitoring </a:t>
            </a:r>
            <a:r>
              <a:rPr lang="en-AU" dirty="0"/>
              <a:t>child behaviour. Praise and give reward when shows desirable behaviour</a:t>
            </a:r>
          </a:p>
        </p:txBody>
      </p:sp>
      <p:sp>
        <p:nvSpPr>
          <p:cNvPr id="3" name="Title 2"/>
          <p:cNvSpPr>
            <a:spLocks noGrp="1"/>
          </p:cNvSpPr>
          <p:nvPr>
            <p:ph type="title"/>
          </p:nvPr>
        </p:nvSpPr>
        <p:spPr/>
        <p:txBody>
          <a:bodyPr/>
          <a:lstStyle/>
          <a:p>
            <a:r>
              <a:rPr lang="en-AU" dirty="0" smtClean="0"/>
              <a:t>Cont..</a:t>
            </a:r>
            <a:endParaRPr lang="en-AU" dirty="0"/>
          </a:p>
        </p:txBody>
      </p:sp>
    </p:spTree>
    <p:extLst>
      <p:ext uri="{BB962C8B-B14F-4D97-AF65-F5344CB8AC3E}">
        <p14:creationId xmlns:p14="http://schemas.microsoft.com/office/powerpoint/2010/main" val="2449926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a:t>Cognitive behavioural therapy</a:t>
            </a:r>
            <a:endParaRPr lang="en-AU" dirty="0"/>
          </a:p>
          <a:p>
            <a:r>
              <a:rPr lang="en-AU" b="1" dirty="0"/>
              <a:t>      </a:t>
            </a:r>
            <a:r>
              <a:rPr lang="en-AU" dirty="0"/>
              <a:t>In this therapist also teaches mindfulness, meditation. Therapist help clients to accept their owns thought and help them concentrate and focus.  Therapist also help clients to adjust life changes that come due to treatment. Thinking before acting, and help them to resist unnecessary urges to take risks.</a:t>
            </a:r>
          </a:p>
          <a:p>
            <a:endParaRPr lang="en-AU" dirty="0"/>
          </a:p>
        </p:txBody>
      </p:sp>
      <p:sp>
        <p:nvSpPr>
          <p:cNvPr id="3" name="Title 2"/>
          <p:cNvSpPr>
            <a:spLocks noGrp="1"/>
          </p:cNvSpPr>
          <p:nvPr>
            <p:ph type="title"/>
          </p:nvPr>
        </p:nvSpPr>
        <p:spPr/>
        <p:txBody>
          <a:bodyPr/>
          <a:lstStyle/>
          <a:p>
            <a:r>
              <a:rPr lang="en-AU" dirty="0" smtClean="0"/>
              <a:t>Cont..</a:t>
            </a:r>
            <a:endParaRPr lang="en-AU" dirty="0"/>
          </a:p>
        </p:txBody>
      </p:sp>
    </p:spTree>
    <p:extLst>
      <p:ext uri="{BB962C8B-B14F-4D97-AF65-F5344CB8AC3E}">
        <p14:creationId xmlns:p14="http://schemas.microsoft.com/office/powerpoint/2010/main" val="1884366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988840"/>
            <a:ext cx="8064896" cy="4536504"/>
          </a:xfrm>
        </p:spPr>
        <p:txBody>
          <a:bodyPr>
            <a:normAutofit fontScale="92500" lnSpcReduction="10000"/>
          </a:bodyPr>
          <a:lstStyle/>
          <a:p>
            <a:r>
              <a:rPr lang="en-AU" b="1" dirty="0">
                <a:latin typeface="Times New Roman" pitchFamily="18" charset="0"/>
                <a:cs typeface="Times New Roman" pitchFamily="18" charset="0"/>
              </a:rPr>
              <a:t>Parenting Skill training</a:t>
            </a:r>
            <a:endParaRPr lang="en-AU" dirty="0">
              <a:latin typeface="Times New Roman" pitchFamily="18" charset="0"/>
              <a:cs typeface="Times New Roman" pitchFamily="18" charset="0"/>
            </a:endParaRPr>
          </a:p>
          <a:p>
            <a:r>
              <a:rPr lang="en-AU" dirty="0">
                <a:latin typeface="Times New Roman" pitchFamily="18" charset="0"/>
                <a:cs typeface="Times New Roman" pitchFamily="18" charset="0"/>
              </a:rPr>
              <a:t>  In this therapist help parents to encourage and reward their children when show desirable behaviour. Therapist help parents to understand reward system and its consequences.  Parents are trained to give immediate and positive feedback for behaviours. By ignoring harsh words and being polite help children regain their lost confidence.</a:t>
            </a:r>
          </a:p>
          <a:p>
            <a:r>
              <a:rPr lang="en-AU" b="1" dirty="0">
                <a:latin typeface="Times New Roman" pitchFamily="18" charset="0"/>
                <a:cs typeface="Times New Roman" pitchFamily="18" charset="0"/>
              </a:rPr>
              <a:t>Specific behavioural classroom management interventions</a:t>
            </a:r>
            <a:endParaRPr lang="en-AU" dirty="0">
              <a:latin typeface="Times New Roman" pitchFamily="18" charset="0"/>
              <a:cs typeface="Times New Roman" pitchFamily="18" charset="0"/>
            </a:endParaRPr>
          </a:p>
          <a:p>
            <a:r>
              <a:rPr lang="en-AU" b="1" dirty="0">
                <a:latin typeface="Times New Roman" pitchFamily="18" charset="0"/>
                <a:cs typeface="Times New Roman" pitchFamily="18" charset="0"/>
              </a:rPr>
              <a:t>    </a:t>
            </a:r>
            <a:r>
              <a:rPr lang="en-AU" dirty="0">
                <a:latin typeface="Times New Roman" pitchFamily="18" charset="0"/>
                <a:cs typeface="Times New Roman" pitchFamily="18" charset="0"/>
              </a:rPr>
              <a:t>It is an effective strategy for young children. It helps to improve functioning in school and enhance communication with peers. In this teacher make teacher- implemented reward program which further help children with ADHD. Teachers communicate with parents and make daily reports about child’s progress.</a:t>
            </a:r>
          </a:p>
          <a:p>
            <a:endParaRPr lang="en-AU" dirty="0"/>
          </a:p>
        </p:txBody>
      </p:sp>
      <p:sp>
        <p:nvSpPr>
          <p:cNvPr id="3" name="Title 2"/>
          <p:cNvSpPr>
            <a:spLocks noGrp="1"/>
          </p:cNvSpPr>
          <p:nvPr>
            <p:ph type="title"/>
          </p:nvPr>
        </p:nvSpPr>
        <p:spPr/>
        <p:txBody>
          <a:bodyPr/>
          <a:lstStyle/>
          <a:p>
            <a:r>
              <a:rPr lang="en-AU" dirty="0" err="1" smtClean="0"/>
              <a:t>Cont</a:t>
            </a:r>
            <a:r>
              <a:rPr lang="en-AU" dirty="0" smtClean="0"/>
              <a:t>…</a:t>
            </a:r>
            <a:endParaRPr lang="en-AU" dirty="0"/>
          </a:p>
        </p:txBody>
      </p:sp>
    </p:spTree>
    <p:extLst>
      <p:ext uri="{BB962C8B-B14F-4D97-AF65-F5344CB8AC3E}">
        <p14:creationId xmlns:p14="http://schemas.microsoft.com/office/powerpoint/2010/main" val="3570522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AU"/>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88640"/>
            <a:ext cx="8712968" cy="6336704"/>
          </a:xfrm>
        </p:spPr>
      </p:pic>
    </p:spTree>
    <p:extLst>
      <p:ext uri="{BB962C8B-B14F-4D97-AF65-F5344CB8AC3E}">
        <p14:creationId xmlns:p14="http://schemas.microsoft.com/office/powerpoint/2010/main" val="813779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AU" b="1" dirty="0">
                <a:latin typeface="Times New Roman" pitchFamily="18" charset="0"/>
                <a:cs typeface="Times New Roman" pitchFamily="18" charset="0"/>
              </a:rPr>
              <a:t>Stress Management Techniques </a:t>
            </a:r>
            <a:endParaRPr lang="en-AU" dirty="0">
              <a:latin typeface="Times New Roman" pitchFamily="18" charset="0"/>
              <a:cs typeface="Times New Roman" pitchFamily="18" charset="0"/>
            </a:endParaRPr>
          </a:p>
          <a:p>
            <a:r>
              <a:rPr lang="en-AU" b="1" dirty="0">
                <a:latin typeface="Times New Roman" pitchFamily="18" charset="0"/>
                <a:cs typeface="Times New Roman" pitchFamily="18" charset="0"/>
              </a:rPr>
              <a:t>   </a:t>
            </a:r>
            <a:r>
              <a:rPr lang="en-AU" dirty="0">
                <a:latin typeface="Times New Roman" pitchFamily="18" charset="0"/>
                <a:cs typeface="Times New Roman" pitchFamily="18" charset="0"/>
              </a:rPr>
              <a:t>Therapists help parents to manage stress so they can calmly respond to their child’s behaviour. Being rude, impatient, abusive can further make situation devastating. </a:t>
            </a:r>
          </a:p>
          <a:p>
            <a:r>
              <a:rPr lang="en-AU" b="1" dirty="0">
                <a:latin typeface="Times New Roman" pitchFamily="18" charset="0"/>
                <a:cs typeface="Times New Roman" pitchFamily="18" charset="0"/>
              </a:rPr>
              <a:t>Support group </a:t>
            </a:r>
            <a:endParaRPr lang="en-AU" dirty="0">
              <a:latin typeface="Times New Roman" pitchFamily="18" charset="0"/>
              <a:cs typeface="Times New Roman" pitchFamily="18" charset="0"/>
            </a:endParaRPr>
          </a:p>
          <a:p>
            <a:r>
              <a:rPr lang="en-AU" b="1" dirty="0">
                <a:latin typeface="Times New Roman" pitchFamily="18" charset="0"/>
                <a:cs typeface="Times New Roman" pitchFamily="18" charset="0"/>
              </a:rPr>
              <a:t>    </a:t>
            </a:r>
            <a:r>
              <a:rPr lang="en-AU" dirty="0">
                <a:latin typeface="Times New Roman" pitchFamily="18" charset="0"/>
                <a:cs typeface="Times New Roman" pitchFamily="18" charset="0"/>
              </a:rPr>
              <a:t>Therapist develop a group of parents with similar problem .it helps them to share frustration’s , successes’,  progress and to be guided by experts regarding their child’s problem.</a:t>
            </a:r>
          </a:p>
          <a:p>
            <a:endParaRPr lang="en-AU" dirty="0"/>
          </a:p>
        </p:txBody>
      </p:sp>
      <p:sp>
        <p:nvSpPr>
          <p:cNvPr id="3" name="Title 2"/>
          <p:cNvSpPr>
            <a:spLocks noGrp="1"/>
          </p:cNvSpPr>
          <p:nvPr>
            <p:ph type="title"/>
          </p:nvPr>
        </p:nvSpPr>
        <p:spPr/>
        <p:txBody>
          <a:bodyPr/>
          <a:lstStyle/>
          <a:p>
            <a:r>
              <a:rPr lang="en-AU" dirty="0" smtClean="0"/>
              <a:t>Cont..</a:t>
            </a:r>
            <a:endParaRPr lang="en-AU" dirty="0"/>
          </a:p>
        </p:txBody>
      </p:sp>
    </p:spTree>
    <p:extLst>
      <p:ext uri="{BB962C8B-B14F-4D97-AF65-F5344CB8AC3E}">
        <p14:creationId xmlns:p14="http://schemas.microsoft.com/office/powerpoint/2010/main" val="2140458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76872"/>
            <a:ext cx="7408333" cy="4104456"/>
          </a:xfrm>
        </p:spPr>
        <p:txBody>
          <a:bodyPr>
            <a:normAutofit lnSpcReduction="10000"/>
          </a:bodyPr>
          <a:lstStyle/>
          <a:p>
            <a:r>
              <a:rPr lang="en-AU" dirty="0"/>
              <a:t>Children with ADHD also avoid activities that require mental effort. They also loses things like keys, toys for being careless. Mild delays in language, motor, or social development are not specific to ADHD but it often co-occur. Associated features include low frustration tolerance, restlessness, irritability or mood </a:t>
            </a:r>
            <a:r>
              <a:rPr lang="en-AU" dirty="0" err="1"/>
              <a:t>lability</a:t>
            </a:r>
            <a:r>
              <a:rPr lang="en-AU" dirty="0"/>
              <a:t>. Even absence of specific learning disorder , academic or work performance is often impaired among sufferers. Inattentive behaviour is associated with various underlying cognitive processes, and individual with ADHD may exhibit cognitive problems.</a:t>
            </a:r>
          </a:p>
        </p:txBody>
      </p:sp>
      <p:sp>
        <p:nvSpPr>
          <p:cNvPr id="3" name="Title 2"/>
          <p:cNvSpPr>
            <a:spLocks noGrp="1"/>
          </p:cNvSpPr>
          <p:nvPr>
            <p:ph type="title"/>
          </p:nvPr>
        </p:nvSpPr>
        <p:spPr/>
        <p:txBody>
          <a:bodyPr/>
          <a:lstStyle/>
          <a:p>
            <a:r>
              <a:rPr lang="en-AU" dirty="0" smtClean="0"/>
              <a:t>Cont..</a:t>
            </a:r>
            <a:endParaRPr lang="en-AU" dirty="0"/>
          </a:p>
        </p:txBody>
      </p:sp>
    </p:spTree>
    <p:extLst>
      <p:ext uri="{BB962C8B-B14F-4D97-AF65-F5344CB8AC3E}">
        <p14:creationId xmlns:p14="http://schemas.microsoft.com/office/powerpoint/2010/main" val="200063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48880"/>
            <a:ext cx="7408333" cy="3960440"/>
          </a:xfrm>
        </p:spPr>
        <p:txBody>
          <a:bodyPr/>
          <a:lstStyle/>
          <a:p>
            <a:r>
              <a:rPr lang="en-AU" b="1" dirty="0"/>
              <a:t> </a:t>
            </a:r>
            <a:r>
              <a:rPr lang="en-AU" dirty="0"/>
              <a:t>Many parents first observe excessive motor activity when child is a toddler , before age 4 they show highly  normative behaviour. During preschool or elementary  years child suffering  from ADHD  shows significant impairment when it comes to attention . this disorder is relatively stable through early adolescence but some individual have worsened course and they might develop anti-social disorder. Impulsivity , impatience, jitteriness , restlessness , inattentiveness are common among sufferers .</a:t>
            </a:r>
          </a:p>
        </p:txBody>
      </p:sp>
      <p:sp>
        <p:nvSpPr>
          <p:cNvPr id="3" name="Title 2"/>
          <p:cNvSpPr>
            <a:spLocks noGrp="1"/>
          </p:cNvSpPr>
          <p:nvPr>
            <p:ph type="title"/>
          </p:nvPr>
        </p:nvSpPr>
        <p:spPr/>
        <p:txBody>
          <a:bodyPr>
            <a:normAutofit fontScale="90000"/>
          </a:bodyPr>
          <a:lstStyle/>
          <a:p>
            <a:r>
              <a:rPr lang="en-AU" b="1" dirty="0"/>
              <a:t>Development and Course</a:t>
            </a:r>
            <a:r>
              <a:rPr lang="en-AU" dirty="0"/>
              <a:t/>
            </a:r>
            <a:br>
              <a:rPr lang="en-AU" dirty="0"/>
            </a:br>
            <a:endParaRPr lang="en-AU" dirty="0"/>
          </a:p>
        </p:txBody>
      </p:sp>
    </p:spTree>
    <p:extLst>
      <p:ext uri="{BB962C8B-B14F-4D97-AF65-F5344CB8AC3E}">
        <p14:creationId xmlns:p14="http://schemas.microsoft.com/office/powerpoint/2010/main" val="294522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332656"/>
            <a:ext cx="8640960" cy="6052540"/>
          </a:xfrm>
        </p:spPr>
      </p:pic>
    </p:spTree>
    <p:extLst>
      <p:ext uri="{BB962C8B-B14F-4D97-AF65-F5344CB8AC3E}">
        <p14:creationId xmlns:p14="http://schemas.microsoft.com/office/powerpoint/2010/main" val="69362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2060848"/>
            <a:ext cx="7848872" cy="4464496"/>
          </a:xfrm>
        </p:spPr>
        <p:txBody>
          <a:bodyPr>
            <a:normAutofit fontScale="85000" lnSpcReduction="10000"/>
          </a:bodyPr>
          <a:lstStyle/>
          <a:p>
            <a:r>
              <a:rPr lang="en-AU" dirty="0">
                <a:latin typeface="Times New Roman" pitchFamily="18" charset="0"/>
                <a:cs typeface="Times New Roman" pitchFamily="18" charset="0"/>
              </a:rPr>
              <a:t>Throwing tantrums and have trouble focusing in schools are common among many children but children with ADHD has severe symptoms.</a:t>
            </a:r>
          </a:p>
          <a:p>
            <a:pPr lvl="0"/>
            <a:r>
              <a:rPr lang="en-AU" dirty="0">
                <a:latin typeface="Times New Roman" pitchFamily="18" charset="0"/>
                <a:cs typeface="Times New Roman" pitchFamily="18" charset="0"/>
              </a:rPr>
              <a:t>They forget or lose things a lot.</a:t>
            </a:r>
          </a:p>
          <a:p>
            <a:pPr lvl="0"/>
            <a:r>
              <a:rPr lang="en-AU" dirty="0">
                <a:latin typeface="Times New Roman" pitchFamily="18" charset="0"/>
                <a:cs typeface="Times New Roman" pitchFamily="18" charset="0"/>
              </a:rPr>
              <a:t>They are often fidget or squirm.</a:t>
            </a:r>
          </a:p>
          <a:p>
            <a:pPr lvl="0"/>
            <a:r>
              <a:rPr lang="en-AU" dirty="0">
                <a:latin typeface="Times New Roman" pitchFamily="18" charset="0"/>
                <a:cs typeface="Times New Roman" pitchFamily="18" charset="0"/>
              </a:rPr>
              <a:t>They are talkative.</a:t>
            </a:r>
          </a:p>
          <a:p>
            <a:pPr lvl="0"/>
            <a:r>
              <a:rPr lang="en-AU" dirty="0">
                <a:latin typeface="Times New Roman" pitchFamily="18" charset="0"/>
                <a:cs typeface="Times New Roman" pitchFamily="18" charset="0"/>
              </a:rPr>
              <a:t>They usually daydream.</a:t>
            </a:r>
          </a:p>
          <a:p>
            <a:pPr lvl="0"/>
            <a:r>
              <a:rPr lang="en-AU" dirty="0">
                <a:latin typeface="Times New Roman" pitchFamily="18" charset="0"/>
                <a:cs typeface="Times New Roman" pitchFamily="18" charset="0"/>
              </a:rPr>
              <a:t>They are careless and make silly mistakes.</a:t>
            </a:r>
          </a:p>
          <a:p>
            <a:pPr lvl="0"/>
            <a:r>
              <a:rPr lang="en-AU" dirty="0">
                <a:latin typeface="Times New Roman" pitchFamily="18" charset="0"/>
                <a:cs typeface="Times New Roman" pitchFamily="18" charset="0"/>
              </a:rPr>
              <a:t>They take unnecessary risk.</a:t>
            </a:r>
          </a:p>
          <a:p>
            <a:pPr lvl="0"/>
            <a:r>
              <a:rPr lang="en-AU" dirty="0">
                <a:latin typeface="Times New Roman" pitchFamily="18" charset="0"/>
                <a:cs typeface="Times New Roman" pitchFamily="18" charset="0"/>
              </a:rPr>
              <a:t>They have hard time in focusing.</a:t>
            </a:r>
          </a:p>
          <a:p>
            <a:pPr lvl="0"/>
            <a:r>
              <a:rPr lang="en-AU" dirty="0">
                <a:latin typeface="Times New Roman" pitchFamily="18" charset="0"/>
                <a:cs typeface="Times New Roman" pitchFamily="18" charset="0"/>
              </a:rPr>
              <a:t>They are restless.</a:t>
            </a:r>
          </a:p>
          <a:p>
            <a:pPr lvl="0"/>
            <a:r>
              <a:rPr lang="en-AU" dirty="0">
                <a:latin typeface="Times New Roman" pitchFamily="18" charset="0"/>
                <a:cs typeface="Times New Roman" pitchFamily="18" charset="0"/>
              </a:rPr>
              <a:t>They have trouble taking turns.</a:t>
            </a:r>
          </a:p>
          <a:p>
            <a:pPr lvl="0"/>
            <a:r>
              <a:rPr lang="en-AU" dirty="0">
                <a:latin typeface="Times New Roman" pitchFamily="18" charset="0"/>
                <a:cs typeface="Times New Roman" pitchFamily="18" charset="0"/>
              </a:rPr>
              <a:t>They have difficulty in resisting temptations.</a:t>
            </a:r>
          </a:p>
          <a:p>
            <a:pPr lvl="0"/>
            <a:r>
              <a:rPr lang="en-AU" dirty="0">
                <a:latin typeface="Times New Roman" pitchFamily="18" charset="0"/>
                <a:cs typeface="Times New Roman" pitchFamily="18" charset="0"/>
              </a:rPr>
              <a:t>They have difficulty getting along with others or being social.</a:t>
            </a:r>
          </a:p>
          <a:p>
            <a:endParaRPr lang="en-AU" dirty="0"/>
          </a:p>
        </p:txBody>
      </p:sp>
      <p:sp>
        <p:nvSpPr>
          <p:cNvPr id="3" name="Title 2"/>
          <p:cNvSpPr>
            <a:spLocks noGrp="1"/>
          </p:cNvSpPr>
          <p:nvPr>
            <p:ph type="title"/>
          </p:nvPr>
        </p:nvSpPr>
        <p:spPr/>
        <p:txBody>
          <a:bodyPr/>
          <a:lstStyle/>
          <a:p>
            <a:r>
              <a:rPr lang="en-AU" b="1" dirty="0"/>
              <a:t>Sign and symptoms</a:t>
            </a:r>
            <a:endParaRPr lang="en-AU" dirty="0"/>
          </a:p>
        </p:txBody>
      </p:sp>
    </p:spTree>
    <p:extLst>
      <p:ext uri="{BB962C8B-B14F-4D97-AF65-F5344CB8AC3E}">
        <p14:creationId xmlns:p14="http://schemas.microsoft.com/office/powerpoint/2010/main" val="3655585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2060848"/>
            <a:ext cx="7408333" cy="4464496"/>
          </a:xfrm>
        </p:spPr>
        <p:txBody>
          <a:bodyPr>
            <a:normAutofit fontScale="85000" lnSpcReduction="20000"/>
          </a:bodyPr>
          <a:lstStyle/>
          <a:p>
            <a:r>
              <a:rPr lang="en-AU" sz="2800" dirty="0" smtClean="0">
                <a:latin typeface="Times New Roman" pitchFamily="18" charset="0"/>
                <a:cs typeface="Times New Roman" pitchFamily="18" charset="0"/>
              </a:rPr>
              <a:t>ADHD </a:t>
            </a:r>
            <a:r>
              <a:rPr lang="en-AU" sz="2800" dirty="0">
                <a:latin typeface="Times New Roman" pitchFamily="18" charset="0"/>
                <a:cs typeface="Times New Roman" pitchFamily="18" charset="0"/>
              </a:rPr>
              <a:t>is a disorder in which there is an ongoing pattern of hyperactivity , impulsivity and inattention.</a:t>
            </a:r>
          </a:p>
          <a:p>
            <a:pPr lvl="0"/>
            <a:r>
              <a:rPr lang="en-AU" sz="2800" dirty="0">
                <a:latin typeface="Times New Roman" pitchFamily="18" charset="0"/>
                <a:cs typeface="Times New Roman" pitchFamily="18" charset="0"/>
              </a:rPr>
              <a:t>Hyperactivity  means when a person shows constant movement , in situations where it is not appropriate . Being over talkative, shows excessively fidgets, taps. In adults it shows extreme restlessness and over active.</a:t>
            </a:r>
          </a:p>
          <a:p>
            <a:pPr lvl="0"/>
            <a:r>
              <a:rPr lang="en-AU" sz="2800" dirty="0">
                <a:latin typeface="Times New Roman" pitchFamily="18" charset="0"/>
                <a:cs typeface="Times New Roman" pitchFamily="18" charset="0"/>
              </a:rPr>
              <a:t>Impulsivity  means a person make decisions without thinking . They don’t have patience to delay gratification.  Without considering long term consequences they make decisions. They are at high risk of harm. They are socially intrusive.</a:t>
            </a:r>
          </a:p>
          <a:p>
            <a:pPr lvl="0"/>
            <a:r>
              <a:rPr lang="en-AU" sz="2800" dirty="0">
                <a:latin typeface="Times New Roman" pitchFamily="18" charset="0"/>
                <a:cs typeface="Times New Roman" pitchFamily="18" charset="0"/>
              </a:rPr>
              <a:t>Inattention means a person lacks alertness, or attention . they have difficulty in sustain focus and are often disorganized.</a:t>
            </a:r>
          </a:p>
          <a:p>
            <a:endParaRPr lang="en-AU" dirty="0"/>
          </a:p>
        </p:txBody>
      </p:sp>
      <p:sp>
        <p:nvSpPr>
          <p:cNvPr id="3" name="Title 2"/>
          <p:cNvSpPr>
            <a:spLocks noGrp="1"/>
          </p:cNvSpPr>
          <p:nvPr>
            <p:ph type="title"/>
          </p:nvPr>
        </p:nvSpPr>
        <p:spPr/>
        <p:txBody>
          <a:bodyPr>
            <a:normAutofit fontScale="90000"/>
          </a:bodyPr>
          <a:lstStyle/>
          <a:p>
            <a:r>
              <a:rPr lang="en-AU" b="1" dirty="0"/>
              <a:t>ADHD ongoing pattern</a:t>
            </a:r>
            <a:r>
              <a:rPr lang="en-AU" dirty="0"/>
              <a:t/>
            </a:r>
            <a:br>
              <a:rPr lang="en-AU" dirty="0"/>
            </a:br>
            <a:endParaRPr lang="en-AU" dirty="0"/>
          </a:p>
        </p:txBody>
      </p:sp>
    </p:spTree>
    <p:extLst>
      <p:ext uri="{BB962C8B-B14F-4D97-AF65-F5344CB8AC3E}">
        <p14:creationId xmlns:p14="http://schemas.microsoft.com/office/powerpoint/2010/main" val="2440120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260648"/>
            <a:ext cx="8784976" cy="6192688"/>
          </a:xfrm>
        </p:spPr>
      </p:pic>
    </p:spTree>
    <p:extLst>
      <p:ext uri="{BB962C8B-B14F-4D97-AF65-F5344CB8AC3E}">
        <p14:creationId xmlns:p14="http://schemas.microsoft.com/office/powerpoint/2010/main" val="7805143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58</TotalTime>
  <Words>1714</Words>
  <Application>Microsoft Office PowerPoint</Application>
  <PresentationFormat>On-screen Show (4:3)</PresentationFormat>
  <Paragraphs>141</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Candara</vt:lpstr>
      <vt:lpstr>Symbol</vt:lpstr>
      <vt:lpstr>Times New Roman</vt:lpstr>
      <vt:lpstr>Waveform</vt:lpstr>
      <vt:lpstr> Term Paper  Presentation. ADHD (Attention Deficit Hyperactivity Disorder).</vt:lpstr>
      <vt:lpstr>Introduction </vt:lpstr>
      <vt:lpstr>PowerPoint Presentation</vt:lpstr>
      <vt:lpstr>Cont..</vt:lpstr>
      <vt:lpstr>Development and Course </vt:lpstr>
      <vt:lpstr>PowerPoint Presentation</vt:lpstr>
      <vt:lpstr>Sign and symptoms</vt:lpstr>
      <vt:lpstr>ADHD ongoing pattern </vt:lpstr>
      <vt:lpstr>PowerPoint Presentation</vt:lpstr>
      <vt:lpstr>Risk factors </vt:lpstr>
      <vt:lpstr>ADHD stands for </vt:lpstr>
      <vt:lpstr>Prevalence and Comorbidity.</vt:lpstr>
      <vt:lpstr>Diagnosis of ADHD </vt:lpstr>
      <vt:lpstr>Types of ADHD</vt:lpstr>
      <vt:lpstr> Child with ADHD </vt:lpstr>
      <vt:lpstr>types</vt:lpstr>
      <vt:lpstr> Managing the Symptoms</vt:lpstr>
      <vt:lpstr>Cont..</vt:lpstr>
      <vt:lpstr>Tips to help child and adults with ADHD     For kids</vt:lpstr>
      <vt:lpstr>For adults</vt:lpstr>
      <vt:lpstr>Treatment and therapies for ADHD </vt:lpstr>
      <vt:lpstr>Medication </vt:lpstr>
      <vt:lpstr>stimulant</vt:lpstr>
      <vt:lpstr>Side effects of stimulants. </vt:lpstr>
      <vt:lpstr>PowerPoint Presentation</vt:lpstr>
      <vt:lpstr>Psychotherapies and psychosocial intervention </vt:lpstr>
      <vt:lpstr>Cont..</vt:lpstr>
      <vt:lpstr>Cont..</vt:lpstr>
      <vt:lpstr>Cont…</vt:lpstr>
      <vt:lpstr>Cont..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 Paper  Presentation. ADHD (Attention Deficit Hyperactivity Disorder).</dc:title>
  <dc:creator>MULTI LAPTOP 88 G</dc:creator>
  <cp:lastModifiedBy>Mohsin</cp:lastModifiedBy>
  <cp:revision>8</cp:revision>
  <dcterms:created xsi:type="dcterms:W3CDTF">2020-05-18T15:46:24Z</dcterms:created>
  <dcterms:modified xsi:type="dcterms:W3CDTF">2020-06-07T21:54:13Z</dcterms:modified>
</cp:coreProperties>
</file>