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7" r:id="rId3"/>
    <p:sldId id="269" r:id="rId4"/>
    <p:sldId id="258" r:id="rId5"/>
    <p:sldId id="272" r:id="rId6"/>
    <p:sldId id="259" r:id="rId7"/>
    <p:sldId id="260" r:id="rId8"/>
    <p:sldId id="263" r:id="rId9"/>
    <p:sldId id="261" r:id="rId10"/>
    <p:sldId id="264" r:id="rId11"/>
    <p:sldId id="270" r:id="rId12"/>
    <p:sldId id="262" r:id="rId13"/>
    <p:sldId id="265" r:id="rId14"/>
    <p:sldId id="271" r:id="rId15"/>
    <p:sldId id="266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9BED9-3686-47CA-9C2E-C446505D240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FC819-F6AC-4B0D-B563-47B5F4448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576">
              <a:defRPr>
                <a:solidFill>
                  <a:schemeClr val="tx1"/>
                </a:solidFill>
                <a:latin typeface="Arial" charset="0"/>
              </a:defRPr>
            </a:lvl1pPr>
            <a:lvl2pPr marL="735892" indent="-283035" defTabSz="913576">
              <a:defRPr>
                <a:solidFill>
                  <a:schemeClr val="tx1"/>
                </a:solidFill>
                <a:latin typeface="Arial" charset="0"/>
              </a:defRPr>
            </a:lvl2pPr>
            <a:lvl3pPr marL="1132142" indent="-226428" defTabSz="913576">
              <a:defRPr>
                <a:solidFill>
                  <a:schemeClr val="tx1"/>
                </a:solidFill>
                <a:latin typeface="Arial" charset="0"/>
              </a:defRPr>
            </a:lvl3pPr>
            <a:lvl4pPr marL="1584998" indent="-226428" defTabSz="913576">
              <a:defRPr>
                <a:solidFill>
                  <a:schemeClr val="tx1"/>
                </a:solidFill>
                <a:latin typeface="Arial" charset="0"/>
              </a:defRPr>
            </a:lvl4pPr>
            <a:lvl5pPr marL="2037855" indent="-226428" defTabSz="913576">
              <a:defRPr>
                <a:solidFill>
                  <a:schemeClr val="tx1"/>
                </a:solidFill>
                <a:latin typeface="Arial" charset="0"/>
              </a:defRPr>
            </a:lvl5pPr>
            <a:lvl6pPr marL="2490711" indent="-226428" algn="ctr" defTabSz="913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43568" indent="-226428" algn="ctr" defTabSz="913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96425" indent="-226428" algn="ctr" defTabSz="913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9281" indent="-226428" algn="ctr" defTabSz="9135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9335E74-CE16-442F-8D8A-798680AB5721}" type="slidenum">
              <a:rPr lang="en-US">
                <a:solidFill>
                  <a:prstClr val="black"/>
                </a:solidFill>
                <a:latin typeface="Times New Roman" pitchFamily="18" charset="0"/>
              </a:rPr>
              <a:pPr/>
              <a:t>3</a:t>
            </a:fld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FC819-F6AC-4B0D-B563-47B5F4448A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74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00DC6447-1B91-441F-AD74-F288EA684C1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7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ECB85-B44D-4A45-A00E-5E55767E3A4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4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47621-783B-431B-B1BD-B38618B4495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74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00DC6447-1B91-441F-AD74-F288EA684C1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993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BBA3F-8D7C-4E8E-B054-5CD9D5F5D01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438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CCB53-1AEC-43F1-866E-F81D2D2D9E8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68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362A6-1DBA-4277-BDE6-E06F06D7F9C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35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3C7AC-04BB-49F5-B542-606D959D59E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75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0FBF1-4FF3-4762-9EC9-CC8ADAE65C4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719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24585-C127-4C5A-9416-0A00989CB83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179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641DA-5B62-4451-930A-A484B0F7CF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65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BBA3F-8D7C-4E8E-B054-5CD9D5F5D01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00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FD2EF-6EBF-48E8-989E-7F9964942C0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ECB85-B44D-4A45-A00E-5E55767E3A4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96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47621-783B-431B-B1BD-B38618B4495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13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CCB53-1AEC-43F1-866E-F81D2D2D9E8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88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362A6-1DBA-4277-BDE6-E06F06D7F9C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47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3C7AC-04BB-49F5-B542-606D959D59E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315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0FBF1-4FF3-4762-9EC9-CC8ADAE65C4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52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24585-C127-4C5A-9416-0A00989CB83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9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641DA-5B62-4451-930A-A484B0F7CF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99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FD2EF-6EBF-48E8-989E-7F9964942C0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83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3141CF-B53E-4686-AE13-C75046F7E386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19780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3141CF-B53E-4686-AE13-C75046F7E386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16100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VOWELS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Diphthongs</a:t>
            </a:r>
          </a:p>
        </p:txBody>
      </p:sp>
    </p:spTree>
    <p:extLst>
      <p:ext uri="{BB962C8B-B14F-4D97-AF65-F5344CB8AC3E}">
        <p14:creationId xmlns:p14="http://schemas.microsoft.com/office/powerpoint/2010/main" val="359801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 Their FIRST part is much LONGER and&#10;STRONGER than the second part.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399"/>
            <a:ext cx="8610600" cy="623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95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G:\MPhil\MCT\Jan 17\images - Diphtho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44" y="685800"/>
            <a:ext cx="8006556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30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Triphthongs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r>
              <a:rPr lang="en-US" dirty="0"/>
              <a:t>In phonetics, a </a:t>
            </a:r>
            <a:r>
              <a:rPr lang="en-US" b="1" dirty="0" err="1"/>
              <a:t>triphthong</a:t>
            </a:r>
            <a:r>
              <a:rPr lang="en-US" dirty="0"/>
              <a:t> </a:t>
            </a:r>
            <a:r>
              <a:rPr lang="en-US" dirty="0" smtClean="0"/>
              <a:t>(</a:t>
            </a:r>
            <a:r>
              <a:rPr lang="en-US" dirty="0"/>
              <a:t>from </a:t>
            </a:r>
            <a:r>
              <a:rPr lang="en-US" dirty="0" smtClean="0"/>
              <a:t>Greek, </a:t>
            </a:r>
            <a:r>
              <a:rPr lang="en-US" dirty="0"/>
              <a:t>"</a:t>
            </a:r>
            <a:r>
              <a:rPr lang="en-US" dirty="0" err="1"/>
              <a:t>triphthongos</a:t>
            </a:r>
            <a:r>
              <a:rPr lang="en-US" dirty="0"/>
              <a:t>", literally "with three sounds," or "with three tones") is a monosyllabic vowel combination involving a quick but smooth movement of the articulator from one vowel quality to another that passes over a third</a:t>
            </a:r>
            <a:r>
              <a:rPr lang="en-US" dirty="0" smtClean="0"/>
              <a:t>.</a:t>
            </a:r>
          </a:p>
          <a:p>
            <a:r>
              <a:rPr lang="en-US" sz="2400" dirty="0" smtClean="0"/>
              <a:t>Note: No </a:t>
            </a:r>
            <a:r>
              <a:rPr lang="en-US" sz="2400" dirty="0" err="1" smtClean="0"/>
              <a:t>triphthong</a:t>
            </a:r>
            <a:r>
              <a:rPr lang="en-US" sz="2400" dirty="0" smtClean="0"/>
              <a:t> in RP (Received Pronunciation) / British Standard English. In NAE (North American English) </a:t>
            </a:r>
            <a:r>
              <a:rPr lang="en-US" sz="2400" smtClean="0"/>
              <a:t>there </a:t>
            </a:r>
            <a:r>
              <a:rPr lang="en-US" sz="2400" smtClean="0"/>
              <a:t>are a </a:t>
            </a:r>
            <a:r>
              <a:rPr lang="en-US" sz="2400" dirty="0" smtClean="0"/>
              <a:t>few.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87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Triphthongs[trɪf.θɔŋz]A  monosyllable that contains three  consecutive vowel sound:1. Primary vowel sound2. Quick moveme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0549"/>
            <a:ext cx="8610600" cy="622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45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iu.se/ikk/english/files/Course%20Webpages/english-3/1.205521/TriphthongsofEngli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90" y="609600"/>
            <a:ext cx="784621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26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3.bp.blogspot.com/-ByE3qcgZCvM/VOhtWvlYs4I/AAAAAAAAGfI/S0l158E6w-w/s1600/angliiski%2Bzvukosachetania%2B%2Bai%C9%99,%2Bau%C9%99%2B-%2Btriphthon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3400"/>
            <a:ext cx="8686800" cy="578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95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Diphthongs-Triphthongs&#10;A diphthong is a sound made by gliding from one vowel to another. The process of&#10;moving from one v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8666848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22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a Diphthong?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382000" cy="47244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Diphthongs</a:t>
            </a:r>
            <a:r>
              <a:rPr lang="en-US" sz="2800" dirty="0" smtClean="0"/>
              <a:t> </a:t>
            </a:r>
            <a:r>
              <a:rPr lang="en-US" sz="2800" dirty="0"/>
              <a:t>start at one </a:t>
            </a:r>
            <a:r>
              <a:rPr lang="en-US" sz="2800" dirty="0" smtClean="0"/>
              <a:t>vowel-position </a:t>
            </a:r>
            <a:r>
              <a:rPr lang="en-US" sz="2800" dirty="0"/>
              <a:t>and move towards another. 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word </a:t>
            </a:r>
            <a:r>
              <a:rPr lang="en-US" sz="2800" b="1" dirty="0"/>
              <a:t>di-</a:t>
            </a:r>
            <a:r>
              <a:rPr lang="en-US" sz="2800" b="1" dirty="0" err="1"/>
              <a:t>phthong</a:t>
            </a:r>
            <a:r>
              <a:rPr lang="en-US" sz="2800" dirty="0"/>
              <a:t> is from Greek: it means "two </a:t>
            </a:r>
            <a:r>
              <a:rPr lang="en-US" sz="2800" dirty="0" smtClean="0"/>
              <a:t>vowels". </a:t>
            </a:r>
          </a:p>
          <a:p>
            <a:pPr eaLnBrk="1" hangingPunct="1"/>
            <a:r>
              <a:rPr lang="en-US" sz="2800" dirty="0" smtClean="0"/>
              <a:t>There is a glide or movement of the tongue from one vowel position to the other.</a:t>
            </a:r>
          </a:p>
          <a:p>
            <a:pPr eaLnBrk="1" hangingPunct="1"/>
            <a:r>
              <a:rPr lang="en-US" sz="2800" dirty="0"/>
              <a:t>a sound formed by the combination of two vowels in a single syllable, in which the sound begins as one vowel and moves towards another (as in </a:t>
            </a:r>
            <a:r>
              <a:rPr lang="en-US" sz="2800" i="1" dirty="0"/>
              <a:t>coin</a:t>
            </a:r>
            <a:r>
              <a:rPr lang="en-US" sz="2800" dirty="0"/>
              <a:t>, </a:t>
            </a:r>
            <a:r>
              <a:rPr lang="en-US" sz="2800" i="1" dirty="0"/>
              <a:t>loud</a:t>
            </a:r>
            <a:r>
              <a:rPr lang="en-US" sz="2800" dirty="0"/>
              <a:t>, and </a:t>
            </a:r>
            <a:r>
              <a:rPr lang="en-US" sz="2800" i="1" dirty="0"/>
              <a:t>side</a:t>
            </a:r>
            <a:r>
              <a:rPr lang="en-US" sz="2800" dirty="0"/>
              <a:t> ).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533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 descr="   The word “diphthong” comes from Greek and    means “two sounds.” The term refers to the use of    two vowel sounds in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7" t="26326" r="7373" b="12041"/>
          <a:stretch/>
        </p:blipFill>
        <p:spPr bwMode="auto">
          <a:xfrm>
            <a:off x="304800" y="838200"/>
            <a:ext cx="86106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4022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Diphthongs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Diphthongs are EIGHT in number.</a:t>
            </a:r>
          </a:p>
          <a:p>
            <a:r>
              <a:rPr lang="en-US" dirty="0" smtClean="0"/>
              <a:t>They are divided into two categories.</a:t>
            </a:r>
          </a:p>
          <a:p>
            <a:r>
              <a:rPr lang="en-US" dirty="0" smtClean="0"/>
              <a:t>Centering Diphthongs</a:t>
            </a:r>
          </a:p>
          <a:p>
            <a:pPr lvl="1"/>
            <a:r>
              <a:rPr lang="en-US" dirty="0" smtClean="0"/>
              <a:t>Three</a:t>
            </a:r>
          </a:p>
          <a:p>
            <a:r>
              <a:rPr lang="en-US" dirty="0" smtClean="0"/>
              <a:t>Closing / Rising Diphthongs</a:t>
            </a:r>
          </a:p>
          <a:p>
            <a:pPr lvl="1"/>
            <a:r>
              <a:rPr lang="en-US" dirty="0" smtClean="0"/>
              <a:t>Five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7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/ Rising to /i/</a:t>
            </a:r>
            <a:endParaRPr lang="en-US" dirty="0"/>
          </a:p>
        </p:txBody>
      </p:sp>
      <p:pic>
        <p:nvPicPr>
          <p:cNvPr id="1042" name="Picture 18" descr="VowelsDipRis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6934200" cy="490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46588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/ Rising to /u/</a:t>
            </a:r>
            <a:endParaRPr lang="en-US" dirty="0"/>
          </a:p>
        </p:txBody>
      </p:sp>
      <p:pic>
        <p:nvPicPr>
          <p:cNvPr id="29698" name="Picture 2" descr="VowelsDipRise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77188"/>
            <a:ext cx="6400800" cy="492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544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Centering</a:t>
            </a:r>
            <a:endParaRPr lang="en-US" dirty="0"/>
          </a:p>
        </p:txBody>
      </p:sp>
      <p:pic>
        <p:nvPicPr>
          <p:cNvPr id="30722" name="Picture 2" descr="VowelsDipCent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52600"/>
            <a:ext cx="6629400" cy="4938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321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Diphthongs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ei</a:t>
            </a:r>
            <a:r>
              <a:rPr lang="en-US" dirty="0" smtClean="0"/>
              <a:t>/ - play, neigh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ai</a:t>
            </a:r>
            <a:r>
              <a:rPr lang="en-US" dirty="0" smtClean="0"/>
              <a:t>/ - buy, shy		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ɔi</a:t>
            </a:r>
            <a:r>
              <a:rPr lang="en-US" dirty="0" smtClean="0"/>
              <a:t>/- boy, toy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əu</a:t>
            </a:r>
            <a:r>
              <a:rPr lang="en-US" dirty="0" smtClean="0"/>
              <a:t>/ - no, show</a:t>
            </a:r>
          </a:p>
          <a:p>
            <a:r>
              <a:rPr lang="en-US" dirty="0" smtClean="0"/>
              <a:t>/au/ - now, cow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iə</a:t>
            </a:r>
            <a:r>
              <a:rPr lang="en-US" dirty="0" smtClean="0"/>
              <a:t>/ - near, fear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eə</a:t>
            </a:r>
            <a:r>
              <a:rPr lang="en-US" dirty="0" smtClean="0"/>
              <a:t>/ - hare, pair		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uə</a:t>
            </a:r>
            <a:r>
              <a:rPr lang="en-US" dirty="0" smtClean="0"/>
              <a:t>/ - tour, poor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 bwMode="auto">
          <a:xfrm>
            <a:off x="4114800" y="1981200"/>
            <a:ext cx="762000" cy="15240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4114800" y="3657600"/>
            <a:ext cx="762000" cy="990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741606" y="24384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Closing to /i/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4114800" y="4876800"/>
            <a:ext cx="762000" cy="1600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76800" y="39624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Closing to /u/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00600" y="53340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Centering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1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/>
      <p:bldP spid="9" grpId="0"/>
    </p:bldLst>
  </p:timing>
</p:sld>
</file>

<file path=ppt/theme/theme1.xml><?xml version="1.0" encoding="utf-8"?>
<a:theme xmlns:a="http://schemas.openxmlformats.org/drawingml/2006/main" name="Quadrant">
  <a:themeElements>
    <a:clrScheme name="Quadrant 7">
      <a:dk1>
        <a:srgbClr val="0099CC"/>
      </a:dk1>
      <a:lt1>
        <a:srgbClr val="FFFFFF"/>
      </a:lt1>
      <a:dk2>
        <a:srgbClr val="000099"/>
      </a:dk2>
      <a:lt2>
        <a:srgbClr val="FFFFFF"/>
      </a:lt2>
      <a:accent1>
        <a:srgbClr val="0099CC"/>
      </a:accent1>
      <a:accent2>
        <a:srgbClr val="6600FF"/>
      </a:accent2>
      <a:accent3>
        <a:srgbClr val="AAAACA"/>
      </a:accent3>
      <a:accent4>
        <a:srgbClr val="DADADA"/>
      </a:accent4>
      <a:accent5>
        <a:srgbClr val="AACAE2"/>
      </a:accent5>
      <a:accent6>
        <a:srgbClr val="5C00E7"/>
      </a:accent6>
      <a:hlink>
        <a:srgbClr val="FFCC00"/>
      </a:hlink>
      <a:folHlink>
        <a:srgbClr val="00CCFF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Quadrant">
  <a:themeElements>
    <a:clrScheme name="Quadrant 7">
      <a:dk1>
        <a:srgbClr val="0099CC"/>
      </a:dk1>
      <a:lt1>
        <a:srgbClr val="FFFFFF"/>
      </a:lt1>
      <a:dk2>
        <a:srgbClr val="000099"/>
      </a:dk2>
      <a:lt2>
        <a:srgbClr val="FFFFFF"/>
      </a:lt2>
      <a:accent1>
        <a:srgbClr val="0099CC"/>
      </a:accent1>
      <a:accent2>
        <a:srgbClr val="6600FF"/>
      </a:accent2>
      <a:accent3>
        <a:srgbClr val="AAAACA"/>
      </a:accent3>
      <a:accent4>
        <a:srgbClr val="DADADA"/>
      </a:accent4>
      <a:accent5>
        <a:srgbClr val="AACAE2"/>
      </a:accent5>
      <a:accent6>
        <a:srgbClr val="5C00E7"/>
      </a:accent6>
      <a:hlink>
        <a:srgbClr val="FFCC00"/>
      </a:hlink>
      <a:folHlink>
        <a:srgbClr val="00CCFF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146</Words>
  <Application>Microsoft Office PowerPoint</Application>
  <PresentationFormat>On-screen Show (4:3)</PresentationFormat>
  <Paragraphs>34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Quadrant</vt:lpstr>
      <vt:lpstr>1_Quadrant</vt:lpstr>
      <vt:lpstr>VOWELS</vt:lpstr>
      <vt:lpstr>PowerPoint Presentation</vt:lpstr>
      <vt:lpstr>What is a Diphthong?</vt:lpstr>
      <vt:lpstr>PowerPoint Presentation</vt:lpstr>
      <vt:lpstr>Diphthongs</vt:lpstr>
      <vt:lpstr>Closing / Rising to /i/</vt:lpstr>
      <vt:lpstr>Closing / Rising to /u/</vt:lpstr>
      <vt:lpstr>Centering</vt:lpstr>
      <vt:lpstr>Diphthongs</vt:lpstr>
      <vt:lpstr>PowerPoint Presentation</vt:lpstr>
      <vt:lpstr>PowerPoint Presentation</vt:lpstr>
      <vt:lpstr>Triphthongs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VOWELS</dc:title>
  <dc:creator>shazpc</dc:creator>
  <cp:lastModifiedBy>shazpc</cp:lastModifiedBy>
  <cp:revision>30</cp:revision>
  <dcterms:created xsi:type="dcterms:W3CDTF">2016-01-25T15:55:36Z</dcterms:created>
  <dcterms:modified xsi:type="dcterms:W3CDTF">2016-01-26T16:36:06Z</dcterms:modified>
</cp:coreProperties>
</file>