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handoutMasterIdLst>
    <p:handoutMasterId r:id="rId75"/>
  </p:handoutMasterIdLst>
  <p:sldIdLst>
    <p:sldId id="256" r:id="rId2"/>
    <p:sldId id="257" r:id="rId3"/>
    <p:sldId id="258" r:id="rId4"/>
    <p:sldId id="260" r:id="rId5"/>
    <p:sldId id="259" r:id="rId6"/>
    <p:sldId id="316" r:id="rId7"/>
    <p:sldId id="270" r:id="rId8"/>
    <p:sldId id="261" r:id="rId9"/>
    <p:sldId id="262" r:id="rId10"/>
    <p:sldId id="338" r:id="rId11"/>
    <p:sldId id="339" r:id="rId12"/>
    <p:sldId id="317" r:id="rId13"/>
    <p:sldId id="340" r:id="rId14"/>
    <p:sldId id="341" r:id="rId15"/>
    <p:sldId id="342" r:id="rId16"/>
    <p:sldId id="345" r:id="rId17"/>
    <p:sldId id="318" r:id="rId18"/>
    <p:sldId id="343" r:id="rId19"/>
    <p:sldId id="344" r:id="rId20"/>
    <p:sldId id="324" r:id="rId21"/>
    <p:sldId id="263" r:id="rId22"/>
    <p:sldId id="325" r:id="rId23"/>
    <p:sldId id="264" r:id="rId24"/>
    <p:sldId id="274" r:id="rId25"/>
    <p:sldId id="265" r:id="rId26"/>
    <p:sldId id="266" r:id="rId27"/>
    <p:sldId id="275" r:id="rId28"/>
    <p:sldId id="267" r:id="rId29"/>
    <p:sldId id="278" r:id="rId30"/>
    <p:sldId id="269" r:id="rId31"/>
    <p:sldId id="273" r:id="rId32"/>
    <p:sldId id="281" r:id="rId33"/>
    <p:sldId id="286" r:id="rId34"/>
    <p:sldId id="282" r:id="rId35"/>
    <p:sldId id="283" r:id="rId36"/>
    <p:sldId id="284" r:id="rId37"/>
    <p:sldId id="285" r:id="rId38"/>
    <p:sldId id="292" r:id="rId39"/>
    <p:sldId id="287" r:id="rId40"/>
    <p:sldId id="290" r:id="rId41"/>
    <p:sldId id="293" r:id="rId42"/>
    <p:sldId id="288" r:id="rId43"/>
    <p:sldId id="291" r:id="rId44"/>
    <p:sldId id="294" r:id="rId45"/>
    <p:sldId id="295" r:id="rId46"/>
    <p:sldId id="296" r:id="rId47"/>
    <p:sldId id="297" r:id="rId48"/>
    <p:sldId id="326" r:id="rId49"/>
    <p:sldId id="327" r:id="rId50"/>
    <p:sldId id="328" r:id="rId51"/>
    <p:sldId id="298" r:id="rId52"/>
    <p:sldId id="299" r:id="rId53"/>
    <p:sldId id="300" r:id="rId54"/>
    <p:sldId id="310" r:id="rId55"/>
    <p:sldId id="302" r:id="rId56"/>
    <p:sldId id="331" r:id="rId57"/>
    <p:sldId id="347" r:id="rId58"/>
    <p:sldId id="348" r:id="rId59"/>
    <p:sldId id="304" r:id="rId60"/>
    <p:sldId id="305" r:id="rId61"/>
    <p:sldId id="306" r:id="rId62"/>
    <p:sldId id="314" r:id="rId63"/>
    <p:sldId id="337" r:id="rId64"/>
    <p:sldId id="308" r:id="rId65"/>
    <p:sldId id="312" r:id="rId66"/>
    <p:sldId id="332" r:id="rId67"/>
    <p:sldId id="333" r:id="rId68"/>
    <p:sldId id="334" r:id="rId69"/>
    <p:sldId id="335" r:id="rId70"/>
    <p:sldId id="336" r:id="rId71"/>
    <p:sldId id="315" r:id="rId72"/>
    <p:sldId id="309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CC4"/>
    <a:srgbClr val="D1D1FB"/>
    <a:srgbClr val="EBE0E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646" autoAdjust="0"/>
    <p:restoredTop sz="89812" autoAdjust="0"/>
  </p:normalViewPr>
  <p:slideViewPr>
    <p:cSldViewPr>
      <p:cViewPr varScale="1">
        <p:scale>
          <a:sx n="65" d="100"/>
          <a:sy n="65" d="100"/>
        </p:scale>
        <p:origin x="-13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3A69-CB4A-4FE9-B37A-D83BECC8B36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A590F-ADA8-45C8-BB7B-C99CBDC0A7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563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4DFF2-F779-4B28-9080-B99638D63B7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47DCB-4A26-4B6C-BDB0-7E31C201B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351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47DCB-4A26-4B6C-BDB0-7E31C201BE1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77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106B4A3-4212-4E39-93DE-E053E8F69C28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i="1" dirty="0" smtClean="0">
                <a:solidFill>
                  <a:srgbClr val="FF0000"/>
                </a:solidFill>
                <a:latin typeface="Albertus" pitchFamily="34" charset="0"/>
              </a:rPr>
              <a:t>DISEASES OF THE KIDNEY</a:t>
            </a:r>
            <a:r>
              <a:rPr lang="en-US" i="1" dirty="0" smtClean="0">
                <a:solidFill>
                  <a:srgbClr val="FF0000"/>
                </a:solidFill>
                <a:latin typeface="Albertus" pitchFamily="34" charset="0"/>
              </a:rPr>
              <a:t>  </a:t>
            </a:r>
            <a:endParaRPr lang="en-US" i="1" dirty="0">
              <a:solidFill>
                <a:srgbClr val="FF0000"/>
              </a:solidFill>
              <a:latin typeface="Albertu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B0F0"/>
                </a:solidFill>
              </a:rPr>
              <a:t>(Nephrology &amp; Urology)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>
                <a:solidFill>
                  <a:srgbClr val="FF0000"/>
                </a:solidFill>
              </a:rPr>
              <a:t>PRIMARY G N</a:t>
            </a:r>
            <a:r>
              <a:rPr lang="en-US" sz="3400" dirty="0" smtClean="0"/>
              <a:t>.</a:t>
            </a:r>
          </a:p>
          <a:p>
            <a:r>
              <a:rPr lang="en-US" dirty="0" smtClean="0"/>
              <a:t>    </a:t>
            </a:r>
            <a:r>
              <a:rPr lang="en-US" sz="3100" dirty="0" smtClean="0"/>
              <a:t>Acute proliferative GN.</a:t>
            </a:r>
          </a:p>
          <a:p>
            <a:r>
              <a:rPr lang="en-US" sz="3100" dirty="0" smtClean="0"/>
              <a:t>           Post infectious and others</a:t>
            </a:r>
          </a:p>
          <a:p>
            <a:r>
              <a:rPr lang="en-US" sz="3100" dirty="0" smtClean="0"/>
              <a:t>     Rapidly progressive(</a:t>
            </a:r>
            <a:r>
              <a:rPr lang="en-US" sz="3100" dirty="0" err="1" smtClean="0"/>
              <a:t>cresentic</a:t>
            </a:r>
            <a:r>
              <a:rPr lang="en-US" sz="3100" dirty="0" smtClean="0"/>
              <a:t> )GN.</a:t>
            </a:r>
          </a:p>
          <a:p>
            <a:r>
              <a:rPr lang="en-US" sz="3100" dirty="0" smtClean="0"/>
              <a:t>     Membranous GN.</a:t>
            </a:r>
          </a:p>
          <a:p>
            <a:r>
              <a:rPr lang="en-US" sz="3100" dirty="0" smtClean="0"/>
              <a:t>      Minimal change disease</a:t>
            </a:r>
          </a:p>
          <a:p>
            <a:r>
              <a:rPr lang="en-US" sz="3100" dirty="0" smtClean="0"/>
              <a:t>     </a:t>
            </a:r>
            <a:r>
              <a:rPr lang="en-US" sz="3100" dirty="0" err="1" smtClean="0"/>
              <a:t>Membranoproliferative</a:t>
            </a:r>
            <a:r>
              <a:rPr lang="en-US" sz="3100" dirty="0" smtClean="0"/>
              <a:t> GN.</a:t>
            </a:r>
          </a:p>
          <a:p>
            <a:r>
              <a:rPr lang="en-US" sz="3100" dirty="0" smtClean="0"/>
              <a:t>     Focal segmental GN.</a:t>
            </a:r>
          </a:p>
          <a:p>
            <a:r>
              <a:rPr lang="en-US" sz="3100" dirty="0" smtClean="0"/>
              <a:t>     </a:t>
            </a:r>
            <a:r>
              <a:rPr lang="en-US" sz="3100" dirty="0" err="1" smtClean="0"/>
              <a:t>IgA</a:t>
            </a:r>
            <a:r>
              <a:rPr lang="en-US" sz="3100" dirty="0" smtClean="0"/>
              <a:t> Nephropathy</a:t>
            </a:r>
          </a:p>
          <a:p>
            <a:r>
              <a:rPr lang="en-US" sz="3100" dirty="0" smtClean="0"/>
              <a:t>     Chronic GN</a:t>
            </a:r>
          </a:p>
          <a:p>
            <a:r>
              <a:rPr lang="en-US" sz="3100" dirty="0" smtClean="0">
                <a:solidFill>
                  <a:srgbClr val="FF0000"/>
                </a:solidFill>
              </a:rPr>
              <a:t>SECONDARY GN.</a:t>
            </a:r>
          </a:p>
          <a:p>
            <a:r>
              <a:rPr lang="en-US" sz="3100" dirty="0" smtClean="0"/>
              <a:t>   Systemic diseases </a:t>
            </a:r>
            <a:r>
              <a:rPr lang="en-US" sz="3100" dirty="0" err="1" smtClean="0"/>
              <a:t>eg</a:t>
            </a:r>
            <a:r>
              <a:rPr lang="en-US" sz="3100" dirty="0" smtClean="0"/>
              <a:t> SLE, Diabetes mellitus, </a:t>
            </a:r>
            <a:r>
              <a:rPr lang="en-US" sz="3100" dirty="0" err="1" smtClean="0"/>
              <a:t>Goodpasture</a:t>
            </a:r>
            <a:r>
              <a:rPr lang="en-US" sz="3100" dirty="0" smtClean="0"/>
              <a:t>     Syndrome, </a:t>
            </a:r>
            <a:r>
              <a:rPr lang="en-US" sz="3100" dirty="0" err="1" smtClean="0"/>
              <a:t>Amyloidis</a:t>
            </a:r>
            <a:endParaRPr lang="en-US" sz="3100" dirty="0" smtClean="0"/>
          </a:p>
          <a:p>
            <a:r>
              <a:rPr lang="en-US" sz="3100" dirty="0" smtClean="0">
                <a:solidFill>
                  <a:srgbClr val="FF0000"/>
                </a:solidFill>
              </a:rPr>
              <a:t>Hereditary Disorder.</a:t>
            </a:r>
          </a:p>
          <a:p>
            <a:r>
              <a:rPr lang="en-US" sz="3100" dirty="0" smtClean="0"/>
              <a:t>  </a:t>
            </a:r>
            <a:r>
              <a:rPr lang="en-US" sz="3100" dirty="0" err="1" smtClean="0"/>
              <a:t>Alport</a:t>
            </a:r>
            <a:r>
              <a:rPr lang="en-US" sz="3100" dirty="0" smtClean="0"/>
              <a:t> syndrome et</a:t>
            </a:r>
            <a:r>
              <a:rPr lang="en-US" dirty="0" smtClean="0"/>
              <a:t>c</a:t>
            </a:r>
          </a:p>
          <a:p>
            <a:endParaRPr lang="en-US" dirty="0" smtClean="0"/>
          </a:p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GLOMERULAR DISEASES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88091"/>
          </a:xfrm>
        </p:spPr>
        <p:txBody>
          <a:bodyPr/>
          <a:lstStyle/>
          <a:p>
            <a:r>
              <a:rPr lang="en-US" dirty="0" smtClean="0"/>
              <a:t>Acute post infectious </a:t>
            </a:r>
            <a:r>
              <a:rPr lang="en-US" dirty="0" err="1" smtClean="0"/>
              <a:t>glomerulonephritis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IgA</a:t>
            </a:r>
            <a:r>
              <a:rPr lang="en-US" dirty="0" smtClean="0"/>
              <a:t> nephropathy </a:t>
            </a:r>
          </a:p>
          <a:p>
            <a:r>
              <a:rPr lang="en-US" dirty="0" smtClean="0"/>
              <a:t>Hereditary nephritis 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Rapidly progressive GN (</a:t>
            </a:r>
            <a:r>
              <a:rPr lang="en-US" dirty="0" err="1" smtClean="0">
                <a:solidFill>
                  <a:srgbClr val="FF0000"/>
                </a:solidFill>
              </a:rPr>
              <a:t>Crescentic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It is like nephritic syndrome 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b="1" dirty="0" smtClean="0">
                <a:solidFill>
                  <a:srgbClr val="00B0F0"/>
                </a:solidFill>
              </a:rPr>
              <a:t>Nephritic + </a:t>
            </a:r>
            <a:r>
              <a:rPr lang="en-US" b="1" dirty="0" err="1" smtClean="0">
                <a:solidFill>
                  <a:srgbClr val="00B0F0"/>
                </a:solidFill>
              </a:rPr>
              <a:t>Nephrotic</a:t>
            </a:r>
            <a:r>
              <a:rPr lang="en-US" b="1" dirty="0" smtClean="0">
                <a:solidFill>
                  <a:srgbClr val="00B0F0"/>
                </a:solidFill>
              </a:rPr>
              <a:t> lead to chronic </a:t>
            </a:r>
            <a:r>
              <a:rPr lang="en-US" b="1" dirty="0" err="1" smtClean="0">
                <a:solidFill>
                  <a:srgbClr val="00B0F0"/>
                </a:solidFill>
              </a:rPr>
              <a:t>glomerulonephritis</a:t>
            </a:r>
            <a:r>
              <a:rPr lang="en-US" b="1" dirty="0" smtClean="0">
                <a:solidFill>
                  <a:srgbClr val="00B0F0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NEPHRITIC SYNDROME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ACUTE PROLIFERATIVE(POST STREPTOCOCCAL GM ).</a:t>
            </a:r>
          </a:p>
          <a:p>
            <a:r>
              <a:rPr lang="en-US" dirty="0" smtClean="0"/>
              <a:t> Diffuse proliferation of </a:t>
            </a:r>
            <a:r>
              <a:rPr lang="en-US" dirty="0" err="1" smtClean="0"/>
              <a:t>glomerular</a:t>
            </a:r>
            <a:r>
              <a:rPr lang="en-US" dirty="0" smtClean="0"/>
              <a:t> cells with influx of acute inflammatory cells. Group a beta hemolytic </a:t>
            </a:r>
            <a:r>
              <a:rPr lang="en-US" dirty="0" err="1" smtClean="0"/>
              <a:t>stept</a:t>
            </a:r>
            <a:r>
              <a:rPr lang="en-US" dirty="0" smtClean="0"/>
              <a:t> </a:t>
            </a:r>
            <a:r>
              <a:rPr lang="en-US" dirty="0" err="1" smtClean="0"/>
              <a:t>cocci</a:t>
            </a:r>
            <a:r>
              <a:rPr lang="en-US" dirty="0" smtClean="0"/>
              <a:t> 12,4,1 by typing M protein (90% ).</a:t>
            </a:r>
          </a:p>
          <a:p>
            <a:r>
              <a:rPr lang="en-US" dirty="0" smtClean="0"/>
              <a:t> Antibody mediated having high titer of ASO and low level of complement system.</a:t>
            </a:r>
          </a:p>
          <a:p>
            <a:r>
              <a:rPr lang="en-US" dirty="0" smtClean="0"/>
              <a:t>Granular immune complex in affected </a:t>
            </a:r>
            <a:r>
              <a:rPr lang="en-US" dirty="0" err="1" smtClean="0"/>
              <a:t>glomeruli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NEPHRITIC SYNDROME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1669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800" dirty="0" smtClean="0"/>
              <a:t>Parameters: 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en-US" sz="2400" dirty="0" smtClean="0"/>
              <a:t>Nephritic 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en-US" sz="2400" dirty="0" smtClean="0"/>
              <a:t>ASOT 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en-US" sz="2400" dirty="0" smtClean="0"/>
              <a:t>Hypo </a:t>
            </a:r>
            <a:r>
              <a:rPr lang="en-US" sz="2400" dirty="0" err="1" smtClean="0"/>
              <a:t>complementenemia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ACUTE POST STREPTOCOCCAL GN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880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Immune complex deposition in GBM </a:t>
            </a:r>
          </a:p>
          <a:p>
            <a:r>
              <a:rPr lang="en-US" dirty="0" smtClean="0"/>
              <a:t>C3 deposition – hypo </a:t>
            </a:r>
            <a:r>
              <a:rPr lang="en-US" dirty="0" err="1" smtClean="0"/>
              <a:t>complementenemia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LM: </a:t>
            </a:r>
          </a:p>
          <a:p>
            <a:pPr lvl="1"/>
            <a:r>
              <a:rPr lang="en-US" dirty="0" smtClean="0"/>
              <a:t>Increased cells of </a:t>
            </a:r>
            <a:r>
              <a:rPr lang="en-US" dirty="0" err="1" smtClean="0"/>
              <a:t>glomerular</a:t>
            </a:r>
            <a:r>
              <a:rPr lang="en-US" dirty="0" smtClean="0"/>
              <a:t> tuft – due to endothelial &amp; mesangial </a:t>
            </a:r>
            <a:r>
              <a:rPr lang="en-US" dirty="0" err="1" smtClean="0"/>
              <a:t>prolifiration</a:t>
            </a:r>
            <a:r>
              <a:rPr lang="en-US" dirty="0" smtClean="0"/>
              <a:t> – </a:t>
            </a:r>
            <a:r>
              <a:rPr lang="en-US" dirty="0" err="1" smtClean="0"/>
              <a:t>neutrophilic</a:t>
            </a:r>
            <a:r>
              <a:rPr lang="en-US" dirty="0" smtClean="0"/>
              <a:t> &amp; </a:t>
            </a:r>
            <a:r>
              <a:rPr lang="en-US" dirty="0" err="1" smtClean="0"/>
              <a:t>monocyte</a:t>
            </a:r>
            <a:r>
              <a:rPr lang="en-US" dirty="0" smtClean="0"/>
              <a:t> </a:t>
            </a:r>
            <a:r>
              <a:rPr lang="en-US" dirty="0" err="1" smtClean="0"/>
              <a:t>infltrate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EM: </a:t>
            </a:r>
          </a:p>
          <a:p>
            <a:pPr lvl="1"/>
            <a:r>
              <a:rPr lang="en-US" dirty="0" smtClean="0"/>
              <a:t>Immune deposits – sub endothelial, </a:t>
            </a:r>
            <a:r>
              <a:rPr lang="en-US" dirty="0" err="1" smtClean="0"/>
              <a:t>intramembranous</a:t>
            </a:r>
            <a:r>
              <a:rPr lang="en-US" dirty="0" smtClean="0"/>
              <a:t>, sub epithelial humps. </a:t>
            </a:r>
          </a:p>
          <a:p>
            <a:r>
              <a:rPr lang="en-US" dirty="0" err="1" smtClean="0"/>
              <a:t>Immunoflouoresence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Gralunar</a:t>
            </a:r>
            <a:r>
              <a:rPr lang="en-US" dirty="0" smtClean="0"/>
              <a:t> deposit of </a:t>
            </a:r>
            <a:r>
              <a:rPr lang="en-US" dirty="0" err="1" smtClean="0"/>
              <a:t>IgG</a:t>
            </a:r>
            <a:r>
              <a:rPr lang="en-US" dirty="0" smtClean="0"/>
              <a:t> &amp; C with in capillary walls &amp; </a:t>
            </a:r>
            <a:r>
              <a:rPr lang="en-US" dirty="0" err="1" smtClean="0"/>
              <a:t>mesangium</a:t>
            </a:r>
            <a:r>
              <a:rPr lang="en-US" dirty="0" smtClean="0"/>
              <a:t>.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ACUTE POST STREPTOCOCCAL GN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57400"/>
            <a:ext cx="9206424" cy="3581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4572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POSTSTREPTOCOCCAL GN</a:t>
            </a:r>
            <a:endParaRPr lang="en-US" sz="4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Severe </a:t>
            </a:r>
            <a:r>
              <a:rPr lang="en-US" dirty="0" err="1" smtClean="0"/>
              <a:t>oliguria</a:t>
            </a:r>
            <a:r>
              <a:rPr lang="en-US" dirty="0" smtClean="0"/>
              <a:t> &amp; ARF in weeks to months – rapid &amp; progressive loss of renal functions. </a:t>
            </a:r>
          </a:p>
          <a:p>
            <a:r>
              <a:rPr lang="en-US" dirty="0" smtClean="0"/>
              <a:t>Nephritic features.</a:t>
            </a:r>
          </a:p>
          <a:p>
            <a:r>
              <a:rPr lang="en-US" dirty="0" smtClean="0"/>
              <a:t>No specific etiology </a:t>
            </a:r>
          </a:p>
          <a:p>
            <a:r>
              <a:rPr lang="en-US" dirty="0" smtClean="0"/>
              <a:t>Crescent formation by proliferation by </a:t>
            </a:r>
            <a:r>
              <a:rPr lang="en-US" dirty="0" err="1" smtClean="0"/>
              <a:t>perietal</a:t>
            </a:r>
            <a:r>
              <a:rPr lang="en-US" dirty="0" smtClean="0"/>
              <a:t> epithelium.</a:t>
            </a:r>
          </a:p>
          <a:p>
            <a:r>
              <a:rPr lang="en-US" dirty="0" smtClean="0"/>
              <a:t>GBM breakdown </a:t>
            </a:r>
          </a:p>
          <a:p>
            <a:r>
              <a:rPr lang="en-US" dirty="0" err="1" smtClean="0"/>
              <a:t>Immuoflourescence</a:t>
            </a:r>
            <a:r>
              <a:rPr lang="en-US" dirty="0" smtClean="0"/>
              <a:t> – linear deposits of </a:t>
            </a:r>
            <a:r>
              <a:rPr lang="en-US" dirty="0" err="1" smtClean="0"/>
              <a:t>IgG</a:t>
            </a:r>
            <a:r>
              <a:rPr lang="en-US" dirty="0" smtClean="0"/>
              <a:t> &amp; C3 on GBM.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RAPIDLY PROGRESSIVE GN</a:t>
            </a:r>
            <a:br>
              <a:rPr lang="en-US" sz="4000" dirty="0" smtClean="0">
                <a:solidFill>
                  <a:srgbClr val="00B050"/>
                </a:solidFill>
              </a:rPr>
            </a:br>
            <a:r>
              <a:rPr lang="en-US" sz="4000" dirty="0" err="1" smtClean="0">
                <a:solidFill>
                  <a:srgbClr val="00B050"/>
                </a:solidFill>
              </a:rPr>
              <a:t>Crescentic</a:t>
            </a:r>
            <a:r>
              <a:rPr lang="en-US" sz="4000" dirty="0" smtClean="0">
                <a:solidFill>
                  <a:srgbClr val="00B050"/>
                </a:solidFill>
              </a:rPr>
              <a:t> - </a:t>
            </a:r>
            <a:r>
              <a:rPr lang="en-US" sz="4000" dirty="0" err="1" smtClean="0">
                <a:solidFill>
                  <a:srgbClr val="00B050"/>
                </a:solidFill>
              </a:rPr>
              <a:t>CrGN</a:t>
            </a:r>
            <a:r>
              <a:rPr lang="en-US" sz="4000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4738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RAPIDLY PROLIFERATIVE (CRESENT) GM(RPGN)</a:t>
            </a:r>
          </a:p>
          <a:p>
            <a:r>
              <a:rPr lang="en-US" dirty="0" smtClean="0"/>
              <a:t> Presence of </a:t>
            </a:r>
            <a:r>
              <a:rPr lang="en-US" dirty="0" err="1" smtClean="0"/>
              <a:t>cresents</a:t>
            </a:r>
            <a:r>
              <a:rPr lang="en-US" dirty="0" smtClean="0"/>
              <a:t> in most of </a:t>
            </a:r>
            <a:r>
              <a:rPr lang="en-US" dirty="0" err="1" smtClean="0"/>
              <a:t>glomeruli</a:t>
            </a:r>
            <a:r>
              <a:rPr lang="en-US" dirty="0" smtClean="0"/>
              <a:t> and auto immune in nature.</a:t>
            </a:r>
          </a:p>
          <a:p>
            <a:r>
              <a:rPr lang="en-US" dirty="0" smtClean="0"/>
              <a:t>Three type 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Type I ( anti GBM </a:t>
            </a:r>
            <a:r>
              <a:rPr lang="en-US" dirty="0" err="1" smtClean="0">
                <a:solidFill>
                  <a:srgbClr val="FF0000"/>
                </a:solidFill>
              </a:rPr>
              <a:t>ab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with linear deposits of </a:t>
            </a:r>
            <a:r>
              <a:rPr lang="en-US" dirty="0" err="1" smtClean="0"/>
              <a:t>IgG</a:t>
            </a:r>
            <a:r>
              <a:rPr lang="en-US" dirty="0" smtClean="0"/>
              <a:t> ) may react with alveolar basement producing pulmonary  hemorrhage (GOOD PASTURE Syndrome)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Second type RPGN ( Immune complex </a:t>
            </a:r>
            <a:r>
              <a:rPr lang="en-US" dirty="0" smtClean="0"/>
              <a:t>deposition having granular staining pattern) </a:t>
            </a:r>
            <a:r>
              <a:rPr lang="en-US" dirty="0" err="1" smtClean="0"/>
              <a:t>eg</a:t>
            </a:r>
            <a:r>
              <a:rPr lang="en-US" dirty="0" smtClean="0"/>
              <a:t> SLE,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Type III RPGN </a:t>
            </a:r>
            <a:r>
              <a:rPr lang="en-US" dirty="0" smtClean="0"/>
              <a:t>( </a:t>
            </a:r>
            <a:r>
              <a:rPr lang="en-US" dirty="0" err="1" smtClean="0"/>
              <a:t>pauci</a:t>
            </a:r>
            <a:r>
              <a:rPr lang="en-US" dirty="0" smtClean="0"/>
              <a:t> immune) defined as lack of   anti GBM and immune complex.</a:t>
            </a:r>
          </a:p>
          <a:p>
            <a:r>
              <a:rPr lang="en-US" dirty="0" smtClean="0"/>
              <a:t> ANCA  circulating producing </a:t>
            </a:r>
          </a:p>
          <a:p>
            <a:r>
              <a:rPr lang="en-US" dirty="0" smtClean="0"/>
              <a:t>    cytoplasmic© or 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perinuclear</a:t>
            </a:r>
            <a:r>
              <a:rPr lang="en-US" dirty="0" smtClean="0"/>
              <a:t> (p)  which is seen in </a:t>
            </a:r>
            <a:r>
              <a:rPr lang="en-US" dirty="0" err="1" smtClean="0"/>
              <a:t>vasculitis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66958"/>
            <a:ext cx="9144000" cy="549104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RAPIDLY PROGRESSIVE GN</a:t>
            </a:r>
            <a:br>
              <a:rPr lang="en-US" sz="4400" dirty="0" smtClean="0">
                <a:solidFill>
                  <a:srgbClr val="00B050"/>
                </a:solidFill>
              </a:rPr>
            </a:br>
            <a:r>
              <a:rPr lang="en-US" sz="4400" dirty="0" err="1" smtClean="0">
                <a:solidFill>
                  <a:srgbClr val="00B050"/>
                </a:solidFill>
              </a:rPr>
              <a:t>Crescentic</a:t>
            </a:r>
            <a:r>
              <a:rPr lang="en-US" sz="4400" dirty="0" smtClean="0">
                <a:solidFill>
                  <a:srgbClr val="00B050"/>
                </a:solidFill>
              </a:rPr>
              <a:t> - </a:t>
            </a:r>
            <a:r>
              <a:rPr lang="en-US" sz="4400" dirty="0" err="1" smtClean="0">
                <a:solidFill>
                  <a:srgbClr val="00B050"/>
                </a:solidFill>
              </a:rPr>
              <a:t>CrGN</a:t>
            </a:r>
            <a:r>
              <a:rPr lang="en-US" sz="4400" dirty="0" smtClean="0">
                <a:solidFill>
                  <a:srgbClr val="00B050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600200"/>
            <a:ext cx="7162800" cy="44876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CRESCENTIC GN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UTI </a:t>
            </a:r>
          </a:p>
          <a:p>
            <a:r>
              <a:rPr lang="en-US" dirty="0" smtClean="0"/>
              <a:t>Acute renal failure </a:t>
            </a:r>
          </a:p>
          <a:p>
            <a:r>
              <a:rPr lang="en-US" dirty="0" smtClean="0"/>
              <a:t>Chronic renal failure </a:t>
            </a:r>
          </a:p>
          <a:p>
            <a:r>
              <a:rPr lang="en-US" dirty="0" smtClean="0"/>
              <a:t>Renal colic </a:t>
            </a:r>
          </a:p>
          <a:p>
            <a:r>
              <a:rPr lang="en-US" dirty="0" smtClean="0"/>
              <a:t>Nephritic syndrome – </a:t>
            </a:r>
            <a:r>
              <a:rPr lang="en-US" dirty="0" err="1" smtClean="0"/>
              <a:t>proteinuria</a:t>
            </a:r>
            <a:r>
              <a:rPr lang="en-US" dirty="0" smtClean="0"/>
              <a:t>, </a:t>
            </a:r>
            <a:r>
              <a:rPr lang="en-US" dirty="0" err="1" smtClean="0"/>
              <a:t>hematuria</a:t>
            </a:r>
            <a:r>
              <a:rPr lang="en-US" dirty="0" smtClean="0"/>
              <a:t>, </a:t>
            </a:r>
            <a:r>
              <a:rPr lang="en-US" dirty="0" err="1" smtClean="0"/>
              <a:t>azotemia</a:t>
            </a:r>
            <a:r>
              <a:rPr lang="en-US" dirty="0" smtClean="0"/>
              <a:t>, edema, hypertension.</a:t>
            </a:r>
          </a:p>
          <a:p>
            <a:r>
              <a:rPr lang="en-US" dirty="0" smtClean="0"/>
              <a:t>Nephrotic syndrome – </a:t>
            </a:r>
            <a:r>
              <a:rPr lang="en-US" dirty="0" err="1" smtClean="0"/>
              <a:t>proteinuria</a:t>
            </a:r>
            <a:r>
              <a:rPr lang="en-US" dirty="0" smtClean="0"/>
              <a:t>, </a:t>
            </a:r>
            <a:r>
              <a:rPr lang="en-US" dirty="0" err="1" smtClean="0"/>
              <a:t>hypoalbuminemia</a:t>
            </a:r>
            <a:r>
              <a:rPr lang="en-US" dirty="0" smtClean="0"/>
              <a:t>, edema, </a:t>
            </a:r>
            <a:r>
              <a:rPr lang="en-US" dirty="0" err="1" smtClean="0"/>
              <a:t>hyperlipidemia</a:t>
            </a:r>
            <a:endParaRPr lang="en-US" dirty="0" smtClean="0"/>
          </a:p>
          <a:p>
            <a:r>
              <a:rPr lang="en-US" dirty="0" smtClean="0"/>
              <a:t>Urine routine examination, </a:t>
            </a:r>
          </a:p>
          <a:p>
            <a:r>
              <a:rPr lang="en-US" dirty="0" smtClean="0"/>
              <a:t>Blood urea &amp; </a:t>
            </a:r>
            <a:r>
              <a:rPr lang="en-US" dirty="0" err="1" smtClean="0"/>
              <a:t>creatinine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Creatinine</a:t>
            </a:r>
            <a:r>
              <a:rPr lang="en-US" dirty="0" smtClean="0"/>
              <a:t> clearance.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PARAMETERS &amp; DEFINITIONS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102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PATHOPHYSIOLOGY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MASSIVE PROTEINURIA</a:t>
            </a:r>
            <a:r>
              <a:rPr lang="en-US" sz="2400" dirty="0" smtClean="0"/>
              <a:t>= &gt; 3.5 G/DAY</a:t>
            </a:r>
          </a:p>
          <a:p>
            <a:pPr>
              <a:buNone/>
            </a:pPr>
            <a:r>
              <a:rPr lang="en-US" sz="2400" dirty="0" smtClean="0"/>
              <a:t> INCREASED PERMEABILITY TO PLAMA PROTEIN  LEADING TO SELECTIVE PROTEINURIA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HYPOALBUMINEMIA  </a:t>
            </a:r>
            <a:r>
              <a:rPr lang="en-US" sz="2400" dirty="0" smtClean="0"/>
              <a:t>   = &lt; 3 gm/dl </a:t>
            </a:r>
          </a:p>
          <a:p>
            <a:r>
              <a:rPr lang="en-US" sz="2400" dirty="0" smtClean="0"/>
              <a:t>DECREASED COLLOID PRESSURE  Na &amp; water retention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GENERALIZED EDEMA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HYPERLIPIDEMIA AND LIPIDURIA </a:t>
            </a:r>
          </a:p>
          <a:p>
            <a:r>
              <a:rPr lang="en-US" sz="2400" dirty="0" smtClean="0"/>
              <a:t>Increase synthesis of </a:t>
            </a:r>
            <a:r>
              <a:rPr lang="en-US" sz="2400" dirty="0" err="1" smtClean="0"/>
              <a:t>of</a:t>
            </a:r>
            <a:r>
              <a:rPr lang="en-US" sz="2400" dirty="0" smtClean="0"/>
              <a:t> lipoprotein, abnormal transport and deceased catabolism leading to </a:t>
            </a:r>
            <a:r>
              <a:rPr lang="en-US" sz="2400" dirty="0" err="1" smtClean="0"/>
              <a:t>lipiduria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 NEPHROTIC SYNDROME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CAUSES OF NEPHROTIC SYNDROME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55509"/>
            <a:ext cx="8229600" cy="494049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RESPIRATORY INFECTION &amp; IMMUNIZATION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RESPONSE TO STEROID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ATOPIC DISORDER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HLA TYPES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HODGKIN LYMPHOMA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PROTEINURIA INDUCING FACTORS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ETIOPATHOGENESIS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57800" y="0"/>
            <a:ext cx="38862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905000"/>
            <a:ext cx="4800600" cy="533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MINIMAL CHANGE DISEASE 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667000"/>
            <a:ext cx="533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Selective </a:t>
            </a:r>
            <a:r>
              <a:rPr lang="en-US" sz="2000" dirty="0" err="1" smtClean="0"/>
              <a:t>proteinuria</a:t>
            </a:r>
            <a:r>
              <a:rPr lang="en-US" sz="2000" dirty="0" smtClean="0"/>
              <a:t> – </a:t>
            </a:r>
            <a:r>
              <a:rPr lang="en-US" sz="2000" dirty="0" err="1" smtClean="0"/>
              <a:t>microalbuminuria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Excelent</a:t>
            </a:r>
            <a:r>
              <a:rPr lang="en-US" sz="2000" dirty="0" smtClean="0"/>
              <a:t> response to steroids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&lt; 5% develop CRF/CGN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Adults with MCD respond to steroid but relapse is common.  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90600"/>
            <a:ext cx="8458200" cy="5016691"/>
          </a:xfrm>
        </p:spPr>
        <p:txBody>
          <a:bodyPr/>
          <a:lstStyle/>
          <a:p>
            <a:r>
              <a:rPr lang="en-US" dirty="0" smtClean="0"/>
              <a:t>Primary 				20% to 30%</a:t>
            </a:r>
          </a:p>
          <a:p>
            <a:r>
              <a:rPr lang="en-US" dirty="0" smtClean="0"/>
              <a:t>Secondary - HIV  		70% </a:t>
            </a:r>
          </a:p>
          <a:p>
            <a:r>
              <a:rPr lang="en-US" dirty="0" smtClean="0"/>
              <a:t>Proteinuria 			Non Selective</a:t>
            </a:r>
          </a:p>
          <a:p>
            <a:r>
              <a:rPr lang="en-US" dirty="0" smtClean="0"/>
              <a:t>Steroid response 		Poor </a:t>
            </a:r>
          </a:p>
          <a:p>
            <a:r>
              <a:rPr lang="en-US" dirty="0" smtClean="0"/>
              <a:t>Prognosis 			50% develop 							CRF/CGN in 10 years</a:t>
            </a:r>
          </a:p>
          <a:p>
            <a:r>
              <a:rPr lang="en-US" dirty="0" smtClean="0"/>
              <a:t>EM					loss of </a:t>
            </a:r>
            <a:r>
              <a:rPr lang="en-US" dirty="0" err="1" smtClean="0"/>
              <a:t>podocytes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LM 				</a:t>
            </a:r>
            <a:r>
              <a:rPr lang="en-US" sz="2000" dirty="0" smtClean="0"/>
              <a:t>increased mesangial Matrix </a:t>
            </a:r>
          </a:p>
          <a:p>
            <a:pPr>
              <a:buNone/>
            </a:pPr>
            <a:r>
              <a:rPr lang="en-US" sz="2000" dirty="0" smtClean="0"/>
              <a:t>						obliteration of capillaries</a:t>
            </a:r>
          </a:p>
          <a:p>
            <a:pPr>
              <a:buNone/>
            </a:pPr>
            <a:r>
              <a:rPr lang="en-US" sz="2000" dirty="0" smtClean="0"/>
              <a:t>						hyalinosis &amp; lipidosis </a:t>
            </a:r>
          </a:p>
          <a:p>
            <a:r>
              <a:rPr lang="en-US" dirty="0" smtClean="0"/>
              <a:t>Pattern</a:t>
            </a:r>
            <a:r>
              <a:rPr lang="en-US" sz="2000" dirty="0" smtClean="0"/>
              <a:t> 				</a:t>
            </a:r>
            <a:r>
              <a:rPr lang="en-US" dirty="0" smtClean="0"/>
              <a:t>Focal &amp; segmental   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FOCAL SEGMENTAL GLOMERULOSCLEROSIS 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082"/>
          <a:stretch>
            <a:fillRect/>
          </a:stretch>
        </p:blipFill>
        <p:spPr>
          <a:xfrm>
            <a:off x="0" y="957490"/>
            <a:ext cx="9144000" cy="590051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HIGH-POWER VIEW OF FOCAL AND SEGMENTAL GIOMERULOSCLEROSIS 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0" y="756945"/>
            <a:ext cx="3048000" cy="610105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MEMBRANOUS NEPHROPATHY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95400"/>
            <a:ext cx="5791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400" dirty="0" smtClean="0"/>
              <a:t>Sub epithelial immune deposits</a:t>
            </a:r>
          </a:p>
          <a:p>
            <a:r>
              <a:rPr lang="en-US" sz="2400" dirty="0" smtClean="0"/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Idiopathic in 85% of Patients</a:t>
            </a:r>
          </a:p>
          <a:p>
            <a:r>
              <a:rPr lang="en-US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Sec. to HB, syphilis, malaria, SLE, </a:t>
            </a:r>
          </a:p>
          <a:p>
            <a:r>
              <a:rPr lang="en-US" sz="2400" dirty="0" smtClean="0"/>
              <a:t>  CA lungs, drugs – NSAIDS. 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Proteinuria – nonselective 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40% go to CRF 2 Years </a:t>
            </a:r>
          </a:p>
          <a:p>
            <a:r>
              <a:rPr lang="en-US" sz="24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610600" cy="4919472"/>
          </a:xfrm>
        </p:spPr>
        <p:txBody>
          <a:bodyPr/>
          <a:lstStyle/>
          <a:p>
            <a:r>
              <a:rPr lang="en-US" dirty="0" smtClean="0"/>
              <a:t>10% Idiopathic</a:t>
            </a:r>
          </a:p>
          <a:p>
            <a:r>
              <a:rPr lang="en-US" dirty="0" err="1" smtClean="0"/>
              <a:t>Lobulation</a:t>
            </a:r>
            <a:r>
              <a:rPr lang="en-US" dirty="0" smtClean="0"/>
              <a:t> 3+ due to: </a:t>
            </a:r>
          </a:p>
          <a:p>
            <a:pPr lvl="1"/>
            <a:r>
              <a:rPr lang="en-US" dirty="0" smtClean="0"/>
              <a:t>Alteration in GBM </a:t>
            </a:r>
          </a:p>
          <a:p>
            <a:pPr lvl="1"/>
            <a:r>
              <a:rPr lang="en-US" dirty="0" smtClean="0"/>
              <a:t>Mesangial </a:t>
            </a:r>
            <a:r>
              <a:rPr lang="en-US" dirty="0" err="1" smtClean="0"/>
              <a:t>prolifiration</a:t>
            </a:r>
            <a:endParaRPr lang="en-US" dirty="0" smtClean="0"/>
          </a:p>
          <a:p>
            <a:pPr lvl="1"/>
            <a:r>
              <a:rPr lang="en-US" dirty="0" err="1" smtClean="0"/>
              <a:t>Glomerular</a:t>
            </a:r>
            <a:r>
              <a:rPr lang="en-US" dirty="0" smtClean="0"/>
              <a:t> </a:t>
            </a:r>
            <a:r>
              <a:rPr lang="en-US" dirty="0" err="1" smtClean="0"/>
              <a:t>prolifiration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Types – type I	 (common) Type II </a:t>
            </a:r>
          </a:p>
          <a:p>
            <a:r>
              <a:rPr lang="en-US" sz="2400" dirty="0" err="1" smtClean="0"/>
              <a:t>Pathogenetic</a:t>
            </a:r>
            <a:r>
              <a:rPr lang="en-US" sz="2400" dirty="0" smtClean="0"/>
              <a:t> factors – C3 nephritic factor (C3</a:t>
            </a:r>
            <a:r>
              <a:rPr lang="en-US" dirty="0" smtClean="0"/>
              <a:t> </a:t>
            </a:r>
            <a:r>
              <a:rPr lang="en-US" sz="2400" dirty="0" err="1" smtClean="0"/>
              <a:t>Ab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n-US" sz="2400" dirty="0" smtClean="0"/>
              <a:t>					 Factor H impairment by </a:t>
            </a:r>
            <a:r>
              <a:rPr lang="en-US" sz="2400" dirty="0" err="1" smtClean="0"/>
              <a:t>Ab</a:t>
            </a:r>
            <a:r>
              <a:rPr lang="en-US" sz="2400" dirty="0" smtClean="0"/>
              <a:t>/C</a:t>
            </a:r>
          </a:p>
          <a:p>
            <a:r>
              <a:rPr lang="en-US" sz="2400" dirty="0" smtClean="0"/>
              <a:t>Prognosis – variable 60% complete remission </a:t>
            </a:r>
          </a:p>
          <a:p>
            <a:pPr>
              <a:buNone/>
            </a:pPr>
            <a:r>
              <a:rPr lang="en-US" sz="2400" dirty="0" smtClean="0"/>
              <a:t>				       30% CRF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MEMBRANOPROLIFERTIVE GN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28800"/>
            <a:ext cx="9088200" cy="502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15962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MEMBRANOPROLIFERTIVE GN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88091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Common in young adults &amp; children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Most commonly seen in renal biopsies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Hematuria ++++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err="1" smtClean="0"/>
              <a:t>IgA</a:t>
            </a:r>
            <a:r>
              <a:rPr lang="en-US" dirty="0" smtClean="0"/>
              <a:t> </a:t>
            </a:r>
            <a:r>
              <a:rPr lang="en-US" dirty="0" err="1" smtClean="0"/>
              <a:t>depoits</a:t>
            </a:r>
            <a:r>
              <a:rPr lang="en-US" dirty="0" smtClean="0"/>
              <a:t> in Mesangium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Prognosis – 50% normal life </a:t>
            </a:r>
          </a:p>
          <a:p>
            <a:pPr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 smtClean="0"/>
              <a:t>			     50% go to CRF in 20 years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</a:rPr>
              <a:t>IgA</a:t>
            </a:r>
            <a:r>
              <a:rPr lang="en-US" sz="3600" dirty="0" smtClean="0">
                <a:solidFill>
                  <a:srgbClr val="00B050"/>
                </a:solidFill>
              </a:rPr>
              <a:t> NEPHROPATHY – BERGER DISEASE 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73691"/>
          </a:xfrm>
        </p:spPr>
        <p:txBody>
          <a:bodyPr/>
          <a:lstStyle/>
          <a:p>
            <a:r>
              <a:rPr lang="en-US" dirty="0" err="1" smtClean="0"/>
              <a:t>Glomerular</a:t>
            </a:r>
            <a:r>
              <a:rPr lang="en-US" dirty="0" smtClean="0"/>
              <a:t> diseases – </a:t>
            </a:r>
            <a:r>
              <a:rPr lang="en-US" dirty="0" err="1" smtClean="0"/>
              <a:t>nephrotic</a:t>
            </a:r>
            <a:r>
              <a:rPr lang="en-US" dirty="0" smtClean="0"/>
              <a:t> &amp; nephritic </a:t>
            </a:r>
          </a:p>
          <a:p>
            <a:r>
              <a:rPr lang="en-US" dirty="0" smtClean="0"/>
              <a:t>Diseases affecting tubules &amp; </a:t>
            </a:r>
            <a:r>
              <a:rPr lang="en-US" dirty="0" err="1" smtClean="0"/>
              <a:t>interstitium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Diseases involving in blood vessels. </a:t>
            </a:r>
          </a:p>
          <a:p>
            <a:r>
              <a:rPr lang="en-US" dirty="0" smtClean="0"/>
              <a:t>Cystic disease of kidney – simple cyst, polycystic disease.</a:t>
            </a:r>
          </a:p>
          <a:p>
            <a:r>
              <a:rPr lang="en-US" dirty="0" smtClean="0"/>
              <a:t>Urinary outflow </a:t>
            </a:r>
            <a:r>
              <a:rPr lang="en-US" dirty="0" err="1" smtClean="0"/>
              <a:t>obstruciton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Tumours</a:t>
            </a: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DISEASES</a:t>
            </a:r>
            <a:r>
              <a:rPr lang="en-US" dirty="0" smtClean="0">
                <a:solidFill>
                  <a:srgbClr val="00B050"/>
                </a:solidFill>
              </a:rPr>
              <a:t> 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143000"/>
            <a:ext cx="7239000" cy="490312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</a:rPr>
              <a:t>IgA</a:t>
            </a:r>
            <a:r>
              <a:rPr lang="en-US" sz="3600" dirty="0" smtClean="0">
                <a:solidFill>
                  <a:srgbClr val="00B050"/>
                </a:solidFill>
              </a:rPr>
              <a:t> NEPHROPATHY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447800"/>
            <a:ext cx="6934200" cy="470496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CHRONIC GN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Inflammation - </a:t>
            </a:r>
            <a:r>
              <a:rPr lang="en-US" dirty="0" err="1" smtClean="0"/>
              <a:t>Tubulointerstitial</a:t>
            </a:r>
            <a:r>
              <a:rPr lang="en-US" dirty="0" smtClean="0"/>
              <a:t> nephritis </a:t>
            </a:r>
          </a:p>
          <a:p>
            <a:pPr marL="624078" indent="-51435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/>
              <a:t>		</a:t>
            </a:r>
            <a:r>
              <a:rPr lang="en-US" dirty="0" err="1" smtClean="0"/>
              <a:t>i</a:t>
            </a:r>
            <a:r>
              <a:rPr lang="en-US" dirty="0" smtClean="0"/>
              <a:t>. 	acute </a:t>
            </a:r>
            <a:r>
              <a:rPr lang="en-US" dirty="0" err="1" smtClean="0"/>
              <a:t>pyelonephritis</a:t>
            </a:r>
            <a:r>
              <a:rPr lang="en-US" dirty="0" smtClean="0"/>
              <a:t> </a:t>
            </a:r>
          </a:p>
          <a:p>
            <a:pPr marL="624078" indent="-51435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/>
              <a:t>		ii. 	Chronic </a:t>
            </a:r>
            <a:r>
              <a:rPr lang="en-US" dirty="0" err="1" smtClean="0"/>
              <a:t>pyelonephritis</a:t>
            </a:r>
            <a:r>
              <a:rPr lang="en-US" dirty="0" smtClean="0"/>
              <a:t> </a:t>
            </a:r>
          </a:p>
          <a:p>
            <a:pPr marL="624078" indent="-51435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/>
              <a:t>		iii. 	Drug induced interstitial nephritis </a:t>
            </a:r>
          </a:p>
          <a:p>
            <a:pPr marL="624078" indent="-514350">
              <a:lnSpc>
                <a:spcPct val="150000"/>
              </a:lnSpc>
              <a:spcBef>
                <a:spcPts val="0"/>
              </a:spcBef>
              <a:buAutoNum type="arabicPeriod" startAt="2"/>
            </a:pPr>
            <a:r>
              <a:rPr lang="en-US" dirty="0" smtClean="0"/>
              <a:t>Acute tubular necrosis</a:t>
            </a:r>
          </a:p>
          <a:p>
            <a:pPr marL="624078" indent="-51435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/>
              <a:t>		 </a:t>
            </a:r>
            <a:r>
              <a:rPr lang="en-US" dirty="0" err="1" smtClean="0"/>
              <a:t>i</a:t>
            </a:r>
            <a:r>
              <a:rPr lang="en-US" dirty="0" smtClean="0"/>
              <a:t>. 	Ischemic</a:t>
            </a:r>
          </a:p>
          <a:p>
            <a:pPr marL="624078" indent="-51435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/>
              <a:t>		ii. 	Toxic tubular injury </a:t>
            </a:r>
          </a:p>
          <a:p>
            <a:pPr marL="624078" indent="-514350">
              <a:buNone/>
            </a:pPr>
            <a:r>
              <a:rPr lang="en-US" dirty="0" smtClean="0"/>
              <a:t>	 </a:t>
            </a:r>
          </a:p>
          <a:p>
            <a:pPr marL="624078" indent="-514350">
              <a:buNone/>
            </a:pPr>
            <a:r>
              <a:rPr lang="en-US" dirty="0" smtClean="0"/>
              <a:t>	  </a:t>
            </a:r>
          </a:p>
          <a:p>
            <a:pPr marL="624078" indent="-51435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DISEASES OF TUBULES &amp; INTERSTITIUM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 smtClean="0"/>
              <a:t>Parameters</a:t>
            </a:r>
            <a:r>
              <a:rPr lang="en-US" dirty="0" smtClean="0"/>
              <a:t>: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Pain in </a:t>
            </a:r>
            <a:r>
              <a:rPr lang="en-US" dirty="0" err="1" smtClean="0"/>
              <a:t>costo</a:t>
            </a:r>
            <a:r>
              <a:rPr lang="en-US" dirty="0" smtClean="0"/>
              <a:t> vertebral angle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Chills, fever, malaise.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err="1" smtClean="0"/>
              <a:t>Pyuria</a:t>
            </a:r>
            <a:endParaRPr lang="en-US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err="1" smtClean="0"/>
              <a:t>Bacteriuria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err="1" smtClean="0"/>
              <a:t>Dysuria</a:t>
            </a:r>
            <a:r>
              <a:rPr lang="en-US" dirty="0" smtClean="0"/>
              <a:t>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Frequency. 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Urgency.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ACUTE PYELONEPHRITIS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404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Upper </a:t>
            </a:r>
            <a:r>
              <a:rPr lang="en-US" dirty="0" err="1" smtClean="0"/>
              <a:t>pyelonephrits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Cystitis 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Prostatitis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Urethritis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Organisms: </a:t>
            </a:r>
            <a:r>
              <a:rPr lang="en-US" dirty="0" err="1" smtClean="0"/>
              <a:t>E.coli</a:t>
            </a:r>
            <a:r>
              <a:rPr lang="en-US" dirty="0" smtClean="0"/>
              <a:t>, </a:t>
            </a:r>
            <a:r>
              <a:rPr lang="en-US" dirty="0" err="1" smtClean="0"/>
              <a:t>proteus</a:t>
            </a:r>
            <a:r>
              <a:rPr lang="en-US" dirty="0" smtClean="0"/>
              <a:t>, </a:t>
            </a:r>
            <a:r>
              <a:rPr lang="en-US" dirty="0" err="1" smtClean="0"/>
              <a:t>klebsiella</a:t>
            </a:r>
            <a:r>
              <a:rPr lang="en-US" dirty="0" smtClean="0"/>
              <a:t>, 			     </a:t>
            </a:r>
            <a:r>
              <a:rPr lang="en-US" dirty="0" err="1" smtClean="0"/>
              <a:t>enterobacter</a:t>
            </a:r>
            <a:r>
              <a:rPr lang="en-US" dirty="0" smtClean="0"/>
              <a:t>, pseudomonas, 			     staph, </a:t>
            </a:r>
            <a:r>
              <a:rPr lang="en-US" dirty="0" err="1" smtClean="0"/>
              <a:t>strept</a:t>
            </a:r>
            <a:r>
              <a:rPr lang="en-US" dirty="0" smtClean="0"/>
              <a:t>. </a:t>
            </a:r>
            <a:r>
              <a:rPr lang="en-US" dirty="0" err="1" smtClean="0"/>
              <a:t>Faeclis</a:t>
            </a:r>
            <a:r>
              <a:rPr lang="en-US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ACUTE PYELONEPHRITIS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0" y="685800"/>
            <a:ext cx="3657600" cy="6172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PATHWAYS OF RENAL INFECTIONS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90600"/>
            <a:ext cx="5334000" cy="379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MECHANISMS </a:t>
            </a:r>
            <a:r>
              <a:rPr lang="en-US" dirty="0" smtClean="0"/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Urinary obstruction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Instrumentation of urinary tract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 smtClean="0"/>
              <a:t>Vesicoureteral</a:t>
            </a:r>
            <a:r>
              <a:rPr lang="en-US" dirty="0" smtClean="0"/>
              <a:t> reflux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 smtClean="0"/>
              <a:t>Pregnency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Sex &amp; age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Pre-existing renal lesions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/>
              <a:t>Diabetes mellitus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 smtClean="0"/>
              <a:t>Immuno</a:t>
            </a:r>
            <a:r>
              <a:rPr lang="en-US" dirty="0" smtClean="0"/>
              <a:t> suppression &amp; immunodeficiency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5257800" cy="49404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Abscesses on renal surface.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Suppurative</a:t>
            </a:r>
            <a:r>
              <a:rPr lang="en-US" dirty="0" smtClean="0"/>
              <a:t> necrosis</a:t>
            </a:r>
          </a:p>
          <a:p>
            <a:pPr>
              <a:lnSpc>
                <a:spcPct val="150000"/>
              </a:lnSpc>
            </a:pPr>
            <a:r>
              <a:rPr lang="en-US" b="1" dirty="0" err="1" smtClean="0">
                <a:solidFill>
                  <a:srgbClr val="FF0000"/>
                </a:solidFill>
              </a:rPr>
              <a:t>Glomeruli</a:t>
            </a:r>
            <a:r>
              <a:rPr lang="en-US" b="1" dirty="0" smtClean="0">
                <a:solidFill>
                  <a:srgbClr val="FF0000"/>
                </a:solidFill>
              </a:rPr>
              <a:t> are not affected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Papillary necrosis – more common in diabetics.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MORPHOLOGY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 descr="scan0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2513328"/>
            <a:ext cx="3962400" cy="4344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990600"/>
            <a:ext cx="3581400" cy="50323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CHRONIC PYELONEPHRITIS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642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Acute TIN occurs with: </a:t>
            </a:r>
          </a:p>
          <a:p>
            <a:pPr lvl="1"/>
            <a:r>
              <a:rPr lang="en-US" dirty="0" smtClean="0"/>
              <a:t>Synthetic </a:t>
            </a:r>
            <a:r>
              <a:rPr lang="en-US" dirty="0" err="1" smtClean="0"/>
              <a:t>penicillins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Synthetic antibiotics </a:t>
            </a:r>
          </a:p>
          <a:p>
            <a:pPr lvl="1"/>
            <a:r>
              <a:rPr lang="en-US" dirty="0" smtClean="0"/>
              <a:t>Diuretics </a:t>
            </a:r>
          </a:p>
          <a:p>
            <a:pPr lvl="1"/>
            <a:r>
              <a:rPr lang="en-US" dirty="0" smtClean="0"/>
              <a:t>NSAIDS </a:t>
            </a:r>
          </a:p>
          <a:p>
            <a:r>
              <a:rPr lang="en-US" dirty="0" smtClean="0"/>
              <a:t>Pathogenesis: </a:t>
            </a:r>
          </a:p>
          <a:p>
            <a:pPr lvl="1"/>
            <a:r>
              <a:rPr lang="en-US" dirty="0" smtClean="0"/>
              <a:t>Type I hypersensitivity </a:t>
            </a:r>
          </a:p>
          <a:p>
            <a:pPr lvl="1"/>
            <a:r>
              <a:rPr lang="en-US" dirty="0" smtClean="0"/>
              <a:t>Type IV hypersensitivity </a:t>
            </a:r>
          </a:p>
          <a:p>
            <a:r>
              <a:rPr lang="en-US" dirty="0" smtClean="0"/>
              <a:t>Morphology: </a:t>
            </a:r>
          </a:p>
          <a:p>
            <a:pPr lvl="1"/>
            <a:r>
              <a:rPr lang="en-US" dirty="0" smtClean="0"/>
              <a:t>Edema, mononuclear cells, lymphocytes, macrophages, </a:t>
            </a:r>
            <a:r>
              <a:rPr lang="en-US" dirty="0" err="1" smtClean="0"/>
              <a:t>eosinophils</a:t>
            </a:r>
            <a:r>
              <a:rPr lang="en-US" dirty="0" smtClean="0"/>
              <a:t>, </a:t>
            </a:r>
            <a:r>
              <a:rPr lang="en-US" dirty="0" err="1" smtClean="0"/>
              <a:t>neutrophils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Glomeruli</a:t>
            </a:r>
            <a:r>
              <a:rPr lang="en-US" dirty="0" smtClean="0"/>
              <a:t> are spared.</a:t>
            </a:r>
          </a:p>
          <a:p>
            <a:r>
              <a:rPr lang="en-US" dirty="0" smtClean="0"/>
              <a:t>Analgesic nephropathy.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DRUG INDUCED INTERSTITIAL NEPHRITIS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143000"/>
            <a:ext cx="7239000" cy="469294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DRUG INDUCED INTERSTITIAL NEPHRITIS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7696201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400" y="5715000"/>
            <a:ext cx="5181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i="1" dirty="0" smtClean="0">
                <a:solidFill>
                  <a:srgbClr val="00B050"/>
                </a:solidFill>
              </a:rPr>
              <a:t>NORMAL GLOMERULUS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 smtClean="0"/>
              <a:t>Parameters: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Acute suppression of renal functions</a:t>
            </a:r>
          </a:p>
          <a:p>
            <a:pPr lvl="2">
              <a:lnSpc>
                <a:spcPct val="200000"/>
              </a:lnSpc>
              <a:spcBef>
                <a:spcPts val="0"/>
              </a:spcBef>
            </a:pPr>
            <a:r>
              <a:rPr lang="en-US" dirty="0" err="1" smtClean="0"/>
              <a:t>Oliguria</a:t>
            </a:r>
            <a:endParaRPr lang="en-US" dirty="0" smtClean="0"/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Morphologically renal tubular damage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ACUTE TUBULAR NECROSIS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Most common cause: ATN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Other causes: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Rapidly progressive GN – </a:t>
            </a:r>
            <a:r>
              <a:rPr lang="en-US" dirty="0" err="1" smtClean="0"/>
              <a:t>cresentic</a:t>
            </a:r>
            <a:endParaRPr lang="en-US" dirty="0" smtClean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Renal vessel disease: </a:t>
            </a:r>
            <a:r>
              <a:rPr lang="en-US" dirty="0" err="1" smtClean="0"/>
              <a:t>polyangitis</a:t>
            </a:r>
            <a:r>
              <a:rPr lang="en-US" dirty="0" smtClean="0"/>
              <a:t>, thrombotic </a:t>
            </a:r>
            <a:r>
              <a:rPr lang="en-US" dirty="0" err="1" smtClean="0"/>
              <a:t>microangiopathies</a:t>
            </a:r>
            <a:r>
              <a:rPr lang="en-US" dirty="0" smtClean="0"/>
              <a:t>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Acute papillary necrosis due to acute </a:t>
            </a:r>
            <a:r>
              <a:rPr lang="en-US" dirty="0" err="1" smtClean="0"/>
              <a:t>pyelonephritis</a:t>
            </a:r>
            <a:r>
              <a:rPr lang="en-US" dirty="0" smtClean="0"/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Acute drug induced interstitial nephritis.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Diffuse cortical necrosis</a:t>
            </a:r>
          </a:p>
          <a:p>
            <a:pPr lvl="1">
              <a:buNone/>
            </a:pPr>
            <a:r>
              <a:rPr lang="en-US" dirty="0" smtClean="0"/>
              <a:t>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CAUSES OF ACUTE RENAL FAILURE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1261872"/>
          </a:xfrm>
        </p:spPr>
        <p:txBody>
          <a:bodyPr/>
          <a:lstStyle/>
          <a:p>
            <a:r>
              <a:rPr lang="en-US" dirty="0" smtClean="0"/>
              <a:t>Ischemic ATN </a:t>
            </a:r>
          </a:p>
          <a:p>
            <a:r>
              <a:rPr lang="en-US" dirty="0" err="1" smtClean="0"/>
              <a:t>Nephrotoxic</a:t>
            </a:r>
            <a:r>
              <a:rPr lang="en-US" dirty="0" smtClean="0"/>
              <a:t> ATN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ACUTE TUBULAR NECROSIS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 descr="scan0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400800" cy="4883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4559491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Initiation phase – lasts about 36 hours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The maintenance phase – begins form 2</a:t>
            </a:r>
            <a:r>
              <a:rPr lang="en-US" baseline="30000" dirty="0" smtClean="0"/>
              <a:t>nd</a:t>
            </a:r>
            <a:r>
              <a:rPr lang="en-US" dirty="0" smtClean="0"/>
              <a:t> to 6</a:t>
            </a:r>
            <a:r>
              <a:rPr lang="en-US" baseline="30000" dirty="0" smtClean="0"/>
              <a:t>th </a:t>
            </a:r>
            <a:r>
              <a:rPr lang="en-US" dirty="0" smtClean="0"/>
              <a:t>day &amp; characterized by OLIGURIA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Recovery or diuretic phase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68362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STAGES OF ATN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40491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Almost always secondary to systemic vascular disease like </a:t>
            </a:r>
            <a:r>
              <a:rPr lang="en-US" dirty="0" err="1" smtClean="0"/>
              <a:t>arteritis</a:t>
            </a:r>
            <a:r>
              <a:rPr lang="en-US" dirty="0" smtClean="0"/>
              <a:t> &amp; hypertension.</a:t>
            </a:r>
          </a:p>
          <a:p>
            <a:pPr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 smtClean="0"/>
              <a:t>	1. Benign </a:t>
            </a:r>
            <a:r>
              <a:rPr lang="en-US" dirty="0" err="1" smtClean="0"/>
              <a:t>nephrosclerosis</a:t>
            </a:r>
            <a:r>
              <a:rPr lang="en-US" dirty="0" smtClean="0"/>
              <a:t> </a:t>
            </a:r>
          </a:p>
          <a:p>
            <a:pPr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 smtClean="0"/>
              <a:t>	2. Malignant hypertension &amp; malignant</a:t>
            </a:r>
          </a:p>
          <a:p>
            <a:pPr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 smtClean="0"/>
              <a:t>	    </a:t>
            </a:r>
            <a:r>
              <a:rPr lang="en-US" dirty="0" err="1" smtClean="0"/>
              <a:t>nephrosclerosis</a:t>
            </a:r>
            <a:r>
              <a:rPr lang="en-US" dirty="0" smtClean="0"/>
              <a:t>.</a:t>
            </a:r>
          </a:p>
          <a:p>
            <a:pPr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 smtClean="0"/>
              <a:t>	3. Thrombotic </a:t>
            </a:r>
            <a:r>
              <a:rPr lang="en-US" dirty="0" err="1" smtClean="0"/>
              <a:t>microangiopathies</a:t>
            </a:r>
            <a:r>
              <a:rPr lang="en-US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DISEASES OF RENAL BLOOD VESSELS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953000" cy="4711891"/>
          </a:xfrm>
        </p:spPr>
        <p:txBody>
          <a:bodyPr/>
          <a:lstStyle/>
          <a:p>
            <a:r>
              <a:rPr lang="en-US" dirty="0" smtClean="0"/>
              <a:t>It includes renal changes in benign hypertension. </a:t>
            </a:r>
          </a:p>
          <a:p>
            <a:r>
              <a:rPr lang="en-US" dirty="0" smtClean="0"/>
              <a:t>Kidneys are symmetrically atrophic.</a:t>
            </a:r>
          </a:p>
          <a:p>
            <a:r>
              <a:rPr lang="en-US" dirty="0" smtClean="0"/>
              <a:t>Hyaline arteriolosclerosis.</a:t>
            </a:r>
          </a:p>
          <a:p>
            <a:r>
              <a:rPr lang="en-US" dirty="0" smtClean="0"/>
              <a:t>Fibro elastic hyperplasia of media &amp; </a:t>
            </a:r>
            <a:r>
              <a:rPr lang="en-US" dirty="0" err="1" smtClean="0"/>
              <a:t>intima</a:t>
            </a:r>
            <a:r>
              <a:rPr lang="en-US" dirty="0" smtClean="0"/>
              <a:t> of larger vessels.</a:t>
            </a:r>
          </a:p>
          <a:p>
            <a:r>
              <a:rPr lang="en-US" dirty="0" smtClean="0"/>
              <a:t>Variable degree of CRF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BENIGN NEPHROSECLIROSIS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scan0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468" y="3352800"/>
            <a:ext cx="4067532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23621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Due to hypertension there is injury to arteriolar walls.</a:t>
            </a:r>
          </a:p>
          <a:p>
            <a:r>
              <a:rPr lang="en-US" dirty="0" smtClean="0"/>
              <a:t>Leads to increase permeability to fibrinogen &amp; other proteins – endothelial injury, </a:t>
            </a:r>
            <a:r>
              <a:rPr lang="en-US" dirty="0" err="1" smtClean="0"/>
              <a:t>plt</a:t>
            </a:r>
            <a:r>
              <a:rPr lang="en-US" dirty="0" smtClean="0"/>
              <a:t>. dep.</a:t>
            </a:r>
          </a:p>
          <a:p>
            <a:r>
              <a:rPr lang="en-US" dirty="0" err="1" smtClean="0"/>
              <a:t>Fibrinoid</a:t>
            </a:r>
            <a:r>
              <a:rPr lang="en-US" dirty="0" smtClean="0"/>
              <a:t> </a:t>
            </a:r>
            <a:r>
              <a:rPr lang="en-US" dirty="0" err="1" smtClean="0"/>
              <a:t>necorsis</a:t>
            </a:r>
            <a:r>
              <a:rPr lang="en-US" dirty="0" smtClean="0"/>
              <a:t> – </a:t>
            </a:r>
            <a:r>
              <a:rPr lang="en-US" dirty="0" err="1" smtClean="0"/>
              <a:t>hyperplastic</a:t>
            </a:r>
            <a:r>
              <a:rPr lang="en-US" dirty="0" smtClean="0"/>
              <a:t> arteriolosclerosis.</a:t>
            </a:r>
          </a:p>
          <a:p>
            <a:r>
              <a:rPr lang="en-US" dirty="0" smtClean="0"/>
              <a:t>Pinpoint </a:t>
            </a:r>
            <a:r>
              <a:rPr lang="en-US" dirty="0" err="1" smtClean="0"/>
              <a:t>petechial</a:t>
            </a:r>
            <a:r>
              <a:rPr lang="en-US" dirty="0" smtClean="0"/>
              <a:t> cortical hemorrhages.</a:t>
            </a:r>
          </a:p>
          <a:p>
            <a:r>
              <a:rPr lang="en-US" dirty="0" smtClean="0"/>
              <a:t>Diastolic above 120, </a:t>
            </a:r>
            <a:r>
              <a:rPr lang="en-US" dirty="0" err="1" smtClean="0"/>
              <a:t>papilledema</a:t>
            </a:r>
            <a:r>
              <a:rPr lang="en-US" dirty="0" smtClean="0"/>
              <a:t>, encephalopathy, CRF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MALIGNANT NEPHROSCELROSIS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 descr="scan0335.jpg"/>
          <p:cNvPicPr>
            <a:picLocks noChangeAspect="1"/>
          </p:cNvPicPr>
          <p:nvPr/>
        </p:nvPicPr>
        <p:blipFill>
          <a:blip r:embed="rId2" cstate="print"/>
          <a:srcRect t="1442"/>
          <a:stretch>
            <a:fillRect/>
          </a:stretch>
        </p:blipFill>
        <p:spPr>
          <a:xfrm rot="16200000">
            <a:off x="2819386" y="533414"/>
            <a:ext cx="3505228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Widespread thrombosis in microcirculation. </a:t>
            </a:r>
          </a:p>
          <a:p>
            <a:r>
              <a:rPr lang="en-US" dirty="0" err="1" smtClean="0"/>
              <a:t>Microangiopathic</a:t>
            </a:r>
            <a:r>
              <a:rPr lang="en-US" dirty="0" smtClean="0"/>
              <a:t> HA, low </a:t>
            </a:r>
            <a:r>
              <a:rPr lang="en-US" dirty="0" err="1" smtClean="0"/>
              <a:t>plt</a:t>
            </a:r>
            <a:r>
              <a:rPr lang="en-US" dirty="0" smtClean="0"/>
              <a:t>, renal failure. </a:t>
            </a:r>
          </a:p>
          <a:p>
            <a:r>
              <a:rPr lang="en-US" dirty="0" smtClean="0"/>
              <a:t>Causes: </a:t>
            </a:r>
          </a:p>
          <a:p>
            <a:pPr lvl="1"/>
            <a:r>
              <a:rPr lang="en-US" dirty="0" smtClean="0"/>
              <a:t>Childhood HUS</a:t>
            </a:r>
          </a:p>
          <a:p>
            <a:pPr lvl="1"/>
            <a:r>
              <a:rPr lang="en-US" dirty="0" smtClean="0"/>
              <a:t>Adult HUS </a:t>
            </a:r>
          </a:p>
          <a:p>
            <a:pPr lvl="1"/>
            <a:r>
              <a:rPr lang="en-US" dirty="0" smtClean="0"/>
              <a:t>TTP – fever, low </a:t>
            </a:r>
            <a:r>
              <a:rPr lang="en-US" dirty="0" err="1" smtClean="0"/>
              <a:t>plt</a:t>
            </a:r>
            <a:r>
              <a:rPr lang="en-US" dirty="0" smtClean="0"/>
              <a:t>, </a:t>
            </a:r>
            <a:r>
              <a:rPr lang="en-US" dirty="0" err="1" smtClean="0"/>
              <a:t>microangiopathic</a:t>
            </a:r>
            <a:r>
              <a:rPr lang="en-US" dirty="0" smtClean="0"/>
              <a:t> HA, neurologic deficits, renal failure. </a:t>
            </a:r>
          </a:p>
          <a:p>
            <a:r>
              <a:rPr lang="en-US" dirty="0" smtClean="0"/>
              <a:t>Mechanisms. </a:t>
            </a:r>
          </a:p>
          <a:p>
            <a:pPr lvl="1"/>
            <a:r>
              <a:rPr lang="en-US" b="1" dirty="0" smtClean="0"/>
              <a:t>TTP</a:t>
            </a:r>
            <a:r>
              <a:rPr lang="en-US" dirty="0" smtClean="0"/>
              <a:t>: </a:t>
            </a:r>
            <a:r>
              <a:rPr lang="en-US" dirty="0" err="1" smtClean="0"/>
              <a:t>matelloprotease</a:t>
            </a:r>
            <a:r>
              <a:rPr lang="en-US" dirty="0" smtClean="0"/>
              <a:t> deficiency – increase </a:t>
            </a:r>
            <a:r>
              <a:rPr lang="en-US" dirty="0" err="1" smtClean="0"/>
              <a:t>vWF</a:t>
            </a:r>
            <a:r>
              <a:rPr lang="en-US" dirty="0" smtClean="0"/>
              <a:t>, increase </a:t>
            </a:r>
            <a:r>
              <a:rPr lang="en-US" dirty="0" err="1" smtClean="0"/>
              <a:t>plt</a:t>
            </a:r>
            <a:r>
              <a:rPr lang="en-US" dirty="0" smtClean="0"/>
              <a:t>. </a:t>
            </a:r>
            <a:r>
              <a:rPr lang="en-US" dirty="0" err="1" smtClean="0"/>
              <a:t>Microagregates</a:t>
            </a:r>
            <a:r>
              <a:rPr lang="en-US" dirty="0" smtClean="0"/>
              <a:t> in blood vessels. </a:t>
            </a:r>
          </a:p>
          <a:p>
            <a:pPr lvl="1"/>
            <a:r>
              <a:rPr lang="en-US" b="1" dirty="0" smtClean="0"/>
              <a:t>HUS</a:t>
            </a:r>
            <a:r>
              <a:rPr lang="en-US" dirty="0" smtClean="0"/>
              <a:t>: childhood – </a:t>
            </a:r>
            <a:r>
              <a:rPr lang="en-US" dirty="0" err="1" smtClean="0"/>
              <a:t>shiga</a:t>
            </a:r>
            <a:r>
              <a:rPr lang="en-US" dirty="0" smtClean="0"/>
              <a:t> toxin by </a:t>
            </a:r>
            <a:r>
              <a:rPr lang="en-US" dirty="0" err="1" smtClean="0"/>
              <a:t>E.coli</a:t>
            </a:r>
            <a:r>
              <a:rPr lang="en-US" dirty="0" smtClean="0"/>
              <a:t>, toxin binds to </a:t>
            </a:r>
            <a:r>
              <a:rPr lang="en-US" dirty="0" err="1" smtClean="0"/>
              <a:t>neutrophils</a:t>
            </a:r>
            <a:r>
              <a:rPr lang="en-US" dirty="0" smtClean="0"/>
              <a:t> in blood, binds to </a:t>
            </a:r>
            <a:r>
              <a:rPr lang="en-US" dirty="0" err="1" smtClean="0"/>
              <a:t>endiothelial</a:t>
            </a:r>
            <a:r>
              <a:rPr lang="en-US" dirty="0" smtClean="0"/>
              <a:t> cells of </a:t>
            </a:r>
            <a:r>
              <a:rPr lang="en-US" dirty="0" err="1" smtClean="0"/>
              <a:t>glomerulous</a:t>
            </a:r>
            <a:r>
              <a:rPr lang="en-US" dirty="0" smtClean="0"/>
              <a:t> – endothelial damage – cell death – thrombosis in </a:t>
            </a:r>
            <a:r>
              <a:rPr lang="en-US" dirty="0" err="1" smtClean="0"/>
              <a:t>glomerular</a:t>
            </a:r>
            <a:r>
              <a:rPr lang="en-US" dirty="0" smtClean="0"/>
              <a:t> capillaries, afferent arterioles.</a:t>
            </a:r>
          </a:p>
          <a:p>
            <a:pPr lvl="1"/>
            <a:r>
              <a:rPr lang="en-US" dirty="0" smtClean="0"/>
              <a:t>Main cause of ARF in children.    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THROMBOTIC MICROANGIOPATHIES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DIABETIC MICROANGIOPATHY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69536"/>
          </a:xfrm>
        </p:spPr>
        <p:txBody>
          <a:bodyPr/>
          <a:lstStyle/>
          <a:p>
            <a:r>
              <a:rPr lang="en-US" dirty="0" smtClean="0"/>
              <a:t>Diffuse thickening of basement membrane which usually seen in capillaries of the skin skeletal muscle retina, renal </a:t>
            </a:r>
            <a:r>
              <a:rPr lang="en-US" dirty="0" err="1" smtClean="0"/>
              <a:t>glomeruli</a:t>
            </a:r>
            <a:r>
              <a:rPr lang="en-US" dirty="0" smtClean="0"/>
              <a:t> and renal medulla. </a:t>
            </a:r>
          </a:p>
          <a:p>
            <a:r>
              <a:rPr lang="en-US" dirty="0" smtClean="0"/>
              <a:t>It is also seen nonvascular structures e.g. renal tubules, bowman capsule peripheral nerves and placenta. </a:t>
            </a:r>
          </a:p>
          <a:p>
            <a:r>
              <a:rPr lang="en-US" dirty="0" smtClean="0"/>
              <a:t>It leads to development of diabetic nephropathy, retinopathy and neuropathy. 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DIABETIC NEPHROPATHY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includes </a:t>
            </a:r>
          </a:p>
          <a:p>
            <a:pPr lvl="1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Glomerular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lesions 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Renal vascular lesions 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(arteriolosclerosis)</a:t>
            </a:r>
          </a:p>
          <a:p>
            <a:pPr lvl="1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Pyelonephritis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including necrotizing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papillitis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Diffuse </a:t>
            </a:r>
            <a:r>
              <a:rPr lang="en-US" sz="2800" dirty="0" err="1" smtClean="0">
                <a:solidFill>
                  <a:srgbClr val="FF0000"/>
                </a:solidFill>
              </a:rPr>
              <a:t>mesangelial</a:t>
            </a:r>
            <a:r>
              <a:rPr lang="en-US" sz="2800" dirty="0" smtClean="0">
                <a:solidFill>
                  <a:srgbClr val="FF0000"/>
                </a:solidFill>
              </a:rPr>
              <a:t> sclerosis  </a:t>
            </a:r>
          </a:p>
          <a:p>
            <a:pPr lvl="1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increase in mesangial matrix along with basement membrane thickening manifest the nephrotic syndrome characterized by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proteinureia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hypoalbuminemia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and edema. s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143000"/>
            <a:ext cx="8199783" cy="5715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100" dirty="0" smtClean="0">
                <a:solidFill>
                  <a:srgbClr val="00B050"/>
                </a:solidFill>
              </a:rPr>
              <a:t>GLOMERULAR DISEASES - GLOMERULUS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30480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</a:rPr>
              <a:t>EM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NODULAR GLOMERULOSCLEROSIS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524529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Ball like deposits of a laminated matrix (</a:t>
            </a:r>
            <a:r>
              <a:rPr lang="en-US" sz="3600" dirty="0" err="1" smtClean="0"/>
              <a:t>PAS+ve</a:t>
            </a:r>
            <a:r>
              <a:rPr lang="en-US" sz="3600" dirty="0" smtClean="0"/>
              <a:t>) which is called </a:t>
            </a:r>
            <a:r>
              <a:rPr lang="en-US" sz="3600" dirty="0" err="1" smtClean="0">
                <a:solidFill>
                  <a:srgbClr val="FF0000"/>
                </a:solidFill>
              </a:rPr>
              <a:t>kimmelstiel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wilson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lesion seen in 15% to 30% of long term diabetics and major cause of morbidity and mortality &amp; responsible for hyper tension along with sufficient ischemia leading to scarring of the kidneys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Simple cyst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Adult polycystic kidney disease </a:t>
            </a:r>
            <a:r>
              <a:rPr lang="en-US" dirty="0" smtClean="0"/>
              <a:t>– </a:t>
            </a:r>
            <a:r>
              <a:rPr lang="en-US" dirty="0" err="1" smtClean="0"/>
              <a:t>autosomal</a:t>
            </a:r>
            <a:r>
              <a:rPr lang="en-US" dirty="0" smtClean="0"/>
              <a:t> dominant.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Childhood polycystic kidney disease – </a:t>
            </a:r>
            <a:r>
              <a:rPr lang="en-US" dirty="0" err="1" smtClean="0"/>
              <a:t>autosomal</a:t>
            </a:r>
            <a:r>
              <a:rPr lang="en-US" dirty="0" smtClean="0"/>
              <a:t> recessive.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Medullary</a:t>
            </a:r>
            <a:r>
              <a:rPr lang="en-US" dirty="0" smtClean="0">
                <a:solidFill>
                  <a:srgbClr val="FF0000"/>
                </a:solidFill>
              </a:rPr>
              <a:t> cystic disease</a:t>
            </a:r>
          </a:p>
          <a:p>
            <a:pPr>
              <a:buNone/>
            </a:pPr>
            <a:r>
              <a:rPr lang="en-US" sz="3200" dirty="0" smtClean="0">
                <a:solidFill>
                  <a:srgbClr val="00B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PARAMETERS: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Major cause of CRF </a:t>
            </a:r>
          </a:p>
          <a:p>
            <a:r>
              <a:rPr lang="en-US" dirty="0" smtClean="0"/>
              <a:t>Incidental finding on X-ray/ultrasound</a:t>
            </a:r>
          </a:p>
          <a:p>
            <a:r>
              <a:rPr lang="en-US" dirty="0" smtClean="0"/>
              <a:t>Occasionally confused with malignant </a:t>
            </a:r>
            <a:r>
              <a:rPr lang="en-US" dirty="0" err="1" smtClean="0"/>
              <a:t>tumours</a:t>
            </a:r>
            <a:r>
              <a:rPr lang="en-US" dirty="0" smtClean="0"/>
              <a:t>.    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CYSTIC DISEASES OF THE KIDNEY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6096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100" b="1" dirty="0" smtClean="0">
                <a:solidFill>
                  <a:srgbClr val="00B0F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PARAMETERS</a:t>
            </a:r>
            <a:r>
              <a:rPr lang="en-US" sz="2800" dirty="0" smtClean="0"/>
              <a:t>: </a:t>
            </a:r>
            <a:endParaRPr lang="en-US" dirty="0" smtClean="0"/>
          </a:p>
          <a:p>
            <a:r>
              <a:rPr lang="en-US" sz="3000" dirty="0" smtClean="0"/>
              <a:t>Presents in 4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decade with flank pain, feeling of mass, </a:t>
            </a:r>
            <a:r>
              <a:rPr lang="en-US" sz="3000" dirty="0" err="1" smtClean="0"/>
              <a:t>hematuria</a:t>
            </a:r>
            <a:r>
              <a:rPr lang="en-US" sz="3000" dirty="0" smtClean="0"/>
              <a:t>, hypertension &amp; urinary infections. </a:t>
            </a:r>
          </a:p>
          <a:p>
            <a:r>
              <a:rPr lang="en-US" sz="3000" dirty="0" smtClean="0"/>
              <a:t>Ends with CRF </a:t>
            </a:r>
          </a:p>
          <a:p>
            <a:pPr>
              <a:buNone/>
            </a:pPr>
            <a:r>
              <a:rPr lang="en-US" sz="3000" b="1" dirty="0" smtClean="0">
                <a:solidFill>
                  <a:srgbClr val="00B0F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FEATURES</a:t>
            </a:r>
            <a:r>
              <a:rPr lang="en-US" sz="3000" dirty="0" smtClean="0"/>
              <a:t> </a:t>
            </a:r>
          </a:p>
          <a:p>
            <a:r>
              <a:rPr lang="en-US" sz="3000" dirty="0" smtClean="0"/>
              <a:t>Seen in 1 in 500 – 1000 persons </a:t>
            </a:r>
          </a:p>
          <a:p>
            <a:r>
              <a:rPr lang="en-US" sz="3000" dirty="0" smtClean="0"/>
              <a:t>Accounts for 10% cases of CRF </a:t>
            </a:r>
          </a:p>
          <a:p>
            <a:r>
              <a:rPr lang="en-US" sz="3000" dirty="0" smtClean="0">
                <a:solidFill>
                  <a:srgbClr val="FF0000"/>
                </a:solidFill>
              </a:rPr>
              <a:t>Defective gene is PKD 1&amp; II on chromosome no. 16 &amp; 4 encoding membrane associated protein – </a:t>
            </a:r>
            <a:r>
              <a:rPr lang="en-US" sz="3000" dirty="0" err="1" smtClean="0">
                <a:solidFill>
                  <a:srgbClr val="FF0000"/>
                </a:solidFill>
              </a:rPr>
              <a:t>polycystin</a:t>
            </a:r>
            <a:r>
              <a:rPr lang="en-US" sz="3000" dirty="0" smtClean="0">
                <a:solidFill>
                  <a:srgbClr val="FF0000"/>
                </a:solidFill>
              </a:rPr>
              <a:t> 1 &amp; 2.</a:t>
            </a:r>
          </a:p>
          <a:p>
            <a:r>
              <a:rPr lang="en-US" sz="3000" dirty="0" smtClean="0"/>
              <a:t>PKD I – 85% – 90% , PKD II – 10% – 15% cases </a:t>
            </a:r>
          </a:p>
          <a:p>
            <a:r>
              <a:rPr lang="en-US" sz="3000" dirty="0" smtClean="0"/>
              <a:t>Resulting defect is cilia – </a:t>
            </a:r>
            <a:r>
              <a:rPr lang="en-US" sz="3000" dirty="0" err="1" smtClean="0"/>
              <a:t>centrosome</a:t>
            </a:r>
            <a:r>
              <a:rPr lang="en-US" sz="3000" dirty="0" smtClean="0"/>
              <a:t> complex of tubular epithelium.</a:t>
            </a:r>
          </a:p>
          <a:p>
            <a:r>
              <a:rPr lang="en-US" sz="3000" dirty="0" smtClean="0"/>
              <a:t>Defecting fluid </a:t>
            </a:r>
            <a:r>
              <a:rPr lang="en-US" sz="3000" dirty="0" err="1" smtClean="0"/>
              <a:t>absortion</a:t>
            </a:r>
            <a:r>
              <a:rPr lang="en-US" sz="3000" dirty="0" smtClean="0"/>
              <a:t> resulting in cyst formation.   </a:t>
            </a: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>
                <a:solidFill>
                  <a:srgbClr val="00B050"/>
                </a:solidFill>
              </a:rPr>
              <a:t>ADULT POLYCYSTIC KIDNEY DISEASE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ADULT POLYCYSTIC KIDNEY DISEASE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I in 20000 live births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Defect in PKHD I gene coding for membrane receptor protein – </a:t>
            </a:r>
            <a:r>
              <a:rPr lang="en-US" dirty="0" err="1" smtClean="0">
                <a:solidFill>
                  <a:srgbClr val="FF0000"/>
                </a:solidFill>
              </a:rPr>
              <a:t>fibrocystin</a:t>
            </a:r>
            <a:r>
              <a:rPr lang="en-US" dirty="0" smtClean="0">
                <a:solidFill>
                  <a:srgbClr val="FF0000"/>
                </a:solidFill>
              </a:rPr>
              <a:t> – chromosome no. 16p </a:t>
            </a:r>
          </a:p>
          <a:p>
            <a:r>
              <a:rPr lang="en-US" dirty="0" err="1" smtClean="0"/>
              <a:t>Fibrocystin</a:t>
            </a:r>
            <a:r>
              <a:rPr lang="en-US" dirty="0" smtClean="0"/>
              <a:t> is involved in function of Cilia in tubular epithelial cells </a:t>
            </a:r>
          </a:p>
          <a:p>
            <a:r>
              <a:rPr lang="en-US" dirty="0" smtClean="0"/>
              <a:t>Numerous cysts seen in cortex &amp; medulla..</a:t>
            </a:r>
          </a:p>
          <a:p>
            <a:r>
              <a:rPr lang="en-US" dirty="0" smtClean="0"/>
              <a:t>Cysts lined by </a:t>
            </a:r>
            <a:r>
              <a:rPr lang="en-US" dirty="0" err="1" smtClean="0"/>
              <a:t>cubodial</a:t>
            </a:r>
            <a:r>
              <a:rPr lang="en-US" dirty="0" smtClean="0"/>
              <a:t> cells – from tubules.</a:t>
            </a:r>
          </a:p>
          <a:p>
            <a:r>
              <a:rPr lang="en-US" dirty="0" smtClean="0"/>
              <a:t>Disease is bilateral &amp; is </a:t>
            </a:r>
            <a:r>
              <a:rPr lang="en-US" dirty="0" err="1" smtClean="0"/>
              <a:t>perinatal</a:t>
            </a:r>
            <a:r>
              <a:rPr lang="en-US" dirty="0" smtClean="0"/>
              <a:t>, neonatal, infantile, juvenile</a:t>
            </a:r>
          </a:p>
          <a:p>
            <a:r>
              <a:rPr lang="en-US" dirty="0" smtClean="0"/>
              <a:t>Liver is also having cysts.</a:t>
            </a:r>
          </a:p>
          <a:p>
            <a:r>
              <a:rPr lang="en-US" dirty="0" smtClean="0"/>
              <a:t>Infants die quickly from renal failure.   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CHILDHOOD/AUTOSOMAL RECESSIVE POLYCYSTIC KIDNEY DISEASE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Dilation of renal pelvis &amp; calyces  </a:t>
            </a:r>
          </a:p>
          <a:p>
            <a:r>
              <a:rPr lang="en-US" dirty="0" smtClean="0"/>
              <a:t>Causes: </a:t>
            </a:r>
          </a:p>
          <a:p>
            <a:pPr lvl="1"/>
            <a:r>
              <a:rPr lang="en-US" dirty="0" smtClean="0"/>
              <a:t>Congenital – </a:t>
            </a:r>
            <a:r>
              <a:rPr lang="en-US" dirty="0" err="1" smtClean="0"/>
              <a:t>atresia</a:t>
            </a:r>
            <a:r>
              <a:rPr lang="en-US" dirty="0" smtClean="0"/>
              <a:t> of urethra, compression of </a:t>
            </a:r>
            <a:r>
              <a:rPr lang="en-US" dirty="0" err="1" smtClean="0"/>
              <a:t>ureter</a:t>
            </a:r>
            <a:r>
              <a:rPr lang="en-US" dirty="0" smtClean="0"/>
              <a:t> by kinking, torsion, aberrant renal artery</a:t>
            </a:r>
          </a:p>
          <a:p>
            <a:r>
              <a:rPr lang="en-US" dirty="0" smtClean="0"/>
              <a:t>Acquired: </a:t>
            </a:r>
          </a:p>
          <a:p>
            <a:pPr lvl="1"/>
            <a:r>
              <a:rPr lang="en-US" b="1" dirty="0" smtClean="0"/>
              <a:t>Foreign bodies: </a:t>
            </a:r>
            <a:r>
              <a:rPr lang="en-US" dirty="0" smtClean="0"/>
              <a:t>calculi, necrotic papillae,</a:t>
            </a:r>
          </a:p>
          <a:p>
            <a:pPr lvl="1"/>
            <a:r>
              <a:rPr lang="en-US" b="1" dirty="0" smtClean="0"/>
              <a:t>Tumors: </a:t>
            </a:r>
            <a:r>
              <a:rPr lang="en-US" dirty="0" smtClean="0"/>
              <a:t>BPH, CA prostate, tumors of bladder, tumors of female genital tract</a:t>
            </a:r>
          </a:p>
          <a:p>
            <a:pPr lvl="1"/>
            <a:r>
              <a:rPr lang="en-US" b="1" dirty="0" smtClean="0"/>
              <a:t>Inflammation: </a:t>
            </a:r>
            <a:r>
              <a:rPr lang="en-US" smtClean="0"/>
              <a:t>prostatitis</a:t>
            </a:r>
            <a:r>
              <a:rPr lang="en-US" dirty="0" smtClean="0"/>
              <a:t>, </a:t>
            </a:r>
            <a:r>
              <a:rPr lang="en-US" dirty="0" err="1" smtClean="0"/>
              <a:t>ureteritis</a:t>
            </a:r>
            <a:r>
              <a:rPr lang="en-US" dirty="0" smtClean="0"/>
              <a:t>, </a:t>
            </a:r>
            <a:r>
              <a:rPr lang="en-US" dirty="0" err="1" smtClean="0"/>
              <a:t>urethritis,fibrosis</a:t>
            </a:r>
            <a:r>
              <a:rPr lang="en-US" dirty="0" smtClean="0"/>
              <a:t>. </a:t>
            </a:r>
          </a:p>
          <a:p>
            <a:pPr lvl="1"/>
            <a:r>
              <a:rPr lang="en-US" b="1" dirty="0" err="1" smtClean="0"/>
              <a:t>Neurogenic</a:t>
            </a:r>
            <a:r>
              <a:rPr lang="en-US" b="1" dirty="0" smtClean="0"/>
              <a:t>:</a:t>
            </a:r>
            <a:r>
              <a:rPr lang="en-US" dirty="0" smtClean="0"/>
              <a:t> paralysis of bladder</a:t>
            </a:r>
          </a:p>
          <a:p>
            <a:pPr lvl="1"/>
            <a:r>
              <a:rPr lang="en-US" dirty="0" smtClean="0"/>
              <a:t>Normal pregnancy    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HYDRONEPHROSIS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1219200"/>
            <a:ext cx="3886200" cy="47651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HYDRONEPHROSIS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169091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Renal stones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URINARY OUT FLOW OBSTRUCTIONS 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4" name="Picture 3" descr="scan0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990600"/>
            <a:ext cx="58674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67072"/>
          </a:xfrm>
        </p:spPr>
        <p:txBody>
          <a:bodyPr/>
          <a:lstStyle/>
          <a:p>
            <a:r>
              <a:rPr lang="en-US" dirty="0" smtClean="0"/>
              <a:t>Increase urine conc. of stones constituents.</a:t>
            </a:r>
          </a:p>
          <a:p>
            <a:r>
              <a:rPr lang="en-US" dirty="0" err="1" smtClean="0"/>
              <a:t>Hypercalciuria</a:t>
            </a:r>
            <a:r>
              <a:rPr lang="en-US" dirty="0" smtClean="0"/>
              <a:t>, </a:t>
            </a:r>
            <a:r>
              <a:rPr lang="en-US" dirty="0" err="1" smtClean="0"/>
              <a:t>hypercalcimia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Hyperoxaluria</a:t>
            </a:r>
            <a:r>
              <a:rPr lang="en-US" dirty="0" smtClean="0"/>
              <a:t>, </a:t>
            </a:r>
          </a:p>
          <a:p>
            <a:r>
              <a:rPr lang="en-US" dirty="0" smtClean="0"/>
              <a:t>UTI e.g. </a:t>
            </a:r>
            <a:r>
              <a:rPr lang="en-US" dirty="0" err="1" smtClean="0"/>
              <a:t>proteus</a:t>
            </a:r>
            <a:r>
              <a:rPr lang="en-US" dirty="0" smtClean="0"/>
              <a:t>, staph</a:t>
            </a:r>
          </a:p>
          <a:p>
            <a:r>
              <a:rPr lang="en-US" dirty="0" smtClean="0"/>
              <a:t>Gout </a:t>
            </a:r>
            <a:r>
              <a:rPr lang="en-US" smtClean="0"/>
              <a:t>– uric acid </a:t>
            </a:r>
            <a:r>
              <a:rPr lang="en-US" dirty="0" smtClean="0"/>
              <a:t>stones, low pH</a:t>
            </a:r>
          </a:p>
          <a:p>
            <a:r>
              <a:rPr lang="en-US" dirty="0" smtClean="0"/>
              <a:t>Lack of substances which inhibit mineral precipitation – </a:t>
            </a:r>
            <a:r>
              <a:rPr lang="en-US" dirty="0" err="1" smtClean="0"/>
              <a:t>osteopontin</a:t>
            </a:r>
            <a:r>
              <a:rPr lang="en-US" dirty="0" smtClean="0"/>
              <a:t>, pyrophosphate, </a:t>
            </a:r>
            <a:r>
              <a:rPr lang="en-US" dirty="0" err="1" smtClean="0"/>
              <a:t>mucopolysaccharides</a:t>
            </a:r>
            <a:r>
              <a:rPr lang="en-US" dirty="0" smtClean="0"/>
              <a:t> &amp; </a:t>
            </a:r>
            <a:r>
              <a:rPr lang="en-US" dirty="0" err="1" smtClean="0"/>
              <a:t>nephrocalcin</a:t>
            </a:r>
            <a:r>
              <a:rPr lang="en-US" dirty="0" smtClean="0"/>
              <a:t>.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PATHOGENESIS OF RENAL STONES 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8809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Parameters</a:t>
            </a:r>
            <a:r>
              <a:rPr lang="en-US" dirty="0" smtClean="0"/>
              <a:t>: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Hematuria:  in 50% of patients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Palpable mass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Fever</a:t>
            </a:r>
          </a:p>
          <a:p>
            <a:pPr>
              <a:lnSpc>
                <a:spcPct val="200000"/>
              </a:lnSpc>
            </a:pPr>
            <a:r>
              <a:rPr lang="en-US" dirty="0" err="1" smtClean="0"/>
              <a:t>Polycythemia</a:t>
            </a:r>
            <a:r>
              <a:rPr lang="en-US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Incidental findings on X-ray/US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TUMORS OF KIDNEY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4049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HYPERCELLULARITY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B050"/>
                </a:solidFill>
              </a:rPr>
              <a:t>cellular proliferation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   </a:t>
            </a:r>
            <a:r>
              <a:rPr lang="en-US" dirty="0" err="1" smtClean="0">
                <a:solidFill>
                  <a:srgbClr val="00B050"/>
                </a:solidFill>
              </a:rPr>
              <a:t>leukocytic</a:t>
            </a:r>
            <a:r>
              <a:rPr lang="en-US" dirty="0" smtClean="0">
                <a:solidFill>
                  <a:srgbClr val="00B050"/>
                </a:solidFill>
              </a:rPr>
              <a:t> infiltration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   formation of </a:t>
            </a:r>
            <a:r>
              <a:rPr lang="en-US" dirty="0" err="1" smtClean="0">
                <a:solidFill>
                  <a:srgbClr val="00B050"/>
                </a:solidFill>
              </a:rPr>
              <a:t>cresents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BASEMENT MEMBRANE THICKING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HYLINOSIS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B050"/>
                </a:solidFill>
              </a:rPr>
              <a:t>after endothelial injury, accumulation of extracellular amorphous material deposition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SCLEROSIS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B050"/>
                </a:solidFill>
              </a:rPr>
              <a:t>accumulation of </a:t>
            </a:r>
            <a:r>
              <a:rPr lang="en-US" dirty="0" err="1" smtClean="0">
                <a:solidFill>
                  <a:srgbClr val="00B050"/>
                </a:solidFill>
              </a:rPr>
              <a:t>collagenous</a:t>
            </a:r>
            <a:r>
              <a:rPr lang="en-US" dirty="0" smtClean="0">
                <a:solidFill>
                  <a:srgbClr val="00B050"/>
                </a:solidFill>
              </a:rPr>
              <a:t> material in </a:t>
            </a:r>
            <a:r>
              <a:rPr lang="en-US" dirty="0" err="1" smtClean="0">
                <a:solidFill>
                  <a:srgbClr val="00B050"/>
                </a:solidFill>
              </a:rPr>
              <a:t>mesengium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HISTOLOGICAL CHANGES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solidFill>
                  <a:srgbClr val="00B050"/>
                </a:solidFill>
              </a:rPr>
              <a:t>WHO CLASSIFICATION OF RENAL TUMORS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Content Placeholder 5" descr="scan0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44000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334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Adenomas/</a:t>
            </a:r>
            <a:r>
              <a:rPr lang="en-US" dirty="0" err="1" smtClean="0"/>
              <a:t>papillaomas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Renal cell carcinoma 	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		80%  to 85% 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Clear cell carcinoma     </a:t>
            </a:r>
            <a:r>
              <a:rPr lang="en-US" dirty="0" smtClean="0">
                <a:sym typeface="Wingdings" pitchFamily="2" charset="2"/>
              </a:rPr>
              <a:t> 		70% to 80% 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Papillary cell carcinoma </a:t>
            </a:r>
            <a:r>
              <a:rPr lang="en-US" dirty="0" smtClean="0">
                <a:sym typeface="Wingdings" pitchFamily="2" charset="2"/>
              </a:rPr>
              <a:t> 		10% to 15% 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err="1" smtClean="0"/>
              <a:t>Chromophobe</a:t>
            </a:r>
            <a:r>
              <a:rPr lang="en-US" dirty="0" smtClean="0"/>
              <a:t> renal carcinoma </a:t>
            </a:r>
            <a:r>
              <a:rPr lang="en-US" dirty="0" smtClean="0">
                <a:sym typeface="Wingdings" pitchFamily="2" charset="2"/>
              </a:rPr>
              <a:t> 	5%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Wilms</a:t>
            </a:r>
            <a:r>
              <a:rPr lang="en-US" dirty="0" smtClean="0"/>
              <a:t> </a:t>
            </a:r>
            <a:r>
              <a:rPr lang="en-US" dirty="0" err="1" smtClean="0"/>
              <a:t>tumours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most common cancer in Children 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Tumours</a:t>
            </a:r>
            <a:r>
              <a:rPr lang="en-US" dirty="0" smtClean="0"/>
              <a:t> of renal pelvis.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Papillomas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Transitional cell carcinoma/</a:t>
            </a:r>
            <a:r>
              <a:rPr lang="en-US" dirty="0" err="1" smtClean="0"/>
              <a:t>urothelial</a:t>
            </a:r>
            <a:r>
              <a:rPr lang="en-US" dirty="0" smtClean="0"/>
              <a:t> cell carcinoma 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Squamous</a:t>
            </a:r>
            <a:r>
              <a:rPr lang="en-US" dirty="0" smtClean="0"/>
              <a:t> cell carcinoma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COMMON TUMOURS </a:t>
            </a:r>
            <a:endParaRPr lang="en-US" sz="4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648200" cy="4767072"/>
          </a:xfrm>
        </p:spPr>
        <p:txBody>
          <a:bodyPr/>
          <a:lstStyle/>
          <a:p>
            <a:r>
              <a:rPr lang="en-US" sz="2400" dirty="0" smtClean="0"/>
              <a:t>Neoplasm on one pole of the kidney </a:t>
            </a:r>
          </a:p>
          <a:p>
            <a:r>
              <a:rPr lang="en-US" sz="2400" dirty="0" smtClean="0"/>
              <a:t>Tumor invasion of renal vein</a:t>
            </a:r>
          </a:p>
          <a:p>
            <a:r>
              <a:rPr lang="en-US" sz="2400" dirty="0" smtClean="0"/>
              <a:t>Areas of cystic &amp; cystic softening &amp; hemorrhage. 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00B050"/>
                </a:solidFill>
              </a:rPr>
              <a:t>RENAL CELL CARCINOMA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/>
          </a:p>
        </p:txBody>
      </p:sp>
      <p:pic>
        <p:nvPicPr>
          <p:cNvPr id="4" name="Content Placeholder 3" descr="scan0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1219200"/>
            <a:ext cx="3352800" cy="5045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219201" y="-1066802"/>
            <a:ext cx="6705599" cy="9143999"/>
          </a:xfrm>
        </p:spPr>
      </p:pic>
    </p:spTree>
    <p:extLst>
      <p:ext uri="{BB962C8B-B14F-4D97-AF65-F5344CB8AC3E}">
        <p14:creationId xmlns:p14="http://schemas.microsoft.com/office/powerpoint/2010/main" xmlns="" val="18583804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219200"/>
            <a:ext cx="7162800" cy="470819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rgbClr val="00B050"/>
                </a:solidFill>
              </a:rPr>
              <a:t>CLEAR CELL CARCINOMA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9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Risk factors:</a:t>
            </a:r>
          </a:p>
          <a:p>
            <a:pPr lvl="1"/>
            <a:r>
              <a:rPr lang="en-US" dirty="0" smtClean="0"/>
              <a:t>Smokers</a:t>
            </a:r>
          </a:p>
          <a:p>
            <a:pPr lvl="1"/>
            <a:r>
              <a:rPr lang="en-US" dirty="0" smtClean="0"/>
              <a:t>Hypertensive </a:t>
            </a:r>
          </a:p>
          <a:p>
            <a:pPr lvl="1"/>
            <a:r>
              <a:rPr lang="en-US" dirty="0" smtClean="0"/>
              <a:t>Obese </a:t>
            </a:r>
          </a:p>
          <a:p>
            <a:pPr lvl="1"/>
            <a:r>
              <a:rPr lang="en-US" dirty="0" smtClean="0"/>
              <a:t>Exposure to cadmium</a:t>
            </a:r>
          </a:p>
          <a:p>
            <a:r>
              <a:rPr lang="en-US" dirty="0" smtClean="0"/>
              <a:t>30-fold increased risk in patients of acquired polycystic disease due to prolonged dialysis. </a:t>
            </a:r>
          </a:p>
          <a:p>
            <a:r>
              <a:rPr lang="en-US" dirty="0" smtClean="0"/>
              <a:t>Genetic factors: </a:t>
            </a:r>
          </a:p>
          <a:p>
            <a:pPr lvl="1"/>
            <a:r>
              <a:rPr lang="en-US" dirty="0" smtClean="0"/>
              <a:t>High incidence in association with VHL disease, </a:t>
            </a:r>
          </a:p>
          <a:p>
            <a:pPr lvl="1">
              <a:buNone/>
            </a:pPr>
            <a:r>
              <a:rPr lang="en-US" dirty="0" smtClean="0"/>
              <a:t>	von </a:t>
            </a:r>
            <a:r>
              <a:rPr lang="en-US" dirty="0" err="1" smtClean="0"/>
              <a:t>Hippel</a:t>
            </a:r>
            <a:r>
              <a:rPr lang="en-US" dirty="0" smtClean="0"/>
              <a:t> – </a:t>
            </a:r>
            <a:r>
              <a:rPr lang="en-US" dirty="0" err="1" smtClean="0"/>
              <a:t>Lindua</a:t>
            </a:r>
            <a:r>
              <a:rPr lang="en-US" dirty="0" smtClean="0"/>
              <a:t> disease </a:t>
            </a:r>
          </a:p>
          <a:p>
            <a:pPr lvl="1"/>
            <a:r>
              <a:rPr lang="en-US" dirty="0" smtClean="0"/>
              <a:t>VHL gene is present on chromosome no 3P25 </a:t>
            </a:r>
          </a:p>
          <a:p>
            <a:pPr lvl="1"/>
            <a:r>
              <a:rPr lang="en-US" dirty="0" smtClean="0"/>
              <a:t>Loss of this tumor suppressor gene gives rise to clear cell carcinoma. </a:t>
            </a:r>
          </a:p>
          <a:p>
            <a:r>
              <a:rPr lang="en-US" dirty="0" smtClean="0"/>
              <a:t>Papillary renal cell carcinoma: </a:t>
            </a:r>
          </a:p>
          <a:p>
            <a:pPr lvl="1"/>
            <a:r>
              <a:rPr lang="en-US" dirty="0" smtClean="0"/>
              <a:t>Culprit is MET proto-oncogene located on chromosome no 7q31.  </a:t>
            </a:r>
          </a:p>
          <a:p>
            <a:r>
              <a:rPr lang="en-US" dirty="0" err="1" smtClean="0"/>
              <a:t>Chromophobe</a:t>
            </a:r>
            <a:r>
              <a:rPr lang="en-US" dirty="0" smtClean="0"/>
              <a:t> renal cell carcinoma: </a:t>
            </a:r>
          </a:p>
          <a:p>
            <a:pPr lvl="1"/>
            <a:r>
              <a:rPr lang="en-US" dirty="0" smtClean="0"/>
              <a:t>Chromosomes involved are 1, 2, 6 , 10, 13, 17, 21.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CLEAR CELL CARCINOMA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0"/>
            <a:ext cx="8686800" cy="6858000"/>
          </a:xfrm>
        </p:spPr>
      </p:pic>
    </p:spTree>
    <p:extLst>
      <p:ext uri="{BB962C8B-B14F-4D97-AF65-F5344CB8AC3E}">
        <p14:creationId xmlns:p14="http://schemas.microsoft.com/office/powerpoint/2010/main" xmlns="" val="22365804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0"/>
            <a:ext cx="89916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02877" y="-2342857"/>
            <a:ext cx="961905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2470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-76200" y="152400"/>
            <a:ext cx="922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080CC4"/>
                </a:solidFill>
              </a:rPr>
              <a:t>Papillary type. </a:t>
            </a:r>
          </a:p>
          <a:p>
            <a:pPr lvl="1"/>
            <a:r>
              <a:rPr lang="en-US" sz="2400" b="1" dirty="0">
                <a:solidFill>
                  <a:srgbClr val="080CC4"/>
                </a:solidFill>
              </a:rPr>
              <a:t>Note: the papillae and foamy macrophages in the stalk </a:t>
            </a:r>
          </a:p>
        </p:txBody>
      </p:sp>
    </p:spTree>
    <p:extLst>
      <p:ext uri="{BB962C8B-B14F-4D97-AF65-F5344CB8AC3E}">
        <p14:creationId xmlns:p14="http://schemas.microsoft.com/office/powerpoint/2010/main" xmlns="" val="33132692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575" y="0"/>
            <a:ext cx="9143999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80CC4"/>
                </a:solidFill>
              </a:rPr>
              <a:t>Chromophobe</a:t>
            </a:r>
            <a:r>
              <a:rPr lang="en-US" dirty="0" smtClean="0">
                <a:solidFill>
                  <a:srgbClr val="080CC4"/>
                </a:solidFill>
              </a:rPr>
              <a:t> type.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998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538018"/>
            <a:ext cx="7467600" cy="631998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116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ANTIBODY MEDIATED GLOMERULAR INJURY 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Seen in children between 2 to 5 of age.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249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WILMS TUMOR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Nephroblastoma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 descr="scan0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43200"/>
            <a:ext cx="3372180" cy="3863491"/>
          </a:xfrm>
          <a:prstGeom prst="rect">
            <a:avLst/>
          </a:prstGeom>
        </p:spPr>
      </p:pic>
      <p:pic>
        <p:nvPicPr>
          <p:cNvPr id="5" name="Picture 4" descr="scan0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2690446"/>
            <a:ext cx="5715000" cy="39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23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105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 smtClean="0"/>
              <a:t>This neoplasm is the most common tumor of urinary tract.</a:t>
            </a:r>
          </a:p>
          <a:p>
            <a:r>
              <a:rPr lang="en-US" dirty="0" smtClean="0"/>
              <a:t>Ranges from benign </a:t>
            </a:r>
            <a:r>
              <a:rPr lang="en-US" dirty="0" err="1" smtClean="0"/>
              <a:t>papilloma</a:t>
            </a:r>
            <a:r>
              <a:rPr lang="en-US" dirty="0" smtClean="0"/>
              <a:t> to invasive carcinoma.</a:t>
            </a:r>
          </a:p>
          <a:p>
            <a:r>
              <a:rPr lang="en-US" dirty="0" smtClean="0"/>
              <a:t>Dominant clinical presentation feature is: </a:t>
            </a:r>
            <a:r>
              <a:rPr lang="en-US" b="1" dirty="0" smtClean="0">
                <a:solidFill>
                  <a:schemeClr val="accent2"/>
                </a:solidFill>
              </a:rPr>
              <a:t>Painless </a:t>
            </a:r>
            <a:r>
              <a:rPr lang="en-US" b="1" dirty="0" err="1" smtClean="0">
                <a:solidFill>
                  <a:schemeClr val="accent2"/>
                </a:solidFill>
              </a:rPr>
              <a:t>hematuria</a:t>
            </a:r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Three times more common in men than women. </a:t>
            </a:r>
          </a:p>
          <a:p>
            <a:r>
              <a:rPr lang="en-US" dirty="0" smtClean="0"/>
              <a:t>Seen at age of 50 to 70 years</a:t>
            </a:r>
          </a:p>
          <a:p>
            <a:r>
              <a:rPr lang="en-US" dirty="0" smtClean="0"/>
              <a:t>50 times more common in those exposed to </a:t>
            </a:r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en-US" dirty="0" err="1" smtClean="0"/>
              <a:t>naphthylamine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Associated with cigarette smoking, chronic cystitis, </a:t>
            </a:r>
            <a:r>
              <a:rPr lang="en-US" dirty="0" err="1" smtClean="0"/>
              <a:t>schistosomiasis</a:t>
            </a:r>
            <a:r>
              <a:rPr lang="en-US" dirty="0" smtClean="0"/>
              <a:t> of bladder, </a:t>
            </a:r>
            <a:r>
              <a:rPr lang="en-US" dirty="0" err="1" smtClean="0"/>
              <a:t>cyclophosphamide</a:t>
            </a:r>
            <a:r>
              <a:rPr lang="en-US" dirty="0" smtClean="0"/>
              <a:t>. 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UROTHELIAL CARCINOMA OF BLADDER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57400"/>
            <a:ext cx="4419600" cy="37474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100" dirty="0" smtClean="0">
                <a:solidFill>
                  <a:srgbClr val="00B050"/>
                </a:solidFill>
              </a:rPr>
              <a:t>UROTHELIAL CARCINOMA OF BLADDER</a:t>
            </a:r>
            <a:r>
              <a:rPr lang="en-US" dirty="0" smtClean="0">
                <a:solidFill>
                  <a:srgbClr val="00B050"/>
                </a:solidFill>
              </a:rPr>
              <a:t> 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 descr="scan0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6870" y="2362200"/>
            <a:ext cx="469713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9160" y="1676400"/>
            <a:ext cx="9173160" cy="36941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TWO PATTERNS OF DEPOSITION OF IMMUNE COMPLEXES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381000"/>
            <a:ext cx="6096000" cy="613154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solidFill>
                  <a:srgbClr val="00B050"/>
                </a:solidFill>
              </a:rPr>
              <a:t>MEDIATORS OF IMMUNE GLOMERULAR INJURY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12390</TotalTime>
  <Words>1895</Words>
  <Application>Microsoft Office PowerPoint</Application>
  <PresentationFormat>On-screen Show (4:3)</PresentationFormat>
  <Paragraphs>390</Paragraphs>
  <Slides>72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Concourse</vt:lpstr>
      <vt:lpstr>DISEASES OF THE KIDNEY  </vt:lpstr>
      <vt:lpstr>PARAMETERS &amp; DEFINITIONS </vt:lpstr>
      <vt:lpstr>DISEASES  </vt:lpstr>
      <vt:lpstr>NORMAL GLOMERULUS </vt:lpstr>
      <vt:lpstr>GLOMERULAR DISEASES - GLOMERULUS </vt:lpstr>
      <vt:lpstr>HISTOLOGICAL CHANGES</vt:lpstr>
      <vt:lpstr>ANTIBODY MEDIATED GLOMERULAR INJURY </vt:lpstr>
      <vt:lpstr>TWO PATTERNS OF DEPOSITION OF IMMUNE COMPLEXES</vt:lpstr>
      <vt:lpstr>MEDIATORS OF IMMUNE GLOMERULAR INJURY </vt:lpstr>
      <vt:lpstr>GLOMERULAR DISEASES</vt:lpstr>
      <vt:lpstr>NEPHRITIC SYNDROME </vt:lpstr>
      <vt:lpstr>NEPHRITIC SYNDROME</vt:lpstr>
      <vt:lpstr>ACUTE POST STREPTOCOCCAL GN </vt:lpstr>
      <vt:lpstr>ACUTE POST STREPTOCOCCAL GN </vt:lpstr>
      <vt:lpstr>POSTSTREPTOCOCCAL GN</vt:lpstr>
      <vt:lpstr>RAPIDLY PROGRESSIVE GN Crescentic - CrGN </vt:lpstr>
      <vt:lpstr>Slide 17</vt:lpstr>
      <vt:lpstr>RAPIDLY PROGRESSIVE GN Crescentic - CrGN </vt:lpstr>
      <vt:lpstr>CRESCENTIC GN</vt:lpstr>
      <vt:lpstr> NEPHROTIC SYNDROME</vt:lpstr>
      <vt:lpstr>CAUSES OF NEPHROTIC SYNDROME </vt:lpstr>
      <vt:lpstr>ETIOPATHOGENESIS</vt:lpstr>
      <vt:lpstr>MINIMAL CHANGE DISEASE </vt:lpstr>
      <vt:lpstr>FOCAL SEGMENTAL GLOMERULOSCLEROSIS </vt:lpstr>
      <vt:lpstr>HIGH-POWER VIEW OF FOCAL AND SEGMENTAL GIOMERULOSCLEROSIS </vt:lpstr>
      <vt:lpstr>MEMBRANOUS NEPHROPATHY </vt:lpstr>
      <vt:lpstr>MEMBRANOPROLIFERTIVE GN</vt:lpstr>
      <vt:lpstr>MEMBRANOPROLIFERTIVE GN</vt:lpstr>
      <vt:lpstr>IgA NEPHROPATHY – BERGER DISEASE </vt:lpstr>
      <vt:lpstr>IgA NEPHROPATHY </vt:lpstr>
      <vt:lpstr>CHRONIC GN</vt:lpstr>
      <vt:lpstr>DISEASES OF TUBULES &amp; INTERSTITIUM</vt:lpstr>
      <vt:lpstr>ACUTE PYELONEPHRITIS </vt:lpstr>
      <vt:lpstr>ACUTE PYELONEPHRITIS </vt:lpstr>
      <vt:lpstr>PATHWAYS OF RENAL INFECTIONS </vt:lpstr>
      <vt:lpstr>MORPHOLOGY </vt:lpstr>
      <vt:lpstr>CHRONIC PYELONEPHRITIS </vt:lpstr>
      <vt:lpstr>DRUG INDUCED INTERSTITIAL NEPHRITIS </vt:lpstr>
      <vt:lpstr>DRUG INDUCED INTERSTITIAL NEPHRITIS </vt:lpstr>
      <vt:lpstr>ACUTE TUBULAR NECROSIS </vt:lpstr>
      <vt:lpstr>CAUSES OF ACUTE RENAL FAILURE </vt:lpstr>
      <vt:lpstr>ACUTE TUBULAR NECROSIS </vt:lpstr>
      <vt:lpstr>STAGES OF ATN</vt:lpstr>
      <vt:lpstr>DISEASES OF RENAL BLOOD VESSELS </vt:lpstr>
      <vt:lpstr>BENIGN NEPHROSECLIROSIS </vt:lpstr>
      <vt:lpstr>MALIGNANT NEPHROSCELROSIS </vt:lpstr>
      <vt:lpstr>THROMBOTIC MICROANGIOPATHIES </vt:lpstr>
      <vt:lpstr>DIABETIC MICROANGIOPATHY </vt:lpstr>
      <vt:lpstr>DIABETIC NEPHROPATHY </vt:lpstr>
      <vt:lpstr>NODULAR GLOMERULOSCLEROSIS</vt:lpstr>
      <vt:lpstr>CYSTIC DISEASES OF THE KIDNEY </vt:lpstr>
      <vt:lpstr>ADULT POLYCYSTIC KIDNEY DISEASE </vt:lpstr>
      <vt:lpstr>ADULT POLYCYSTIC KIDNEY DISEASE </vt:lpstr>
      <vt:lpstr>CHILDHOOD/AUTOSOMAL RECESSIVE POLYCYSTIC KIDNEY DISEASE</vt:lpstr>
      <vt:lpstr>HYDRONEPHROSIS </vt:lpstr>
      <vt:lpstr>HYDRONEPHROSIS </vt:lpstr>
      <vt:lpstr>URINARY OUT FLOW OBSTRUCTIONS </vt:lpstr>
      <vt:lpstr>PATHOGENESIS OF RENAL STONES </vt:lpstr>
      <vt:lpstr>TUMORS OF KIDNEY</vt:lpstr>
      <vt:lpstr>WHO CLASSIFICATION OF RENAL TUMORS </vt:lpstr>
      <vt:lpstr>COMMON TUMOURS </vt:lpstr>
      <vt:lpstr>RENAL CELL CARCINOMA </vt:lpstr>
      <vt:lpstr>Slide 63</vt:lpstr>
      <vt:lpstr>CLEAR CELL CARCINOMA </vt:lpstr>
      <vt:lpstr>CLEAR CELL CARCINOMA </vt:lpstr>
      <vt:lpstr>Slide 66</vt:lpstr>
      <vt:lpstr>Slide 67</vt:lpstr>
      <vt:lpstr>Slide 68</vt:lpstr>
      <vt:lpstr>Chromophobe type. </vt:lpstr>
      <vt:lpstr>WILMS TUMOR (Nephroblastoma) </vt:lpstr>
      <vt:lpstr>UROTHELIAL CARCINOMA OF BLADDER </vt:lpstr>
      <vt:lpstr>UROTHELIAL CARCINOMA OF BLADDER  </vt:lpstr>
    </vt:vector>
  </TitlesOfParts>
  <Company>UOS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DISEASES OF THE KIDNEY</dc:title>
  <dc:creator>M. Siddiq</dc:creator>
  <cp:lastModifiedBy>Pathology</cp:lastModifiedBy>
  <cp:revision>277</cp:revision>
  <dcterms:created xsi:type="dcterms:W3CDTF">2010-01-13T09:51:33Z</dcterms:created>
  <dcterms:modified xsi:type="dcterms:W3CDTF">2018-03-27T04:21:21Z</dcterms:modified>
</cp:coreProperties>
</file>