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9" r:id="rId4"/>
    <p:sldId id="264" r:id="rId5"/>
    <p:sldId id="265" r:id="rId6"/>
    <p:sldId id="276" r:id="rId7"/>
    <p:sldId id="263" r:id="rId8"/>
    <p:sldId id="270" r:id="rId9"/>
    <p:sldId id="269" r:id="rId10"/>
    <p:sldId id="268" r:id="rId11"/>
    <p:sldId id="267" r:id="rId12"/>
    <p:sldId id="266" r:id="rId13"/>
    <p:sldId id="262" r:id="rId14"/>
    <p:sldId id="261" r:id="rId15"/>
    <p:sldId id="260" r:id="rId16"/>
    <p:sldId id="275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440D01D-82ED-4D4F-8B2F-CCB6D20805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2240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0A25EA-E3BB-478D-83CC-EDA06E86C48C}" type="slidenum">
              <a:rPr lang="en-US"/>
              <a:pPr/>
              <a:t>6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>
                <a:solidFill>
                  <a:srgbClr val="00FFFF"/>
                </a:solidFill>
                <a:cs typeface="Arial" charset="0"/>
              </a:rPr>
              <a:t>Figure 4.9</a:t>
            </a:r>
            <a:endParaRPr lang="el-GR">
              <a:solidFill>
                <a:srgbClr val="00FFFF"/>
              </a:solidFill>
              <a:cs typeface="Arial" charset="0"/>
            </a:endParaRPr>
          </a:p>
          <a:p>
            <a:r>
              <a:rPr lang="el-GR">
                <a:solidFill>
                  <a:srgbClr val="00FFFF"/>
                </a:solidFill>
                <a:cs typeface="Arial" charset="0"/>
              </a:rPr>
              <a:t>Graphs showing the results from two experiments. In Experiment A, the variability is small and it is easy to see the 5-point mean difference between the two treatments. In Experiment B, however, the 5-point mean difference between treatments is obscured by the large variability.</a:t>
            </a:r>
            <a:endParaRPr lang="en-US">
              <a:solidFill>
                <a:srgbClr val="00FFFF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4D6035-B574-4B72-9B97-3BBDB0BF7E64}" type="slidenum">
              <a:rPr lang="en-US"/>
              <a:pPr/>
              <a:t>10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>
                <a:solidFill>
                  <a:srgbClr val="00FFFF"/>
                </a:solidFill>
                <a:cs typeface="Arial" charset="0"/>
              </a:rPr>
              <a:t>Figure 4.2</a:t>
            </a:r>
            <a:endParaRPr lang="el-GR">
              <a:solidFill>
                <a:srgbClr val="00FFFF"/>
              </a:solidFill>
              <a:cs typeface="Arial" charset="0"/>
            </a:endParaRPr>
          </a:p>
          <a:p>
            <a:r>
              <a:rPr lang="el-GR">
                <a:solidFill>
                  <a:srgbClr val="00FFFF"/>
                </a:solidFill>
                <a:cs typeface="Arial" charset="0"/>
              </a:rPr>
              <a:t>Frequency distribution for a population of </a:t>
            </a:r>
            <a:r>
              <a:rPr lang="el-GR" i="1">
                <a:solidFill>
                  <a:srgbClr val="00FFFF"/>
                </a:solidFill>
                <a:cs typeface="Arial" charset="0"/>
              </a:rPr>
              <a:t>N </a:t>
            </a:r>
            <a:r>
              <a:rPr lang="en-US">
                <a:solidFill>
                  <a:srgbClr val="00FFFF"/>
                </a:solidFill>
                <a:cs typeface="Arial" charset="0"/>
              </a:rPr>
              <a:t>= </a:t>
            </a:r>
            <a:r>
              <a:rPr lang="el-GR">
                <a:solidFill>
                  <a:srgbClr val="00FFFF"/>
                </a:solidFill>
                <a:cs typeface="Arial" charset="0"/>
              </a:rPr>
              <a:t>16 scores. The first quartile is </a:t>
            </a:r>
            <a:r>
              <a:rPr lang="el-GR" i="1">
                <a:solidFill>
                  <a:srgbClr val="00FFFF"/>
                </a:solidFill>
                <a:cs typeface="Arial" charset="0"/>
              </a:rPr>
              <a:t>Q</a:t>
            </a:r>
            <a:r>
              <a:rPr lang="el-GR">
                <a:solidFill>
                  <a:srgbClr val="00FFFF"/>
                </a:solidFill>
                <a:cs typeface="Arial" charset="0"/>
              </a:rPr>
              <a:t>1 </a:t>
            </a:r>
            <a:r>
              <a:rPr lang="en-US">
                <a:solidFill>
                  <a:srgbClr val="00FFFF"/>
                </a:solidFill>
                <a:cs typeface="Arial" charset="0"/>
              </a:rPr>
              <a:t>= </a:t>
            </a:r>
            <a:r>
              <a:rPr lang="el-GR">
                <a:solidFill>
                  <a:srgbClr val="00FFFF"/>
                </a:solidFill>
                <a:cs typeface="Arial" charset="0"/>
              </a:rPr>
              <a:t>4.5. The third quartile is </a:t>
            </a:r>
            <a:r>
              <a:rPr lang="el-GR" i="1">
                <a:solidFill>
                  <a:srgbClr val="00FFFF"/>
                </a:solidFill>
                <a:cs typeface="Arial" charset="0"/>
              </a:rPr>
              <a:t>Q</a:t>
            </a:r>
            <a:r>
              <a:rPr lang="el-GR">
                <a:solidFill>
                  <a:srgbClr val="00FFFF"/>
                </a:solidFill>
                <a:cs typeface="Arial" charset="0"/>
              </a:rPr>
              <a:t>3 </a:t>
            </a:r>
            <a:r>
              <a:rPr lang="en-US">
                <a:solidFill>
                  <a:srgbClr val="00FFFF"/>
                </a:solidFill>
                <a:cs typeface="Arial" charset="0"/>
              </a:rPr>
              <a:t>= </a:t>
            </a:r>
            <a:r>
              <a:rPr lang="el-GR">
                <a:solidFill>
                  <a:srgbClr val="00FFFF"/>
                </a:solidFill>
                <a:cs typeface="Arial" charset="0"/>
              </a:rPr>
              <a:t>8.0. The interquartile range is 3.5 points. Note that the third quartile (</a:t>
            </a:r>
            <a:r>
              <a:rPr lang="el-GR" i="1">
                <a:solidFill>
                  <a:srgbClr val="00FFFF"/>
                </a:solidFill>
                <a:cs typeface="Arial" charset="0"/>
              </a:rPr>
              <a:t>Q</a:t>
            </a:r>
            <a:r>
              <a:rPr lang="el-GR">
                <a:solidFill>
                  <a:srgbClr val="00FFFF"/>
                </a:solidFill>
                <a:cs typeface="Arial" charset="0"/>
              </a:rPr>
              <a:t>3) divides the two boxes at </a:t>
            </a:r>
            <a:r>
              <a:rPr lang="el-GR" i="1">
                <a:solidFill>
                  <a:srgbClr val="00FFFF"/>
                </a:solidFill>
                <a:cs typeface="Arial" charset="0"/>
              </a:rPr>
              <a:t>X </a:t>
            </a:r>
            <a:r>
              <a:rPr lang="en-US">
                <a:solidFill>
                  <a:srgbClr val="00FFFF"/>
                </a:solidFill>
                <a:cs typeface="Arial" charset="0"/>
              </a:rPr>
              <a:t>= </a:t>
            </a:r>
            <a:r>
              <a:rPr lang="el-GR">
                <a:solidFill>
                  <a:srgbClr val="00FFFF"/>
                </a:solidFill>
                <a:cs typeface="Arial" charset="0"/>
              </a:rPr>
              <a:t>8 exactly in half, so that a total of 4 boxes are above </a:t>
            </a:r>
            <a:r>
              <a:rPr lang="el-GR" i="1">
                <a:solidFill>
                  <a:srgbClr val="00FFFF"/>
                </a:solidFill>
                <a:cs typeface="Arial" charset="0"/>
              </a:rPr>
              <a:t>Q</a:t>
            </a:r>
            <a:r>
              <a:rPr lang="el-GR">
                <a:solidFill>
                  <a:srgbClr val="00FFFF"/>
                </a:solidFill>
                <a:cs typeface="Arial" charset="0"/>
              </a:rPr>
              <a:t>3 and 12 boxes are below it.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73A276-65F8-4821-915B-BDDB9544E79D}" type="slidenum">
              <a:rPr lang="en-US"/>
              <a:pPr/>
              <a:t>13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>
                <a:solidFill>
                  <a:srgbClr val="00FFFF"/>
                </a:solidFill>
                <a:cs typeface="Arial" charset="0"/>
              </a:rPr>
              <a:t>Figure 4.3</a:t>
            </a:r>
            <a:endParaRPr lang="el-GR">
              <a:solidFill>
                <a:srgbClr val="00FFFF"/>
              </a:solidFill>
              <a:cs typeface="Arial" charset="0"/>
            </a:endParaRPr>
          </a:p>
          <a:p>
            <a:r>
              <a:rPr lang="el-GR">
                <a:solidFill>
                  <a:srgbClr val="00FFFF"/>
                </a:solidFill>
                <a:cs typeface="Arial" charset="0"/>
              </a:rPr>
              <a:t>The calculation of variance and standard deviation.</a:t>
            </a:r>
            <a:endParaRPr lang="en-US">
              <a:solidFill>
                <a:srgbClr val="00FFFF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83969E-5303-47E5-8777-17627A17B2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3BD3F2-7972-4CAC-BB3F-21EF16573E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F7382-C74C-47C1-9586-6C1662C2C1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695A48-0717-4279-940F-205A124BCA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84457-BEE8-4650-9507-7EEABCD323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E12F40-CCC6-48C7-84D6-F0504BBDB7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75E386-16A7-411C-B6EC-604E9C7FF3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77A352-F37B-4F98-B8AF-F6043B5C5C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466E54-2AD6-4FB2-8E9A-24F4BF7934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88A80A-9657-4458-8FBB-69189AE15D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D1044-CAD3-4BBB-86A5-64C413F703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psych_head_new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C3EEA3D-6BEE-40FE-A1F4-5CD12487FAE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423A-7538-49F3-A672-A0CB02B3E765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Chapter 4: Variability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5" descr="04f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900" y="708025"/>
            <a:ext cx="8966200" cy="5441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58D0-2E4C-423A-ABE3-31F493C2C60E}" type="slidenum">
              <a:rPr lang="en-US"/>
              <a:pPr/>
              <a:t>11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Standard Deviation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Standard deviation</a:t>
            </a:r>
            <a:r>
              <a:rPr lang="en-US"/>
              <a:t> measures the standard </a:t>
            </a:r>
            <a:r>
              <a:rPr lang="en-US" u="sng"/>
              <a:t>distance</a:t>
            </a:r>
            <a:r>
              <a:rPr lang="en-US"/>
              <a:t> between a </a:t>
            </a:r>
            <a:r>
              <a:rPr lang="en-US" u="sng"/>
              <a:t>score</a:t>
            </a:r>
            <a:r>
              <a:rPr lang="en-US"/>
              <a:t> and the </a:t>
            </a:r>
            <a:r>
              <a:rPr lang="en-US" u="sng"/>
              <a:t>mean</a:t>
            </a:r>
            <a:r>
              <a:rPr lang="en-US"/>
              <a:t>.  </a:t>
            </a:r>
          </a:p>
          <a:p>
            <a:r>
              <a:rPr lang="en-US" dirty="0"/>
              <a:t>The calculation of standard deviation can be summarized as a four-step process: </a:t>
            </a:r>
          </a:p>
          <a:p>
            <a:pPr>
              <a:buFontTx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86846-2AFD-4413-BADC-5A8F952E3C1E}" type="slidenum">
              <a:rPr lang="en-US"/>
              <a:pPr/>
              <a:t>12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Standard Deviation (cont.)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49530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1. Compute the deviation (distance from the mean) for each score.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2.  Square each deviation.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3.	Compute the mean of the squared deviations.  For a population, this involves summing the squared deviations (sum of squares, SS) and then dividing by N.  The resulting value is called the </a:t>
            </a:r>
            <a:r>
              <a:rPr lang="en-US" sz="2400" b="1" dirty="0"/>
              <a:t>variance</a:t>
            </a:r>
            <a:r>
              <a:rPr lang="en-US" sz="2400" dirty="0"/>
              <a:t> or </a:t>
            </a:r>
            <a:r>
              <a:rPr lang="en-US" sz="2400" i="1" dirty="0"/>
              <a:t>mean square</a:t>
            </a:r>
            <a:r>
              <a:rPr lang="en-US" sz="2400" dirty="0"/>
              <a:t> and measures the average squared distance from the mean.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		For samples, variance is computed by dividing the sum 	of the squared deviations (SS) by n - 1, rather than N.  	The value, n - 1, is know as degrees of freedom (</a:t>
            </a:r>
            <a:r>
              <a:rPr lang="en-US" sz="2400" dirty="0" err="1"/>
              <a:t>df</a:t>
            </a:r>
            <a:r>
              <a:rPr lang="en-US" sz="2400" dirty="0"/>
              <a:t>) 	and is used so that the sample variance will provide an 	unbiased estimate of the population variance.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4.   Finally, take the square root of the variance to obtain the standard deviation.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5" descr="04f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7800" y="88900"/>
            <a:ext cx="8786813" cy="668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1EDE1-BAAD-4AE4-9329-78EEA05105BA}" type="slidenum">
              <a:rPr lang="en-US"/>
              <a:pPr/>
              <a:t>14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Properties of the </a:t>
            </a:r>
            <a:br>
              <a:rPr lang="en-US" sz="4000"/>
            </a:br>
            <a:r>
              <a:rPr lang="en-US" sz="4000"/>
              <a:t>Standard Deviation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If a constant is added to every score in a distribution, the standard deviation will </a:t>
            </a:r>
            <a:r>
              <a:rPr lang="en-US" sz="2800" i="1"/>
              <a:t>not</a:t>
            </a:r>
            <a:r>
              <a:rPr lang="en-US" sz="2800"/>
              <a:t> be changed.  </a:t>
            </a:r>
          </a:p>
          <a:p>
            <a:pPr>
              <a:lnSpc>
                <a:spcPct val="90000"/>
              </a:lnSpc>
            </a:pPr>
            <a:r>
              <a:rPr lang="en-US" sz="2800"/>
              <a:t>If you visualize the scores in a frequency distribution histogram, then adding a constant will move each score so that the entire distribution is shifted to a new location.  </a:t>
            </a:r>
          </a:p>
          <a:p>
            <a:pPr>
              <a:lnSpc>
                <a:spcPct val="90000"/>
              </a:lnSpc>
            </a:pPr>
            <a:r>
              <a:rPr lang="en-US" sz="2800"/>
              <a:t>The center of the distribution (the mean) changes, but the standard deviation remains the same.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5AA9E-C47B-4D4C-8256-5CDC6682015C}" type="slidenum">
              <a:rPr lang="en-US"/>
              <a:pPr/>
              <a:t>15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Properties of the </a:t>
            </a:r>
            <a:br>
              <a:rPr lang="en-US" sz="4000"/>
            </a:br>
            <a:r>
              <a:rPr lang="en-US" sz="4000"/>
              <a:t>Standard Deviation (cont.)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each score is multiplied by a constant, the standard deviation will be multiplied by the same constant.  </a:t>
            </a:r>
          </a:p>
          <a:p>
            <a:r>
              <a:rPr lang="en-US"/>
              <a:t>Multiplying by a constant will multiply the distance between scores, and because the standard deviation is a measure of distance, it will also be multiplied.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76FE-FD15-4BE7-B120-CD28EA94D885}" type="slidenum">
              <a:rPr lang="en-US"/>
              <a:pPr/>
              <a:t>16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Mean and Standard Deviation as Descriptive Statistics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If you are given numerical values for the mean and the standard deviation, you should be able to construct a visual image (or a sketch) of the distribution of scores. </a:t>
            </a:r>
          </a:p>
          <a:p>
            <a:pPr>
              <a:lnSpc>
                <a:spcPct val="90000"/>
              </a:lnSpc>
            </a:pPr>
            <a:r>
              <a:rPr lang="en-US"/>
              <a:t>As a general rule, about 70% of the scores will be within one standard deviation of the mean, and about 95% of the scores will be within a distance of two standard deviations of the mean.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DEA9-512E-4F2D-B01D-B878A64EAA18}" type="slidenum">
              <a:rPr lang="en-US"/>
              <a:pPr/>
              <a:t>2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Variability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The goal for variability is to obtain a measure of how spread out the scores are in a distribution.  </a:t>
            </a:r>
          </a:p>
          <a:p>
            <a:r>
              <a:rPr lang="en-US"/>
              <a:t>A measure of variability usually accompanies a measure of central tendency as basic descriptive statistics for a set of scores.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FD681-7B4D-4699-8A12-6929C01F366F}" type="slidenum">
              <a:rPr lang="en-US"/>
              <a:pPr/>
              <a:t>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Central Tendency and Variability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Central tendency describes the central point of the distribution, and variability describes how the scores are scattered around that central point.  </a:t>
            </a:r>
          </a:p>
          <a:p>
            <a:r>
              <a:rPr lang="en-US"/>
              <a:t>Together, central tendency and variability are the two primary values that are used to describe a distribution of scores.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48BA2-D046-4E45-8435-25F39DF13777}" type="slidenum">
              <a:rPr lang="en-US"/>
              <a:pPr/>
              <a:t>4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Variability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Variability serves both as a descriptive measure and as an important component of most inferential statistics.  </a:t>
            </a:r>
          </a:p>
          <a:p>
            <a:pPr>
              <a:lnSpc>
                <a:spcPct val="90000"/>
              </a:lnSpc>
            </a:pPr>
            <a:r>
              <a:rPr lang="en-US" sz="2800"/>
              <a:t>As a descriptive statistic, variability measures the degree to which the scores are spread out or clustered together in a distribution.  </a:t>
            </a:r>
          </a:p>
          <a:p>
            <a:pPr>
              <a:lnSpc>
                <a:spcPct val="90000"/>
              </a:lnSpc>
            </a:pPr>
            <a:r>
              <a:rPr lang="en-US" sz="2800"/>
              <a:t>In the context of inferential statistics, variability provides a measure of how accurately any individual score or sample represents the entire population.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6314F-9F26-429C-8025-B661812FE055}" type="slidenum">
              <a:rPr lang="en-US"/>
              <a:pPr/>
              <a:t>5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Variability (cont.)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When the population variability is small, all of the scores are clustered close together and any individual score or sample will necessarily provide a good representation of the entire set.  </a:t>
            </a:r>
          </a:p>
          <a:p>
            <a:pPr>
              <a:lnSpc>
                <a:spcPct val="90000"/>
              </a:lnSpc>
            </a:pPr>
            <a:r>
              <a:rPr lang="en-US"/>
              <a:t>On the other hand, when variability is large and scores are widely spread, it is easy for one or two extreme scores to give a distorted picture of the general population.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3" name="Picture 5" descr="04f0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900" y="2397125"/>
            <a:ext cx="8966200" cy="20621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8857-5008-462A-93DD-CE7212EA6E15}" type="slidenum">
              <a:rPr lang="en-US"/>
              <a:pPr/>
              <a:t>7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Measuring Variability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Variability can be measured with </a:t>
            </a:r>
          </a:p>
          <a:p>
            <a:pPr lvl="1"/>
            <a:r>
              <a:rPr lang="en-US"/>
              <a:t>the range</a:t>
            </a:r>
          </a:p>
          <a:p>
            <a:pPr lvl="1"/>
            <a:r>
              <a:rPr lang="en-US"/>
              <a:t>the interquartile range</a:t>
            </a:r>
          </a:p>
          <a:p>
            <a:pPr lvl="1"/>
            <a:r>
              <a:rPr lang="en-US"/>
              <a:t>the standard deviation/variance.  </a:t>
            </a:r>
          </a:p>
          <a:p>
            <a:r>
              <a:rPr lang="en-US"/>
              <a:t>In each case, variability is determined by measuring </a:t>
            </a:r>
            <a:r>
              <a:rPr lang="en-US" i="1"/>
              <a:t>distance</a:t>
            </a:r>
            <a:r>
              <a:rPr lang="en-US"/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2C89-7CF6-4240-9547-D9CE52CB8A01}" type="slidenum">
              <a:rPr lang="en-US"/>
              <a:pPr/>
              <a:t>8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Range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/>
              <a:t>range</a:t>
            </a:r>
            <a:r>
              <a:rPr lang="en-US"/>
              <a:t> is the total distance covered by the distribution, from the highest score to the lowest score (using the upper and lower real limits of the range).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EEA5E-5404-4C71-8CFE-38F571E09B39}" type="slidenum">
              <a:rPr lang="en-US"/>
              <a:pPr/>
              <a:t>9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Interquartile Range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/>
              <a:t>interquartile range</a:t>
            </a:r>
            <a:r>
              <a:rPr lang="en-US"/>
              <a:t> is the distance covered by the middle 50% of the distribution (the difference between Q1 and Q3).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732</Words>
  <Application>Microsoft Office PowerPoint</Application>
  <PresentationFormat>On-screen Show (4:3)</PresentationFormat>
  <Paragraphs>65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Chapter 4: Variability</vt:lpstr>
      <vt:lpstr>Variability</vt:lpstr>
      <vt:lpstr>Central Tendency and Variability</vt:lpstr>
      <vt:lpstr>Variability</vt:lpstr>
      <vt:lpstr>Variability (cont.)</vt:lpstr>
      <vt:lpstr>PowerPoint Presentation</vt:lpstr>
      <vt:lpstr>Measuring Variability </vt:lpstr>
      <vt:lpstr>The Range </vt:lpstr>
      <vt:lpstr>The Interquartile Range</vt:lpstr>
      <vt:lpstr>PowerPoint Presentation</vt:lpstr>
      <vt:lpstr>The Standard Deviation</vt:lpstr>
      <vt:lpstr>The Standard Deviation (cont.)</vt:lpstr>
      <vt:lpstr>PowerPoint Presentation</vt:lpstr>
      <vt:lpstr>Properties of the  Standard Deviation</vt:lpstr>
      <vt:lpstr>Properties of the  Standard Deviation (cont.)</vt:lpstr>
      <vt:lpstr>The Mean and Standard Deviation as Descriptive Statistics</vt:lpstr>
    </vt:vector>
  </TitlesOfParts>
  <Company>Thomson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4: Variability</dc:title>
  <dc:creator>TL User</dc:creator>
  <cp:lastModifiedBy>DELL</cp:lastModifiedBy>
  <cp:revision>7</cp:revision>
  <dcterms:created xsi:type="dcterms:W3CDTF">2008-11-19T23:41:24Z</dcterms:created>
  <dcterms:modified xsi:type="dcterms:W3CDTF">2020-02-09T14:42:43Z</dcterms:modified>
</cp:coreProperties>
</file>