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67" r:id="rId4"/>
    <p:sldId id="258" r:id="rId5"/>
    <p:sldId id="257" r:id="rId6"/>
    <p:sldId id="262" r:id="rId7"/>
    <p:sldId id="263" r:id="rId8"/>
    <p:sldId id="264" r:id="rId9"/>
    <p:sldId id="259" r:id="rId10"/>
    <p:sldId id="260"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057779-226D-4C9B-B079-8B125ACD6F1A}"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1265652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57779-226D-4C9B-B079-8B125ACD6F1A}"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69874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57779-226D-4C9B-B079-8B125ACD6F1A}"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195667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57779-226D-4C9B-B079-8B125ACD6F1A}"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3276421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57779-226D-4C9B-B079-8B125ACD6F1A}"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1742180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57779-226D-4C9B-B079-8B125ACD6F1A}"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1767255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57779-226D-4C9B-B079-8B125ACD6F1A}"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3315113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57779-226D-4C9B-B079-8B125ACD6F1A}"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3406731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57779-226D-4C9B-B079-8B125ACD6F1A}"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1642393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57779-226D-4C9B-B079-8B125ACD6F1A}"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1159042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57779-226D-4C9B-B079-8B125ACD6F1A}"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053FC9-0D67-4D3C-A5B4-740EAA664D11}" type="slidenum">
              <a:rPr lang="en-US" smtClean="0"/>
              <a:t>‹#›</a:t>
            </a:fld>
            <a:endParaRPr lang="en-US"/>
          </a:p>
        </p:txBody>
      </p:sp>
    </p:spTree>
    <p:extLst>
      <p:ext uri="{BB962C8B-B14F-4D97-AF65-F5344CB8AC3E}">
        <p14:creationId xmlns:p14="http://schemas.microsoft.com/office/powerpoint/2010/main" val="697703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57779-226D-4C9B-B079-8B125ACD6F1A}" type="datetimeFigureOut">
              <a:rPr lang="en-US" smtClean="0"/>
              <a:t>4/14/2020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053FC9-0D67-4D3C-A5B4-740EAA664D11}" type="slidenum">
              <a:rPr lang="en-US" smtClean="0"/>
              <a:t>‹#›</a:t>
            </a:fld>
            <a:endParaRPr lang="en-US"/>
          </a:p>
        </p:txBody>
      </p:sp>
    </p:spTree>
    <p:extLst>
      <p:ext uri="{BB962C8B-B14F-4D97-AF65-F5344CB8AC3E}">
        <p14:creationId xmlns:p14="http://schemas.microsoft.com/office/powerpoint/2010/main" val="3018788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ssa.gov/oact/NOTES/as116/as116_I_II_III.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article.sapub.org/10.5923.j.ajcam.20130306.01.html" TargetMode="External"/><Relationship Id="rId2" Type="http://schemas.openxmlformats.org/officeDocument/2006/relationships/hyperlink" Target="http://www.bio.miami.edu/dana/330/330F19_13b.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sociologydiscussion.com/demography/population-growth/life-table-meaning-types-and-importance/3030"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5</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Life Tables</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976377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534400" cy="3170099"/>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Life table population or Person years lived </a:t>
                </a:r>
                <a14:m>
                  <m:oMath xmlns:m="http://schemas.openxmlformats.org/officeDocument/2006/math">
                    <m:r>
                      <a:rPr lang="en-US" sz="2000" b="1" i="0" smtClean="0">
                        <a:latin typeface="Cambria Math"/>
                      </a:rPr>
                      <m:t>(</m:t>
                    </m:r>
                    <m:r>
                      <a:rPr lang="en-US" sz="2000" b="1" i="1" smtClean="0">
                        <a:latin typeface="Cambria Math"/>
                      </a:rPr>
                      <m:t>𝒏</m:t>
                    </m:r>
                    <m:sSub>
                      <m:sSubPr>
                        <m:ctrlPr>
                          <a:rPr lang="en-US" sz="2000" b="1" i="1" smtClean="0">
                            <a:latin typeface="Cambria Math"/>
                          </a:rPr>
                        </m:ctrlPr>
                      </m:sSubPr>
                      <m:e>
                        <m:r>
                          <a:rPr lang="en-US" sz="2000" b="1" i="1" smtClean="0">
                            <a:latin typeface="Cambria Math"/>
                          </a:rPr>
                          <m:t>𝑳</m:t>
                        </m:r>
                      </m:e>
                      <m:sub>
                        <m:r>
                          <a:rPr lang="en-US" sz="2000" b="1" i="1" smtClean="0">
                            <a:latin typeface="Cambria Math"/>
                          </a:rPr>
                          <m:t>𝒙</m:t>
                        </m:r>
                      </m:sub>
                    </m:sSub>
                  </m:oMath>
                </a14:m>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is the number of years lived by persons between ages ‘x’ and ‘x+n’. It is obtained by multiplying the sum of  </a:t>
                </a:r>
                <a14:m>
                  <m:oMath xmlns:m="http://schemas.openxmlformats.org/officeDocument/2006/math">
                    <m:sSub>
                      <m:sSubPr>
                        <m:ctrlPr>
                          <a:rPr lang="en-US" sz="2000" b="0" i="1" smtClean="0">
                            <a:latin typeface="Cambria Math"/>
                          </a:rPr>
                        </m:ctrlPr>
                      </m:sSubPr>
                      <m:e>
                        <m:r>
                          <a:rPr lang="en-US" sz="2000" b="0" i="1" smtClean="0">
                            <a:latin typeface="Cambria Math"/>
                          </a:rPr>
                          <m:t>𝑙</m:t>
                        </m:r>
                      </m:e>
                      <m:sub>
                        <m:r>
                          <a:rPr lang="en-US" sz="2000" b="0" i="1" smtClean="0">
                            <a:latin typeface="Cambria Math"/>
                          </a:rPr>
                          <m:t>𝑥</m:t>
                        </m:r>
                        <m:r>
                          <a:rPr lang="en-US" sz="2000" b="0" i="1" smtClean="0">
                            <a:latin typeface="Cambria Math"/>
                          </a:rPr>
                          <m:t> </m:t>
                        </m:r>
                      </m:sub>
                    </m:sSub>
                    <m:r>
                      <a:rPr lang="en-US" sz="2000" b="0" i="1" smtClean="0">
                        <a:latin typeface="Cambria Math"/>
                      </a:rPr>
                      <m:t> </m:t>
                    </m:r>
                    <m:r>
                      <a:rPr lang="en-US" sz="2000" b="0" i="1" smtClean="0">
                        <a:latin typeface="Cambria Math"/>
                      </a:rPr>
                      <m:t>𝑎𝑛𝑑</m:t>
                    </m:r>
                    <m:sSub>
                      <m:sSubPr>
                        <m:ctrlPr>
                          <a:rPr lang="en-US" sz="2000" b="0" i="1" smtClean="0">
                            <a:latin typeface="Cambria Math"/>
                          </a:rPr>
                        </m:ctrlPr>
                      </m:sSubPr>
                      <m:e>
                        <m:r>
                          <a:rPr lang="en-US" sz="2000" b="0" i="1" smtClean="0">
                            <a:latin typeface="Cambria Math"/>
                          </a:rPr>
                          <m:t> </m:t>
                        </m:r>
                        <m:r>
                          <a:rPr lang="en-US" sz="2000" b="0" i="1" smtClean="0">
                            <a:latin typeface="Cambria Math"/>
                          </a:rPr>
                          <m:t>𝑙</m:t>
                        </m:r>
                      </m:e>
                      <m:sub>
                        <m:r>
                          <a:rPr lang="en-US" sz="2000" b="0" i="1" smtClean="0">
                            <a:latin typeface="Cambria Math"/>
                          </a:rPr>
                          <m:t>𝑥</m:t>
                        </m:r>
                        <m:r>
                          <a:rPr lang="en-US" sz="2000" b="0" i="1" smtClean="0">
                            <a:latin typeface="Cambria Math"/>
                          </a:rPr>
                          <m:t>+1</m:t>
                        </m:r>
                      </m:sub>
                    </m:sSub>
                  </m:oMath>
                </a14:m>
                <a:r>
                  <a:rPr lang="en-US" sz="2000" dirty="0" smtClean="0">
                    <a:latin typeface="Times New Roman" pitchFamily="18" charset="0"/>
                    <a:cs typeface="Times New Roman" pitchFamily="18" charset="0"/>
                  </a:rPr>
                  <a:t> by n/2.</a:t>
                </a:r>
              </a:p>
              <a:p>
                <a:pPr algn="just"/>
                <a:r>
                  <a:rPr lang="en-US" sz="2000" b="1" dirty="0" smtClean="0">
                    <a:latin typeface="Times New Roman" pitchFamily="18" charset="0"/>
                    <a:cs typeface="Times New Roman" pitchFamily="18" charset="0"/>
                  </a:rPr>
                  <a:t>Total persons years lived </a:t>
                </a:r>
                <a14:m>
                  <m:oMath xmlns:m="http://schemas.openxmlformats.org/officeDocument/2006/math">
                    <m:sSub>
                      <m:sSubPr>
                        <m:ctrlPr>
                          <a:rPr lang="en-US" sz="2000" b="1" i="1" smtClean="0">
                            <a:latin typeface="Cambria Math"/>
                          </a:rPr>
                        </m:ctrlPr>
                      </m:sSubPr>
                      <m:e>
                        <m:r>
                          <a:rPr lang="en-US" sz="2000" b="1" i="1" smtClean="0">
                            <a:latin typeface="Cambria Math"/>
                          </a:rPr>
                          <m:t>𝑻</m:t>
                        </m:r>
                      </m:e>
                      <m:sub>
                        <m:r>
                          <a:rPr lang="en-US" sz="2000" b="1" i="1" smtClean="0">
                            <a:latin typeface="Cambria Math"/>
                          </a:rPr>
                          <m:t>𝒙</m:t>
                        </m:r>
                        <m:r>
                          <a:rPr lang="en-US" sz="2000" b="1" i="1" smtClean="0">
                            <a:latin typeface="Cambria Math"/>
                          </a:rPr>
                          <m:t> </m:t>
                        </m:r>
                      </m:sub>
                    </m:sSub>
                  </m:oMath>
                </a14:m>
                <a:r>
                  <a:rPr lang="en-US" sz="2000" dirty="0" smtClean="0">
                    <a:latin typeface="Times New Roman" pitchFamily="18" charset="0"/>
                    <a:cs typeface="Times New Roman" pitchFamily="18" charset="0"/>
                  </a:rPr>
                  <a:t> is the total number of person year lived by a cohort from exact age ‘x’ till death of all members of the cohort. Total number of years lived by a cohort from age ‘x’ till death of all members are equivalent to </a:t>
                </a:r>
                <a14:m>
                  <m:oMath xmlns:m="http://schemas.openxmlformats.org/officeDocument/2006/math">
                    <m:nary>
                      <m:naryPr>
                        <m:chr m:val="∑"/>
                        <m:supHide m:val="on"/>
                        <m:ctrlPr>
                          <a:rPr lang="en-US" sz="2000" i="1" smtClean="0">
                            <a:latin typeface="Cambria Math"/>
                          </a:rPr>
                        </m:ctrlPr>
                      </m:naryPr>
                      <m:sub>
                        <m:r>
                          <m:rPr>
                            <m:brk m:alnAt="7"/>
                          </m:rPr>
                          <a:rPr lang="en-US" sz="2000" b="0" i="1" smtClean="0">
                            <a:latin typeface="Cambria Math"/>
                          </a:rPr>
                          <m:t>𝑥</m:t>
                        </m:r>
                        <m:r>
                          <a:rPr lang="en-US" sz="2000" b="0" i="1" smtClean="0">
                            <a:latin typeface="Cambria Math"/>
                          </a:rPr>
                          <m:t>=</m:t>
                        </m:r>
                        <m:r>
                          <a:rPr lang="en-US" sz="2000" b="0" i="1" smtClean="0">
                            <a:latin typeface="Cambria Math"/>
                          </a:rPr>
                          <m:t>𝑥</m:t>
                        </m:r>
                      </m:sub>
                      <m:sup/>
                      <m:e>
                        <m:r>
                          <a:rPr lang="en-US" sz="2000" b="0" i="1" smtClean="0">
                            <a:latin typeface="Cambria Math"/>
                          </a:rPr>
                          <m:t>𝑛</m:t>
                        </m:r>
                        <m:sSub>
                          <m:sSubPr>
                            <m:ctrlPr>
                              <a:rPr lang="en-US" sz="2000" b="0" i="1" smtClean="0">
                                <a:latin typeface="Cambria Math"/>
                              </a:rPr>
                            </m:ctrlPr>
                          </m:sSubPr>
                          <m:e>
                            <m:r>
                              <a:rPr lang="en-US" sz="2000" b="0" i="1" smtClean="0">
                                <a:latin typeface="Cambria Math"/>
                              </a:rPr>
                              <m:t>𝐿</m:t>
                            </m:r>
                          </m:e>
                          <m:sub>
                            <m:r>
                              <a:rPr lang="en-US" sz="2000" b="0" i="1" smtClean="0">
                                <a:latin typeface="Cambria Math"/>
                              </a:rPr>
                              <m:t>𝑥</m:t>
                            </m:r>
                          </m:sub>
                        </m:sSub>
                      </m:e>
                    </m:nary>
                  </m:oMath>
                </a14:m>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Life expectancy (</a:t>
                </a:r>
                <a14:m>
                  <m:oMath xmlns:m="http://schemas.openxmlformats.org/officeDocument/2006/math">
                    <m:sSub>
                      <m:sSubPr>
                        <m:ctrlPr>
                          <a:rPr lang="en-US" sz="2000" b="1" i="1" smtClean="0">
                            <a:latin typeface="Cambria Math"/>
                          </a:rPr>
                        </m:ctrlPr>
                      </m:sSubPr>
                      <m:e>
                        <m:r>
                          <a:rPr lang="en-US" sz="2000" b="1" i="1" smtClean="0">
                            <a:latin typeface="Cambria Math"/>
                          </a:rPr>
                          <m:t>𝒆</m:t>
                        </m:r>
                      </m:e>
                      <m:sub>
                        <m:r>
                          <a:rPr lang="en-US" sz="2000" b="1" i="1" smtClean="0">
                            <a:latin typeface="Cambria Math"/>
                          </a:rPr>
                          <m:t>𝒙</m:t>
                        </m:r>
                      </m:sub>
                    </m:sSub>
                    <m:r>
                      <a:rPr lang="en-US" sz="2000" b="1" i="1" smtClean="0">
                        <a:latin typeface="Cambria Math"/>
                      </a:rPr>
                      <m:t>)</m:t>
                    </m:r>
                  </m:oMath>
                </a14:m>
                <a:r>
                  <a:rPr lang="en-US" sz="2000" dirty="0" smtClean="0">
                    <a:latin typeface="Times New Roman" pitchFamily="18" charset="0"/>
                    <a:cs typeface="Times New Roman" pitchFamily="18" charset="0"/>
                  </a:rPr>
                  <a:t> is the average number of years lived by cohort from exact age ‘x’ till death of all members of the cohort. It is computed by dividing </a:t>
                </a:r>
                <a14:m>
                  <m:oMath xmlns:m="http://schemas.openxmlformats.org/officeDocument/2006/math">
                    <m:sSub>
                      <m:sSubPr>
                        <m:ctrlPr>
                          <a:rPr lang="en-US" sz="2000" b="0" i="1" smtClean="0">
                            <a:latin typeface="Cambria Math"/>
                          </a:rPr>
                        </m:ctrlPr>
                      </m:sSubPr>
                      <m:e>
                        <m:r>
                          <a:rPr lang="en-US" sz="2000" b="0" i="1" smtClean="0">
                            <a:latin typeface="Cambria Math"/>
                          </a:rPr>
                          <m:t>𝑇</m:t>
                        </m:r>
                      </m:e>
                      <m:sub>
                        <m:r>
                          <a:rPr lang="en-US" sz="2000" b="0" i="1" smtClean="0">
                            <a:latin typeface="Cambria Math"/>
                          </a:rPr>
                          <m:t>𝑥</m:t>
                        </m:r>
                      </m:sub>
                    </m:sSub>
                  </m:oMath>
                </a14:m>
                <a:r>
                  <a:rPr lang="en-US" sz="2000" dirty="0" smtClean="0">
                    <a:latin typeface="Times New Roman" pitchFamily="18" charset="0"/>
                    <a:cs typeface="Times New Roman" pitchFamily="18" charset="0"/>
                  </a:rPr>
                  <a:t> with </a:t>
                </a:r>
                <a14:m>
                  <m:oMath xmlns:m="http://schemas.openxmlformats.org/officeDocument/2006/math">
                    <m:sSub>
                      <m:sSubPr>
                        <m:ctrlPr>
                          <a:rPr lang="en-US" sz="2000" b="0" i="1" smtClean="0">
                            <a:latin typeface="Cambria Math"/>
                          </a:rPr>
                        </m:ctrlPr>
                      </m:sSubPr>
                      <m:e>
                        <m:r>
                          <a:rPr lang="en-US" sz="2000" b="0" i="1" smtClean="0">
                            <a:latin typeface="Cambria Math"/>
                          </a:rPr>
                          <m:t>𝑙</m:t>
                        </m:r>
                      </m:e>
                      <m:sub>
                        <m:r>
                          <a:rPr lang="en-US" sz="2000" b="0" i="1" smtClean="0">
                            <a:latin typeface="Cambria Math"/>
                          </a:rPr>
                          <m:t>𝑥</m:t>
                        </m:r>
                      </m:sub>
                    </m:sSub>
                  </m:oMath>
                </a14:m>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534400" cy="3170099"/>
              </a:xfrm>
              <a:prstGeom prst="rect">
                <a:avLst/>
              </a:prstGeom>
              <a:blipFill rotWithShape="1">
                <a:blip r:embed="rId3"/>
                <a:stretch>
                  <a:fillRect l="-4429" t="-962" r="-714"/>
                </a:stretch>
              </a:blipFill>
            </p:spPr>
            <p:txBody>
              <a:bodyPr/>
              <a:lstStyle/>
              <a:p>
                <a:r>
                  <a:rPr lang="en-US">
                    <a:noFill/>
                  </a:rPr>
                  <a:t> </a:t>
                </a:r>
              </a:p>
            </p:txBody>
          </p:sp>
        </mc:Fallback>
      </mc:AlternateContent>
    </p:spTree>
    <p:extLst>
      <p:ext uri="{BB962C8B-B14F-4D97-AF65-F5344CB8AC3E}">
        <p14:creationId xmlns:p14="http://schemas.microsoft.com/office/powerpoint/2010/main" val="388400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5957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154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382000" cy="415498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Introduction</a:t>
            </a:r>
          </a:p>
          <a:p>
            <a:pPr algn="just"/>
            <a:r>
              <a:rPr lang="en-US" sz="2000" dirty="0" smtClean="0">
                <a:latin typeface="Times New Roman" pitchFamily="18" charset="0"/>
                <a:cs typeface="Times New Roman" pitchFamily="18" charset="0"/>
              </a:rPr>
              <a:t>	A </a:t>
            </a:r>
            <a:r>
              <a:rPr lang="en-US" sz="2000" b="1" dirty="0" smtClean="0">
                <a:latin typeface="Times New Roman" pitchFamily="18" charset="0"/>
                <a:cs typeface="Times New Roman" pitchFamily="18" charset="0"/>
              </a:rPr>
              <a:t>life </a:t>
            </a:r>
            <a:r>
              <a:rPr lang="en-US" sz="2000" b="1" dirty="0">
                <a:latin typeface="Times New Roman" pitchFamily="18" charset="0"/>
                <a:cs typeface="Times New Roman" pitchFamily="18" charset="0"/>
              </a:rPr>
              <a:t>table</a:t>
            </a:r>
            <a:r>
              <a:rPr lang="en-US" sz="2000" dirty="0">
                <a:latin typeface="Times New Roman" pitchFamily="18" charset="0"/>
                <a:cs typeface="Times New Roman" pitchFamily="18" charset="0"/>
              </a:rPr>
              <a:t> (also called a </a:t>
            </a:r>
            <a:r>
              <a:rPr lang="en-US" sz="2000" b="1" dirty="0">
                <a:latin typeface="Times New Roman" pitchFamily="18" charset="0"/>
                <a:cs typeface="Times New Roman" pitchFamily="18" charset="0"/>
              </a:rPr>
              <a:t>mortality table</a:t>
            </a:r>
            <a:r>
              <a:rPr lang="en-US" sz="2000" dirty="0">
                <a:latin typeface="Times New Roman" pitchFamily="18" charset="0"/>
                <a:cs typeface="Times New Roman" pitchFamily="18" charset="0"/>
              </a:rPr>
              <a:t> or </a:t>
            </a:r>
            <a:r>
              <a:rPr lang="en-US" sz="2000" b="1" dirty="0">
                <a:latin typeface="Times New Roman" pitchFamily="18" charset="0"/>
                <a:cs typeface="Times New Roman" pitchFamily="18" charset="0"/>
              </a:rPr>
              <a:t>actuarial table</a:t>
            </a:r>
            <a:r>
              <a:rPr lang="en-US" sz="2000" dirty="0">
                <a:latin typeface="Times New Roman" pitchFamily="18" charset="0"/>
                <a:cs typeface="Times New Roman" pitchFamily="18" charset="0"/>
              </a:rPr>
              <a:t>) is a table which shows, for each age, what the probability is that a person of that age will die before his or her next birthday ("probability of death"). In other words, it represents the survivorship of people from a certain population</a:t>
            </a:r>
            <a:r>
              <a:rPr lang="en-US" sz="2000" dirty="0" smtClean="0">
                <a:latin typeface="Times New Roman" pitchFamily="18" charset="0"/>
                <a:cs typeface="Times New Roman" pitchFamily="18" charset="0"/>
              </a:rPr>
              <a:t>.</a:t>
            </a:r>
            <a:r>
              <a:rPr lang="en-US" sz="2000" baseline="30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can also be explained as a long-term mathematical way to measure a population's longevity</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OR</a:t>
            </a:r>
          </a:p>
          <a:p>
            <a:pPr algn="just"/>
            <a:r>
              <a:rPr lang="en-US" sz="2000" dirty="0" smtClean="0">
                <a:latin typeface="Times New Roman" pitchFamily="18" charset="0"/>
                <a:cs typeface="Times New Roman" pitchFamily="18" charset="0"/>
              </a:rPr>
              <a:t>	Life </a:t>
            </a:r>
            <a:r>
              <a:rPr lang="en-US" sz="2000" dirty="0">
                <a:latin typeface="Times New Roman" pitchFamily="18" charset="0"/>
                <a:cs typeface="Times New Roman" pitchFamily="18" charset="0"/>
              </a:rPr>
              <a:t>table is a mathematical sample which gives a view of death in a country and is the basis for measuring the average life expectancy in a society. It tells about the probability of a person dying at a certain age, or living upto a definite age.</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hlinkClick r:id="rId2"/>
              </a:rPr>
              <a:t>https://www.ssa.gov/oact/NOTES/as116/as116_I_II_III.html</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787743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229600" cy="323165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What is a cohort</a:t>
            </a:r>
          </a:p>
          <a:p>
            <a:pPr algn="just"/>
            <a:r>
              <a:rPr lang="en-US" sz="2000" dirty="0" smtClean="0">
                <a:latin typeface="Times New Roman" pitchFamily="18" charset="0"/>
                <a:cs typeface="Times New Roman" pitchFamily="18" charset="0"/>
              </a:rPr>
              <a:t>	A</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cohort</a:t>
            </a:r>
            <a:r>
              <a:rPr lang="en-US" sz="2000" dirty="0">
                <a:latin typeface="Times New Roman" pitchFamily="18" charset="0"/>
                <a:cs typeface="Times New Roman" pitchFamily="18" charset="0"/>
              </a:rPr>
              <a:t> is a subset of a population consisting of all </a:t>
            </a:r>
            <a:r>
              <a:rPr lang="en-US" sz="2000" dirty="0" smtClean="0">
                <a:latin typeface="Times New Roman" pitchFamily="18" charset="0"/>
                <a:cs typeface="Times New Roman" pitchFamily="18" charset="0"/>
              </a:rPr>
              <a:t>individuals born </a:t>
            </a:r>
            <a:r>
              <a:rPr lang="en-US" sz="2000" dirty="0">
                <a:latin typeface="Times New Roman" pitchFamily="18" charset="0"/>
                <a:cs typeface="Times New Roman" pitchFamily="18" charset="0"/>
              </a:rPr>
              <a:t>in the same year</a:t>
            </a:r>
            <a:r>
              <a:rPr lang="en-US" sz="2000" dirty="0" smtClean="0">
                <a:latin typeface="Times New Roman" pitchFamily="18" charset="0"/>
                <a:cs typeface="Times New Roman" pitchFamily="18" charset="0"/>
              </a:rPr>
              <a:t>. </a:t>
            </a:r>
          </a:p>
          <a:p>
            <a:pPr algn="just"/>
            <a:r>
              <a:rPr lang="en-US" sz="2000" dirty="0" smtClean="0">
                <a:latin typeface="Times New Roman" pitchFamily="18" charset="0"/>
                <a:cs typeface="Times New Roman" pitchFamily="18" charset="0"/>
              </a:rPr>
              <a:t>	Populations </a:t>
            </a:r>
            <a:r>
              <a:rPr lang="en-US" sz="2000" dirty="0">
                <a:latin typeface="Times New Roman" pitchFamily="18" charset="0"/>
                <a:cs typeface="Times New Roman" pitchFamily="18" charset="0"/>
              </a:rPr>
              <a:t>of species with longer lifespans have </a:t>
            </a:r>
            <a:r>
              <a:rPr lang="en-US" sz="2000" dirty="0" smtClean="0">
                <a:latin typeface="Times New Roman" pitchFamily="18" charset="0"/>
                <a:cs typeface="Times New Roman" pitchFamily="18" charset="0"/>
              </a:rPr>
              <a:t>more cohorts</a:t>
            </a: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and more interactions among individuals of different </a:t>
            </a:r>
            <a:r>
              <a:rPr lang="en-US" sz="2000" dirty="0" smtClean="0">
                <a:latin typeface="Times New Roman" pitchFamily="18" charset="0"/>
                <a:cs typeface="Times New Roman" pitchFamily="18" charset="0"/>
              </a:rPr>
              <a:t>ages. </a:t>
            </a:r>
          </a:p>
          <a:p>
            <a:pPr algn="just"/>
            <a:r>
              <a:rPr lang="en-US" sz="2000" dirty="0" smtClean="0">
                <a:latin typeface="Times New Roman" pitchFamily="18" charset="0"/>
                <a:cs typeface="Times New Roman" pitchFamily="18" charset="0"/>
              </a:rPr>
              <a:t>	Populations consisting </a:t>
            </a:r>
            <a:r>
              <a:rPr lang="en-US" sz="2000" dirty="0">
                <a:latin typeface="Times New Roman" pitchFamily="18" charset="0"/>
                <a:cs typeface="Times New Roman" pitchFamily="18" charset="0"/>
              </a:rPr>
              <a:t>of multiple </a:t>
            </a:r>
            <a:r>
              <a:rPr lang="en-US" sz="2000" dirty="0" smtClean="0">
                <a:latin typeface="Times New Roman" pitchFamily="18" charset="0"/>
                <a:cs typeface="Times New Roman" pitchFamily="18" charset="0"/>
              </a:rPr>
              <a:t>cohorts tend </a:t>
            </a:r>
            <a:r>
              <a:rPr lang="en-US" sz="2000" dirty="0">
                <a:latin typeface="Times New Roman" pitchFamily="18" charset="0"/>
                <a:cs typeface="Times New Roman" pitchFamily="18" charset="0"/>
              </a:rPr>
              <a:t>to be more resistant to </a:t>
            </a:r>
            <a:r>
              <a:rPr lang="en-US" sz="2000" dirty="0" smtClean="0">
                <a:latin typeface="Times New Roman" pitchFamily="18" charset="0"/>
                <a:cs typeface="Times New Roman" pitchFamily="18" charset="0"/>
              </a:rPr>
              <a:t>extinction than </a:t>
            </a:r>
            <a:r>
              <a:rPr lang="en-US" sz="2000" dirty="0">
                <a:latin typeface="Times New Roman" pitchFamily="18" charset="0"/>
                <a:cs typeface="Times New Roman" pitchFamily="18" charset="0"/>
              </a:rPr>
              <a:t>those consisting of only one or very few cohorts</a:t>
            </a:r>
            <a:r>
              <a:rPr lang="en-US" sz="2000" dirty="0" smtClean="0">
                <a:latin typeface="Times New Roman" pitchFamily="18" charset="0"/>
                <a:cs typeface="Times New Roman" pitchFamily="18" charset="0"/>
              </a:rPr>
              <a:t>.</a:t>
            </a:r>
          </a:p>
          <a:p>
            <a:pPr algn="just"/>
            <a:r>
              <a:rPr lang="en-US" sz="2000" dirty="0" smtClean="0">
                <a:hlinkClick r:id="rId2"/>
              </a:rPr>
              <a:t>http://www.bio.miami.edu/dana/330/330F19_13b.html</a:t>
            </a:r>
            <a:endParaRPr lang="en-US" sz="2000" dirty="0" smtClean="0"/>
          </a:p>
          <a:p>
            <a:pPr algn="just"/>
            <a:r>
              <a:rPr lang="en-US" sz="2000" smtClean="0">
                <a:hlinkClick r:id="rId3"/>
              </a:rPr>
              <a:t>http://article.sapub.org/10.5923.j.ajcam.20130306.01.html</a:t>
            </a:r>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22116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446276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Why we use Life tables?</a:t>
            </a:r>
          </a:p>
          <a:p>
            <a:pPr algn="just"/>
            <a:r>
              <a:rPr lang="en-US" sz="2000" dirty="0" smtClean="0">
                <a:latin typeface="Times New Roman" pitchFamily="18" charset="0"/>
                <a:cs typeface="Times New Roman" pitchFamily="18" charset="0"/>
              </a:rPr>
              <a:t>	Life tables are used to describe age-specific mortality and survival rates for a population. When this information is combined with fecundity data, life-tables can be used to estimate rates of population change</a:t>
            </a:r>
          </a:p>
          <a:p>
            <a:pPr algn="just"/>
            <a:r>
              <a:rPr lang="en-US" sz="2000" dirty="0" smtClean="0">
                <a:latin typeface="Times New Roman" pitchFamily="18" charset="0"/>
                <a:cs typeface="Times New Roman" pitchFamily="18" charset="0"/>
              </a:rPr>
              <a:t>	A </a:t>
            </a:r>
            <a:r>
              <a:rPr lang="en-US" sz="2000" dirty="0">
                <a:latin typeface="Times New Roman" pitchFamily="18" charset="0"/>
                <a:cs typeface="Times New Roman" pitchFamily="18" charset="0"/>
              </a:rPr>
              <a:t>life table is a concise way of showing the probabilities of a member of a particular population living to or dying at a particular age. In this study, the life tables are used to examine the mortality changes in the Social Security population over </a:t>
            </a:r>
            <a:r>
              <a:rPr lang="en-US" sz="2000" dirty="0" smtClean="0">
                <a:latin typeface="Times New Roman" pitchFamily="18" charset="0"/>
                <a:cs typeface="Times New Roman" pitchFamily="18" charset="0"/>
              </a:rPr>
              <a:t>time.</a:t>
            </a:r>
          </a:p>
          <a:p>
            <a:pPr algn="just"/>
            <a:r>
              <a:rPr lang="en-US" sz="2000" dirty="0" smtClean="0">
                <a:latin typeface="Times New Roman" pitchFamily="18" charset="0"/>
                <a:cs typeface="Times New Roman" pitchFamily="18" charset="0"/>
              </a:rPr>
              <a:t>	According </a:t>
            </a:r>
            <a:r>
              <a:rPr lang="en-US" sz="2000" dirty="0">
                <a:latin typeface="Times New Roman" pitchFamily="18" charset="0"/>
                <a:cs typeface="Times New Roman" pitchFamily="18" charset="0"/>
              </a:rPr>
              <a:t>to Bogue, “The life table is a mathematical model that portrays mortality condition at a particular time among a population and provides a basis for measuring longevity. I</a:t>
            </a:r>
            <a:r>
              <a:rPr lang="en-US" sz="2000" dirty="0" smtClean="0">
                <a:latin typeface="Times New Roman" pitchFamily="18" charset="0"/>
                <a:cs typeface="Times New Roman" pitchFamily="18" charset="0"/>
              </a:rPr>
              <a:t>t is </a:t>
            </a:r>
            <a:r>
              <a:rPr lang="en-US" sz="2000" dirty="0">
                <a:latin typeface="Times New Roman" pitchFamily="18" charset="0"/>
                <a:cs typeface="Times New Roman" pitchFamily="18" charset="0"/>
              </a:rPr>
              <a:t>based on age specific mortality rates observed for a population for a particular year.”</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hlinkClick r:id="rId2"/>
              </a:rPr>
              <a:t>https://www.sociologydiscussion.com/demography/population-growth/life-table-meaning-types-and-importance/3030</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34108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458200" cy="446276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Life Tables</a:t>
            </a:r>
          </a:p>
          <a:p>
            <a:pPr algn="just"/>
            <a:r>
              <a:rPr lang="en-US" sz="2000" dirty="0" smtClean="0">
                <a:latin typeface="Times New Roman" pitchFamily="18" charset="0"/>
                <a:cs typeface="Times New Roman" pitchFamily="18" charset="0"/>
              </a:rPr>
              <a:t>There </a:t>
            </a:r>
            <a:r>
              <a:rPr lang="en-US" sz="2000" dirty="0">
                <a:latin typeface="Times New Roman" pitchFamily="18" charset="0"/>
                <a:cs typeface="Times New Roman" pitchFamily="18" charset="0"/>
              </a:rPr>
              <a:t>are two types of life tables:</a:t>
            </a:r>
          </a:p>
          <a:p>
            <a:pPr marL="457200" indent="-457200" algn="just">
              <a:buFont typeface="+mj-lt"/>
              <a:buAutoNum type="arabicPeriod"/>
            </a:pPr>
            <a:r>
              <a:rPr lang="en-US" sz="2000" b="1" dirty="0">
                <a:latin typeface="Times New Roman" pitchFamily="18" charset="0"/>
                <a:cs typeface="Times New Roman" pitchFamily="18" charset="0"/>
              </a:rPr>
              <a:t>Period or static life tables </a:t>
            </a:r>
            <a:r>
              <a:rPr lang="en-US" sz="2000" dirty="0">
                <a:latin typeface="Times New Roman" pitchFamily="18" charset="0"/>
                <a:cs typeface="Times New Roman" pitchFamily="18" charset="0"/>
              </a:rPr>
              <a:t>show the current probability of death (for people of different ages, in the current year</a:t>
            </a:r>
            <a:r>
              <a:rPr lang="en-US" sz="2000" dirty="0" smtClean="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OR</a:t>
            </a:r>
          </a:p>
          <a:p>
            <a:pPr algn="just"/>
            <a:r>
              <a:rPr lang="en-US" sz="2000" dirty="0" smtClean="0"/>
              <a:t>	“</a:t>
            </a:r>
            <a:r>
              <a:rPr lang="en-US" sz="2000" dirty="0">
                <a:latin typeface="Times New Roman" pitchFamily="18" charset="0"/>
                <a:cs typeface="Times New Roman" pitchFamily="18" charset="0"/>
              </a:rPr>
              <a:t>Period Life Table </a:t>
            </a:r>
            <a:r>
              <a:rPr lang="en-US" sz="2000" dirty="0" smtClean="0">
                <a:latin typeface="Times New Roman" pitchFamily="18" charset="0"/>
                <a:cs typeface="Times New Roman" pitchFamily="18" charset="0"/>
              </a:rPr>
              <a:t>summarizes </a:t>
            </a:r>
            <a:r>
              <a:rPr lang="en-US" sz="2000" dirty="0">
                <a:latin typeface="Times New Roman" pitchFamily="18" charset="0"/>
                <a:cs typeface="Times New Roman" pitchFamily="18" charset="0"/>
              </a:rPr>
              <a:t>the age specific mortality conditions pertaining to a given or other short time period.”</a:t>
            </a:r>
          </a:p>
          <a:p>
            <a:pPr algn="just"/>
            <a:r>
              <a:rPr lang="en-US" sz="2000" b="1" dirty="0" smtClean="0">
                <a:latin typeface="Times New Roman" pitchFamily="18" charset="0"/>
                <a:cs typeface="Times New Roman" pitchFamily="18" charset="0"/>
              </a:rPr>
              <a:t>2.   Cohort </a:t>
            </a:r>
            <a:r>
              <a:rPr lang="en-US" sz="2000" b="1" dirty="0">
                <a:latin typeface="Times New Roman" pitchFamily="18" charset="0"/>
                <a:cs typeface="Times New Roman" pitchFamily="18" charset="0"/>
              </a:rPr>
              <a:t>life tables </a:t>
            </a:r>
            <a:r>
              <a:rPr lang="en-US" sz="2000" dirty="0">
                <a:latin typeface="Times New Roman" pitchFamily="18" charset="0"/>
                <a:cs typeface="Times New Roman" pitchFamily="18" charset="0"/>
              </a:rPr>
              <a:t>show the probability of death of people from a given cohort (especially birth year) over the course of their lifetime</a:t>
            </a:r>
            <a:r>
              <a:rPr lang="en-US" sz="2000" dirty="0" smtClean="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OR</a:t>
            </a:r>
          </a:p>
          <a:p>
            <a:pPr algn="just"/>
            <a:r>
              <a:rPr lang="en-US" sz="2000" dirty="0" smtClean="0"/>
              <a:t>	</a:t>
            </a:r>
            <a:r>
              <a:rPr lang="en-US" sz="2000" dirty="0"/>
              <a:t> </a:t>
            </a:r>
            <a:r>
              <a:rPr lang="en-US" sz="2000" dirty="0">
                <a:latin typeface="Times New Roman" pitchFamily="18" charset="0"/>
                <a:cs typeface="Times New Roman" pitchFamily="18" charset="0"/>
              </a:rPr>
              <a:t>The Cohort or Generation Life Table </a:t>
            </a:r>
            <a:r>
              <a:rPr lang="en-US" sz="2000" dirty="0" smtClean="0">
                <a:latin typeface="Times New Roman" pitchFamily="18" charset="0"/>
                <a:cs typeface="Times New Roman" pitchFamily="18" charset="0"/>
              </a:rPr>
              <a:t>“summarizes </a:t>
            </a:r>
            <a:r>
              <a:rPr lang="en-US" sz="2000" dirty="0">
                <a:latin typeface="Times New Roman" pitchFamily="18" charset="0"/>
                <a:cs typeface="Times New Roman" pitchFamily="18" charset="0"/>
              </a:rPr>
              <a:t>the age specific mortality experience of a given birth cohort (a group of persons all born at the same time) for its life and thus extends over many </a:t>
            </a:r>
            <a:r>
              <a:rPr lang="en-US" sz="2000" dirty="0" smtClean="0">
                <a:latin typeface="Times New Roman" pitchFamily="18" charset="0"/>
                <a:cs typeface="Times New Roman" pitchFamily="18" charset="0"/>
              </a:rPr>
              <a:t>calendar </a:t>
            </a:r>
            <a:r>
              <a:rPr lang="en-US" sz="2000" dirty="0">
                <a:latin typeface="Times New Roman" pitchFamily="18" charset="0"/>
                <a:cs typeface="Times New Roman" pitchFamily="18" charset="0"/>
              </a:rPr>
              <a:t>years.”</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786614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4154984"/>
          </a:xfrm>
          <a:prstGeom prst="rect">
            <a:avLst/>
          </a:prstGeom>
          <a:noFill/>
        </p:spPr>
        <p:txBody>
          <a:bodyPr wrap="square" rtlCol="0">
            <a:spAutoFit/>
          </a:bodyPr>
          <a:lstStyle/>
          <a:p>
            <a:pPr algn="just" fontAlgn="base"/>
            <a:r>
              <a:rPr lang="en-US" sz="2400" b="1" dirty="0">
                <a:latin typeface="Times New Roman" pitchFamily="18" charset="0"/>
                <a:cs typeface="Times New Roman" pitchFamily="18" charset="0"/>
              </a:rPr>
              <a:t>Assumptions of Life Table:</a:t>
            </a:r>
          </a:p>
          <a:p>
            <a:pPr algn="just" fontAlgn="base"/>
            <a:r>
              <a:rPr lang="en-US" sz="2000" dirty="0">
                <a:latin typeface="Times New Roman" pitchFamily="18" charset="0"/>
                <a:cs typeface="Times New Roman" pitchFamily="18" charset="0"/>
              </a:rPr>
              <a:t>A life table is based on the following assumptions:</a:t>
            </a:r>
          </a:p>
          <a:p>
            <a:pPr algn="just" fontAlgn="base"/>
            <a:r>
              <a:rPr lang="en-US" sz="2000" dirty="0">
                <a:latin typeface="Times New Roman" pitchFamily="18" charset="0"/>
                <a:cs typeface="Times New Roman" pitchFamily="18" charset="0"/>
              </a:rPr>
              <a:t>1. A hypothetical cohort of life table usually comprises of 1,000 or 10,000 or  </a:t>
            </a:r>
            <a:r>
              <a:rPr lang="en-US" sz="2000" dirty="0" smtClean="0">
                <a:latin typeface="Times New Roman" pitchFamily="18" charset="0"/>
                <a:cs typeface="Times New Roman" pitchFamily="18" charset="0"/>
              </a:rPr>
              <a:t> 1,00,000 </a:t>
            </a:r>
            <a:r>
              <a:rPr lang="en-US" sz="2000" dirty="0">
                <a:latin typeface="Times New Roman" pitchFamily="18" charset="0"/>
                <a:cs typeface="Times New Roman" pitchFamily="18" charset="0"/>
              </a:rPr>
              <a:t>births.</a:t>
            </a:r>
          </a:p>
          <a:p>
            <a:pPr algn="just" fontAlgn="base"/>
            <a:r>
              <a:rPr lang="en-US" sz="2000" dirty="0">
                <a:latin typeface="Times New Roman" pitchFamily="18" charset="0"/>
                <a:cs typeface="Times New Roman" pitchFamily="18" charset="0"/>
              </a:rPr>
              <a:t>2. The deaths are equally distributed throughout the year.</a:t>
            </a:r>
          </a:p>
          <a:p>
            <a:pPr algn="just" fontAlgn="base"/>
            <a:r>
              <a:rPr lang="en-US" sz="2000" dirty="0">
                <a:latin typeface="Times New Roman" pitchFamily="18" charset="0"/>
                <a:cs typeface="Times New Roman" pitchFamily="18" charset="0"/>
              </a:rPr>
              <a:t>3. The cohort of people diminish gradually by death only.</a:t>
            </a:r>
          </a:p>
          <a:p>
            <a:pPr algn="just" fontAlgn="base"/>
            <a:r>
              <a:rPr lang="en-US" sz="2000" dirty="0">
                <a:latin typeface="Times New Roman" pitchFamily="18" charset="0"/>
                <a:cs typeface="Times New Roman" pitchFamily="18" charset="0"/>
              </a:rPr>
              <a:t>4. The cohort is closed to the in-migration and out-migration.</a:t>
            </a:r>
          </a:p>
          <a:p>
            <a:pPr algn="just" fontAlgn="base"/>
            <a:r>
              <a:rPr lang="en-US" sz="2000" dirty="0">
                <a:latin typeface="Times New Roman" pitchFamily="18" charset="0"/>
                <a:cs typeface="Times New Roman" pitchFamily="18" charset="0"/>
              </a:rPr>
              <a:t>5. The death rate is related to a pre-determined age specific death rate.</a:t>
            </a:r>
          </a:p>
          <a:p>
            <a:pPr algn="just" fontAlgn="base"/>
            <a:r>
              <a:rPr lang="en-US" sz="2000" dirty="0">
                <a:latin typeface="Times New Roman" pitchFamily="18" charset="0"/>
                <a:cs typeface="Times New Roman" pitchFamily="18" charset="0"/>
              </a:rPr>
              <a:t>6. The cohort of persons die at a fixed age which does not change</a:t>
            </a:r>
            <a:r>
              <a:rPr lang="en-US" sz="2000" dirty="0" smtClean="0">
                <a:latin typeface="Times New Roman" pitchFamily="18" charset="0"/>
                <a:cs typeface="Times New Roman" pitchFamily="18" charset="0"/>
              </a:rPr>
              <a:t>.</a:t>
            </a:r>
            <a:endParaRPr lang="en-US" sz="2000" cap="all" dirty="0">
              <a:latin typeface="Times New Roman" pitchFamily="18" charset="0"/>
              <a:cs typeface="Times New Roman" pitchFamily="18" charset="0"/>
            </a:endParaRPr>
          </a:p>
          <a:p>
            <a:pPr algn="just" fontAlgn="base"/>
            <a:r>
              <a:rPr lang="en-US" sz="2000" dirty="0">
                <a:latin typeface="Times New Roman" pitchFamily="18" charset="0"/>
                <a:cs typeface="Times New Roman" pitchFamily="18" charset="0"/>
              </a:rPr>
              <a:t>7. There is no change in death rates overtime.</a:t>
            </a:r>
          </a:p>
          <a:p>
            <a:pPr algn="just" fontAlgn="base"/>
            <a:r>
              <a:rPr lang="en-US" sz="2000" dirty="0">
                <a:latin typeface="Times New Roman" pitchFamily="18" charset="0"/>
                <a:cs typeface="Times New Roman" pitchFamily="18" charset="0"/>
              </a:rPr>
              <a:t>8. The cohort of life tables are generally constructed separately for males and females.</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82700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10600" cy="415498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Importance of Life Tables</a:t>
            </a:r>
          </a:p>
          <a:p>
            <a:pPr algn="just" fontAlgn="base"/>
            <a:r>
              <a:rPr lang="en-US" sz="2000" b="1" dirty="0">
                <a:latin typeface="Times New Roman" pitchFamily="18" charset="0"/>
                <a:cs typeface="Times New Roman" pitchFamily="18" charset="0"/>
              </a:rPr>
              <a:t>1. </a:t>
            </a:r>
            <a:r>
              <a:rPr lang="en-US" sz="2000" dirty="0">
                <a:latin typeface="Times New Roman" pitchFamily="18" charset="0"/>
                <a:cs typeface="Times New Roman" pitchFamily="18" charset="0"/>
              </a:rPr>
              <a:t>Life table is used to project future population on the basis of the present death rate.</a:t>
            </a:r>
          </a:p>
          <a:p>
            <a:pPr algn="just" fontAlgn="base"/>
            <a:r>
              <a:rPr lang="en-US" sz="2000" b="1" dirty="0">
                <a:latin typeface="Times New Roman" pitchFamily="18" charset="0"/>
                <a:cs typeface="Times New Roman" pitchFamily="18" charset="0"/>
              </a:rPr>
              <a:t>2. </a:t>
            </a:r>
            <a:r>
              <a:rPr lang="en-US" sz="2000" dirty="0">
                <a:latin typeface="Times New Roman" pitchFamily="18" charset="0"/>
                <a:cs typeface="Times New Roman" pitchFamily="18" charset="0"/>
              </a:rPr>
              <a:t>It helps in determining the average expectation of life based on age specific death rates.</a:t>
            </a:r>
          </a:p>
          <a:p>
            <a:pPr algn="just" fontAlgn="base"/>
            <a:r>
              <a:rPr lang="en-US" sz="2000" b="1" dirty="0">
                <a:latin typeface="Times New Roman" pitchFamily="18" charset="0"/>
                <a:cs typeface="Times New Roman" pitchFamily="18" charset="0"/>
              </a:rPr>
              <a:t>3. </a:t>
            </a:r>
            <a:r>
              <a:rPr lang="en-US" sz="2000" dirty="0">
                <a:latin typeface="Times New Roman" pitchFamily="18" charset="0"/>
                <a:cs typeface="Times New Roman" pitchFamily="18" charset="0"/>
              </a:rPr>
              <a:t>The method of constructing a life table can be followed to estimate the cause of specific death rates, male and female death rates, etc.</a:t>
            </a:r>
          </a:p>
          <a:p>
            <a:pPr algn="just" fontAlgn="base"/>
            <a:r>
              <a:rPr lang="en-US" sz="2000" b="1" dirty="0">
                <a:latin typeface="Times New Roman" pitchFamily="18" charset="0"/>
                <a:cs typeface="Times New Roman" pitchFamily="18" charset="0"/>
              </a:rPr>
              <a:t>4. </a:t>
            </a:r>
            <a:r>
              <a:rPr lang="en-US" sz="2000" dirty="0">
                <a:latin typeface="Times New Roman" pitchFamily="18" charset="0"/>
                <a:cs typeface="Times New Roman" pitchFamily="18" charset="0"/>
              </a:rPr>
              <a:t>The survival rates in a life table can be used to calculate the net migration rate on the basis of age distribution at 5 or 10 year interval.</a:t>
            </a:r>
          </a:p>
          <a:p>
            <a:pPr algn="just" fontAlgn="base"/>
            <a:r>
              <a:rPr lang="en-US" sz="2000" b="1" dirty="0">
                <a:latin typeface="Times New Roman" pitchFamily="18" charset="0"/>
                <a:cs typeface="Times New Roman" pitchFamily="18" charset="0"/>
              </a:rPr>
              <a:t>5. </a:t>
            </a:r>
            <a:r>
              <a:rPr lang="en-US" sz="2000" dirty="0">
                <a:latin typeface="Times New Roman" pitchFamily="18" charset="0"/>
                <a:cs typeface="Times New Roman" pitchFamily="18" charset="0"/>
              </a:rPr>
              <a:t>Life tables can be used to compare population trends at national and international levels.</a:t>
            </a:r>
          </a:p>
          <a:p>
            <a:pPr algn="just" fontAlgn="base"/>
            <a:r>
              <a:rPr lang="en-US" sz="2000" b="1" dirty="0">
                <a:latin typeface="Times New Roman" pitchFamily="18" charset="0"/>
                <a:cs typeface="Times New Roman" pitchFamily="18" charset="0"/>
              </a:rPr>
              <a:t>6. </a:t>
            </a:r>
            <a:r>
              <a:rPr lang="en-US" sz="2000" dirty="0">
                <a:latin typeface="Times New Roman" pitchFamily="18" charset="0"/>
                <a:cs typeface="Times New Roman" pitchFamily="18" charset="0"/>
              </a:rPr>
              <a:t>By constructing a life table based on the age at marriage, marriage patterns and changes in them can be estimated</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012672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610600" cy="3477875"/>
          </a:xfrm>
          <a:prstGeom prst="rect">
            <a:avLst/>
          </a:prstGeom>
          <a:noFill/>
        </p:spPr>
        <p:txBody>
          <a:bodyPr wrap="square" rtlCol="0">
            <a:spAutoFit/>
          </a:bodyPr>
          <a:lstStyle/>
          <a:p>
            <a:pPr algn="just" fontAlgn="base"/>
            <a:r>
              <a:rPr lang="en-US" sz="2000" b="1" dirty="0" smtClean="0">
                <a:latin typeface="Times New Roman" pitchFamily="18" charset="0"/>
                <a:cs typeface="Times New Roman" pitchFamily="18" charset="0"/>
              </a:rPr>
              <a:t>7. </a:t>
            </a:r>
            <a:r>
              <a:rPr lang="en-US" sz="2000" dirty="0" smtClean="0">
                <a:latin typeface="Times New Roman" pitchFamily="18" charset="0"/>
                <a:cs typeface="Times New Roman" pitchFamily="18" charset="0"/>
              </a:rPr>
              <a:t>Instead of a single life table, multiple decrement life tables relating to cause specific death rate, male and female death rates, etc. can be constructed for analyzing socio-economic data in a country.</a:t>
            </a:r>
          </a:p>
          <a:p>
            <a:pPr algn="just" fontAlgn="base"/>
            <a:r>
              <a:rPr lang="en-US" sz="2000" b="1" dirty="0" smtClean="0">
                <a:latin typeface="Times New Roman" pitchFamily="18" charset="0"/>
                <a:cs typeface="Times New Roman" pitchFamily="18" charset="0"/>
              </a:rPr>
              <a:t>8. </a:t>
            </a:r>
            <a:r>
              <a:rPr lang="en-US" sz="2000" dirty="0" smtClean="0">
                <a:latin typeface="Times New Roman" pitchFamily="18" charset="0"/>
                <a:cs typeface="Times New Roman" pitchFamily="18" charset="0"/>
              </a:rPr>
              <a:t>Life tables are particularly used for formulating family planning programs relating to infant mortality, maternal deaths, health programs, etc. They can also be used for evaluating family planning programs.</a:t>
            </a:r>
          </a:p>
          <a:p>
            <a:pPr algn="just" fontAlgn="base"/>
            <a:r>
              <a:rPr lang="en-US" sz="2000" b="1" dirty="0" smtClean="0">
                <a:latin typeface="Times New Roman" pitchFamily="18" charset="0"/>
                <a:cs typeface="Times New Roman" pitchFamily="18" charset="0"/>
              </a:rPr>
              <a:t>9. </a:t>
            </a:r>
            <a:r>
              <a:rPr lang="en-US" sz="2000" dirty="0" smtClean="0">
                <a:latin typeface="Times New Roman" pitchFamily="18" charset="0"/>
                <a:cs typeface="Times New Roman" pitchFamily="18" charset="0"/>
              </a:rPr>
              <a:t>Now a days, life tables are used by life insurance companies in order to estimate the average life expectancy of persons, separately for males and females. They help in determining the amount of premium to be paid by a person falling in a specific age group.</a:t>
            </a:r>
          </a:p>
          <a:p>
            <a:pPr algn="just"/>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211019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81000" y="381000"/>
                <a:ext cx="8153400" cy="4462760"/>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Function of Life Tables</a:t>
                </a:r>
              </a:p>
              <a:p>
                <a:pPr algn="just"/>
                <a:r>
                  <a:rPr lang="en-US" sz="2000" dirty="0" smtClean="0">
                    <a:latin typeface="Times New Roman" pitchFamily="18" charset="0"/>
                    <a:cs typeface="Times New Roman" pitchFamily="18" charset="0"/>
                  </a:rPr>
                  <a:t>	The main function s or notations that will be used in an abridge life table</a:t>
                </a:r>
              </a:p>
              <a:p>
                <a:pPr algn="just"/>
                <a:r>
                  <a:rPr lang="en-US" sz="2000" b="1" dirty="0" smtClean="0">
                    <a:latin typeface="Times New Roman" pitchFamily="18" charset="0"/>
                    <a:cs typeface="Times New Roman" pitchFamily="18" charset="0"/>
                  </a:rPr>
                  <a:t>Survivor (</a:t>
                </a:r>
                <a14:m>
                  <m:oMath xmlns:m="http://schemas.openxmlformats.org/officeDocument/2006/math">
                    <m:sSub>
                      <m:sSubPr>
                        <m:ctrlPr>
                          <a:rPr lang="en-US" sz="2000" b="1" i="1" smtClean="0">
                            <a:latin typeface="Cambria Math"/>
                          </a:rPr>
                        </m:ctrlPr>
                      </m:sSubPr>
                      <m:e>
                        <m:r>
                          <a:rPr lang="en-US" sz="2000" b="1" i="1" smtClean="0">
                            <a:latin typeface="Cambria Math"/>
                          </a:rPr>
                          <m:t>𝒍</m:t>
                        </m:r>
                      </m:e>
                      <m:sub>
                        <m:r>
                          <a:rPr lang="en-US" sz="2000" b="1" i="1" smtClean="0">
                            <a:latin typeface="Cambria Math"/>
                          </a:rPr>
                          <m:t>𝒙</m:t>
                        </m:r>
                      </m:sub>
                    </m:sSub>
                    <m:r>
                      <a:rPr lang="en-US" sz="2000" b="1" i="1" smtClean="0">
                        <a:latin typeface="Cambria Math"/>
                      </a:rPr>
                      <m:t>)</m:t>
                    </m:r>
                  </m:oMath>
                </a14:m>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are the number of persons surviving at exact age ‘x’</a:t>
                </a:r>
              </a:p>
              <a:p>
                <a:pPr algn="just"/>
                <a:r>
                  <a:rPr lang="en-US" sz="2000" b="1" dirty="0" smtClean="0">
                    <a:latin typeface="Times New Roman" pitchFamily="18" charset="0"/>
                    <a:cs typeface="Times New Roman" pitchFamily="18" charset="0"/>
                  </a:rPr>
                  <a:t>Number of deaths </a:t>
                </a:r>
                <a14:m>
                  <m:oMath xmlns:m="http://schemas.openxmlformats.org/officeDocument/2006/math">
                    <m:d>
                      <m:dPr>
                        <m:ctrlPr>
                          <a:rPr lang="en-US" sz="2000" b="1" i="1" smtClean="0">
                            <a:latin typeface="Cambria Math"/>
                          </a:rPr>
                        </m:ctrlPr>
                      </m:dPr>
                      <m:e>
                        <m:r>
                          <a:rPr lang="en-US" sz="2000" b="1" i="1" smtClean="0">
                            <a:latin typeface="Cambria Math"/>
                          </a:rPr>
                          <m:t>𝒏</m:t>
                        </m:r>
                        <m:sSub>
                          <m:sSubPr>
                            <m:ctrlPr>
                              <a:rPr lang="en-US" sz="2000" b="1" i="1" smtClean="0">
                                <a:latin typeface="Cambria Math"/>
                              </a:rPr>
                            </m:ctrlPr>
                          </m:sSubPr>
                          <m:e>
                            <m:r>
                              <a:rPr lang="en-US" sz="2000" b="1" i="1" smtClean="0">
                                <a:latin typeface="Cambria Math"/>
                              </a:rPr>
                              <m:t>𝒅</m:t>
                            </m:r>
                          </m:e>
                          <m:sub>
                            <m:r>
                              <a:rPr lang="en-US" sz="2000" b="1" i="1" smtClean="0">
                                <a:latin typeface="Cambria Math"/>
                              </a:rPr>
                              <m:t>𝒙</m:t>
                            </m:r>
                          </m:sub>
                        </m:sSub>
                      </m:e>
                    </m:d>
                  </m:oMath>
                </a14:m>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between age ‘x’ and age ‘x+1’, where ‘n’ is the age interval. For completed life table it is one and for abridge life table it could be 5 or 10 depending upon the class interval. It is difference in survivors at exact age ‘x+n’ from survivors at exact age ‘x’.</a:t>
                </a:r>
              </a:p>
              <a:p>
                <a:pPr algn="just"/>
                <a:r>
                  <a:rPr lang="en-US" sz="2000" b="1" dirty="0" smtClean="0">
                    <a:latin typeface="Times New Roman" pitchFamily="18" charset="0"/>
                    <a:cs typeface="Times New Roman" pitchFamily="18" charset="0"/>
                  </a:rPr>
                  <a:t>Probability of dying </a:t>
                </a:r>
                <a14:m>
                  <m:oMath xmlns:m="http://schemas.openxmlformats.org/officeDocument/2006/math">
                    <m:r>
                      <a:rPr lang="en-US" sz="2000" b="1" i="1" smtClean="0">
                        <a:latin typeface="Cambria Math"/>
                      </a:rPr>
                      <m:t>(</m:t>
                    </m:r>
                    <m:r>
                      <a:rPr lang="en-US" sz="2000" b="1" i="1" smtClean="0">
                        <a:latin typeface="Cambria Math"/>
                      </a:rPr>
                      <m:t>𝒏</m:t>
                    </m:r>
                    <m:sSub>
                      <m:sSubPr>
                        <m:ctrlPr>
                          <a:rPr lang="en-US" sz="2000" b="1" i="1" smtClean="0">
                            <a:latin typeface="Cambria Math"/>
                          </a:rPr>
                        </m:ctrlPr>
                      </m:sSubPr>
                      <m:e>
                        <m:r>
                          <a:rPr lang="en-US" sz="2000" b="1" i="1" smtClean="0">
                            <a:latin typeface="Cambria Math"/>
                          </a:rPr>
                          <m:t>𝒒</m:t>
                        </m:r>
                      </m:e>
                      <m:sub>
                        <m:r>
                          <a:rPr lang="en-US" sz="2000" b="1" i="1" smtClean="0">
                            <a:latin typeface="Cambria Math"/>
                          </a:rPr>
                          <m:t>𝒙</m:t>
                        </m:r>
                      </m:sub>
                    </m:sSub>
                  </m:oMath>
                </a14:m>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is the chances of death of population between age ‘x’ and ‘x+n’. It is estimated by dividing the number of deaths occurring between ages ‘x’ and ‘x+n’ by survivors at exact age ‘x’.</a:t>
                </a:r>
              </a:p>
              <a:p>
                <a:pPr algn="just"/>
                <a:r>
                  <a:rPr lang="en-US" sz="2000" b="1" dirty="0" smtClean="0">
                    <a:latin typeface="Times New Roman" pitchFamily="18" charset="0"/>
                    <a:cs typeface="Times New Roman" pitchFamily="18" charset="0"/>
                  </a:rPr>
                  <a:t>Probability of surviving (</a:t>
                </a:r>
                <a14:m>
                  <m:oMath xmlns:m="http://schemas.openxmlformats.org/officeDocument/2006/math">
                    <m:r>
                      <a:rPr lang="en-US" sz="2000" b="1" i="1" smtClean="0">
                        <a:latin typeface="Cambria Math"/>
                      </a:rPr>
                      <m:t>𝒏</m:t>
                    </m:r>
                    <m:sSub>
                      <m:sSubPr>
                        <m:ctrlPr>
                          <a:rPr lang="en-US" sz="2000" b="1" i="1" smtClean="0">
                            <a:latin typeface="Cambria Math"/>
                          </a:rPr>
                        </m:ctrlPr>
                      </m:sSubPr>
                      <m:e>
                        <m:r>
                          <a:rPr lang="en-US" sz="2000" b="1" i="1" smtClean="0">
                            <a:latin typeface="Cambria Math"/>
                          </a:rPr>
                          <m:t>𝒑</m:t>
                        </m:r>
                      </m:e>
                      <m:sub>
                        <m:r>
                          <a:rPr lang="en-US" sz="2000" b="1" i="1" smtClean="0">
                            <a:latin typeface="Cambria Math"/>
                          </a:rPr>
                          <m:t>𝒙</m:t>
                        </m:r>
                      </m:sub>
                    </m:sSub>
                  </m:oMath>
                </a14:m>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is the chances of surviving of population between age ‘x’ and ‘x+1’. It is estimated by dividing the number of survivors at exact age ‘x+n’ by survivors at exact age ‘x’. </a:t>
                </a:r>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81000" y="381000"/>
                <a:ext cx="8153400" cy="4462760"/>
              </a:xfrm>
              <a:prstGeom prst="rect">
                <a:avLst/>
              </a:prstGeom>
              <a:blipFill rotWithShape="1">
                <a:blip r:embed="rId3"/>
                <a:stretch>
                  <a:fillRect l="-1197" t="-1093" r="-748" b="-1366"/>
                </a:stretch>
              </a:blipFill>
            </p:spPr>
            <p:txBody>
              <a:bodyPr/>
              <a:lstStyle/>
              <a:p>
                <a:r>
                  <a:rPr lang="en-US">
                    <a:noFill/>
                  </a:rPr>
                  <a:t> </a:t>
                </a:r>
              </a:p>
            </p:txBody>
          </p:sp>
        </mc:Fallback>
      </mc:AlternateContent>
    </p:spTree>
    <p:extLst>
      <p:ext uri="{BB962C8B-B14F-4D97-AF65-F5344CB8AC3E}">
        <p14:creationId xmlns:p14="http://schemas.microsoft.com/office/powerpoint/2010/main" val="1596315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TotalTime>
  <Words>616</Words>
  <Application>Microsoft Office PowerPoint</Application>
  <PresentationFormat>On-screen Show (4:3)</PresentationFormat>
  <Paragraphs>57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14</cp:revision>
  <dcterms:created xsi:type="dcterms:W3CDTF">2020-04-13T09:45:37Z</dcterms:created>
  <dcterms:modified xsi:type="dcterms:W3CDTF">2020-04-14T04:39:59Z</dcterms:modified>
</cp:coreProperties>
</file>