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Man </a:t>
            </a:r>
            <a:r>
              <a:rPr lang="en-US" dirty="0" smtClean="0"/>
              <a:t>of the Crowd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Edgar Allan Poe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241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Lack of communication in city life: the narrator throughout the story does not speak to anybody</a:t>
            </a:r>
          </a:p>
          <a:p>
            <a:r>
              <a:rPr lang="en-US" dirty="0" smtClean="0"/>
              <a:t>Individuality: in a crowd one looses one’s individuality &amp; becomes  no one</a:t>
            </a:r>
            <a:endParaRPr lang="en-US" dirty="0"/>
          </a:p>
          <a:p>
            <a:r>
              <a:rPr lang="en-US" dirty="0" smtClean="0"/>
              <a:t>City’s description is only at night: it gives a dark &amp; gloomy image of a city</a:t>
            </a:r>
          </a:p>
          <a:p>
            <a:r>
              <a:rPr lang="en-US" dirty="0" smtClean="0"/>
              <a:t>Lack of care &amp; concern for each other: the city is described as a place of poverty &amp; crimes</a:t>
            </a:r>
          </a:p>
          <a:p>
            <a:r>
              <a:rPr lang="en-US" dirty="0" smtClean="0"/>
              <a:t>Art of hiding: the old man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6393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Story is Mystery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books don’t permit themselves to be read. Likewise, some people are also like secret books, they don’t permit themselves to be known</a:t>
            </a:r>
          </a:p>
          <a:p>
            <a:r>
              <a:rPr lang="en-US" dirty="0" smtClean="0"/>
              <a:t>The Man of the Crowd is a reflection of our own shadows. We chase ourselves throughout the life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765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Writer’s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An </a:t>
            </a:r>
            <a:r>
              <a:rPr lang="en-US" dirty="0"/>
              <a:t>American writer, poet, editor, and literary critic</a:t>
            </a:r>
            <a:r>
              <a:rPr lang="en-US" dirty="0" smtClean="0"/>
              <a:t>.</a:t>
            </a:r>
          </a:p>
          <a:p>
            <a:r>
              <a:rPr lang="en-US" dirty="0" smtClean="0"/>
              <a:t>Best known for his poetry &amp; short stories &amp; tales of mystery</a:t>
            </a:r>
          </a:p>
          <a:p>
            <a:r>
              <a:rPr lang="en-US" dirty="0" smtClean="0"/>
              <a:t>One of the proponents of short story as a genre</a:t>
            </a:r>
          </a:p>
          <a:p>
            <a:r>
              <a:rPr lang="en-US" dirty="0" smtClean="0"/>
              <a:t>Pioneer of detective fiction &amp; science fiction</a:t>
            </a:r>
          </a:p>
          <a:p>
            <a:r>
              <a:rPr lang="en-US" dirty="0" smtClean="0"/>
              <a:t>He earned his living by writing &amp; led a difficult life</a:t>
            </a:r>
          </a:p>
          <a:p>
            <a:r>
              <a:rPr lang="en-US" dirty="0" smtClean="0"/>
              <a:t>The characters of his stories are identical of Poe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067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the 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Epigraph</a:t>
            </a:r>
            <a:r>
              <a:rPr lang="en-US" dirty="0"/>
              <a:t>: a phrase, quotation, or poem that is set at the beginning of a </a:t>
            </a:r>
            <a:r>
              <a:rPr lang="en-US" dirty="0" smtClean="0"/>
              <a:t>document</a:t>
            </a:r>
          </a:p>
          <a:p>
            <a:r>
              <a:rPr lang="en-US" dirty="0"/>
              <a:t>It serve as a preface to the work; as a summary; as a </a:t>
            </a:r>
            <a:r>
              <a:rPr lang="en-US" dirty="0" smtClean="0"/>
              <a:t>counter-example</a:t>
            </a:r>
          </a:p>
          <a:p>
            <a:r>
              <a:rPr lang="en-US" dirty="0" smtClean="0"/>
              <a:t>Also functions for comparison or provides the context</a:t>
            </a:r>
          </a:p>
          <a:p>
            <a:r>
              <a:rPr lang="en-US" dirty="0" smtClean="0"/>
              <a:t>The Man of the Crowd: Quote of a French </a:t>
            </a:r>
            <a:r>
              <a:rPr lang="en-US" dirty="0" err="1" smtClean="0"/>
              <a:t>Philospher</a:t>
            </a:r>
            <a:r>
              <a:rPr lang="en-US" dirty="0" smtClean="0"/>
              <a:t> Jean De </a:t>
            </a:r>
            <a:r>
              <a:rPr lang="en-US" dirty="0"/>
              <a:t>La </a:t>
            </a:r>
            <a:r>
              <a:rPr lang="en-US" dirty="0" err="1" smtClean="0"/>
              <a:t>Bruyère</a:t>
            </a:r>
            <a:endParaRPr lang="en-US" dirty="0" smtClean="0"/>
          </a:p>
          <a:p>
            <a:r>
              <a:rPr lang="en-US" dirty="0" smtClean="0"/>
              <a:t>Translates as: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great misfortune, of not being able to be alone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9664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/>
              <a:t>An unnamed narrator with an unnamed illness is sitting in an unnamed coffee shop in London</a:t>
            </a:r>
          </a:p>
          <a:p>
            <a:r>
              <a:rPr lang="en-US" dirty="0" smtClean="0"/>
              <a:t>Feels happy to see a crowd outside</a:t>
            </a:r>
          </a:p>
          <a:p>
            <a:r>
              <a:rPr lang="en-US" dirty="0" smtClean="0"/>
              <a:t>Contemplates how isolated people think they are despite crowded by so many people</a:t>
            </a:r>
          </a:p>
          <a:p>
            <a:r>
              <a:rPr lang="en-US" dirty="0" smtClean="0"/>
              <a:t>Categorizes different types of people:</a:t>
            </a:r>
          </a:p>
          <a:p>
            <a:r>
              <a:rPr lang="en-US" dirty="0" smtClean="0"/>
              <a:t>Clerks’ group, passengers’ group &amp; merchants’ group</a:t>
            </a:r>
          </a:p>
          <a:p>
            <a:r>
              <a:rPr lang="en-US" dirty="0" smtClean="0"/>
              <a:t>They are either noble or wholly otherwise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488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991600" cy="6553200"/>
          </a:xfrm>
        </p:spPr>
        <p:txBody>
          <a:bodyPr>
            <a:normAutofit/>
          </a:bodyPr>
          <a:lstStyle/>
          <a:p>
            <a:r>
              <a:rPr lang="en-US" dirty="0" smtClean="0"/>
              <a:t>The narrator shifts telescope to an idiosyncratic old man in his 70s &amp; zooms him in</a:t>
            </a:r>
          </a:p>
          <a:p>
            <a:r>
              <a:rPr lang="en-US" dirty="0" smtClean="0"/>
              <a:t>He finds him short, thin &amp; feeble</a:t>
            </a:r>
          </a:p>
          <a:p>
            <a:r>
              <a:rPr lang="en-US" dirty="0" smtClean="0"/>
              <a:t>The old man is wearing ragged &amp; filthy clothes</a:t>
            </a:r>
          </a:p>
          <a:p>
            <a:r>
              <a:rPr lang="en-US" dirty="0" smtClean="0"/>
              <a:t>The narrator chases the man out</a:t>
            </a:r>
          </a:p>
          <a:p>
            <a:r>
              <a:rPr lang="en-US" dirty="0" smtClean="0"/>
              <a:t>The narrator takes a round of city chasing him</a:t>
            </a:r>
            <a:endParaRPr lang="en-US" dirty="0"/>
          </a:p>
          <a:p>
            <a:r>
              <a:rPr lang="en-US" dirty="0" smtClean="0"/>
              <a:t>The narrator confronts him next evening and concludes: the man is the type &amp; genius of a crime</a:t>
            </a:r>
          </a:p>
          <a:p>
            <a:r>
              <a:rPr lang="en-US" dirty="0" smtClean="0"/>
              <a:t>Why? </a:t>
            </a:r>
            <a:r>
              <a:rPr lang="en-US" dirty="0"/>
              <a:t>Due to inscrutability and inability to leave the crowds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37881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Narrator has a </a:t>
            </a:r>
            <a:r>
              <a:rPr lang="en-US" dirty="0"/>
              <a:t>monomaniacal </a:t>
            </a:r>
            <a:r>
              <a:rPr lang="en-US" dirty="0" smtClean="0"/>
              <a:t>obsession: partial insanity in a sound mind</a:t>
            </a:r>
          </a:p>
          <a:p>
            <a:r>
              <a:rPr lang="en-US" dirty="0" smtClean="0"/>
              <a:t>A disease in which the mind is deranged in dealing with some facts but normal in other</a:t>
            </a:r>
          </a:p>
          <a:p>
            <a:r>
              <a:rPr lang="en-US" dirty="0" smtClean="0"/>
              <a:t>The narrator’s obsession is with the old man </a:t>
            </a:r>
          </a:p>
          <a:p>
            <a:r>
              <a:rPr lang="en-US" dirty="0" smtClean="0"/>
              <a:t>That is why the narrator is unable to categorize him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2234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Lack of clarity</a:t>
            </a:r>
          </a:p>
          <a:p>
            <a:r>
              <a:rPr lang="en-US" dirty="0" smtClean="0"/>
              <a:t>Why he is haunted by old man is not known</a:t>
            </a:r>
          </a:p>
          <a:p>
            <a:r>
              <a:rPr lang="en-US" dirty="0" smtClean="0"/>
              <a:t>The reasons of old man’s wanderings are not known</a:t>
            </a:r>
          </a:p>
          <a:p>
            <a:r>
              <a:rPr lang="en-US" dirty="0" smtClean="0"/>
              <a:t>He might be searching his lost friend or escaping the memory of a crime committed</a:t>
            </a:r>
          </a:p>
          <a:p>
            <a:r>
              <a:rPr lang="en-US" dirty="0" smtClean="0"/>
              <a:t>The narrator &amp; the old man are the two sides of the same person</a:t>
            </a:r>
          </a:p>
          <a:p>
            <a:r>
              <a:rPr lang="en-US" dirty="0" smtClean="0"/>
              <a:t>The reader is supposed to unfold the secret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576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r>
              <a:rPr lang="en-US" dirty="0" smtClean="0"/>
              <a:t>What crime he has committed is unknown</a:t>
            </a:r>
          </a:p>
          <a:p>
            <a:r>
              <a:rPr lang="en-US" dirty="0" smtClean="0"/>
              <a:t>The possibility of a criminal behavior can be implied owing to the presence of a dagger under his cloak</a:t>
            </a:r>
          </a:p>
          <a:p>
            <a:r>
              <a:rPr lang="en-US" dirty="0" smtClean="0"/>
              <a:t>The story has the qualities of a haunting gothic tale</a:t>
            </a:r>
          </a:p>
          <a:p>
            <a:r>
              <a:rPr lang="en-US" dirty="0" smtClean="0"/>
              <a:t>Theme of Guilty knowledge: human nature is so that they run to &amp; from guilty knowledge</a:t>
            </a:r>
          </a:p>
          <a:p>
            <a:r>
              <a:rPr lang="en-US" dirty="0" smtClean="0"/>
              <a:t>The man in the street is a criminal at heart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216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Themes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91200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Curiosity</a:t>
            </a:r>
          </a:p>
          <a:p>
            <a:r>
              <a:rPr lang="en-US" dirty="0" smtClean="0"/>
              <a:t>Loneliness</a:t>
            </a:r>
          </a:p>
          <a:p>
            <a:r>
              <a:rPr lang="en-US" dirty="0" smtClean="0"/>
              <a:t>Relation b/w man &amp; crowd (society): sense &amp; feeling of being strange among the many</a:t>
            </a:r>
          </a:p>
          <a:p>
            <a:r>
              <a:rPr lang="en-US" dirty="0" smtClean="0"/>
              <a:t>Puzzle for the loneliness and society</a:t>
            </a:r>
          </a:p>
          <a:p>
            <a:r>
              <a:rPr lang="en-US" dirty="0" smtClean="0"/>
              <a:t>The epigraph gives a vision of social life &amp; interaction</a:t>
            </a:r>
          </a:p>
          <a:p>
            <a:r>
              <a:rPr lang="en-US" dirty="0"/>
              <a:t>Detachment &amp; self-centeredness: </a:t>
            </a:r>
            <a:r>
              <a:rPr lang="en-US" dirty="0" smtClean="0"/>
              <a:t> Nature of urban relations</a:t>
            </a:r>
          </a:p>
          <a:p>
            <a:r>
              <a:rPr lang="en-US" dirty="0" smtClean="0"/>
              <a:t>People </a:t>
            </a:r>
            <a:r>
              <a:rPr lang="en-US" dirty="0"/>
              <a:t>in big cities are doomed to be surrounded by other people day after day. They are followed by other people, even if they don’t realize that.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430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657</Words>
  <Application>Microsoft Office PowerPoint</Application>
  <PresentationFormat>On-screen Show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Man of the Crowd</vt:lpstr>
      <vt:lpstr>Writer’s Introduction</vt:lpstr>
      <vt:lpstr>About the Story</vt:lpstr>
      <vt:lpstr>Cont…</vt:lpstr>
      <vt:lpstr>PowerPoint Presentation</vt:lpstr>
      <vt:lpstr>Analysis</vt:lpstr>
      <vt:lpstr>Cont…</vt:lpstr>
      <vt:lpstr>Cont…</vt:lpstr>
      <vt:lpstr>Themes </vt:lpstr>
      <vt:lpstr>Cont…</vt:lpstr>
      <vt:lpstr>Story is Mystery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Qamar Hussain</dc:creator>
  <cp:lastModifiedBy>Qamar Hussain</cp:lastModifiedBy>
  <cp:revision>14</cp:revision>
  <dcterms:created xsi:type="dcterms:W3CDTF">2006-08-16T00:00:00Z</dcterms:created>
  <dcterms:modified xsi:type="dcterms:W3CDTF">2020-05-04T17:45:36Z</dcterms:modified>
</cp:coreProperties>
</file>