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2" y="-3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74647" y="3758185"/>
            <a:ext cx="7769352" cy="3099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5078" y="536016"/>
            <a:ext cx="4876797" cy="859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524" y="2216912"/>
            <a:ext cx="761495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4524" y="3518382"/>
            <a:ext cx="7614950" cy="909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chemeClr val="hlink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8754" y="338366"/>
            <a:ext cx="2895594" cy="51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74648" y="3765805"/>
            <a:ext cx="7769352" cy="3092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10468" y="1224648"/>
            <a:ext cx="7898886" cy="4907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74647" y="3758185"/>
            <a:ext cx="7769352" cy="30998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8754" y="338366"/>
            <a:ext cx="2895594" cy="510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3364" y="894854"/>
            <a:ext cx="809727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927" y="2524734"/>
            <a:ext cx="8218144" cy="266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heavy">
                <a:solidFill>
                  <a:schemeClr val="hlink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71671" y="6463728"/>
            <a:ext cx="120078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0313" y="6463728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24" y="2216912"/>
            <a:ext cx="723074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ts val="3840"/>
              </a:lnSpc>
              <a:spcBef>
                <a:spcPts val="105"/>
              </a:spcBef>
            </a:pPr>
            <a:r>
              <a:rPr sz="3200" b="1" dirty="0">
                <a:latin typeface="Carlito"/>
                <a:cs typeface="Carlito"/>
              </a:rPr>
              <a:t>Transforming Our</a:t>
            </a:r>
            <a:r>
              <a:rPr sz="3200" b="1" spc="-3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World:</a:t>
            </a:r>
            <a:endParaRPr sz="3200" dirty="0">
              <a:latin typeface="Carlito"/>
              <a:cs typeface="Carlito"/>
            </a:endParaRPr>
          </a:p>
          <a:p>
            <a:pPr marL="12700" algn="ctr">
              <a:lnSpc>
                <a:spcPct val="100000"/>
              </a:lnSpc>
            </a:pPr>
            <a:r>
              <a:rPr sz="3200" b="1" spc="-5" dirty="0">
                <a:latin typeface="Carlito"/>
                <a:cs typeface="Carlito"/>
              </a:rPr>
              <a:t>2030 Agenda for Sustainable</a:t>
            </a:r>
            <a:r>
              <a:rPr sz="3200" b="1" spc="5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Development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990600"/>
            <a:ext cx="76200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/>
              <a:t>Goal 6: Ensure access to water </a:t>
            </a:r>
            <a:r>
              <a:rPr sz="2800" b="1" dirty="0"/>
              <a:t>and  </a:t>
            </a:r>
            <a:r>
              <a:rPr sz="2800" b="1" spc="-5" dirty="0"/>
              <a:t>sanitation </a:t>
            </a:r>
            <a:r>
              <a:rPr sz="2800" b="1" dirty="0"/>
              <a:t>for</a:t>
            </a:r>
            <a:r>
              <a:rPr sz="2800" b="1" spc="-25" dirty="0"/>
              <a:t> </a:t>
            </a:r>
            <a:r>
              <a:rPr sz="2800" b="1" dirty="0"/>
              <a:t>all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981200"/>
            <a:ext cx="3598582" cy="3842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364" y="894854"/>
            <a:ext cx="8097271" cy="939872"/>
          </a:xfrm>
          <a:prstGeom prst="rect">
            <a:avLst/>
          </a:prstGeom>
        </p:spPr>
        <p:txBody>
          <a:bodyPr vert="horz" wrap="square" lIns="0" tIns="77342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-5" dirty="0"/>
              <a:t>Goal 7: Ensure </a:t>
            </a:r>
            <a:r>
              <a:rPr sz="2800" b="1" dirty="0"/>
              <a:t>access </a:t>
            </a:r>
            <a:r>
              <a:rPr sz="2800" b="1" spc="-5" dirty="0"/>
              <a:t>to affordable, reliable,  sustainable and modern energy for</a:t>
            </a:r>
            <a:r>
              <a:rPr sz="2800" b="1" spc="50" dirty="0"/>
              <a:t> </a:t>
            </a:r>
            <a:r>
              <a:rPr sz="2800" b="1" spc="-5" dirty="0"/>
              <a:t>all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2209800"/>
            <a:ext cx="3750982" cy="353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894854"/>
            <a:ext cx="8763000" cy="941668"/>
          </a:xfrm>
          <a:prstGeom prst="rect">
            <a:avLst/>
          </a:prstGeom>
        </p:spPr>
        <p:txBody>
          <a:bodyPr vert="horz" wrap="square" lIns="0" tIns="140081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600" b="1" spc="-5" dirty="0"/>
              <a:t>Goal 8: Promote </a:t>
            </a:r>
            <a:r>
              <a:rPr sz="2600" b="1" spc="-10" dirty="0"/>
              <a:t>inclusive </a:t>
            </a:r>
            <a:r>
              <a:rPr sz="2600" b="1" spc="-5" dirty="0"/>
              <a:t>and </a:t>
            </a:r>
            <a:r>
              <a:rPr sz="2600" b="1" spc="-10" dirty="0"/>
              <a:t>sustainable economic  </a:t>
            </a:r>
            <a:r>
              <a:rPr sz="2600" b="1" spc="-5" dirty="0"/>
              <a:t>growth, </a:t>
            </a:r>
            <a:r>
              <a:rPr sz="2600" b="1" spc="-10" dirty="0"/>
              <a:t>employment </a:t>
            </a:r>
            <a:r>
              <a:rPr sz="2600" b="1" spc="-5" dirty="0"/>
              <a:t>and decent work for</a:t>
            </a:r>
            <a:r>
              <a:rPr sz="2600" b="1" spc="90" dirty="0"/>
              <a:t> </a:t>
            </a:r>
            <a:r>
              <a:rPr sz="2600" b="1" spc="-5" dirty="0"/>
              <a:t>all</a:t>
            </a:r>
            <a:endParaRPr sz="2600" b="1" dirty="0"/>
          </a:p>
        </p:txBody>
      </p:sp>
      <p:sp>
        <p:nvSpPr>
          <p:cNvPr id="3" name="object 3"/>
          <p:cNvSpPr/>
          <p:nvPr/>
        </p:nvSpPr>
        <p:spPr>
          <a:xfrm>
            <a:off x="457200" y="2133600"/>
            <a:ext cx="3674782" cy="3690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364" y="894854"/>
            <a:ext cx="8097271" cy="941668"/>
          </a:xfrm>
          <a:prstGeom prst="rect">
            <a:avLst/>
          </a:prstGeom>
        </p:spPr>
        <p:txBody>
          <a:bodyPr vert="horz" wrap="square" lIns="0" tIns="140081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600" b="1" spc="-5" dirty="0"/>
              <a:t>Goal 9: </a:t>
            </a:r>
            <a:r>
              <a:rPr sz="2600" b="1" spc="-10" dirty="0"/>
              <a:t>Build resilient infrastructure, </a:t>
            </a:r>
            <a:r>
              <a:rPr sz="2600" b="1" spc="-5" dirty="0"/>
              <a:t>promote  </a:t>
            </a:r>
            <a:r>
              <a:rPr sz="2600" b="1" spc="-10" dirty="0"/>
              <a:t>sustainable industrialization </a:t>
            </a:r>
            <a:r>
              <a:rPr sz="2600" b="1" spc="-5" dirty="0"/>
              <a:t>and foster</a:t>
            </a:r>
            <a:r>
              <a:rPr sz="2600" b="1" spc="155" dirty="0"/>
              <a:t> </a:t>
            </a:r>
            <a:r>
              <a:rPr sz="2600" b="1" spc="-10" dirty="0"/>
              <a:t>innovation</a:t>
            </a:r>
            <a:endParaRPr sz="2600" b="1" dirty="0"/>
          </a:p>
        </p:txBody>
      </p:sp>
      <p:sp>
        <p:nvSpPr>
          <p:cNvPr id="3" name="object 3"/>
          <p:cNvSpPr/>
          <p:nvPr/>
        </p:nvSpPr>
        <p:spPr>
          <a:xfrm>
            <a:off x="533400" y="2133600"/>
            <a:ext cx="3750982" cy="3842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364" y="894854"/>
            <a:ext cx="8097271" cy="939872"/>
          </a:xfrm>
          <a:prstGeom prst="rect">
            <a:avLst/>
          </a:prstGeom>
        </p:spPr>
        <p:txBody>
          <a:bodyPr vert="horz" wrap="square" lIns="0" tIns="77342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-5" dirty="0"/>
              <a:t>Goal 10: Reduce inequality within and among  countries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2133600"/>
            <a:ext cx="3674782" cy="3842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364" y="894854"/>
            <a:ext cx="8097271" cy="1003223"/>
          </a:xfrm>
          <a:prstGeom prst="rect">
            <a:avLst/>
          </a:prstGeom>
        </p:spPr>
        <p:txBody>
          <a:bodyPr vert="horz" wrap="square" lIns="0" tIns="140081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/>
              <a:t>Goal 11: Make </a:t>
            </a:r>
            <a:r>
              <a:rPr sz="2800" b="1" spc="-10" dirty="0"/>
              <a:t>cities inclusive, </a:t>
            </a:r>
            <a:r>
              <a:rPr sz="2800" b="1" spc="-5" dirty="0"/>
              <a:t>safe, </a:t>
            </a:r>
            <a:r>
              <a:rPr sz="2800" b="1" spc="-10" dirty="0"/>
              <a:t>resilient </a:t>
            </a:r>
            <a:r>
              <a:rPr sz="2800" b="1" spc="-5" dirty="0"/>
              <a:t>and  </a:t>
            </a:r>
            <a:r>
              <a:rPr sz="2800" b="1" spc="-10" dirty="0"/>
              <a:t>sustainable</a:t>
            </a:r>
            <a:endParaRPr sz="2800" b="1" dirty="0"/>
          </a:p>
        </p:txBody>
      </p:sp>
      <p:sp>
        <p:nvSpPr>
          <p:cNvPr id="3" name="object 3"/>
          <p:cNvSpPr/>
          <p:nvPr/>
        </p:nvSpPr>
        <p:spPr>
          <a:xfrm>
            <a:off x="533400" y="2209800"/>
            <a:ext cx="3750982" cy="3766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364" y="894854"/>
            <a:ext cx="8097271" cy="939872"/>
          </a:xfrm>
          <a:prstGeom prst="rect">
            <a:avLst/>
          </a:prstGeom>
        </p:spPr>
        <p:txBody>
          <a:bodyPr vert="horz" wrap="square" lIns="0" tIns="77342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-5" dirty="0"/>
              <a:t>Goal 12: Ensure sustainable consumption and  production</a:t>
            </a:r>
            <a:r>
              <a:rPr sz="2800" b="1" spc="5" dirty="0"/>
              <a:t> </a:t>
            </a:r>
            <a:r>
              <a:rPr sz="2800" b="1" spc="-5" dirty="0"/>
              <a:t>patterns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2057400"/>
            <a:ext cx="3522382" cy="3766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364" y="894854"/>
            <a:ext cx="8097271" cy="939872"/>
          </a:xfrm>
          <a:prstGeom prst="rect">
            <a:avLst/>
          </a:prstGeom>
        </p:spPr>
        <p:txBody>
          <a:bodyPr vert="horz" wrap="square" lIns="0" tIns="77342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-5" dirty="0"/>
              <a:t>Goal 13: Take urgent action to </a:t>
            </a:r>
            <a:r>
              <a:rPr sz="2800" b="1" dirty="0"/>
              <a:t>combat </a:t>
            </a:r>
            <a:r>
              <a:rPr sz="2800" b="1" spc="-5" dirty="0"/>
              <a:t>climate  </a:t>
            </a:r>
            <a:r>
              <a:rPr sz="2800" b="1" dirty="0"/>
              <a:t>change </a:t>
            </a:r>
            <a:r>
              <a:rPr sz="2800" b="1" spc="-5" dirty="0"/>
              <a:t>and its</a:t>
            </a:r>
            <a:r>
              <a:rPr sz="2800" b="1" spc="20" dirty="0"/>
              <a:t> </a:t>
            </a:r>
            <a:r>
              <a:rPr sz="2800" b="1" spc="-5" dirty="0"/>
              <a:t>impacts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2286000"/>
            <a:ext cx="3827182" cy="3766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364" y="894854"/>
            <a:ext cx="8097271" cy="939872"/>
          </a:xfrm>
          <a:prstGeom prst="rect">
            <a:avLst/>
          </a:prstGeom>
        </p:spPr>
        <p:txBody>
          <a:bodyPr vert="horz" wrap="square" lIns="0" tIns="77342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-5" dirty="0"/>
              <a:t>Goal 14: Conserve and sustainably use the  oceans, seas </a:t>
            </a:r>
            <a:r>
              <a:rPr sz="2800" b="1" dirty="0"/>
              <a:t>and </a:t>
            </a:r>
            <a:r>
              <a:rPr sz="2800" b="1" spc="-5" dirty="0"/>
              <a:t>marine</a:t>
            </a:r>
            <a:r>
              <a:rPr sz="2800" b="1" spc="15" dirty="0"/>
              <a:t> </a:t>
            </a:r>
            <a:r>
              <a:rPr sz="2800" b="1" spc="-5" dirty="0"/>
              <a:t>resources</a:t>
            </a:r>
            <a:endParaRPr b="1" spc="-5" dirty="0"/>
          </a:p>
        </p:txBody>
      </p:sp>
      <p:sp>
        <p:nvSpPr>
          <p:cNvPr id="3" name="object 3"/>
          <p:cNvSpPr/>
          <p:nvPr/>
        </p:nvSpPr>
        <p:spPr>
          <a:xfrm>
            <a:off x="609600" y="2133600"/>
            <a:ext cx="3522382" cy="3690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086878"/>
            <a:ext cx="8763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spc="-5" dirty="0"/>
              <a:t>Goal 15: Sustainably manage forests, combat desertification</a:t>
            </a:r>
            <a:r>
              <a:rPr sz="2200" b="1" spc="-5" dirty="0" smtClean="0"/>
              <a:t>, </a:t>
            </a:r>
            <a:r>
              <a:rPr sz="2200" b="1" spc="-5" dirty="0"/>
              <a:t>halt and </a:t>
            </a:r>
            <a:r>
              <a:rPr sz="2200" b="1" dirty="0"/>
              <a:t>reverse </a:t>
            </a:r>
            <a:r>
              <a:rPr sz="2200" b="1" spc="-5" dirty="0"/>
              <a:t>land degradation, halt biodiversity</a:t>
            </a:r>
            <a:r>
              <a:rPr sz="2200" b="1" spc="-10" dirty="0"/>
              <a:t> </a:t>
            </a:r>
            <a:r>
              <a:rPr sz="2200" b="1" spc="-5" dirty="0"/>
              <a:t>loss</a:t>
            </a:r>
            <a:endParaRPr sz="2200" b="1" dirty="0"/>
          </a:p>
        </p:txBody>
      </p:sp>
      <p:sp>
        <p:nvSpPr>
          <p:cNvPr id="3" name="object 3"/>
          <p:cNvSpPr/>
          <p:nvPr/>
        </p:nvSpPr>
        <p:spPr>
          <a:xfrm>
            <a:off x="304800" y="2209800"/>
            <a:ext cx="3522382" cy="3766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364" y="894854"/>
            <a:ext cx="8097271" cy="939872"/>
          </a:xfrm>
          <a:prstGeom prst="rect">
            <a:avLst/>
          </a:prstGeom>
        </p:spPr>
        <p:txBody>
          <a:bodyPr vert="horz" wrap="square" lIns="0" tIns="77342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-5" dirty="0"/>
              <a:t>Goal 16: Promote </a:t>
            </a:r>
            <a:r>
              <a:rPr sz="2800" b="1" spc="-5" dirty="0" smtClean="0"/>
              <a:t>just</a:t>
            </a:r>
            <a:r>
              <a:rPr lang="en-GB" sz="2800" b="1" spc="-5" smtClean="0"/>
              <a:t>ice</a:t>
            </a:r>
            <a:r>
              <a:rPr sz="2800" b="1" spc="-5" smtClean="0"/>
              <a:t>, </a:t>
            </a:r>
            <a:r>
              <a:rPr sz="2800" b="1" spc="-5" dirty="0"/>
              <a:t>peaceful and inclusive  societies</a:t>
            </a:r>
          </a:p>
        </p:txBody>
      </p:sp>
      <p:sp>
        <p:nvSpPr>
          <p:cNvPr id="3" name="object 3"/>
          <p:cNvSpPr/>
          <p:nvPr/>
        </p:nvSpPr>
        <p:spPr>
          <a:xfrm>
            <a:off x="533400" y="2209800"/>
            <a:ext cx="3687698" cy="3611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364" y="894854"/>
            <a:ext cx="8097271" cy="939872"/>
          </a:xfrm>
          <a:prstGeom prst="rect">
            <a:avLst/>
          </a:prstGeom>
        </p:spPr>
        <p:txBody>
          <a:bodyPr vert="horz" wrap="square" lIns="0" tIns="77342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-5" dirty="0"/>
              <a:t>Goal 17: Revitalize the </a:t>
            </a:r>
            <a:r>
              <a:rPr sz="2800" b="1" dirty="0"/>
              <a:t>global </a:t>
            </a:r>
            <a:r>
              <a:rPr sz="2800" b="1" spc="-5" dirty="0"/>
              <a:t>partnership for  sustainable</a:t>
            </a:r>
            <a:r>
              <a:rPr sz="2800" b="1" spc="35" dirty="0"/>
              <a:t> </a:t>
            </a:r>
            <a:r>
              <a:rPr sz="2800" b="1" spc="-5" dirty="0"/>
              <a:t>development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2286000"/>
            <a:ext cx="3674782" cy="3613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990600"/>
            <a:ext cx="81330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/>
              <a:t>Three Dimensions </a:t>
            </a:r>
            <a:r>
              <a:rPr sz="2800" dirty="0"/>
              <a:t>of </a:t>
            </a:r>
            <a:r>
              <a:rPr sz="2800" spc="-5" dirty="0"/>
              <a:t>Sustainable</a:t>
            </a:r>
            <a:r>
              <a:rPr sz="2800" spc="50" dirty="0"/>
              <a:t> </a:t>
            </a:r>
            <a:r>
              <a:rPr sz="2800" spc="-5" dirty="0"/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676400"/>
            <a:ext cx="8074676" cy="22698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2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rlito"/>
                <a:cs typeface="Carlito"/>
              </a:rPr>
              <a:t>Sustainable development </a:t>
            </a:r>
            <a:r>
              <a:rPr sz="2000" dirty="0">
                <a:latin typeface="Carlito"/>
                <a:cs typeface="Carlito"/>
              </a:rPr>
              <a:t>has </a:t>
            </a:r>
            <a:r>
              <a:rPr sz="2000" spc="-5" dirty="0">
                <a:latin typeface="Carlito"/>
                <a:cs typeface="Carlito"/>
              </a:rPr>
              <a:t>been defined </a:t>
            </a:r>
            <a:r>
              <a:rPr sz="2000" dirty="0">
                <a:latin typeface="Carlito"/>
                <a:cs typeface="Carlito"/>
              </a:rPr>
              <a:t>as </a:t>
            </a:r>
            <a:r>
              <a:rPr sz="2000" spc="-5" dirty="0">
                <a:latin typeface="Carlito"/>
                <a:cs typeface="Carlito"/>
              </a:rPr>
              <a:t>development </a:t>
            </a:r>
            <a:r>
              <a:rPr sz="2000" dirty="0">
                <a:latin typeface="Carlito"/>
                <a:cs typeface="Carlito"/>
              </a:rPr>
              <a:t>that </a:t>
            </a:r>
            <a:r>
              <a:rPr sz="2000" spc="-5" dirty="0">
                <a:latin typeface="Carlito"/>
                <a:cs typeface="Carlito"/>
              </a:rPr>
              <a:t>meets 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needs of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present without compromising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ability of </a:t>
            </a:r>
            <a:r>
              <a:rPr sz="2000" dirty="0">
                <a:latin typeface="Carlito"/>
                <a:cs typeface="Carlito"/>
              </a:rPr>
              <a:t>future  </a:t>
            </a:r>
            <a:r>
              <a:rPr sz="2000" spc="-5" dirty="0">
                <a:latin typeface="Carlito"/>
                <a:cs typeface="Carlito"/>
              </a:rPr>
              <a:t>generations </a:t>
            </a:r>
            <a:r>
              <a:rPr sz="2000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meet their own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needs.</a:t>
            </a:r>
            <a:endParaRPr sz="2000" dirty="0">
              <a:latin typeface="Carlito"/>
              <a:cs typeface="Carlito"/>
            </a:endParaRPr>
          </a:p>
          <a:p>
            <a:pPr marL="355600" marR="132080" indent="-342900">
              <a:lnSpc>
                <a:spcPct val="12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rlito"/>
                <a:cs typeface="Carlito"/>
              </a:rPr>
              <a:t>For </a:t>
            </a:r>
            <a:r>
              <a:rPr sz="2000" spc="-5" dirty="0">
                <a:latin typeface="Carlito"/>
                <a:cs typeface="Carlito"/>
              </a:rPr>
              <a:t>sustainable development </a:t>
            </a:r>
            <a:r>
              <a:rPr sz="2000" dirty="0">
                <a:latin typeface="Carlito"/>
                <a:cs typeface="Carlito"/>
              </a:rPr>
              <a:t>to be </a:t>
            </a:r>
            <a:r>
              <a:rPr sz="2000" spc="-5" dirty="0">
                <a:latin typeface="Carlito"/>
                <a:cs typeface="Carlito"/>
              </a:rPr>
              <a:t>achieved, it is </a:t>
            </a:r>
            <a:r>
              <a:rPr sz="2000" dirty="0">
                <a:latin typeface="Carlito"/>
                <a:cs typeface="Carlito"/>
              </a:rPr>
              <a:t>crucial to </a:t>
            </a:r>
            <a:r>
              <a:rPr sz="2000" spc="-5" dirty="0">
                <a:latin typeface="Carlito"/>
                <a:cs typeface="Carlito"/>
              </a:rPr>
              <a:t>harmonize  three core elements: </a:t>
            </a:r>
            <a:r>
              <a:rPr sz="2000" b="1" dirty="0">
                <a:latin typeface="Carlito"/>
                <a:cs typeface="Carlito"/>
              </a:rPr>
              <a:t>economic </a:t>
            </a:r>
            <a:r>
              <a:rPr sz="2000" spc="-5" dirty="0">
                <a:latin typeface="Carlito"/>
                <a:cs typeface="Carlito"/>
              </a:rPr>
              <a:t>growth, </a:t>
            </a:r>
            <a:r>
              <a:rPr sz="2000" b="1" spc="-5" dirty="0">
                <a:latin typeface="Carlito"/>
                <a:cs typeface="Carlito"/>
              </a:rPr>
              <a:t>social </a:t>
            </a:r>
            <a:r>
              <a:rPr sz="2000" spc="-5" dirty="0">
                <a:latin typeface="Carlito"/>
                <a:cs typeface="Carlito"/>
              </a:rPr>
              <a:t>inclusion </a:t>
            </a:r>
            <a:r>
              <a:rPr sz="2000" dirty="0">
                <a:latin typeface="Carlito"/>
                <a:cs typeface="Carlito"/>
              </a:rPr>
              <a:t>and  </a:t>
            </a:r>
            <a:r>
              <a:rPr sz="2000" b="1" spc="-5" dirty="0">
                <a:latin typeface="Carlito"/>
                <a:cs typeface="Carlito"/>
              </a:rPr>
              <a:t>environmental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protection.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6280" y="4121471"/>
            <a:ext cx="8007083" cy="2068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4961" y="1164983"/>
            <a:ext cx="71285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Another </a:t>
            </a:r>
            <a:r>
              <a:rPr dirty="0"/>
              <a:t>Way </a:t>
            </a:r>
            <a:r>
              <a:rPr spc="-5" dirty="0"/>
              <a:t>to </a:t>
            </a:r>
            <a:r>
              <a:rPr dirty="0"/>
              <a:t>Look at </a:t>
            </a:r>
            <a:r>
              <a:rPr spc="-5" dirty="0"/>
              <a:t>SDGs </a:t>
            </a:r>
            <a:r>
              <a:rPr dirty="0"/>
              <a:t>– </a:t>
            </a:r>
            <a:r>
              <a:rPr spc="-5" dirty="0"/>
              <a:t>The </a:t>
            </a:r>
            <a:r>
              <a:rPr dirty="0"/>
              <a:t>Five Ps</a:t>
            </a:r>
          </a:p>
        </p:txBody>
      </p:sp>
      <p:sp>
        <p:nvSpPr>
          <p:cNvPr id="3" name="object 3"/>
          <p:cNvSpPr/>
          <p:nvPr/>
        </p:nvSpPr>
        <p:spPr>
          <a:xfrm>
            <a:off x="2137664" y="1756664"/>
            <a:ext cx="4876799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202702"/>
            <a:ext cx="86868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/>
              <a:t>Goal 1: End poverty in all its forms</a:t>
            </a:r>
            <a:r>
              <a:rPr sz="2800" b="1" spc="105" dirty="0"/>
              <a:t> </a:t>
            </a:r>
            <a:r>
              <a:rPr sz="2800" b="1" spc="-5" dirty="0"/>
              <a:t>everywhere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828800"/>
            <a:ext cx="3505200" cy="3505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066800"/>
            <a:ext cx="86868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b="1" spc="-5" dirty="0"/>
              <a:t>Goal 2: End hunger, achieve food security and  </a:t>
            </a:r>
            <a:r>
              <a:rPr sz="2400" b="1" spc="-10" dirty="0"/>
              <a:t>improved nutrition </a:t>
            </a:r>
            <a:r>
              <a:rPr sz="2400" b="1" spc="-5" dirty="0"/>
              <a:t>and promote </a:t>
            </a:r>
            <a:r>
              <a:rPr sz="2400" b="1" spc="-10" dirty="0"/>
              <a:t>sustainable  agriculture</a:t>
            </a:r>
            <a:endParaRPr sz="2400" b="1" dirty="0"/>
          </a:p>
        </p:txBody>
      </p:sp>
      <p:sp>
        <p:nvSpPr>
          <p:cNvPr id="3" name="object 3"/>
          <p:cNvSpPr/>
          <p:nvPr/>
        </p:nvSpPr>
        <p:spPr>
          <a:xfrm>
            <a:off x="304800" y="2057400"/>
            <a:ext cx="3446182" cy="3690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364" y="894854"/>
            <a:ext cx="8097271" cy="939872"/>
          </a:xfrm>
          <a:prstGeom prst="rect">
            <a:avLst/>
          </a:prstGeom>
        </p:spPr>
        <p:txBody>
          <a:bodyPr vert="horz" wrap="square" lIns="0" tIns="77342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-5" dirty="0"/>
              <a:t>Goal 3: Ensure healthy lives and promote well-  being for all </a:t>
            </a:r>
            <a:r>
              <a:rPr sz="2800" b="1" dirty="0"/>
              <a:t>at </a:t>
            </a:r>
            <a:r>
              <a:rPr sz="2800" b="1" spc="-5" dirty="0"/>
              <a:t>all</a:t>
            </a:r>
            <a:r>
              <a:rPr sz="2800" b="1" spc="30" dirty="0"/>
              <a:t> </a:t>
            </a:r>
            <a:r>
              <a:rPr sz="2800" b="1" dirty="0"/>
              <a:t>ages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2133600"/>
            <a:ext cx="3522382" cy="3613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958862"/>
            <a:ext cx="86106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-5" dirty="0"/>
              <a:t>Goal 4: Ensure inclusive and quality education  for all and promote lifelong</a:t>
            </a:r>
            <a:r>
              <a:rPr sz="2800" b="1" spc="30" dirty="0"/>
              <a:t> </a:t>
            </a:r>
            <a:r>
              <a:rPr sz="2800" b="1" spc="-5" dirty="0"/>
              <a:t>learning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2514600"/>
            <a:ext cx="3369982" cy="3537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066800"/>
            <a:ext cx="83820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-5" dirty="0"/>
              <a:t>Goal 5: Achieve gender equality and </a:t>
            </a:r>
            <a:r>
              <a:rPr sz="2800" b="1" dirty="0"/>
              <a:t>empower  </a:t>
            </a:r>
            <a:r>
              <a:rPr sz="2800" b="1" spc="-5" dirty="0"/>
              <a:t>all </a:t>
            </a:r>
            <a:r>
              <a:rPr sz="2800" b="1" dirty="0"/>
              <a:t>women </a:t>
            </a:r>
            <a:r>
              <a:rPr sz="2800" b="1" spc="-5" dirty="0"/>
              <a:t>and</a:t>
            </a:r>
            <a:r>
              <a:rPr sz="2800" b="1" dirty="0"/>
              <a:t> </a:t>
            </a:r>
            <a:r>
              <a:rPr sz="2800" b="1" spc="-5" dirty="0"/>
              <a:t>girls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2286000"/>
            <a:ext cx="3522382" cy="3690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319</Words>
  <Application>Microsoft Macintosh PowerPoint</Application>
  <PresentationFormat>On-screen Show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Three Dimensions of Sustainable Development</vt:lpstr>
      <vt:lpstr>Another Way to Look at SDGs – The Five Ps</vt:lpstr>
      <vt:lpstr>Goal 1: End poverty in all its forms everywhere</vt:lpstr>
      <vt:lpstr>Goal 2: End hunger, achieve food security and  improved nutrition and promote sustainable  agriculture</vt:lpstr>
      <vt:lpstr>Goal 3: Ensure healthy lives and promote well-  being for all at all ages</vt:lpstr>
      <vt:lpstr>Goal 4: Ensure inclusive and quality education  for all and promote lifelong learning</vt:lpstr>
      <vt:lpstr>Goal 5: Achieve gender equality and empower  all women and girls</vt:lpstr>
      <vt:lpstr>Goal 6: Ensure access to water and  sanitation for all</vt:lpstr>
      <vt:lpstr>Goal 7: Ensure access to affordable, reliable,  sustainable and modern energy for all</vt:lpstr>
      <vt:lpstr>Goal 8: Promote inclusive and sustainable economic  growth, employment and decent work for all</vt:lpstr>
      <vt:lpstr>Goal 9: Build resilient infrastructure, promote  sustainable industrialization and foster innovation</vt:lpstr>
      <vt:lpstr>Goal 10: Reduce inequality within and among  countries</vt:lpstr>
      <vt:lpstr>Goal 11: Make cities inclusive, safe, resilient and  sustainable</vt:lpstr>
      <vt:lpstr>Goal 12: Ensure sustainable consumption and  production patterns</vt:lpstr>
      <vt:lpstr>Goal 13: Take urgent action to combat climate  change and its impacts</vt:lpstr>
      <vt:lpstr>Goal 14: Conserve and sustainably use the  oceans, seas and marine resources</vt:lpstr>
      <vt:lpstr>Goal 15: Sustainably manage forests, combat desertification, halt and reverse land degradation, halt biodiversity loss</vt:lpstr>
      <vt:lpstr>Goal 16: Promote justice, peaceful and inclusive  societies</vt:lpstr>
      <vt:lpstr>Goal 17: Revitalize the global partnership for  sustainable development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Master, deutsch</dc:title>
  <dc:creator>wolfgang.kaltenb</dc:creator>
  <cp:lastModifiedBy>Mohammed Yaseen</cp:lastModifiedBy>
  <cp:revision>12</cp:revision>
  <dcterms:created xsi:type="dcterms:W3CDTF">2020-11-11T15:13:21Z</dcterms:created>
  <dcterms:modified xsi:type="dcterms:W3CDTF">2020-11-12T05:12:27Z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2017-01-10T00:00:00Z</vt:filetime>
  </property>
  <property fmtid="{D5CDD505-2E9C-101B-9397-08002B2CF9AE}" pid="3" name="Creator">
    <vt:lpwstr>Acrobat PDFMaker 11 für PowerPoint</vt:lpwstr>
  </property>
  <property fmtid="{D5CDD505-2E9C-101B-9397-08002B2CF9AE}" pid="4" name="LastSaved">
    <vt:filetime>2020-11-11T00:00:00Z</vt:filetime>
  </property>
</Properties>
</file>