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8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75" r:id="rId14"/>
    <p:sldId id="293" r:id="rId15"/>
    <p:sldId id="266" r:id="rId16"/>
    <p:sldId id="274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2" r:id="rId35"/>
    <p:sldId id="294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6B393-6F71-4336-8A29-88E5E819686A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C8BEF-4DC4-4A5A-8128-68B1AC8BD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2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C8BEF-4DC4-4A5A-8128-68B1AC8BDE4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0282-0118-4480-B4D2-0BDBDD0E352E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9648-277A-4292-B510-58B35C8B1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0282-0118-4480-B4D2-0BDBDD0E352E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9648-277A-4292-B510-58B35C8B1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0282-0118-4480-B4D2-0BDBDD0E352E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9648-277A-4292-B510-58B35C8B1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0282-0118-4480-B4D2-0BDBDD0E352E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9648-277A-4292-B510-58B35C8B1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0282-0118-4480-B4D2-0BDBDD0E352E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9648-277A-4292-B510-58B35C8B1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0282-0118-4480-B4D2-0BDBDD0E352E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9648-277A-4292-B510-58B35C8B1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0282-0118-4480-B4D2-0BDBDD0E352E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9648-277A-4292-B510-58B35C8B1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0282-0118-4480-B4D2-0BDBDD0E352E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5E9648-277A-4292-B510-58B35C8B1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0282-0118-4480-B4D2-0BDBDD0E352E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9648-277A-4292-B510-58B35C8B1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0282-0118-4480-B4D2-0BDBDD0E352E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B5E9648-277A-4292-B510-58B35C8B1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7890282-0118-4480-B4D2-0BDBDD0E352E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9648-277A-4292-B510-58B35C8B1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890282-0118-4480-B4D2-0BDBDD0E352E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5E9648-277A-4292-B510-58B35C8B1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11375"/>
            <a:ext cx="7467600" cy="1393825"/>
          </a:xfrm>
        </p:spPr>
        <p:txBody>
          <a:bodyPr>
            <a:normAutofit/>
          </a:bodyPr>
          <a:lstStyle/>
          <a:p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Research Methodology</a:t>
            </a:r>
            <a:endParaRPr lang="en-US" sz="4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267200"/>
            <a:ext cx="4953000" cy="1600200"/>
          </a:xfrm>
        </p:spPr>
        <p:txBody>
          <a:bodyPr/>
          <a:lstStyle/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How to Write a Synopsis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17219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Synopsis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-----------summary or outline of a Research proposal</a:t>
            </a:r>
          </a:p>
          <a:p>
            <a:pPr>
              <a:buNone/>
            </a:pPr>
            <a:r>
              <a:rPr lang="en-US" sz="24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Format of synopsis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Title Page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(Title of the proposal, Researchers name, Supervisors name, designation, date of submission and name of the Institution)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Content Page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(what does the synopsis contain)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(why the subject needs to be studied?)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(significance of the study)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Hypothesis/Claim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Parameters of the Study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Research Methodology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Data Collection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Data Analysis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</a:t>
            </a:r>
          </a:p>
          <a:p>
            <a:pPr marL="493776" indent="-457200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46760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Traits of a Researcher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15400" cy="6172200"/>
          </a:xfrm>
        </p:spPr>
        <p:txBody>
          <a:bodyPr>
            <a:normAutofit lnSpcReduction="10000"/>
          </a:bodyPr>
          <a:lstStyle/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be honest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be dedicated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be hard working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be innovative and creative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be neutral not biased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share and discuss with fellow researchers to gain knowledge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possess good memory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be organized and disciplined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creatively and intelligently manage time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have an intelligible expression and avoid wordiness and superfluous details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avoid repetition and have clear minded expression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have attitude of curiosity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give credit to all citations</a:t>
            </a:r>
          </a:p>
          <a:p>
            <a:pPr marL="493776" indent="-457200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Sources for Data Collection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172200"/>
          </a:xfrm>
        </p:spPr>
        <p:txBody>
          <a:bodyPr>
            <a:normAutofit/>
          </a:bodyPr>
          <a:lstStyle/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Books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Articles 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Periodicals (journals, Bulletin, Magazine, Review,  Publication)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Questionnaires and Interviews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Internet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Government documents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Visiting the site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Discussions and lectures</a:t>
            </a:r>
          </a:p>
          <a:p>
            <a:pPr marL="493776" indent="-4572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While collecting data, always write the complete citation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Always prepare a questionnaire before an interview and do record the interview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Make files </a:t>
            </a:r>
            <a:r>
              <a:rPr lang="en-US" sz="24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and folders</a:t>
            </a:r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2238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How to take Notes</a:t>
            </a:r>
            <a:r>
              <a:rPr lang="en-US" sz="28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067800" cy="6248400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Always read the contents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it is a specific word look it up in the index to save time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not add universal facts as notes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Search creative agreement for notes (providing a stronger evidence for supporting your argument)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Contradict creatively (you can contradict with your own facts and by other author’s statement, you can also pinpoint the mistakes of others)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Make separate large envelopes for topics and sub topics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458200" cy="5943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every new idea use a new template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format of citation card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Topic: Sub Title-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--------Calligraphic art: the contemporary practices 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-----------------------------------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Source-----------------------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(author, publication, page etc)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Comments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------------after reading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8"/>
            <a:ext cx="7467600" cy="5635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Writing drafts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867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Points to note while writing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draft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Paragraphs should have coherence, ideas should flow smoothly from one paragraph to the other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Avoiding strips of paragraphs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Avoid repetition and unfinished sentences, be clear about your own ideas and interpretation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Avoid using phrases such as “I think”, “I suppose” and “I guess’’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 the editing marks by the supervisor </a:t>
            </a:r>
          </a:p>
          <a:p>
            <a:pPr marL="493776" indent="-457200"/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draft </a:t>
            </a:r>
          </a:p>
          <a:p>
            <a:pPr marL="493776" indent="-457200"/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Final draft</a:t>
            </a:r>
          </a:p>
          <a:p>
            <a:pPr marL="493776" indent="-457200"/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Conclusion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(summarize your research project, stress on the significance of the study and what does it contribute)</a:t>
            </a:r>
          </a:p>
          <a:p>
            <a:pPr marL="493776" indent="-4572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Revise your conclusion and Introduction</a:t>
            </a:r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73183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What is Plagiarism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5943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Plagiarism is a literary theft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you do not cite then it is called Plagiarism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Source Citation to avoid Plagiarism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Why should I cite?</a:t>
            </a:r>
          </a:p>
          <a:p>
            <a:pPr>
              <a:buNone/>
            </a:pPr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give credit and recognition to the author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earn the readers trust about the accuracy of the facts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avoid plagiarism and respect IP (Intellectual property) awareness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When is citation required?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15400" cy="6126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 should know when to take the exact words and when to summarize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Points to note when you quote the exact words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words are from an authority who backs up your view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strikingly original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Direct quotation is written in inverted commas </a:t>
            </a:r>
          </a:p>
          <a:p>
            <a:pPr marL="493776" indent="-45720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For example: This art is “highly influenced by the contemporary Chinese scroll painting”</a:t>
            </a:r>
          </a:p>
          <a:p>
            <a:pPr marL="493776" indent="-45720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/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 types of citation  </a:t>
            </a:r>
          </a:p>
          <a:p>
            <a:pPr marL="550926" indent="-514350">
              <a:buFont typeface="+mj-lt"/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Direct quote</a:t>
            </a:r>
          </a:p>
          <a:p>
            <a:pPr marL="550926" indent="-514350">
              <a:buFont typeface="+mj-lt"/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Paraphrasing (summarizing the essence of the data in your own words). It helps in maintaining coherence of style. While paraphrasing do not change the concept of the author cited)</a:t>
            </a:r>
          </a:p>
          <a:p>
            <a:pPr marL="550926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If you are taking five words from any author then give name or mention it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How to write a citation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rmAutofit/>
          </a:bodyPr>
          <a:lstStyle/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 wrote, edited or translated the text (sometimes all three)</a:t>
            </a:r>
          </a:p>
          <a:p>
            <a:pPr marL="493776" indent="-4572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Title and subtitle of the text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italics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(includes the title of the journal, collection, volume number, edition number etc)</a:t>
            </a:r>
          </a:p>
          <a:p>
            <a:pPr marL="493776" indent="-4572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publishing details (Place: publisher, year)</a:t>
            </a:r>
          </a:p>
          <a:p>
            <a:pPr marL="493776" indent="-4572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Page number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181600"/>
          </a:xfrm>
        </p:spPr>
        <p:txBody>
          <a:bodyPr>
            <a:normAutofit/>
          </a:bodyPr>
          <a:lstStyle/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CMS--------------Chicago Manual of Styles</a:t>
            </a:r>
          </a:p>
          <a:p>
            <a:pPr marL="493776" indent="-457200">
              <a:buFont typeface="+mj-lt"/>
              <a:buAutoNum type="arabicPeriod"/>
            </a:pPr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APA---------------American Psychological Association</a:t>
            </a:r>
          </a:p>
          <a:p>
            <a:pPr marL="493776" indent="-4572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MLA--------------Modern Language Association</a:t>
            </a:r>
          </a:p>
          <a:p>
            <a:pPr marL="493776" indent="-4572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CBE---------------Council of Biology Editors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762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Styles of Documentation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endParaRPr lang="en-US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5715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 + Search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Evaluate with a new perspective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(Originated in 1870 in Germany)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Aim of the Subject</a:t>
            </a:r>
          </a:p>
          <a:p>
            <a:pPr marL="493776" indent="-4572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Learning Project Management</a:t>
            </a:r>
          </a:p>
          <a:p>
            <a:pPr marL="493776" indent="-4572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Organizing Scholarly Material</a:t>
            </a:r>
          </a:p>
          <a:p>
            <a:pPr marL="493776" indent="-4572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Completing your work within the time frame</a:t>
            </a:r>
          </a:p>
          <a:p>
            <a:pPr marL="493776" indent="-4572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avoid plagiarism</a:t>
            </a:r>
          </a:p>
          <a:p>
            <a:pPr marL="493776" indent="-457200">
              <a:buAutoNum type="arabi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/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Types of Research</a:t>
            </a:r>
          </a:p>
          <a:p>
            <a:pPr marL="493776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Qualitative Research </a:t>
            </a:r>
          </a:p>
          <a:p>
            <a:pPr marL="493776" indent="-457200"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Quantitative Research </a:t>
            </a:r>
          </a:p>
          <a:p>
            <a:pPr marL="493776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762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Chicago Manual of Styles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9067800" cy="6172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Parenthetical citation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 Style/Notes-Bibliography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 Note/Foot Note and Bibliography</a:t>
            </a:r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None/>
            </a:pPr>
            <a:r>
              <a:rPr lang="en-US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</a:p>
          <a:p>
            <a:pPr marL="493776" indent="-457200">
              <a:buNone/>
            </a:pPr>
            <a:r>
              <a:rPr lang="en-US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Terra cotta seals are the prominent feature of Indus Valley Civilization.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93776" indent="-45720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(Go to insert in Microsoft word then click on reference, click on foot/end note and insert the superscript number)</a:t>
            </a:r>
          </a:p>
          <a:p>
            <a:pPr marL="493776" indent="-457200"/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Foot Note or End Note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(Choose any one)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research paper use foot notes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thesis or dissertation, and book writing use end note. End notes are placed at the end of the chapters for lengthy details and numerous citations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Footnotes and endnotes are single spaced with one blank line between notes.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End notes are not continuous in chapters (each new chapter has a new endnote number)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038"/>
            <a:ext cx="8686800" cy="6397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Difference between Foot notes and Bibliography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36637"/>
            <a:ext cx="8534400" cy="52117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addition to the footnote or endnote for each source, you also list all of your sources at the end of the paper in the bibliography.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form of citations is different in both styles.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Arrange the list alphabetically by the last name of the author or editor.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65563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How to cite a Book (General Format)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9437"/>
            <a:ext cx="9144000" cy="62785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Foot note: (One author)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First name Last name,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Title of Book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(Place of publication: Publisher, Year of publication), page number.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one author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	1</a:t>
            </a:r>
            <a:r>
              <a:rPr lang="en-US" sz="36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Barbara Brend, </a:t>
            </a:r>
            <a:r>
              <a:rPr lang="en-US" sz="3600" i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Islamic</a:t>
            </a:r>
            <a:r>
              <a:rPr lang="en-US" sz="36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en-US" sz="36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(New York: Thames and Hudson, 1998), 209.</a:t>
            </a:r>
            <a:endParaRPr lang="en-US" sz="2600" baseline="30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If using the same reference next to the citation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Ibid., 212. or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Barbara Brend, </a:t>
            </a:r>
            <a:r>
              <a:rPr lang="en-US" i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Islamic</a:t>
            </a:r>
            <a:r>
              <a:rPr lang="en-US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Art,</a:t>
            </a:r>
            <a:r>
              <a:rPr lang="en-US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209.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case of using the same again for the next citation on the same page with same page number.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Ibid.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Last name, First name.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Title of Book.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Place of publication: Publisher, Year of publication.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Brend, Barbara. 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Islamic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New York: Thames and Hudson, 1998.</a:t>
            </a:r>
          </a:p>
          <a:p>
            <a:pPr>
              <a:buNone/>
            </a:pP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4637"/>
            <a:ext cx="8686800" cy="6354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Reference of two authors: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Foot note:</a:t>
            </a: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2. Fred S.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Kleiner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Christin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Mamiya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 Gardener’s Art through the Ages,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3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ed. (New York: Thomson Wadsworth, 2005), 39.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Bibliography: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Kleiner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Fred S.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Christin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J.Mamiya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. Gardener’s Art Through The Ages.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3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edition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New York: Thomson Wadsworth, 2005.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Reference of three authors: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Footnote:</a:t>
            </a: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3. Deborah Howe, James Howe, and Alan Daniel,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Bunnicula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: A Rabbit Tale of Mystery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(New York: Anthem, 1979), 5. 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4. Howe, Deborah, James Howe, and Alan Daniel.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Bunnicula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 A Rabbit Tale of Mystery.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New York: Anthem, 1979.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2238"/>
            <a:ext cx="7391400" cy="563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 For more than Four authors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943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In this case use only the first authors name followed by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 al.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Foot note: </a:t>
            </a:r>
          </a:p>
          <a:p>
            <a:pPr>
              <a:buNone/>
            </a:pPr>
            <a:r>
              <a:rPr lang="en-US" sz="2400" dirty="0" smtClean="0"/>
              <a:t>     4.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Andrew Gagliano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 al.,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How to Build an Elevator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(Chicago: Construction Press, 2009), 58.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Bibliography: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Include all of the authors in the bibliographic entry, no matter how many, do not use et al.</a:t>
            </a:r>
          </a:p>
          <a:p>
            <a:pPr>
              <a:buNone/>
            </a:pPr>
            <a:endParaRPr lang="en-US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4. Gagliano, Andrew, Ann Zielke, Emily Wagner, and Danielle Kerr.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How to Build an Elevator.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Chicago: Construction Press, 2009.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467600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 case of editor or translator instead of the author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458200" cy="6096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Foot note: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 editor: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Hilmann von Halem, ed.,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Calligraphy in Modern Art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(Karachi: Pakistan-German Forum, 1975), 56.</a:t>
            </a:r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Chuck Green, ed.,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Green Gross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(New York: Color Press, 2006), 40.</a:t>
            </a:r>
          </a:p>
          <a:p>
            <a:pPr marL="493776" indent="-45720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 translator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Charles Rover, trans.,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Orange Shoes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New York: Color Press, 2003), 33.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Bibliography: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 editor: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Green, Chuck, ed. Green Gross. New York: Color Press, 2006.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 translator: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Rover, Charles, trans. Orange Shoes. New York: Color Press, 2003.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305800" cy="6397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 edited books with chapters written by different authors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592763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Footnote: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Ann Zielke, “Different People,”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Surviving the College Experience, ed. Thomas Smith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(New York: College Press, 1999), 56.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Zielke, Ann. “Different People.”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Surviving the College Experience, edited by Thomas Smith, 54-78.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New York: College Press, 1999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96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 reference taken from Preface, foreword or Introduction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467600" cy="4525963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Footnote: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 Gina Sevick, foreword to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Surviving the College Experience, by Margaret Wagner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(New York: College Press, 1999), xxi.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Bibliography: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 Sevick, Gina. Forward to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Surviving the College Experience, by Margaret Wagner, xx-xxii.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New York: College Press, 1999.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Edition other than the one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Foot note: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8.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Kleiner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Fred S.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Christin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Mamiya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Gardener’s Art through the Ages,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ed. (New York: Thomson Wadsworth), 39.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Bibliography: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8.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Kleiner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Fred S.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Christin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J.Mamiya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Gardener’s Art Through The Ages.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edition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New York: Thomson Wadsworth, 2005.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3152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Unpublished Thesis or Dissertation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15400" cy="62484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Footnote: 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 Irfanullah Baber, “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Socio-Political Impact on Pakistani Painters during 1977-1988”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(M.Phil thesis, University of the Punjab, 2011), 67.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Sadia Arshad, “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Themes and Sources of the Current Generation of Pakistani Artists (1997-2007)”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(PhD diss., Lahore College for Women University, 2010), 58.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Bibliography: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 Baber, Irfanullah. “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Socio-Political Impact on Pakistani Painters during 1977-1988”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M.Phil thesis, University of the Punjab, 2011.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Arshad, Sadia “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Themes and Sources of the Current Generation of Pakistani Artists (1997-2007)”.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PhD diss., Lahore College for Women University, 2010. 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7467600" cy="5135563"/>
          </a:xfrm>
        </p:spPr>
        <p:txBody>
          <a:bodyPr>
            <a:normAutofit/>
          </a:bodyPr>
          <a:lstStyle/>
          <a:p>
            <a:pPr marL="493776" indent="-457200"/>
            <a:r>
              <a:rPr lang="en-US" sz="24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Qualitative Research </a:t>
            </a:r>
          </a:p>
          <a:p>
            <a:pPr marL="493776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Types of Research Writing</a:t>
            </a:r>
          </a:p>
          <a:p>
            <a:pPr marL="493776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Expository Writing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(A paper that explains, sort of a summary)</a:t>
            </a:r>
          </a:p>
          <a:p>
            <a:pPr marL="493776" indent="-4572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Persuasive Writing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(Conceptual writing/Argumentative writing to prove your claim with relevant authentic facts)</a:t>
            </a:r>
          </a:p>
          <a:p>
            <a:pPr marL="493776" indent="-4572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Descriptive Writing ( Descriptive method)</a:t>
            </a:r>
          </a:p>
          <a:p>
            <a:pPr marL="493776" indent="-4572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Narrative Writing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Anonymous book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467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Foot Note: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Basic History of Immigration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(San Francisco: Migration Press, 2009), 24.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Basic History of Immigration.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San Francisco: Migration Press, 2009.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68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Print Periodical (General format)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55637"/>
            <a:ext cx="8686800" cy="58213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Foot Note: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First name Last name, “Title of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Article”,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Title of Journal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Volume number (Year): page number.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11. Brice Crate, “Queer Theory in English Literature”,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Queer Theory Quarterly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 (June 2008): 238. </a:t>
            </a:r>
          </a:p>
          <a:p>
            <a:pPr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First name Last name, “Title of Article”.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Title of Journal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Volume number (Year): inclusive page numbers.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11. Crate, Brice. “Queer Theory in English Literature”.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Queer Theory Quarterly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 (June 2008): 230-260.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318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Article in a news paper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Kevin Trost, “Creating Something Out of Nothing”,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New York Times,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July 16, 2008.</a:t>
            </a:r>
          </a:p>
          <a:p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Reference of E-Book: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Foot Note: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12. Gunther Barth,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Bitter Strength: A History of the Chinese in the United States, 1850-1870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(Cambridge: Harvard University Press, 1964), NetLibrary e-book.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Bibliography: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12. Barth, Gunter.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Bitter Strength: A History of the Chinese in the United States, 1850- 1870.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Cambridge: Harvard University Press, 1964. NetLibrary e-book.</a:t>
            </a:r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An article from online data base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86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Follow the guidelines for a print journal article and include the URL and access date. 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Foot Note: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Brice Crate, “Queer Theory in English Literature,”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Queer Theory Quarterly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 (June 2008): 238, http://jstor.org/038493484% (accessed July 14, 2009).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13. Crate, Brice. “Queer Theory in English Literature.”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Queer Theory Quarterly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 (June 2008): 230-260. http://jstor.org/038493484% (accessed July 14, 2009).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Website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84237"/>
            <a:ext cx="8610600" cy="5897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Include as much of the following information as you can: author, title of page, title or owner of site, URL, and access date.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Foot Note: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14. Craig Marks, “How to Build Paper Airplanes,” Paper Airplanes, http://www.paperairplanes.com/learningtools (accessed June 1, 2006).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Bibliography: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14. Marks, Craig. “How to Build Paper Airplanes.” Paper Airplanes. http://paperairplanes.com/learningtools (accessed June 1, 2006).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Transliteration</a:t>
            </a: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Islāmi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aṭṭaṭi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Glossary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Tehqeeq-------------------------------Research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4962"/>
            <a:ext cx="7467600" cy="8080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Assignment for next week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3200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Presentation on synopsis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Submission of Research Paper on 27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February, 2015.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How to get started</a:t>
            </a:r>
            <a:endParaRPr lang="en-US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31837"/>
            <a:ext cx="8686800" cy="5821363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Searching your interest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Selection of the Topic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Questions to ask from yourself after selection of the topic</a:t>
            </a:r>
          </a:p>
          <a:p>
            <a:pPr marL="550926" indent="-514350">
              <a:buAutoNum type="roman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Why am I working on this topic?</a:t>
            </a:r>
          </a:p>
          <a:p>
            <a:pPr marL="550926" indent="-514350">
              <a:buAutoNum type="roman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I really want to know and find “WHY” and “HOW”?</a:t>
            </a:r>
          </a:p>
          <a:p>
            <a:pPr marL="550926" indent="-514350">
              <a:buAutoNum type="roman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will be my contribution?</a:t>
            </a:r>
          </a:p>
        </p:txBody>
      </p:sp>
      <p:pic>
        <p:nvPicPr>
          <p:cNvPr id="1026" name="Picture 2" descr="C:\Users\4bs.productio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5192" y="762000"/>
            <a:ext cx="2379808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534400" cy="6400800"/>
          </a:xfrm>
        </p:spPr>
        <p:txBody>
          <a:bodyPr>
            <a:normAutofit/>
          </a:bodyPr>
          <a:lstStyle/>
          <a:p>
            <a:pPr marL="550926" indent="-514350"/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Some aspects in topic selection</a:t>
            </a:r>
          </a:p>
          <a:p>
            <a:pPr marL="550926" indent="-514350"/>
            <a:endParaRPr lang="en-US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AutoNum type="roman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much material and data is available?</a:t>
            </a:r>
          </a:p>
          <a:p>
            <a:pPr marL="550926" indent="-514350">
              <a:buAutoNum type="roman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topic in your reach?</a:t>
            </a:r>
          </a:p>
          <a:p>
            <a:pPr marL="550926" indent="-514350">
              <a:buAutoNum type="roman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you have enough resources?</a:t>
            </a:r>
          </a:p>
          <a:p>
            <a:pPr marL="550926" indent="-514350">
              <a:buAutoNum type="roman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will you manage your topic?</a:t>
            </a:r>
          </a:p>
          <a:p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How to gather initial information</a:t>
            </a:r>
          </a:p>
          <a:p>
            <a:pPr>
              <a:buNone/>
            </a:pPr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You must start with the overview of your topic in: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Encyclopedia and reference book 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Meeting with experts of the field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Visit the site or examine the object/sample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Search the web (Jstor for authentic information)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Hypothesis</a:t>
            </a:r>
          </a:p>
          <a:p>
            <a:pPr>
              <a:buNone/>
            </a:pPr>
            <a:endParaRPr lang="en-US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theory of “Cause and Effect”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answer of your crafted claim or question with evidence and fact can become your hypothesis.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96043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Writing a Persuasive Research Paper 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91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Format of paper</a:t>
            </a:r>
          </a:p>
          <a:p>
            <a:pPr>
              <a:buNone/>
            </a:pPr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Title page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Contents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Abstract (Essence of the research paper)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 ( </a:t>
            </a:r>
            <a:r>
              <a:rPr lang="en-US" sz="24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Introduction, ii. Hypothesis/claim/problem, iii. literature review and iv. conclusion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Background to the topic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 body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Bibliography 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Illustrations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Difference between Synopsis, Research Paper and Dissertation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638800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Synopsis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-----------------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Research Proposal(What are you doing to do? What will be the highlighted feature of the proposed research)</a:t>
            </a:r>
          </a:p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Research Paper-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---------Project/Assignment in which requirement of words vary</a:t>
            </a:r>
          </a:p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Dissertation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------------Thesis/the ultimate goal to achieve success with authenticity/ unlimited words (for studio practice 40,000 minimum, for art history 100000 minimum)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9604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Chicago Manuals of Style/</a:t>
            </a:r>
            <a:r>
              <a:rPr lang="en-US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Turabian’s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Method of Research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1"/>
            <a:ext cx="8763000" cy="5867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Preparing the outline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 (Theoretical Framework)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Statement of the Problem (Reason with logic/claim, why?)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Literature Review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Question and Hypothesis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Choice of  Method (Methodology/Source citation)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Analysis (Main body of the text to prove your point)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marL="493776" indent="-4572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665</TotalTime>
  <Words>1954</Words>
  <Application>Microsoft Office PowerPoint</Application>
  <PresentationFormat>On-screen Show (4:3)</PresentationFormat>
  <Paragraphs>329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Franklin Gothic Book</vt:lpstr>
      <vt:lpstr>Times New Roman</vt:lpstr>
      <vt:lpstr>Wingdings</vt:lpstr>
      <vt:lpstr>Wingdings 2</vt:lpstr>
      <vt:lpstr>Technic</vt:lpstr>
      <vt:lpstr>Research Methodology</vt:lpstr>
      <vt:lpstr>Research</vt:lpstr>
      <vt:lpstr>PowerPoint Presentation</vt:lpstr>
      <vt:lpstr>How to get started</vt:lpstr>
      <vt:lpstr>PowerPoint Presentation</vt:lpstr>
      <vt:lpstr>PowerPoint Presentation</vt:lpstr>
      <vt:lpstr>Writing a Persuasive Research Paper </vt:lpstr>
      <vt:lpstr>Difference between Synopsis, Research Paper and Dissertation</vt:lpstr>
      <vt:lpstr>Chicago Manuals of Style/Turabian’s Method of Research</vt:lpstr>
      <vt:lpstr>How to Write a Synopsis</vt:lpstr>
      <vt:lpstr>Traits of a Researcher</vt:lpstr>
      <vt:lpstr>Sources for Data Collection</vt:lpstr>
      <vt:lpstr>How to take Notes </vt:lpstr>
      <vt:lpstr>PowerPoint Presentation</vt:lpstr>
      <vt:lpstr>Writing drafts</vt:lpstr>
      <vt:lpstr>What is Plagiarism</vt:lpstr>
      <vt:lpstr>When is citation required?</vt:lpstr>
      <vt:lpstr>How to write a citation</vt:lpstr>
      <vt:lpstr>Styles of Documentation</vt:lpstr>
      <vt:lpstr>Chicago Manual of Styles</vt:lpstr>
      <vt:lpstr>Difference between Foot notes and Bibliography</vt:lpstr>
      <vt:lpstr>How to cite a Book (General Format)</vt:lpstr>
      <vt:lpstr>PowerPoint Presentation</vt:lpstr>
      <vt:lpstr>4. For more than Four authors</vt:lpstr>
      <vt:lpstr>In case of editor or translator instead of the author</vt:lpstr>
      <vt:lpstr>For edited books with chapters written by different authors</vt:lpstr>
      <vt:lpstr>For reference taken from Preface, foreword or Introduction</vt:lpstr>
      <vt:lpstr>Edition other than the one</vt:lpstr>
      <vt:lpstr>Unpublished Thesis or Dissertation</vt:lpstr>
      <vt:lpstr>Anonymous book</vt:lpstr>
      <vt:lpstr>Print Periodical (General format)</vt:lpstr>
      <vt:lpstr>Article in a news paper</vt:lpstr>
      <vt:lpstr>An article from online data base</vt:lpstr>
      <vt:lpstr>   Website </vt:lpstr>
      <vt:lpstr>PowerPoint Presentation</vt:lpstr>
      <vt:lpstr>Assignment for 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Methodology</dc:title>
  <dc:creator>4bs.production</dc:creator>
  <cp:lastModifiedBy>Naila Khan</cp:lastModifiedBy>
  <cp:revision>121</cp:revision>
  <dcterms:created xsi:type="dcterms:W3CDTF">2015-02-02T06:07:14Z</dcterms:created>
  <dcterms:modified xsi:type="dcterms:W3CDTF">2020-12-02T18:08:13Z</dcterms:modified>
</cp:coreProperties>
</file>