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75E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2E2B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75E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675E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078" y="513968"/>
            <a:ext cx="527430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75E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47317"/>
            <a:ext cx="5479415" cy="459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2E2B1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.png"/><Relationship Id="rId7" Type="http://schemas.openxmlformats.org/officeDocument/2006/relationships/image" Target="../media/image2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.png"/><Relationship Id="rId7" Type="http://schemas.openxmlformats.org/officeDocument/2006/relationships/image" Target="../media/image29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2.png"/><Relationship Id="rId7" Type="http://schemas.openxmlformats.org/officeDocument/2006/relationships/image" Target="../media/image46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2.png"/><Relationship Id="rId7" Type="http://schemas.openxmlformats.org/officeDocument/2006/relationships/image" Target="../media/image64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jpg"/><Relationship Id="rId5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2.png"/><Relationship Id="rId7" Type="http://schemas.openxmlformats.org/officeDocument/2006/relationships/image" Target="../media/image71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00150" y="1238250"/>
            <a:ext cx="7839075" cy="2038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7024" y="569417"/>
            <a:ext cx="78740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3) Centralised Air-Conditioning</a:t>
            </a:r>
            <a:r>
              <a:rPr sz="3600" spc="-335" dirty="0"/>
              <a:t> </a:t>
            </a:r>
            <a:r>
              <a:rPr sz="3600" dirty="0"/>
              <a:t>System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35940" y="1240282"/>
            <a:ext cx="8013065" cy="4227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30480" indent="-274320">
              <a:lnSpc>
                <a:spcPct val="100000"/>
              </a:lnSpc>
              <a:spcBef>
                <a:spcPts val="10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The central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conditioning plants or the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systems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are </a:t>
            </a:r>
            <a:r>
              <a:rPr sz="2600" spc="-459" dirty="0">
                <a:solidFill>
                  <a:srgbClr val="2E2B1F"/>
                </a:solidFill>
                <a:latin typeface="Times New Roman"/>
                <a:cs typeface="Times New Roman"/>
              </a:rPr>
              <a:t>used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when </a:t>
            </a:r>
            <a:r>
              <a:rPr sz="2600" spc="-15" dirty="0">
                <a:solidFill>
                  <a:srgbClr val="2E2B1F"/>
                </a:solidFill>
                <a:latin typeface="Times New Roman"/>
                <a:cs typeface="Times New Roman"/>
              </a:rPr>
              <a:t>large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buildings, hotels,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theaters, airports,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shopping 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malls etc. are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to be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conditioned</a:t>
            </a:r>
            <a:r>
              <a:rPr sz="26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Times New Roman"/>
                <a:cs typeface="Times New Roman"/>
              </a:rPr>
              <a:t>completely.</a:t>
            </a:r>
            <a:endParaRPr sz="2600">
              <a:latin typeface="Times New Roman"/>
              <a:cs typeface="Times New Roman"/>
            </a:endParaRPr>
          </a:p>
          <a:p>
            <a:pPr marL="287020" marR="19177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The window and split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conditioners are used for </a:t>
            </a:r>
            <a:r>
              <a:rPr sz="2600" spc="-70" dirty="0">
                <a:solidFill>
                  <a:srgbClr val="2E2B1F"/>
                </a:solidFill>
                <a:latin typeface="Times New Roman"/>
                <a:cs typeface="Times New Roman"/>
              </a:rPr>
              <a:t>single 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rooms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or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small </a:t>
            </a:r>
            <a:r>
              <a:rPr sz="2600" spc="-10" dirty="0">
                <a:solidFill>
                  <a:srgbClr val="2E2B1F"/>
                </a:solidFill>
                <a:latin typeface="Times New Roman"/>
                <a:cs typeface="Times New Roman"/>
              </a:rPr>
              <a:t>office</a:t>
            </a:r>
            <a:r>
              <a:rPr sz="26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spaces.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If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the whole building is to be cooled it is </a:t>
            </a:r>
            <a:r>
              <a:rPr sz="2600" spc="5" dirty="0">
                <a:solidFill>
                  <a:srgbClr val="2E2B1F"/>
                </a:solidFill>
                <a:latin typeface="Times New Roman"/>
                <a:cs typeface="Times New Roman"/>
              </a:rPr>
              <a:t>not </a:t>
            </a:r>
            <a:r>
              <a:rPr sz="2600" spc="-45" dirty="0">
                <a:solidFill>
                  <a:srgbClr val="2E2B1F"/>
                </a:solidFill>
                <a:latin typeface="Times New Roman"/>
                <a:cs typeface="Times New Roman"/>
              </a:rPr>
              <a:t>economically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viable to put window or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split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air conditioner in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each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and  every</a:t>
            </a:r>
            <a:r>
              <a:rPr sz="26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room.</a:t>
            </a:r>
            <a:endParaRPr sz="2600">
              <a:latin typeface="Times New Roman"/>
              <a:cs typeface="Times New Roman"/>
            </a:endParaRPr>
          </a:p>
          <a:p>
            <a:pPr marL="287020" marR="50800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5" dirty="0">
                <a:solidFill>
                  <a:srgbClr val="2E2B1F"/>
                </a:solidFill>
                <a:latin typeface="Times New Roman"/>
                <a:cs typeface="Times New Roman"/>
              </a:rPr>
              <a:t>Further,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these </a:t>
            </a:r>
            <a:r>
              <a:rPr sz="2600" spc="-10" dirty="0">
                <a:solidFill>
                  <a:srgbClr val="2E2B1F"/>
                </a:solidFill>
                <a:latin typeface="Times New Roman"/>
                <a:cs typeface="Times New Roman"/>
              </a:rPr>
              <a:t>small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units cannot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satisfactorily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cool </a:t>
            </a:r>
            <a:r>
              <a:rPr sz="2600" spc="-434" dirty="0">
                <a:solidFill>
                  <a:srgbClr val="2E2B1F"/>
                </a:solidFill>
                <a:latin typeface="Times New Roman"/>
                <a:cs typeface="Times New Roman"/>
              </a:rPr>
              <a:t>the  </a:t>
            </a:r>
            <a:r>
              <a:rPr sz="2600" spc="-15" dirty="0">
                <a:solidFill>
                  <a:srgbClr val="2E2B1F"/>
                </a:solidFill>
                <a:latin typeface="Times New Roman"/>
                <a:cs typeface="Times New Roman"/>
              </a:rPr>
              <a:t>large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halls, auditoriums, receptions areas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etc.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3809962"/>
            <a:ext cx="3057652" cy="22575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152400"/>
            <a:ext cx="4064000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017650"/>
            <a:ext cx="3921125" cy="4468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0020" y="576453"/>
            <a:ext cx="7593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4) Packaged </a:t>
            </a:r>
            <a:r>
              <a:rPr sz="3600" dirty="0"/>
              <a:t>Air-Conditioning</a:t>
            </a:r>
            <a:r>
              <a:rPr sz="3600" spc="-295" dirty="0"/>
              <a:t> </a:t>
            </a:r>
            <a:r>
              <a:rPr sz="3600" dirty="0"/>
              <a:t>System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35940" y="1147317"/>
            <a:ext cx="8014334" cy="48729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87020" marR="5080" indent="-274320">
              <a:lnSpc>
                <a:spcPts val="2880"/>
              </a:lnSpc>
              <a:spcBef>
                <a:spcPts val="795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window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split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conditioners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are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usually 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used for the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small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conditioning capacities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up to  5</a:t>
            </a:r>
            <a:r>
              <a:rPr sz="30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tons.</a:t>
            </a:r>
            <a:endParaRPr sz="3000">
              <a:latin typeface="Times New Roman"/>
              <a:cs typeface="Times New Roman"/>
            </a:endParaRPr>
          </a:p>
          <a:p>
            <a:pPr marL="287020" marR="274320" indent="-274320">
              <a:lnSpc>
                <a:spcPct val="80000"/>
              </a:lnSpc>
              <a:spcBef>
                <a:spcPts val="745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central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conditioning systems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are used </a:t>
            </a:r>
            <a:r>
              <a:rPr sz="3000" spc="-530" dirty="0">
                <a:solidFill>
                  <a:srgbClr val="2E2B1F"/>
                </a:solidFill>
                <a:latin typeface="Times New Roman"/>
                <a:cs typeface="Times New Roman"/>
              </a:rPr>
              <a:t>for 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where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the cooling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loads extend beyond 20</a:t>
            </a:r>
            <a:r>
              <a:rPr sz="3000" spc="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tons.</a:t>
            </a:r>
            <a:endParaRPr sz="3000">
              <a:latin typeface="Times New Roman"/>
              <a:cs typeface="Times New Roman"/>
            </a:endParaRPr>
          </a:p>
          <a:p>
            <a:pPr marL="287020" marR="104139" indent="-274320">
              <a:lnSpc>
                <a:spcPts val="2880"/>
              </a:lnSpc>
              <a:spcBef>
                <a:spcPts val="700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packaged air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conditioners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are used for the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cooling capacities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in between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these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two</a:t>
            </a:r>
            <a:r>
              <a:rPr sz="3000" spc="1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extremes.</a:t>
            </a:r>
            <a:endParaRPr sz="3000">
              <a:latin typeface="Times New Roman"/>
              <a:cs typeface="Times New Roman"/>
            </a:endParaRPr>
          </a:p>
          <a:p>
            <a:pPr marL="287020" marR="122555" indent="-274320">
              <a:lnSpc>
                <a:spcPts val="2880"/>
              </a:lnSpc>
              <a:spcBef>
                <a:spcPts val="720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packaged air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conditioners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are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available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in </a:t>
            </a:r>
            <a:r>
              <a:rPr sz="3000" spc="-540" dirty="0">
                <a:solidFill>
                  <a:srgbClr val="2E2B1F"/>
                </a:solidFill>
                <a:latin typeface="Times New Roman"/>
                <a:cs typeface="Times New Roman"/>
              </a:rPr>
              <a:t>the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fixed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rated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capacities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of 3,5, 7, 10 and 15</a:t>
            </a:r>
            <a:r>
              <a:rPr sz="3000" spc="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tons.</a:t>
            </a:r>
            <a:endParaRPr sz="3000">
              <a:latin typeface="Times New Roman"/>
              <a:cs typeface="Times New Roman"/>
            </a:endParaRPr>
          </a:p>
          <a:p>
            <a:pPr marL="287020" marR="508000" indent="-274320">
              <a:lnSpc>
                <a:spcPct val="80000"/>
              </a:lnSpc>
              <a:spcBef>
                <a:spcPts val="745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These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units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are used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commonly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in places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like  restaurants, telephone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exchanges,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homes, small  halls,</a:t>
            </a:r>
            <a:r>
              <a:rPr sz="30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etc.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609600"/>
            <a:ext cx="2778125" cy="266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2398" y="2895600"/>
            <a:ext cx="5468874" cy="37787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000" y="574929"/>
            <a:ext cx="5210175" cy="19907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55626"/>
            <a:ext cx="55606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New Invented </a:t>
            </a:r>
            <a:r>
              <a:rPr sz="3600" spc="-40" dirty="0"/>
              <a:t>Technology  </a:t>
            </a:r>
            <a:r>
              <a:rPr sz="3600" dirty="0"/>
              <a:t>for Air-Conditioning</a:t>
            </a:r>
            <a:r>
              <a:rPr sz="3600" spc="-345" dirty="0"/>
              <a:t> </a:t>
            </a:r>
            <a:r>
              <a:rPr sz="3600" dirty="0"/>
              <a:t>System</a:t>
            </a:r>
            <a:endParaRPr sz="3600"/>
          </a:p>
        </p:txBody>
      </p:sp>
      <p:sp>
        <p:nvSpPr>
          <p:cNvPr id="7" name="object 7"/>
          <p:cNvSpPr/>
          <p:nvPr/>
        </p:nvSpPr>
        <p:spPr>
          <a:xfrm>
            <a:off x="762000" y="2743200"/>
            <a:ext cx="3352800" cy="1828800"/>
          </a:xfrm>
          <a:custGeom>
            <a:avLst/>
            <a:gdLst/>
            <a:ahLst/>
            <a:cxnLst/>
            <a:rect l="l" t="t" r="r" b="b"/>
            <a:pathLst>
              <a:path w="3352800" h="1828800">
                <a:moveTo>
                  <a:pt x="1676400" y="0"/>
                </a:moveTo>
                <a:lnTo>
                  <a:pt x="1614943" y="603"/>
                </a:lnTo>
                <a:lnTo>
                  <a:pt x="1554045" y="2398"/>
                </a:lnTo>
                <a:lnTo>
                  <a:pt x="1493741" y="5366"/>
                </a:lnTo>
                <a:lnTo>
                  <a:pt x="1434070" y="9484"/>
                </a:lnTo>
                <a:lnTo>
                  <a:pt x="1375070" y="14734"/>
                </a:lnTo>
                <a:lnTo>
                  <a:pt x="1316778" y="21093"/>
                </a:lnTo>
                <a:lnTo>
                  <a:pt x="1259234" y="28541"/>
                </a:lnTo>
                <a:lnTo>
                  <a:pt x="1202473" y="37057"/>
                </a:lnTo>
                <a:lnTo>
                  <a:pt x="1146535" y="46622"/>
                </a:lnTo>
                <a:lnTo>
                  <a:pt x="1091457" y="57213"/>
                </a:lnTo>
                <a:lnTo>
                  <a:pt x="1037278" y="68811"/>
                </a:lnTo>
                <a:lnTo>
                  <a:pt x="984034" y="81395"/>
                </a:lnTo>
                <a:lnTo>
                  <a:pt x="931764" y="94944"/>
                </a:lnTo>
                <a:lnTo>
                  <a:pt x="880506" y="109437"/>
                </a:lnTo>
                <a:lnTo>
                  <a:pt x="830297" y="124855"/>
                </a:lnTo>
                <a:lnTo>
                  <a:pt x="781176" y="141175"/>
                </a:lnTo>
                <a:lnTo>
                  <a:pt x="733181" y="158378"/>
                </a:lnTo>
                <a:lnTo>
                  <a:pt x="686348" y="176442"/>
                </a:lnTo>
                <a:lnTo>
                  <a:pt x="640717" y="195348"/>
                </a:lnTo>
                <a:lnTo>
                  <a:pt x="596325" y="215074"/>
                </a:lnTo>
                <a:lnTo>
                  <a:pt x="553209" y="235600"/>
                </a:lnTo>
                <a:lnTo>
                  <a:pt x="511409" y="256904"/>
                </a:lnTo>
                <a:lnTo>
                  <a:pt x="470961" y="278968"/>
                </a:lnTo>
                <a:lnTo>
                  <a:pt x="431903" y="301769"/>
                </a:lnTo>
                <a:lnTo>
                  <a:pt x="394274" y="325287"/>
                </a:lnTo>
                <a:lnTo>
                  <a:pt x="358112" y="349501"/>
                </a:lnTo>
                <a:lnTo>
                  <a:pt x="323453" y="374391"/>
                </a:lnTo>
                <a:lnTo>
                  <a:pt x="290337" y="399937"/>
                </a:lnTo>
                <a:lnTo>
                  <a:pt x="258800" y="426116"/>
                </a:lnTo>
                <a:lnTo>
                  <a:pt x="228882" y="452910"/>
                </a:lnTo>
                <a:lnTo>
                  <a:pt x="200619" y="480296"/>
                </a:lnTo>
                <a:lnTo>
                  <a:pt x="174049" y="508255"/>
                </a:lnTo>
                <a:lnTo>
                  <a:pt x="126143" y="565807"/>
                </a:lnTo>
                <a:lnTo>
                  <a:pt x="85465" y="625400"/>
                </a:lnTo>
                <a:lnTo>
                  <a:pt x="52320" y="686870"/>
                </a:lnTo>
                <a:lnTo>
                  <a:pt x="27009" y="750050"/>
                </a:lnTo>
                <a:lnTo>
                  <a:pt x="9837" y="814776"/>
                </a:lnTo>
                <a:lnTo>
                  <a:pt x="1105" y="880881"/>
                </a:lnTo>
                <a:lnTo>
                  <a:pt x="0" y="914400"/>
                </a:lnTo>
                <a:lnTo>
                  <a:pt x="1105" y="947918"/>
                </a:lnTo>
                <a:lnTo>
                  <a:pt x="9837" y="1014023"/>
                </a:lnTo>
                <a:lnTo>
                  <a:pt x="27009" y="1078749"/>
                </a:lnTo>
                <a:lnTo>
                  <a:pt x="52320" y="1141929"/>
                </a:lnTo>
                <a:lnTo>
                  <a:pt x="85465" y="1203399"/>
                </a:lnTo>
                <a:lnTo>
                  <a:pt x="126143" y="1262992"/>
                </a:lnTo>
                <a:lnTo>
                  <a:pt x="174049" y="1320544"/>
                </a:lnTo>
                <a:lnTo>
                  <a:pt x="200619" y="1348503"/>
                </a:lnTo>
                <a:lnTo>
                  <a:pt x="228882" y="1375889"/>
                </a:lnTo>
                <a:lnTo>
                  <a:pt x="258800" y="1402683"/>
                </a:lnTo>
                <a:lnTo>
                  <a:pt x="290337" y="1428862"/>
                </a:lnTo>
                <a:lnTo>
                  <a:pt x="323453" y="1454408"/>
                </a:lnTo>
                <a:lnTo>
                  <a:pt x="358112" y="1479298"/>
                </a:lnTo>
                <a:lnTo>
                  <a:pt x="394274" y="1503512"/>
                </a:lnTo>
                <a:lnTo>
                  <a:pt x="431903" y="1527030"/>
                </a:lnTo>
                <a:lnTo>
                  <a:pt x="470961" y="1549831"/>
                </a:lnTo>
                <a:lnTo>
                  <a:pt x="511409" y="1571895"/>
                </a:lnTo>
                <a:lnTo>
                  <a:pt x="553209" y="1593199"/>
                </a:lnTo>
                <a:lnTo>
                  <a:pt x="596325" y="1613725"/>
                </a:lnTo>
                <a:lnTo>
                  <a:pt x="640717" y="1633451"/>
                </a:lnTo>
                <a:lnTo>
                  <a:pt x="686348" y="1652357"/>
                </a:lnTo>
                <a:lnTo>
                  <a:pt x="733181" y="1670421"/>
                </a:lnTo>
                <a:lnTo>
                  <a:pt x="781176" y="1687624"/>
                </a:lnTo>
                <a:lnTo>
                  <a:pt x="830297" y="1703944"/>
                </a:lnTo>
                <a:lnTo>
                  <a:pt x="880506" y="1719362"/>
                </a:lnTo>
                <a:lnTo>
                  <a:pt x="931764" y="1733855"/>
                </a:lnTo>
                <a:lnTo>
                  <a:pt x="984034" y="1747404"/>
                </a:lnTo>
                <a:lnTo>
                  <a:pt x="1037278" y="1759988"/>
                </a:lnTo>
                <a:lnTo>
                  <a:pt x="1091457" y="1771586"/>
                </a:lnTo>
                <a:lnTo>
                  <a:pt x="1146535" y="1782177"/>
                </a:lnTo>
                <a:lnTo>
                  <a:pt x="1202473" y="1791742"/>
                </a:lnTo>
                <a:lnTo>
                  <a:pt x="1259234" y="1800258"/>
                </a:lnTo>
                <a:lnTo>
                  <a:pt x="1316778" y="1807706"/>
                </a:lnTo>
                <a:lnTo>
                  <a:pt x="1375070" y="1814065"/>
                </a:lnTo>
                <a:lnTo>
                  <a:pt x="1434070" y="1819315"/>
                </a:lnTo>
                <a:lnTo>
                  <a:pt x="1493741" y="1823433"/>
                </a:lnTo>
                <a:lnTo>
                  <a:pt x="1554045" y="1826401"/>
                </a:lnTo>
                <a:lnTo>
                  <a:pt x="1614943" y="1828196"/>
                </a:lnTo>
                <a:lnTo>
                  <a:pt x="1676400" y="1828800"/>
                </a:lnTo>
                <a:lnTo>
                  <a:pt x="1737856" y="1828196"/>
                </a:lnTo>
                <a:lnTo>
                  <a:pt x="1798754" y="1826401"/>
                </a:lnTo>
                <a:lnTo>
                  <a:pt x="1859058" y="1823433"/>
                </a:lnTo>
                <a:lnTo>
                  <a:pt x="1918729" y="1819315"/>
                </a:lnTo>
                <a:lnTo>
                  <a:pt x="1977729" y="1814065"/>
                </a:lnTo>
                <a:lnTo>
                  <a:pt x="2036021" y="1807706"/>
                </a:lnTo>
                <a:lnTo>
                  <a:pt x="2093565" y="1800258"/>
                </a:lnTo>
                <a:lnTo>
                  <a:pt x="2150326" y="1791742"/>
                </a:lnTo>
                <a:lnTo>
                  <a:pt x="2206264" y="1782177"/>
                </a:lnTo>
                <a:lnTo>
                  <a:pt x="2261342" y="1771586"/>
                </a:lnTo>
                <a:lnTo>
                  <a:pt x="2315521" y="1759988"/>
                </a:lnTo>
                <a:lnTo>
                  <a:pt x="2368765" y="1747404"/>
                </a:lnTo>
                <a:lnTo>
                  <a:pt x="2421035" y="1733855"/>
                </a:lnTo>
                <a:lnTo>
                  <a:pt x="2472293" y="1719362"/>
                </a:lnTo>
                <a:lnTo>
                  <a:pt x="2522502" y="1703944"/>
                </a:lnTo>
                <a:lnTo>
                  <a:pt x="2571623" y="1687624"/>
                </a:lnTo>
                <a:lnTo>
                  <a:pt x="2619618" y="1670421"/>
                </a:lnTo>
                <a:lnTo>
                  <a:pt x="2666451" y="1652357"/>
                </a:lnTo>
                <a:lnTo>
                  <a:pt x="2712082" y="1633451"/>
                </a:lnTo>
                <a:lnTo>
                  <a:pt x="2756474" y="1613725"/>
                </a:lnTo>
                <a:lnTo>
                  <a:pt x="2799590" y="1593199"/>
                </a:lnTo>
                <a:lnTo>
                  <a:pt x="2841390" y="1571895"/>
                </a:lnTo>
                <a:lnTo>
                  <a:pt x="2881838" y="1549831"/>
                </a:lnTo>
                <a:lnTo>
                  <a:pt x="2920896" y="1527030"/>
                </a:lnTo>
                <a:lnTo>
                  <a:pt x="2958525" y="1503512"/>
                </a:lnTo>
                <a:lnTo>
                  <a:pt x="2994687" y="1479298"/>
                </a:lnTo>
                <a:lnTo>
                  <a:pt x="3029346" y="1454408"/>
                </a:lnTo>
                <a:lnTo>
                  <a:pt x="3062462" y="1428862"/>
                </a:lnTo>
                <a:lnTo>
                  <a:pt x="3093999" y="1402683"/>
                </a:lnTo>
                <a:lnTo>
                  <a:pt x="3123917" y="1375889"/>
                </a:lnTo>
                <a:lnTo>
                  <a:pt x="3152180" y="1348503"/>
                </a:lnTo>
                <a:lnTo>
                  <a:pt x="3178750" y="1320544"/>
                </a:lnTo>
                <a:lnTo>
                  <a:pt x="3226656" y="1262992"/>
                </a:lnTo>
                <a:lnTo>
                  <a:pt x="3267334" y="1203399"/>
                </a:lnTo>
                <a:lnTo>
                  <a:pt x="3300479" y="1141929"/>
                </a:lnTo>
                <a:lnTo>
                  <a:pt x="3325790" y="1078749"/>
                </a:lnTo>
                <a:lnTo>
                  <a:pt x="3342962" y="1014023"/>
                </a:lnTo>
                <a:lnTo>
                  <a:pt x="3351694" y="947918"/>
                </a:lnTo>
                <a:lnTo>
                  <a:pt x="3352800" y="914400"/>
                </a:lnTo>
                <a:lnTo>
                  <a:pt x="3351694" y="880881"/>
                </a:lnTo>
                <a:lnTo>
                  <a:pt x="3342962" y="814776"/>
                </a:lnTo>
                <a:lnTo>
                  <a:pt x="3325790" y="750050"/>
                </a:lnTo>
                <a:lnTo>
                  <a:pt x="3300479" y="686870"/>
                </a:lnTo>
                <a:lnTo>
                  <a:pt x="3267334" y="625400"/>
                </a:lnTo>
                <a:lnTo>
                  <a:pt x="3226656" y="565807"/>
                </a:lnTo>
                <a:lnTo>
                  <a:pt x="3178750" y="508255"/>
                </a:lnTo>
                <a:lnTo>
                  <a:pt x="3152180" y="480296"/>
                </a:lnTo>
                <a:lnTo>
                  <a:pt x="3123917" y="452910"/>
                </a:lnTo>
                <a:lnTo>
                  <a:pt x="3093999" y="426116"/>
                </a:lnTo>
                <a:lnTo>
                  <a:pt x="3062462" y="399937"/>
                </a:lnTo>
                <a:lnTo>
                  <a:pt x="3029346" y="374391"/>
                </a:lnTo>
                <a:lnTo>
                  <a:pt x="2994687" y="349501"/>
                </a:lnTo>
                <a:lnTo>
                  <a:pt x="2958525" y="325287"/>
                </a:lnTo>
                <a:lnTo>
                  <a:pt x="2920896" y="301769"/>
                </a:lnTo>
                <a:lnTo>
                  <a:pt x="2881838" y="278968"/>
                </a:lnTo>
                <a:lnTo>
                  <a:pt x="2841390" y="256904"/>
                </a:lnTo>
                <a:lnTo>
                  <a:pt x="2799590" y="235600"/>
                </a:lnTo>
                <a:lnTo>
                  <a:pt x="2756474" y="215074"/>
                </a:lnTo>
                <a:lnTo>
                  <a:pt x="2712082" y="195348"/>
                </a:lnTo>
                <a:lnTo>
                  <a:pt x="2666451" y="176442"/>
                </a:lnTo>
                <a:lnTo>
                  <a:pt x="2619618" y="158378"/>
                </a:lnTo>
                <a:lnTo>
                  <a:pt x="2571623" y="141175"/>
                </a:lnTo>
                <a:lnTo>
                  <a:pt x="2522502" y="124855"/>
                </a:lnTo>
                <a:lnTo>
                  <a:pt x="2472293" y="109437"/>
                </a:lnTo>
                <a:lnTo>
                  <a:pt x="2421035" y="94944"/>
                </a:lnTo>
                <a:lnTo>
                  <a:pt x="2368765" y="81395"/>
                </a:lnTo>
                <a:lnTo>
                  <a:pt x="2315521" y="68811"/>
                </a:lnTo>
                <a:lnTo>
                  <a:pt x="2261342" y="57213"/>
                </a:lnTo>
                <a:lnTo>
                  <a:pt x="2206264" y="46622"/>
                </a:lnTo>
                <a:lnTo>
                  <a:pt x="2150326" y="37057"/>
                </a:lnTo>
                <a:lnTo>
                  <a:pt x="2093565" y="28541"/>
                </a:lnTo>
                <a:lnTo>
                  <a:pt x="2036021" y="21093"/>
                </a:lnTo>
                <a:lnTo>
                  <a:pt x="1977729" y="14734"/>
                </a:lnTo>
                <a:lnTo>
                  <a:pt x="1918729" y="9484"/>
                </a:lnTo>
                <a:lnTo>
                  <a:pt x="1859058" y="5366"/>
                </a:lnTo>
                <a:lnTo>
                  <a:pt x="1798754" y="2398"/>
                </a:lnTo>
                <a:lnTo>
                  <a:pt x="1737856" y="603"/>
                </a:lnTo>
                <a:lnTo>
                  <a:pt x="16764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2743200"/>
            <a:ext cx="3352800" cy="1828800"/>
          </a:xfrm>
          <a:custGeom>
            <a:avLst/>
            <a:gdLst/>
            <a:ahLst/>
            <a:cxnLst/>
            <a:rect l="l" t="t" r="r" b="b"/>
            <a:pathLst>
              <a:path w="3352800" h="1828800">
                <a:moveTo>
                  <a:pt x="0" y="914400"/>
                </a:moveTo>
                <a:lnTo>
                  <a:pt x="4397" y="847666"/>
                </a:lnTo>
                <a:lnTo>
                  <a:pt x="17387" y="782230"/>
                </a:lnTo>
                <a:lnTo>
                  <a:pt x="38666" y="718256"/>
                </a:lnTo>
                <a:lnTo>
                  <a:pt x="67932" y="655911"/>
                </a:lnTo>
                <a:lnTo>
                  <a:pt x="104882" y="595359"/>
                </a:lnTo>
                <a:lnTo>
                  <a:pt x="149212" y="536765"/>
                </a:lnTo>
                <a:lnTo>
                  <a:pt x="200619" y="480296"/>
                </a:lnTo>
                <a:lnTo>
                  <a:pt x="228882" y="452910"/>
                </a:lnTo>
                <a:lnTo>
                  <a:pt x="258800" y="426116"/>
                </a:lnTo>
                <a:lnTo>
                  <a:pt x="290337" y="399937"/>
                </a:lnTo>
                <a:lnTo>
                  <a:pt x="323453" y="374391"/>
                </a:lnTo>
                <a:lnTo>
                  <a:pt x="358112" y="349501"/>
                </a:lnTo>
                <a:lnTo>
                  <a:pt x="394274" y="325287"/>
                </a:lnTo>
                <a:lnTo>
                  <a:pt x="431903" y="301769"/>
                </a:lnTo>
                <a:lnTo>
                  <a:pt x="470961" y="278968"/>
                </a:lnTo>
                <a:lnTo>
                  <a:pt x="511409" y="256904"/>
                </a:lnTo>
                <a:lnTo>
                  <a:pt x="553209" y="235600"/>
                </a:lnTo>
                <a:lnTo>
                  <a:pt x="596325" y="215074"/>
                </a:lnTo>
                <a:lnTo>
                  <a:pt x="640717" y="195348"/>
                </a:lnTo>
                <a:lnTo>
                  <a:pt x="686348" y="176442"/>
                </a:lnTo>
                <a:lnTo>
                  <a:pt x="733181" y="158378"/>
                </a:lnTo>
                <a:lnTo>
                  <a:pt x="781176" y="141175"/>
                </a:lnTo>
                <a:lnTo>
                  <a:pt x="830297" y="124855"/>
                </a:lnTo>
                <a:lnTo>
                  <a:pt x="880506" y="109437"/>
                </a:lnTo>
                <a:lnTo>
                  <a:pt x="931764" y="94944"/>
                </a:lnTo>
                <a:lnTo>
                  <a:pt x="984034" y="81395"/>
                </a:lnTo>
                <a:lnTo>
                  <a:pt x="1037278" y="68811"/>
                </a:lnTo>
                <a:lnTo>
                  <a:pt x="1091457" y="57213"/>
                </a:lnTo>
                <a:lnTo>
                  <a:pt x="1146535" y="46622"/>
                </a:lnTo>
                <a:lnTo>
                  <a:pt x="1202473" y="37057"/>
                </a:lnTo>
                <a:lnTo>
                  <a:pt x="1259234" y="28541"/>
                </a:lnTo>
                <a:lnTo>
                  <a:pt x="1316778" y="21093"/>
                </a:lnTo>
                <a:lnTo>
                  <a:pt x="1375070" y="14734"/>
                </a:lnTo>
                <a:lnTo>
                  <a:pt x="1434070" y="9484"/>
                </a:lnTo>
                <a:lnTo>
                  <a:pt x="1493741" y="5366"/>
                </a:lnTo>
                <a:lnTo>
                  <a:pt x="1554045" y="2398"/>
                </a:lnTo>
                <a:lnTo>
                  <a:pt x="1614943" y="603"/>
                </a:lnTo>
                <a:lnTo>
                  <a:pt x="1676400" y="0"/>
                </a:lnTo>
                <a:lnTo>
                  <a:pt x="1737856" y="603"/>
                </a:lnTo>
                <a:lnTo>
                  <a:pt x="1798754" y="2398"/>
                </a:lnTo>
                <a:lnTo>
                  <a:pt x="1859058" y="5366"/>
                </a:lnTo>
                <a:lnTo>
                  <a:pt x="1918729" y="9484"/>
                </a:lnTo>
                <a:lnTo>
                  <a:pt x="1977729" y="14734"/>
                </a:lnTo>
                <a:lnTo>
                  <a:pt x="2036021" y="21093"/>
                </a:lnTo>
                <a:lnTo>
                  <a:pt x="2093565" y="28541"/>
                </a:lnTo>
                <a:lnTo>
                  <a:pt x="2150326" y="37057"/>
                </a:lnTo>
                <a:lnTo>
                  <a:pt x="2206264" y="46622"/>
                </a:lnTo>
                <a:lnTo>
                  <a:pt x="2261342" y="57213"/>
                </a:lnTo>
                <a:lnTo>
                  <a:pt x="2315521" y="68811"/>
                </a:lnTo>
                <a:lnTo>
                  <a:pt x="2368765" y="81395"/>
                </a:lnTo>
                <a:lnTo>
                  <a:pt x="2421035" y="94944"/>
                </a:lnTo>
                <a:lnTo>
                  <a:pt x="2472293" y="109437"/>
                </a:lnTo>
                <a:lnTo>
                  <a:pt x="2522502" y="124855"/>
                </a:lnTo>
                <a:lnTo>
                  <a:pt x="2571623" y="141175"/>
                </a:lnTo>
                <a:lnTo>
                  <a:pt x="2619618" y="158378"/>
                </a:lnTo>
                <a:lnTo>
                  <a:pt x="2666451" y="176442"/>
                </a:lnTo>
                <a:lnTo>
                  <a:pt x="2712082" y="195348"/>
                </a:lnTo>
                <a:lnTo>
                  <a:pt x="2756474" y="215074"/>
                </a:lnTo>
                <a:lnTo>
                  <a:pt x="2799590" y="235600"/>
                </a:lnTo>
                <a:lnTo>
                  <a:pt x="2841390" y="256904"/>
                </a:lnTo>
                <a:lnTo>
                  <a:pt x="2881838" y="278968"/>
                </a:lnTo>
                <a:lnTo>
                  <a:pt x="2920896" y="301769"/>
                </a:lnTo>
                <a:lnTo>
                  <a:pt x="2958525" y="325287"/>
                </a:lnTo>
                <a:lnTo>
                  <a:pt x="2994687" y="349501"/>
                </a:lnTo>
                <a:lnTo>
                  <a:pt x="3029346" y="374391"/>
                </a:lnTo>
                <a:lnTo>
                  <a:pt x="3062462" y="399937"/>
                </a:lnTo>
                <a:lnTo>
                  <a:pt x="3093999" y="426116"/>
                </a:lnTo>
                <a:lnTo>
                  <a:pt x="3123917" y="452910"/>
                </a:lnTo>
                <a:lnTo>
                  <a:pt x="3152180" y="480296"/>
                </a:lnTo>
                <a:lnTo>
                  <a:pt x="3178750" y="508255"/>
                </a:lnTo>
                <a:lnTo>
                  <a:pt x="3226656" y="565807"/>
                </a:lnTo>
                <a:lnTo>
                  <a:pt x="3267334" y="625400"/>
                </a:lnTo>
                <a:lnTo>
                  <a:pt x="3300479" y="686870"/>
                </a:lnTo>
                <a:lnTo>
                  <a:pt x="3325790" y="750050"/>
                </a:lnTo>
                <a:lnTo>
                  <a:pt x="3342962" y="814776"/>
                </a:lnTo>
                <a:lnTo>
                  <a:pt x="3351694" y="880881"/>
                </a:lnTo>
                <a:lnTo>
                  <a:pt x="3352800" y="914400"/>
                </a:lnTo>
                <a:lnTo>
                  <a:pt x="3351694" y="947918"/>
                </a:lnTo>
                <a:lnTo>
                  <a:pt x="3348402" y="981133"/>
                </a:lnTo>
                <a:lnTo>
                  <a:pt x="3335412" y="1046569"/>
                </a:lnTo>
                <a:lnTo>
                  <a:pt x="3314133" y="1110543"/>
                </a:lnTo>
                <a:lnTo>
                  <a:pt x="3284867" y="1172888"/>
                </a:lnTo>
                <a:lnTo>
                  <a:pt x="3247917" y="1233440"/>
                </a:lnTo>
                <a:lnTo>
                  <a:pt x="3203587" y="1292034"/>
                </a:lnTo>
                <a:lnTo>
                  <a:pt x="3152180" y="1348503"/>
                </a:lnTo>
                <a:lnTo>
                  <a:pt x="3123917" y="1375889"/>
                </a:lnTo>
                <a:lnTo>
                  <a:pt x="3093999" y="1402683"/>
                </a:lnTo>
                <a:lnTo>
                  <a:pt x="3062462" y="1428862"/>
                </a:lnTo>
                <a:lnTo>
                  <a:pt x="3029346" y="1454408"/>
                </a:lnTo>
                <a:lnTo>
                  <a:pt x="2994687" y="1479298"/>
                </a:lnTo>
                <a:lnTo>
                  <a:pt x="2958525" y="1503512"/>
                </a:lnTo>
                <a:lnTo>
                  <a:pt x="2920896" y="1527030"/>
                </a:lnTo>
                <a:lnTo>
                  <a:pt x="2881838" y="1549831"/>
                </a:lnTo>
                <a:lnTo>
                  <a:pt x="2841390" y="1571895"/>
                </a:lnTo>
                <a:lnTo>
                  <a:pt x="2799590" y="1593199"/>
                </a:lnTo>
                <a:lnTo>
                  <a:pt x="2756474" y="1613725"/>
                </a:lnTo>
                <a:lnTo>
                  <a:pt x="2712082" y="1633451"/>
                </a:lnTo>
                <a:lnTo>
                  <a:pt x="2666451" y="1652357"/>
                </a:lnTo>
                <a:lnTo>
                  <a:pt x="2619618" y="1670421"/>
                </a:lnTo>
                <a:lnTo>
                  <a:pt x="2571623" y="1687624"/>
                </a:lnTo>
                <a:lnTo>
                  <a:pt x="2522502" y="1703944"/>
                </a:lnTo>
                <a:lnTo>
                  <a:pt x="2472293" y="1719362"/>
                </a:lnTo>
                <a:lnTo>
                  <a:pt x="2421035" y="1733855"/>
                </a:lnTo>
                <a:lnTo>
                  <a:pt x="2368765" y="1747404"/>
                </a:lnTo>
                <a:lnTo>
                  <a:pt x="2315521" y="1759988"/>
                </a:lnTo>
                <a:lnTo>
                  <a:pt x="2261342" y="1771586"/>
                </a:lnTo>
                <a:lnTo>
                  <a:pt x="2206264" y="1782177"/>
                </a:lnTo>
                <a:lnTo>
                  <a:pt x="2150326" y="1791742"/>
                </a:lnTo>
                <a:lnTo>
                  <a:pt x="2093565" y="1800258"/>
                </a:lnTo>
                <a:lnTo>
                  <a:pt x="2036021" y="1807706"/>
                </a:lnTo>
                <a:lnTo>
                  <a:pt x="1977729" y="1814065"/>
                </a:lnTo>
                <a:lnTo>
                  <a:pt x="1918729" y="1819315"/>
                </a:lnTo>
                <a:lnTo>
                  <a:pt x="1859058" y="1823433"/>
                </a:lnTo>
                <a:lnTo>
                  <a:pt x="1798754" y="1826401"/>
                </a:lnTo>
                <a:lnTo>
                  <a:pt x="1737856" y="1828196"/>
                </a:lnTo>
                <a:lnTo>
                  <a:pt x="1676400" y="1828800"/>
                </a:lnTo>
                <a:lnTo>
                  <a:pt x="1614943" y="1828196"/>
                </a:lnTo>
                <a:lnTo>
                  <a:pt x="1554045" y="1826401"/>
                </a:lnTo>
                <a:lnTo>
                  <a:pt x="1493741" y="1823433"/>
                </a:lnTo>
                <a:lnTo>
                  <a:pt x="1434070" y="1819315"/>
                </a:lnTo>
                <a:lnTo>
                  <a:pt x="1375070" y="1814065"/>
                </a:lnTo>
                <a:lnTo>
                  <a:pt x="1316778" y="1807706"/>
                </a:lnTo>
                <a:lnTo>
                  <a:pt x="1259234" y="1800258"/>
                </a:lnTo>
                <a:lnTo>
                  <a:pt x="1202473" y="1791742"/>
                </a:lnTo>
                <a:lnTo>
                  <a:pt x="1146535" y="1782177"/>
                </a:lnTo>
                <a:lnTo>
                  <a:pt x="1091457" y="1771586"/>
                </a:lnTo>
                <a:lnTo>
                  <a:pt x="1037278" y="1759988"/>
                </a:lnTo>
                <a:lnTo>
                  <a:pt x="984034" y="1747404"/>
                </a:lnTo>
                <a:lnTo>
                  <a:pt x="931764" y="1733855"/>
                </a:lnTo>
                <a:lnTo>
                  <a:pt x="880506" y="1719362"/>
                </a:lnTo>
                <a:lnTo>
                  <a:pt x="830297" y="1703944"/>
                </a:lnTo>
                <a:lnTo>
                  <a:pt x="781176" y="1687624"/>
                </a:lnTo>
                <a:lnTo>
                  <a:pt x="733181" y="1670421"/>
                </a:lnTo>
                <a:lnTo>
                  <a:pt x="686348" y="1652357"/>
                </a:lnTo>
                <a:lnTo>
                  <a:pt x="640717" y="1633451"/>
                </a:lnTo>
                <a:lnTo>
                  <a:pt x="596325" y="1613725"/>
                </a:lnTo>
                <a:lnTo>
                  <a:pt x="553209" y="1593199"/>
                </a:lnTo>
                <a:lnTo>
                  <a:pt x="511409" y="1571895"/>
                </a:lnTo>
                <a:lnTo>
                  <a:pt x="470961" y="1549831"/>
                </a:lnTo>
                <a:lnTo>
                  <a:pt x="431903" y="1527030"/>
                </a:lnTo>
                <a:lnTo>
                  <a:pt x="394274" y="1503512"/>
                </a:lnTo>
                <a:lnTo>
                  <a:pt x="358112" y="1479298"/>
                </a:lnTo>
                <a:lnTo>
                  <a:pt x="323453" y="1454408"/>
                </a:lnTo>
                <a:lnTo>
                  <a:pt x="290337" y="1428862"/>
                </a:lnTo>
                <a:lnTo>
                  <a:pt x="258800" y="1402683"/>
                </a:lnTo>
                <a:lnTo>
                  <a:pt x="228882" y="1375889"/>
                </a:lnTo>
                <a:lnTo>
                  <a:pt x="200619" y="1348503"/>
                </a:lnTo>
                <a:lnTo>
                  <a:pt x="174049" y="1320544"/>
                </a:lnTo>
                <a:lnTo>
                  <a:pt x="126143" y="1262992"/>
                </a:lnTo>
                <a:lnTo>
                  <a:pt x="85465" y="1203399"/>
                </a:lnTo>
                <a:lnTo>
                  <a:pt x="52320" y="1141929"/>
                </a:lnTo>
                <a:lnTo>
                  <a:pt x="27009" y="1078749"/>
                </a:lnTo>
                <a:lnTo>
                  <a:pt x="9837" y="1014023"/>
                </a:lnTo>
                <a:lnTo>
                  <a:pt x="1105" y="947918"/>
                </a:lnTo>
                <a:lnTo>
                  <a:pt x="0" y="914400"/>
                </a:lnTo>
                <a:close/>
              </a:path>
            </a:pathLst>
          </a:custGeom>
          <a:ln w="25400">
            <a:solidFill>
              <a:srgbClr val="7A7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09114" y="3179191"/>
            <a:ext cx="12598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TRICT  COOLING  SYSTEM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181600" y="2743200"/>
            <a:ext cx="3276600" cy="1828800"/>
          </a:xfrm>
          <a:custGeom>
            <a:avLst/>
            <a:gdLst/>
            <a:ahLst/>
            <a:cxnLst/>
            <a:rect l="l" t="t" r="r" b="b"/>
            <a:pathLst>
              <a:path w="3276600" h="1828800">
                <a:moveTo>
                  <a:pt x="1638300" y="0"/>
                </a:moveTo>
                <a:lnTo>
                  <a:pt x="1576884" y="630"/>
                </a:lnTo>
                <a:lnTo>
                  <a:pt x="1516039" y="2508"/>
                </a:lnTo>
                <a:lnTo>
                  <a:pt x="1455803" y="5610"/>
                </a:lnTo>
                <a:lnTo>
                  <a:pt x="1396217" y="9915"/>
                </a:lnTo>
                <a:lnTo>
                  <a:pt x="1337320" y="15401"/>
                </a:lnTo>
                <a:lnTo>
                  <a:pt x="1279151" y="22045"/>
                </a:lnTo>
                <a:lnTo>
                  <a:pt x="1221751" y="29825"/>
                </a:lnTo>
                <a:lnTo>
                  <a:pt x="1165159" y="38719"/>
                </a:lnTo>
                <a:lnTo>
                  <a:pt x="1109414" y="48705"/>
                </a:lnTo>
                <a:lnTo>
                  <a:pt x="1054556" y="59762"/>
                </a:lnTo>
                <a:lnTo>
                  <a:pt x="1000625" y="71866"/>
                </a:lnTo>
                <a:lnTo>
                  <a:pt x="947660" y="84995"/>
                </a:lnTo>
                <a:lnTo>
                  <a:pt x="895700" y="99129"/>
                </a:lnTo>
                <a:lnTo>
                  <a:pt x="844787" y="114244"/>
                </a:lnTo>
                <a:lnTo>
                  <a:pt x="794958" y="130318"/>
                </a:lnTo>
                <a:lnTo>
                  <a:pt x="746255" y="147329"/>
                </a:lnTo>
                <a:lnTo>
                  <a:pt x="698715" y="165256"/>
                </a:lnTo>
                <a:lnTo>
                  <a:pt x="652380" y="184076"/>
                </a:lnTo>
                <a:lnTo>
                  <a:pt x="607288" y="203766"/>
                </a:lnTo>
                <a:lnTo>
                  <a:pt x="563479" y="224306"/>
                </a:lnTo>
                <a:lnTo>
                  <a:pt x="520993" y="245672"/>
                </a:lnTo>
                <a:lnTo>
                  <a:pt x="479869" y="267842"/>
                </a:lnTo>
                <a:lnTo>
                  <a:pt x="440147" y="290796"/>
                </a:lnTo>
                <a:lnTo>
                  <a:pt x="401867" y="314509"/>
                </a:lnTo>
                <a:lnTo>
                  <a:pt x="365068" y="338961"/>
                </a:lnTo>
                <a:lnTo>
                  <a:pt x="329790" y="364129"/>
                </a:lnTo>
                <a:lnTo>
                  <a:pt x="296073" y="389991"/>
                </a:lnTo>
                <a:lnTo>
                  <a:pt x="263955" y="416524"/>
                </a:lnTo>
                <a:lnTo>
                  <a:pt x="233477" y="443708"/>
                </a:lnTo>
                <a:lnTo>
                  <a:pt x="204678" y="471519"/>
                </a:lnTo>
                <a:lnTo>
                  <a:pt x="177598" y="499936"/>
                </a:lnTo>
                <a:lnTo>
                  <a:pt x="152277" y="528936"/>
                </a:lnTo>
                <a:lnTo>
                  <a:pt x="107068" y="588599"/>
                </a:lnTo>
                <a:lnTo>
                  <a:pt x="69368" y="650330"/>
                </a:lnTo>
                <a:lnTo>
                  <a:pt x="39495" y="713952"/>
                </a:lnTo>
                <a:lnTo>
                  <a:pt x="17764" y="779289"/>
                </a:lnTo>
                <a:lnTo>
                  <a:pt x="4493" y="846164"/>
                </a:lnTo>
                <a:lnTo>
                  <a:pt x="0" y="914400"/>
                </a:lnTo>
                <a:lnTo>
                  <a:pt x="1130" y="948676"/>
                </a:lnTo>
                <a:lnTo>
                  <a:pt x="10052" y="1016254"/>
                </a:lnTo>
                <a:lnTo>
                  <a:pt x="27592" y="1082382"/>
                </a:lnTo>
                <a:lnTo>
                  <a:pt x="53434" y="1146884"/>
                </a:lnTo>
                <a:lnTo>
                  <a:pt x="87260" y="1209582"/>
                </a:lnTo>
                <a:lnTo>
                  <a:pt x="128754" y="1270301"/>
                </a:lnTo>
                <a:lnTo>
                  <a:pt x="177598" y="1328863"/>
                </a:lnTo>
                <a:lnTo>
                  <a:pt x="204678" y="1357280"/>
                </a:lnTo>
                <a:lnTo>
                  <a:pt x="233477" y="1385091"/>
                </a:lnTo>
                <a:lnTo>
                  <a:pt x="263955" y="1412275"/>
                </a:lnTo>
                <a:lnTo>
                  <a:pt x="296073" y="1438808"/>
                </a:lnTo>
                <a:lnTo>
                  <a:pt x="329790" y="1464670"/>
                </a:lnTo>
                <a:lnTo>
                  <a:pt x="365068" y="1489838"/>
                </a:lnTo>
                <a:lnTo>
                  <a:pt x="401867" y="1514290"/>
                </a:lnTo>
                <a:lnTo>
                  <a:pt x="440147" y="1538003"/>
                </a:lnTo>
                <a:lnTo>
                  <a:pt x="479869" y="1560957"/>
                </a:lnTo>
                <a:lnTo>
                  <a:pt x="520993" y="1583127"/>
                </a:lnTo>
                <a:lnTo>
                  <a:pt x="563479" y="1604493"/>
                </a:lnTo>
                <a:lnTo>
                  <a:pt x="607288" y="1625033"/>
                </a:lnTo>
                <a:lnTo>
                  <a:pt x="652380" y="1644723"/>
                </a:lnTo>
                <a:lnTo>
                  <a:pt x="698715" y="1663543"/>
                </a:lnTo>
                <a:lnTo>
                  <a:pt x="746255" y="1681470"/>
                </a:lnTo>
                <a:lnTo>
                  <a:pt x="794958" y="1698481"/>
                </a:lnTo>
                <a:lnTo>
                  <a:pt x="844787" y="1714555"/>
                </a:lnTo>
                <a:lnTo>
                  <a:pt x="895700" y="1729670"/>
                </a:lnTo>
                <a:lnTo>
                  <a:pt x="947660" y="1743804"/>
                </a:lnTo>
                <a:lnTo>
                  <a:pt x="1000625" y="1756933"/>
                </a:lnTo>
                <a:lnTo>
                  <a:pt x="1054556" y="1769037"/>
                </a:lnTo>
                <a:lnTo>
                  <a:pt x="1109414" y="1780094"/>
                </a:lnTo>
                <a:lnTo>
                  <a:pt x="1165159" y="1790080"/>
                </a:lnTo>
                <a:lnTo>
                  <a:pt x="1221751" y="1798974"/>
                </a:lnTo>
                <a:lnTo>
                  <a:pt x="1279151" y="1806754"/>
                </a:lnTo>
                <a:lnTo>
                  <a:pt x="1337320" y="1813398"/>
                </a:lnTo>
                <a:lnTo>
                  <a:pt x="1396217" y="1818884"/>
                </a:lnTo>
                <a:lnTo>
                  <a:pt x="1455803" y="1823189"/>
                </a:lnTo>
                <a:lnTo>
                  <a:pt x="1516039" y="1826291"/>
                </a:lnTo>
                <a:lnTo>
                  <a:pt x="1576884" y="1828169"/>
                </a:lnTo>
                <a:lnTo>
                  <a:pt x="1638300" y="1828800"/>
                </a:lnTo>
                <a:lnTo>
                  <a:pt x="1699715" y="1828169"/>
                </a:lnTo>
                <a:lnTo>
                  <a:pt x="1760560" y="1826291"/>
                </a:lnTo>
                <a:lnTo>
                  <a:pt x="1820796" y="1823189"/>
                </a:lnTo>
                <a:lnTo>
                  <a:pt x="1880382" y="1818884"/>
                </a:lnTo>
                <a:lnTo>
                  <a:pt x="1939279" y="1813398"/>
                </a:lnTo>
                <a:lnTo>
                  <a:pt x="1997448" y="1806754"/>
                </a:lnTo>
                <a:lnTo>
                  <a:pt x="2054848" y="1798974"/>
                </a:lnTo>
                <a:lnTo>
                  <a:pt x="2111440" y="1790080"/>
                </a:lnTo>
                <a:lnTo>
                  <a:pt x="2167185" y="1780094"/>
                </a:lnTo>
                <a:lnTo>
                  <a:pt x="2222043" y="1769037"/>
                </a:lnTo>
                <a:lnTo>
                  <a:pt x="2275974" y="1756933"/>
                </a:lnTo>
                <a:lnTo>
                  <a:pt x="2328939" y="1743804"/>
                </a:lnTo>
                <a:lnTo>
                  <a:pt x="2380899" y="1729670"/>
                </a:lnTo>
                <a:lnTo>
                  <a:pt x="2431812" y="1714555"/>
                </a:lnTo>
                <a:lnTo>
                  <a:pt x="2481641" y="1698481"/>
                </a:lnTo>
                <a:lnTo>
                  <a:pt x="2530344" y="1681470"/>
                </a:lnTo>
                <a:lnTo>
                  <a:pt x="2577884" y="1663543"/>
                </a:lnTo>
                <a:lnTo>
                  <a:pt x="2624219" y="1644723"/>
                </a:lnTo>
                <a:lnTo>
                  <a:pt x="2669311" y="1625033"/>
                </a:lnTo>
                <a:lnTo>
                  <a:pt x="2713120" y="1604493"/>
                </a:lnTo>
                <a:lnTo>
                  <a:pt x="2755606" y="1583127"/>
                </a:lnTo>
                <a:lnTo>
                  <a:pt x="2796730" y="1560957"/>
                </a:lnTo>
                <a:lnTo>
                  <a:pt x="2836452" y="1538003"/>
                </a:lnTo>
                <a:lnTo>
                  <a:pt x="2874732" y="1514290"/>
                </a:lnTo>
                <a:lnTo>
                  <a:pt x="2911531" y="1489838"/>
                </a:lnTo>
                <a:lnTo>
                  <a:pt x="2946809" y="1464670"/>
                </a:lnTo>
                <a:lnTo>
                  <a:pt x="2980526" y="1438808"/>
                </a:lnTo>
                <a:lnTo>
                  <a:pt x="3012644" y="1412275"/>
                </a:lnTo>
                <a:lnTo>
                  <a:pt x="3043122" y="1385091"/>
                </a:lnTo>
                <a:lnTo>
                  <a:pt x="3071921" y="1357280"/>
                </a:lnTo>
                <a:lnTo>
                  <a:pt x="3099001" y="1328863"/>
                </a:lnTo>
                <a:lnTo>
                  <a:pt x="3124322" y="1299863"/>
                </a:lnTo>
                <a:lnTo>
                  <a:pt x="3169531" y="1240200"/>
                </a:lnTo>
                <a:lnTo>
                  <a:pt x="3207231" y="1178469"/>
                </a:lnTo>
                <a:lnTo>
                  <a:pt x="3237104" y="1114847"/>
                </a:lnTo>
                <a:lnTo>
                  <a:pt x="3258835" y="1049510"/>
                </a:lnTo>
                <a:lnTo>
                  <a:pt x="3272106" y="982635"/>
                </a:lnTo>
                <a:lnTo>
                  <a:pt x="3276600" y="914400"/>
                </a:lnTo>
                <a:lnTo>
                  <a:pt x="3275469" y="880123"/>
                </a:lnTo>
                <a:lnTo>
                  <a:pt x="3266547" y="812545"/>
                </a:lnTo>
                <a:lnTo>
                  <a:pt x="3249007" y="746417"/>
                </a:lnTo>
                <a:lnTo>
                  <a:pt x="3223165" y="681915"/>
                </a:lnTo>
                <a:lnTo>
                  <a:pt x="3189339" y="619217"/>
                </a:lnTo>
                <a:lnTo>
                  <a:pt x="3147845" y="558498"/>
                </a:lnTo>
                <a:lnTo>
                  <a:pt x="3099001" y="499936"/>
                </a:lnTo>
                <a:lnTo>
                  <a:pt x="3071921" y="471519"/>
                </a:lnTo>
                <a:lnTo>
                  <a:pt x="3043122" y="443708"/>
                </a:lnTo>
                <a:lnTo>
                  <a:pt x="3012644" y="416524"/>
                </a:lnTo>
                <a:lnTo>
                  <a:pt x="2980526" y="389991"/>
                </a:lnTo>
                <a:lnTo>
                  <a:pt x="2946809" y="364129"/>
                </a:lnTo>
                <a:lnTo>
                  <a:pt x="2911531" y="338961"/>
                </a:lnTo>
                <a:lnTo>
                  <a:pt x="2874732" y="314509"/>
                </a:lnTo>
                <a:lnTo>
                  <a:pt x="2836452" y="290796"/>
                </a:lnTo>
                <a:lnTo>
                  <a:pt x="2796730" y="267842"/>
                </a:lnTo>
                <a:lnTo>
                  <a:pt x="2755606" y="245672"/>
                </a:lnTo>
                <a:lnTo>
                  <a:pt x="2713120" y="224306"/>
                </a:lnTo>
                <a:lnTo>
                  <a:pt x="2669311" y="203766"/>
                </a:lnTo>
                <a:lnTo>
                  <a:pt x="2624219" y="184076"/>
                </a:lnTo>
                <a:lnTo>
                  <a:pt x="2577884" y="165256"/>
                </a:lnTo>
                <a:lnTo>
                  <a:pt x="2530344" y="147329"/>
                </a:lnTo>
                <a:lnTo>
                  <a:pt x="2481641" y="130318"/>
                </a:lnTo>
                <a:lnTo>
                  <a:pt x="2431812" y="114244"/>
                </a:lnTo>
                <a:lnTo>
                  <a:pt x="2380899" y="99129"/>
                </a:lnTo>
                <a:lnTo>
                  <a:pt x="2328939" y="84995"/>
                </a:lnTo>
                <a:lnTo>
                  <a:pt x="2275974" y="71866"/>
                </a:lnTo>
                <a:lnTo>
                  <a:pt x="2222043" y="59762"/>
                </a:lnTo>
                <a:lnTo>
                  <a:pt x="2167185" y="48705"/>
                </a:lnTo>
                <a:lnTo>
                  <a:pt x="2111440" y="38719"/>
                </a:lnTo>
                <a:lnTo>
                  <a:pt x="2054848" y="29825"/>
                </a:lnTo>
                <a:lnTo>
                  <a:pt x="1997448" y="22045"/>
                </a:lnTo>
                <a:lnTo>
                  <a:pt x="1939279" y="15401"/>
                </a:lnTo>
                <a:lnTo>
                  <a:pt x="1880382" y="9915"/>
                </a:lnTo>
                <a:lnTo>
                  <a:pt x="1820796" y="5610"/>
                </a:lnTo>
                <a:lnTo>
                  <a:pt x="1760560" y="2508"/>
                </a:lnTo>
                <a:lnTo>
                  <a:pt x="1699715" y="630"/>
                </a:lnTo>
                <a:lnTo>
                  <a:pt x="16383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81600" y="2743200"/>
            <a:ext cx="3276600" cy="1828800"/>
          </a:xfrm>
          <a:custGeom>
            <a:avLst/>
            <a:gdLst/>
            <a:ahLst/>
            <a:cxnLst/>
            <a:rect l="l" t="t" r="r" b="b"/>
            <a:pathLst>
              <a:path w="3276600" h="1828800">
                <a:moveTo>
                  <a:pt x="0" y="914400"/>
                </a:moveTo>
                <a:lnTo>
                  <a:pt x="4493" y="846164"/>
                </a:lnTo>
                <a:lnTo>
                  <a:pt x="17764" y="779289"/>
                </a:lnTo>
                <a:lnTo>
                  <a:pt x="39495" y="713952"/>
                </a:lnTo>
                <a:lnTo>
                  <a:pt x="69368" y="650330"/>
                </a:lnTo>
                <a:lnTo>
                  <a:pt x="107068" y="588599"/>
                </a:lnTo>
                <a:lnTo>
                  <a:pt x="152277" y="528936"/>
                </a:lnTo>
                <a:lnTo>
                  <a:pt x="177598" y="499936"/>
                </a:lnTo>
                <a:lnTo>
                  <a:pt x="204678" y="471519"/>
                </a:lnTo>
                <a:lnTo>
                  <a:pt x="233477" y="443708"/>
                </a:lnTo>
                <a:lnTo>
                  <a:pt x="263955" y="416524"/>
                </a:lnTo>
                <a:lnTo>
                  <a:pt x="296073" y="389991"/>
                </a:lnTo>
                <a:lnTo>
                  <a:pt x="329790" y="364129"/>
                </a:lnTo>
                <a:lnTo>
                  <a:pt x="365068" y="338961"/>
                </a:lnTo>
                <a:lnTo>
                  <a:pt x="401867" y="314509"/>
                </a:lnTo>
                <a:lnTo>
                  <a:pt x="440147" y="290796"/>
                </a:lnTo>
                <a:lnTo>
                  <a:pt x="479869" y="267842"/>
                </a:lnTo>
                <a:lnTo>
                  <a:pt x="520993" y="245672"/>
                </a:lnTo>
                <a:lnTo>
                  <a:pt x="563479" y="224306"/>
                </a:lnTo>
                <a:lnTo>
                  <a:pt x="607288" y="203766"/>
                </a:lnTo>
                <a:lnTo>
                  <a:pt x="652380" y="184076"/>
                </a:lnTo>
                <a:lnTo>
                  <a:pt x="698715" y="165256"/>
                </a:lnTo>
                <a:lnTo>
                  <a:pt x="746255" y="147329"/>
                </a:lnTo>
                <a:lnTo>
                  <a:pt x="794958" y="130318"/>
                </a:lnTo>
                <a:lnTo>
                  <a:pt x="844787" y="114244"/>
                </a:lnTo>
                <a:lnTo>
                  <a:pt x="895700" y="99129"/>
                </a:lnTo>
                <a:lnTo>
                  <a:pt x="947660" y="84995"/>
                </a:lnTo>
                <a:lnTo>
                  <a:pt x="1000625" y="71866"/>
                </a:lnTo>
                <a:lnTo>
                  <a:pt x="1054556" y="59762"/>
                </a:lnTo>
                <a:lnTo>
                  <a:pt x="1109414" y="48705"/>
                </a:lnTo>
                <a:lnTo>
                  <a:pt x="1165159" y="38719"/>
                </a:lnTo>
                <a:lnTo>
                  <a:pt x="1221751" y="29825"/>
                </a:lnTo>
                <a:lnTo>
                  <a:pt x="1279151" y="22045"/>
                </a:lnTo>
                <a:lnTo>
                  <a:pt x="1337320" y="15401"/>
                </a:lnTo>
                <a:lnTo>
                  <a:pt x="1396217" y="9915"/>
                </a:lnTo>
                <a:lnTo>
                  <a:pt x="1455803" y="5610"/>
                </a:lnTo>
                <a:lnTo>
                  <a:pt x="1516039" y="2508"/>
                </a:lnTo>
                <a:lnTo>
                  <a:pt x="1576884" y="630"/>
                </a:lnTo>
                <a:lnTo>
                  <a:pt x="1638300" y="0"/>
                </a:lnTo>
                <a:lnTo>
                  <a:pt x="1699715" y="630"/>
                </a:lnTo>
                <a:lnTo>
                  <a:pt x="1760560" y="2508"/>
                </a:lnTo>
                <a:lnTo>
                  <a:pt x="1820796" y="5610"/>
                </a:lnTo>
                <a:lnTo>
                  <a:pt x="1880382" y="9915"/>
                </a:lnTo>
                <a:lnTo>
                  <a:pt x="1939279" y="15401"/>
                </a:lnTo>
                <a:lnTo>
                  <a:pt x="1997448" y="22045"/>
                </a:lnTo>
                <a:lnTo>
                  <a:pt x="2054848" y="29825"/>
                </a:lnTo>
                <a:lnTo>
                  <a:pt x="2111440" y="38719"/>
                </a:lnTo>
                <a:lnTo>
                  <a:pt x="2167185" y="48705"/>
                </a:lnTo>
                <a:lnTo>
                  <a:pt x="2222043" y="59762"/>
                </a:lnTo>
                <a:lnTo>
                  <a:pt x="2275974" y="71866"/>
                </a:lnTo>
                <a:lnTo>
                  <a:pt x="2328939" y="84995"/>
                </a:lnTo>
                <a:lnTo>
                  <a:pt x="2380899" y="99129"/>
                </a:lnTo>
                <a:lnTo>
                  <a:pt x="2431812" y="114244"/>
                </a:lnTo>
                <a:lnTo>
                  <a:pt x="2481641" y="130318"/>
                </a:lnTo>
                <a:lnTo>
                  <a:pt x="2530344" y="147329"/>
                </a:lnTo>
                <a:lnTo>
                  <a:pt x="2577884" y="165256"/>
                </a:lnTo>
                <a:lnTo>
                  <a:pt x="2624219" y="184076"/>
                </a:lnTo>
                <a:lnTo>
                  <a:pt x="2669311" y="203766"/>
                </a:lnTo>
                <a:lnTo>
                  <a:pt x="2713120" y="224306"/>
                </a:lnTo>
                <a:lnTo>
                  <a:pt x="2755606" y="245672"/>
                </a:lnTo>
                <a:lnTo>
                  <a:pt x="2796730" y="267842"/>
                </a:lnTo>
                <a:lnTo>
                  <a:pt x="2836452" y="290796"/>
                </a:lnTo>
                <a:lnTo>
                  <a:pt x="2874732" y="314509"/>
                </a:lnTo>
                <a:lnTo>
                  <a:pt x="2911531" y="338961"/>
                </a:lnTo>
                <a:lnTo>
                  <a:pt x="2946809" y="364129"/>
                </a:lnTo>
                <a:lnTo>
                  <a:pt x="2980526" y="389991"/>
                </a:lnTo>
                <a:lnTo>
                  <a:pt x="3012644" y="416524"/>
                </a:lnTo>
                <a:lnTo>
                  <a:pt x="3043122" y="443708"/>
                </a:lnTo>
                <a:lnTo>
                  <a:pt x="3071921" y="471519"/>
                </a:lnTo>
                <a:lnTo>
                  <a:pt x="3099001" y="499936"/>
                </a:lnTo>
                <a:lnTo>
                  <a:pt x="3124322" y="528936"/>
                </a:lnTo>
                <a:lnTo>
                  <a:pt x="3169531" y="588599"/>
                </a:lnTo>
                <a:lnTo>
                  <a:pt x="3207231" y="650330"/>
                </a:lnTo>
                <a:lnTo>
                  <a:pt x="3237104" y="713952"/>
                </a:lnTo>
                <a:lnTo>
                  <a:pt x="3258835" y="779289"/>
                </a:lnTo>
                <a:lnTo>
                  <a:pt x="3272106" y="846164"/>
                </a:lnTo>
                <a:lnTo>
                  <a:pt x="3276600" y="914400"/>
                </a:lnTo>
                <a:lnTo>
                  <a:pt x="3275469" y="948676"/>
                </a:lnTo>
                <a:lnTo>
                  <a:pt x="3272106" y="982635"/>
                </a:lnTo>
                <a:lnTo>
                  <a:pt x="3258835" y="1049510"/>
                </a:lnTo>
                <a:lnTo>
                  <a:pt x="3237104" y="1114847"/>
                </a:lnTo>
                <a:lnTo>
                  <a:pt x="3207231" y="1178469"/>
                </a:lnTo>
                <a:lnTo>
                  <a:pt x="3169531" y="1240200"/>
                </a:lnTo>
                <a:lnTo>
                  <a:pt x="3124322" y="1299863"/>
                </a:lnTo>
                <a:lnTo>
                  <a:pt x="3099001" y="1328863"/>
                </a:lnTo>
                <a:lnTo>
                  <a:pt x="3071921" y="1357280"/>
                </a:lnTo>
                <a:lnTo>
                  <a:pt x="3043122" y="1385091"/>
                </a:lnTo>
                <a:lnTo>
                  <a:pt x="3012644" y="1412275"/>
                </a:lnTo>
                <a:lnTo>
                  <a:pt x="2980526" y="1438808"/>
                </a:lnTo>
                <a:lnTo>
                  <a:pt x="2946809" y="1464670"/>
                </a:lnTo>
                <a:lnTo>
                  <a:pt x="2911531" y="1489838"/>
                </a:lnTo>
                <a:lnTo>
                  <a:pt x="2874732" y="1514290"/>
                </a:lnTo>
                <a:lnTo>
                  <a:pt x="2836452" y="1538003"/>
                </a:lnTo>
                <a:lnTo>
                  <a:pt x="2796730" y="1560956"/>
                </a:lnTo>
                <a:lnTo>
                  <a:pt x="2755606" y="1583127"/>
                </a:lnTo>
                <a:lnTo>
                  <a:pt x="2713120" y="1604493"/>
                </a:lnTo>
                <a:lnTo>
                  <a:pt x="2669311" y="1625033"/>
                </a:lnTo>
                <a:lnTo>
                  <a:pt x="2624219" y="1644723"/>
                </a:lnTo>
                <a:lnTo>
                  <a:pt x="2577884" y="1663543"/>
                </a:lnTo>
                <a:lnTo>
                  <a:pt x="2530344" y="1681470"/>
                </a:lnTo>
                <a:lnTo>
                  <a:pt x="2481641" y="1698481"/>
                </a:lnTo>
                <a:lnTo>
                  <a:pt x="2431812" y="1714555"/>
                </a:lnTo>
                <a:lnTo>
                  <a:pt x="2380899" y="1729670"/>
                </a:lnTo>
                <a:lnTo>
                  <a:pt x="2328939" y="1743804"/>
                </a:lnTo>
                <a:lnTo>
                  <a:pt x="2275974" y="1756933"/>
                </a:lnTo>
                <a:lnTo>
                  <a:pt x="2222043" y="1769037"/>
                </a:lnTo>
                <a:lnTo>
                  <a:pt x="2167185" y="1780094"/>
                </a:lnTo>
                <a:lnTo>
                  <a:pt x="2111440" y="1790080"/>
                </a:lnTo>
                <a:lnTo>
                  <a:pt x="2054848" y="1798974"/>
                </a:lnTo>
                <a:lnTo>
                  <a:pt x="1997448" y="1806754"/>
                </a:lnTo>
                <a:lnTo>
                  <a:pt x="1939279" y="1813398"/>
                </a:lnTo>
                <a:lnTo>
                  <a:pt x="1880382" y="1818884"/>
                </a:lnTo>
                <a:lnTo>
                  <a:pt x="1820796" y="1823189"/>
                </a:lnTo>
                <a:lnTo>
                  <a:pt x="1760560" y="1826291"/>
                </a:lnTo>
                <a:lnTo>
                  <a:pt x="1699715" y="1828169"/>
                </a:lnTo>
                <a:lnTo>
                  <a:pt x="1638300" y="1828800"/>
                </a:lnTo>
                <a:lnTo>
                  <a:pt x="1576884" y="1828169"/>
                </a:lnTo>
                <a:lnTo>
                  <a:pt x="1516039" y="1826291"/>
                </a:lnTo>
                <a:lnTo>
                  <a:pt x="1455803" y="1823189"/>
                </a:lnTo>
                <a:lnTo>
                  <a:pt x="1396217" y="1818884"/>
                </a:lnTo>
                <a:lnTo>
                  <a:pt x="1337320" y="1813398"/>
                </a:lnTo>
                <a:lnTo>
                  <a:pt x="1279151" y="1806754"/>
                </a:lnTo>
                <a:lnTo>
                  <a:pt x="1221751" y="1798974"/>
                </a:lnTo>
                <a:lnTo>
                  <a:pt x="1165159" y="1790080"/>
                </a:lnTo>
                <a:lnTo>
                  <a:pt x="1109414" y="1780094"/>
                </a:lnTo>
                <a:lnTo>
                  <a:pt x="1054556" y="1769037"/>
                </a:lnTo>
                <a:lnTo>
                  <a:pt x="1000625" y="1756933"/>
                </a:lnTo>
                <a:lnTo>
                  <a:pt x="947660" y="1743804"/>
                </a:lnTo>
                <a:lnTo>
                  <a:pt x="895700" y="1729670"/>
                </a:lnTo>
                <a:lnTo>
                  <a:pt x="844787" y="1714555"/>
                </a:lnTo>
                <a:lnTo>
                  <a:pt x="794958" y="1698481"/>
                </a:lnTo>
                <a:lnTo>
                  <a:pt x="746255" y="1681470"/>
                </a:lnTo>
                <a:lnTo>
                  <a:pt x="698715" y="1663543"/>
                </a:lnTo>
                <a:lnTo>
                  <a:pt x="652380" y="1644723"/>
                </a:lnTo>
                <a:lnTo>
                  <a:pt x="607288" y="1625033"/>
                </a:lnTo>
                <a:lnTo>
                  <a:pt x="563479" y="1604493"/>
                </a:lnTo>
                <a:lnTo>
                  <a:pt x="520993" y="1583127"/>
                </a:lnTo>
                <a:lnTo>
                  <a:pt x="479869" y="1560957"/>
                </a:lnTo>
                <a:lnTo>
                  <a:pt x="440147" y="1538003"/>
                </a:lnTo>
                <a:lnTo>
                  <a:pt x="401867" y="1514290"/>
                </a:lnTo>
                <a:lnTo>
                  <a:pt x="365068" y="1489838"/>
                </a:lnTo>
                <a:lnTo>
                  <a:pt x="329790" y="1464670"/>
                </a:lnTo>
                <a:lnTo>
                  <a:pt x="296073" y="1438808"/>
                </a:lnTo>
                <a:lnTo>
                  <a:pt x="263955" y="1412275"/>
                </a:lnTo>
                <a:lnTo>
                  <a:pt x="233477" y="1385091"/>
                </a:lnTo>
                <a:lnTo>
                  <a:pt x="204678" y="1357280"/>
                </a:lnTo>
                <a:lnTo>
                  <a:pt x="177598" y="1328863"/>
                </a:lnTo>
                <a:lnTo>
                  <a:pt x="152277" y="1299863"/>
                </a:lnTo>
                <a:lnTo>
                  <a:pt x="107068" y="1240200"/>
                </a:lnTo>
                <a:lnTo>
                  <a:pt x="69368" y="1178469"/>
                </a:lnTo>
                <a:lnTo>
                  <a:pt x="39495" y="1114847"/>
                </a:lnTo>
                <a:lnTo>
                  <a:pt x="17764" y="1049510"/>
                </a:lnTo>
                <a:lnTo>
                  <a:pt x="4493" y="982635"/>
                </a:lnTo>
                <a:lnTo>
                  <a:pt x="0" y="914400"/>
                </a:lnTo>
                <a:close/>
              </a:path>
            </a:pathLst>
          </a:custGeom>
          <a:ln w="25400">
            <a:solidFill>
              <a:srgbClr val="7A7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08345" y="3331590"/>
            <a:ext cx="202183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CHILLED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BEAM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SYSTEM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6078" y="506933"/>
            <a:ext cx="527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District Cooling</a:t>
            </a:r>
            <a:r>
              <a:rPr spc="-20" dirty="0"/>
              <a:t> </a:t>
            </a:r>
            <a:r>
              <a:rPr spc="-5" dirty="0"/>
              <a:t>System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619757"/>
            <a:ext cx="753618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tabLst>
                <a:tab pos="387350" algn="l"/>
              </a:tabLst>
            </a:pPr>
            <a:r>
              <a:rPr sz="3000" spc="-760" dirty="0">
                <a:solidFill>
                  <a:srgbClr val="D2CA6C"/>
                </a:solidFill>
                <a:latin typeface="Arial"/>
                <a:cs typeface="Arial"/>
              </a:rPr>
              <a:t>		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District Cooling Systems </a:t>
            </a:r>
            <a:r>
              <a:rPr sz="3200" spc="-5" dirty="0">
                <a:solidFill>
                  <a:srgbClr val="2E2B1F"/>
                </a:solidFill>
                <a:latin typeface="Times New Roman"/>
                <a:cs typeface="Times New Roman"/>
              </a:rPr>
              <a:t>(DCS)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is a</a:t>
            </a:r>
            <a:r>
              <a:rPr sz="3200" spc="-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system  which distribute chilled water or other  media, usually provided from a dedicated  cooling plant, to multiple buildings for air  conditioning or other</a:t>
            </a:r>
            <a:r>
              <a:rPr sz="3200" spc="-9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uses.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370427"/>
            <a:ext cx="4679315" cy="461073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u="heavy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The Objectives</a:t>
            </a:r>
            <a:r>
              <a:rPr sz="3200" u="heavy" spc="-5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: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70"/>
              </a:spcBef>
            </a:pPr>
            <a:r>
              <a:rPr sz="3200" spc="-114" dirty="0">
                <a:solidFill>
                  <a:srgbClr val="2E2B1F"/>
                </a:solidFill>
                <a:latin typeface="Times New Roman"/>
                <a:cs typeface="Times New Roman"/>
              </a:rPr>
              <a:t>To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centralized production of  chilled water by using  district cooling plant. The  generated chilled water will  then be channeled to</a:t>
            </a:r>
            <a:r>
              <a:rPr sz="3200" spc="-9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various  building blocks thru </a:t>
            </a:r>
            <a:r>
              <a:rPr sz="3200" spc="5" dirty="0">
                <a:solidFill>
                  <a:srgbClr val="2E2B1F"/>
                </a:solidFill>
                <a:latin typeface="Times New Roman"/>
                <a:cs typeface="Times New Roman"/>
              </a:rPr>
              <a:t>pre- 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insulated seamless  </a:t>
            </a:r>
            <a:r>
              <a:rPr sz="3200" spc="-5" dirty="0">
                <a:solidFill>
                  <a:srgbClr val="2E2B1F"/>
                </a:solidFill>
                <a:latin typeface="Times New Roman"/>
                <a:cs typeface="Times New Roman"/>
              </a:rPr>
              <a:t>underground</a:t>
            </a:r>
            <a:r>
              <a:rPr sz="3200" spc="-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pipes.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26078" y="659333"/>
            <a:ext cx="527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District Cooling</a:t>
            </a:r>
            <a:r>
              <a:rPr spc="-20" dirty="0"/>
              <a:t> </a:t>
            </a:r>
            <a:r>
              <a:rPr spc="-5" dirty="0"/>
              <a:t>System</a:t>
            </a:r>
          </a:p>
        </p:txBody>
      </p:sp>
      <p:sp>
        <p:nvSpPr>
          <p:cNvPr id="8" name="object 8"/>
          <p:cNvSpPr/>
          <p:nvPr/>
        </p:nvSpPr>
        <p:spPr>
          <a:xfrm>
            <a:off x="5470016" y="1752600"/>
            <a:ext cx="3673982" cy="3657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065631"/>
            <a:ext cx="4924425" cy="402526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u="heavy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3200" u="heavy" spc="-20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Advantages</a:t>
            </a:r>
            <a:endParaRPr sz="32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Improve </a:t>
            </a:r>
            <a:r>
              <a:rPr sz="3200" spc="-10" dirty="0">
                <a:solidFill>
                  <a:srgbClr val="2E2B1F"/>
                </a:solidFill>
                <a:latin typeface="Times New Roman"/>
                <a:cs typeface="Times New Roman"/>
              </a:rPr>
              <a:t>energy</a:t>
            </a:r>
            <a:r>
              <a:rPr sz="3200" spc="-9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E2B1F"/>
                </a:solidFill>
                <a:latin typeface="Times New Roman"/>
                <a:cs typeface="Times New Roman"/>
              </a:rPr>
              <a:t>efficiency</a:t>
            </a:r>
            <a:endParaRPr sz="32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Protect</a:t>
            </a:r>
            <a:r>
              <a:rPr sz="32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environment</a:t>
            </a:r>
            <a:endParaRPr sz="32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Save</a:t>
            </a:r>
            <a:r>
              <a:rPr sz="32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spaces</a:t>
            </a:r>
            <a:endParaRPr sz="32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Improve urban</a:t>
            </a:r>
            <a:r>
              <a:rPr sz="32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view</a:t>
            </a:r>
            <a:endParaRPr sz="3200">
              <a:latin typeface="Times New Roman"/>
              <a:cs typeface="Times New Roman"/>
            </a:endParaRPr>
          </a:p>
          <a:p>
            <a:pPr marL="527685" marR="5080" indent="-514984">
              <a:lnSpc>
                <a:spcPct val="100000"/>
              </a:lnSpc>
              <a:spcBef>
                <a:spcPts val="765"/>
              </a:spcBef>
              <a:buClr>
                <a:srgbClr val="D2CA6C"/>
              </a:buClr>
              <a:buSzPct val="93750"/>
              <a:buAutoNum type="arabicPeriod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Reduce manpower for  operation and</a:t>
            </a:r>
            <a:r>
              <a:rPr sz="3200" spc="-9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maintenance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District Cooling</a:t>
            </a:r>
            <a:r>
              <a:rPr spc="-15" dirty="0"/>
              <a:t> </a:t>
            </a:r>
            <a:r>
              <a:rPr spc="-5" dirty="0"/>
              <a:t>System</a:t>
            </a:r>
          </a:p>
        </p:txBody>
      </p:sp>
      <p:sp>
        <p:nvSpPr>
          <p:cNvPr id="8" name="object 8"/>
          <p:cNvSpPr/>
          <p:nvPr/>
        </p:nvSpPr>
        <p:spPr>
          <a:xfrm>
            <a:off x="5762625" y="2438400"/>
            <a:ext cx="3381374" cy="25327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157986"/>
            <a:ext cx="8289290" cy="50876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700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How </a:t>
            </a:r>
            <a:r>
              <a:rPr sz="2700" u="heavy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The System </a:t>
            </a:r>
            <a:r>
              <a:rPr sz="2700" u="heavy" spc="-6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Work</a:t>
            </a:r>
            <a:r>
              <a:rPr sz="2700" u="heavy" spc="-13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700" u="heavy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?</a:t>
            </a:r>
            <a:endParaRPr sz="27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90000"/>
              </a:lnSpc>
              <a:spcBef>
                <a:spcPts val="650"/>
              </a:spcBef>
              <a:buClr>
                <a:srgbClr val="D2CA6C"/>
              </a:buClr>
              <a:buSzPct val="94444"/>
              <a:buFont typeface="Arial"/>
              <a:buChar char=""/>
              <a:tabLst>
                <a:tab pos="287020" algn="l"/>
              </a:tabLst>
            </a:pP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DC means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the centralized production and distribution of  cooling </a:t>
            </a:r>
            <a:r>
              <a:rPr sz="2700" spc="-35" dirty="0">
                <a:solidFill>
                  <a:srgbClr val="2E2B1F"/>
                </a:solidFill>
                <a:latin typeface="Times New Roman"/>
                <a:cs typeface="Times New Roman"/>
              </a:rPr>
              <a:t>energy. </a:t>
            </a:r>
            <a:r>
              <a:rPr sz="2700" i="1" dirty="0">
                <a:solidFill>
                  <a:srgbClr val="2E2B1F"/>
                </a:solidFill>
                <a:latin typeface="Times New Roman"/>
                <a:cs typeface="Times New Roman"/>
              </a:rPr>
              <a:t>Chilled water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is delivered via an  </a:t>
            </a:r>
            <a:r>
              <a:rPr sz="2700" i="1" spc="-20" dirty="0">
                <a:solidFill>
                  <a:srgbClr val="2E2B1F"/>
                </a:solidFill>
                <a:latin typeface="Times New Roman"/>
                <a:cs typeface="Times New Roman"/>
              </a:rPr>
              <a:t>underground </a:t>
            </a:r>
            <a:r>
              <a:rPr sz="2700" i="1" dirty="0">
                <a:solidFill>
                  <a:srgbClr val="2E2B1F"/>
                </a:solidFill>
                <a:latin typeface="Times New Roman"/>
                <a:cs typeface="Times New Roman"/>
              </a:rPr>
              <a:t>insulated pipeline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to </a:t>
            </a:r>
            <a:r>
              <a:rPr sz="2700" spc="-10" dirty="0">
                <a:solidFill>
                  <a:srgbClr val="2E2B1F"/>
                </a:solidFill>
                <a:latin typeface="Times New Roman"/>
                <a:cs typeface="Times New Roman"/>
              </a:rPr>
              <a:t>office,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industrial and  residential buildings to cool the indoor air of the</a:t>
            </a:r>
            <a:r>
              <a:rPr sz="2700" spc="-1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buildings  within </a:t>
            </a: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a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district. Specially designed units in each building  then use this water to lower the temperature of air passing  through the buildings</a:t>
            </a:r>
            <a:r>
              <a:rPr sz="2700" spc="-2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ACS.</a:t>
            </a:r>
            <a:endParaRPr sz="2700">
              <a:latin typeface="Times New Roman"/>
              <a:cs typeface="Times New Roman"/>
            </a:endParaRPr>
          </a:p>
          <a:p>
            <a:pPr marL="287020" marR="405130" indent="-274320">
              <a:lnSpc>
                <a:spcPct val="90000"/>
              </a:lnSpc>
              <a:spcBef>
                <a:spcPts val="650"/>
              </a:spcBef>
              <a:buClr>
                <a:srgbClr val="D2CA6C"/>
              </a:buClr>
              <a:buSzPct val="94444"/>
              <a:buFont typeface="Arial"/>
              <a:buChar char=""/>
              <a:tabLst>
                <a:tab pos="287020" algn="l"/>
              </a:tabLst>
            </a:pP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The output of </a:t>
            </a:r>
            <a:r>
              <a:rPr sz="2700" i="1" dirty="0">
                <a:solidFill>
                  <a:srgbClr val="2E2B1F"/>
                </a:solidFill>
                <a:latin typeface="Times New Roman"/>
                <a:cs typeface="Times New Roman"/>
              </a:rPr>
              <a:t>one cooling plant </a:t>
            </a:r>
            <a:r>
              <a:rPr sz="2700" i="1" spc="-5" dirty="0">
                <a:solidFill>
                  <a:srgbClr val="2E2B1F"/>
                </a:solidFill>
                <a:latin typeface="Times New Roman"/>
                <a:cs typeface="Times New Roman"/>
              </a:rPr>
              <a:t>is </a:t>
            </a:r>
            <a:r>
              <a:rPr sz="2700" i="1" dirty="0">
                <a:solidFill>
                  <a:srgbClr val="2E2B1F"/>
                </a:solidFill>
                <a:latin typeface="Times New Roman"/>
                <a:cs typeface="Times New Roman"/>
              </a:rPr>
              <a:t>enough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to </a:t>
            </a: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meet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the  </a:t>
            </a: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cooling-energy demand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of dozens of buildings. </a:t>
            </a: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DC</a:t>
            </a:r>
            <a:r>
              <a:rPr sz="2700" spc="-10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can  be run on electricity or natural gas, and can use either  regular water or </a:t>
            </a:r>
            <a:r>
              <a:rPr sz="2700" spc="-20" dirty="0">
                <a:solidFill>
                  <a:srgbClr val="2E2B1F"/>
                </a:solidFill>
                <a:latin typeface="Times New Roman"/>
                <a:cs typeface="Times New Roman"/>
              </a:rPr>
              <a:t>seawater.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Along </a:t>
            </a: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with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electricity </a:t>
            </a: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and  </a:t>
            </a:r>
            <a:r>
              <a:rPr sz="2700" spc="-20" dirty="0">
                <a:solidFill>
                  <a:srgbClr val="2E2B1F"/>
                </a:solidFill>
                <a:latin typeface="Times New Roman"/>
                <a:cs typeface="Times New Roman"/>
              </a:rPr>
              <a:t>water, </a:t>
            </a: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DC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constitute a </a:t>
            </a:r>
            <a:r>
              <a:rPr sz="2700" spc="-5" dirty="0">
                <a:solidFill>
                  <a:srgbClr val="2E2B1F"/>
                </a:solidFill>
                <a:latin typeface="Times New Roman"/>
                <a:cs typeface="Times New Roman"/>
              </a:rPr>
              <a:t>new form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sz="2700" spc="-10" dirty="0">
                <a:solidFill>
                  <a:srgbClr val="2E2B1F"/>
                </a:solidFill>
                <a:latin typeface="Times New Roman"/>
                <a:cs typeface="Times New Roman"/>
              </a:rPr>
              <a:t>energy</a:t>
            </a:r>
            <a:r>
              <a:rPr sz="27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2E2B1F"/>
                </a:solidFill>
                <a:latin typeface="Times New Roman"/>
                <a:cs typeface="Times New Roman"/>
              </a:rPr>
              <a:t>service.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26078" y="534746"/>
            <a:ext cx="5273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District Cooling</a:t>
            </a:r>
            <a:r>
              <a:rPr spc="-20" dirty="0"/>
              <a:t> </a:t>
            </a:r>
            <a:r>
              <a:rPr spc="-5" dirty="0"/>
              <a:t>System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2057400"/>
            <a:ext cx="3509899" cy="3509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59"/>
              </a:spcBef>
            </a:pPr>
            <a:r>
              <a:rPr u="heavy" dirty="0">
                <a:uFill>
                  <a:solidFill>
                    <a:srgbClr val="2E2B1F"/>
                  </a:solidFill>
                </a:uFill>
              </a:rPr>
              <a:t>Why </a:t>
            </a:r>
            <a:r>
              <a:rPr u="heavy" spc="-5" dirty="0">
                <a:uFill>
                  <a:solidFill>
                    <a:srgbClr val="2E2B1F"/>
                  </a:solidFill>
                </a:uFill>
              </a:rPr>
              <a:t>It Is Environmental Friendly </a:t>
            </a:r>
            <a:r>
              <a:rPr u="heavy" dirty="0">
                <a:uFill>
                  <a:solidFill>
                    <a:srgbClr val="2E2B1F"/>
                  </a:solidFill>
                </a:uFill>
              </a:rPr>
              <a:t>? </a:t>
            </a:r>
            <a:r>
              <a:rPr dirty="0"/>
              <a:t> </a:t>
            </a:r>
            <a:r>
              <a:rPr spc="-5" dirty="0"/>
              <a:t>District cooling </a:t>
            </a:r>
            <a:r>
              <a:rPr dirty="0"/>
              <a:t>helps the  </a:t>
            </a:r>
            <a:r>
              <a:rPr spc="-5" dirty="0"/>
              <a:t>environment </a:t>
            </a:r>
            <a:r>
              <a:rPr dirty="0">
                <a:solidFill>
                  <a:srgbClr val="FF0000"/>
                </a:solidFill>
              </a:rPr>
              <a:t>by </a:t>
            </a:r>
            <a:r>
              <a:rPr spc="-5" dirty="0">
                <a:solidFill>
                  <a:srgbClr val="FF0000"/>
                </a:solidFill>
              </a:rPr>
              <a:t>increasing</a:t>
            </a:r>
            <a:r>
              <a:rPr spc="4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energy</a:t>
            </a:r>
          </a:p>
          <a:p>
            <a:pPr marL="12700" marR="123189">
              <a:lnSpc>
                <a:spcPct val="80000"/>
              </a:lnSpc>
            </a:pPr>
            <a:r>
              <a:rPr spc="-10" dirty="0">
                <a:solidFill>
                  <a:srgbClr val="FF0000"/>
                </a:solidFill>
              </a:rPr>
              <a:t>efficiency </a:t>
            </a:r>
            <a:r>
              <a:rPr dirty="0"/>
              <a:t>and </a:t>
            </a:r>
            <a:r>
              <a:rPr spc="-5" dirty="0">
                <a:solidFill>
                  <a:srgbClr val="FF0000"/>
                </a:solidFill>
              </a:rPr>
              <a:t>reducing  environmental emissions </a:t>
            </a:r>
            <a:r>
              <a:rPr spc="-5" dirty="0"/>
              <a:t>including  </a:t>
            </a:r>
            <a:r>
              <a:rPr dirty="0"/>
              <a:t>air </a:t>
            </a:r>
            <a:r>
              <a:rPr spc="-5" dirty="0"/>
              <a:t>pollution, </a:t>
            </a:r>
            <a:r>
              <a:rPr dirty="0"/>
              <a:t>the greenhouse </a:t>
            </a:r>
            <a:r>
              <a:rPr spc="-5" dirty="0"/>
              <a:t>gas  </a:t>
            </a:r>
            <a:r>
              <a:rPr dirty="0"/>
              <a:t>(GHG) carbon </a:t>
            </a:r>
            <a:r>
              <a:rPr spc="-5" dirty="0"/>
              <a:t>dioxide(CO2) </a:t>
            </a:r>
            <a:r>
              <a:rPr dirty="0"/>
              <a:t>and  </a:t>
            </a:r>
            <a:r>
              <a:rPr spc="-5" dirty="0"/>
              <a:t>ozone-destroying</a:t>
            </a:r>
            <a:r>
              <a:rPr spc="15" dirty="0"/>
              <a:t> </a:t>
            </a:r>
            <a:r>
              <a:rPr spc="-5" dirty="0"/>
              <a:t>refrigerants.</a:t>
            </a:r>
          </a:p>
          <a:p>
            <a:pPr marL="12700" marR="227329">
              <a:lnSpc>
                <a:spcPct val="80000"/>
              </a:lnSpc>
            </a:pPr>
            <a:r>
              <a:rPr spc="-5" dirty="0"/>
              <a:t>District cooling </a:t>
            </a:r>
            <a:r>
              <a:rPr dirty="0"/>
              <a:t>can reduce annual  </a:t>
            </a:r>
            <a:r>
              <a:rPr spc="-5" dirty="0"/>
              <a:t>CO2emissions </a:t>
            </a:r>
            <a:r>
              <a:rPr dirty="0"/>
              <a:t>by about 1 ton for  every ton of </a:t>
            </a:r>
            <a:r>
              <a:rPr spc="-5" dirty="0"/>
              <a:t>district cooling  refrigeration demand</a:t>
            </a:r>
            <a:r>
              <a:rPr spc="60" dirty="0"/>
              <a:t> </a:t>
            </a:r>
            <a:r>
              <a:rPr spc="-5" dirty="0"/>
              <a:t>served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District Cooling</a:t>
            </a:r>
            <a:r>
              <a:rPr spc="-15" dirty="0"/>
              <a:t> </a:t>
            </a:r>
            <a:r>
              <a:rPr spc="-5" dirty="0"/>
              <a:t>System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506933"/>
            <a:ext cx="2740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SUB</a:t>
            </a:r>
            <a:r>
              <a:rPr spc="-165" dirty="0"/>
              <a:t> </a:t>
            </a:r>
            <a:r>
              <a:rPr spc="-20" dirty="0"/>
              <a:t>TOPIC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370427"/>
            <a:ext cx="5875020" cy="29527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865"/>
              </a:spcBef>
              <a:buClr>
                <a:srgbClr val="D2CA6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Introduction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Principles of</a:t>
            </a:r>
            <a:r>
              <a:rPr sz="32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E2B1F"/>
                </a:solidFill>
                <a:latin typeface="Times New Roman"/>
                <a:cs typeface="Times New Roman"/>
              </a:rPr>
              <a:t>air-conditioning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spc="-60" dirty="0">
                <a:solidFill>
                  <a:srgbClr val="2E2B1F"/>
                </a:solidFill>
                <a:latin typeface="Times New Roman"/>
                <a:cs typeface="Times New Roman"/>
              </a:rPr>
              <a:t>Type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of of</a:t>
            </a:r>
            <a:r>
              <a:rPr sz="3200" spc="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2E2B1F"/>
                </a:solidFill>
                <a:latin typeface="Times New Roman"/>
                <a:cs typeface="Times New Roman"/>
              </a:rPr>
              <a:t>air-conditioning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Cooling cycle / refrigeration</a:t>
            </a:r>
            <a:r>
              <a:rPr sz="3200" spc="-1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spc="-55" dirty="0">
                <a:solidFill>
                  <a:srgbClr val="2E2B1F"/>
                </a:solidFill>
                <a:latin typeface="Times New Roman"/>
                <a:cs typeface="Times New Roman"/>
              </a:rPr>
              <a:t>cycle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sz="32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coolant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3047" y="629234"/>
            <a:ext cx="5158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DCS </a:t>
            </a:r>
            <a:r>
              <a:rPr spc="-5" dirty="0"/>
              <a:t>Network</a:t>
            </a:r>
            <a:r>
              <a:rPr spc="-40" dirty="0"/>
              <a:t> </a:t>
            </a:r>
            <a:r>
              <a:rPr spc="-5" dirty="0"/>
              <a:t>Diagram</a:t>
            </a:r>
          </a:p>
        </p:txBody>
      </p:sp>
      <p:sp>
        <p:nvSpPr>
          <p:cNvPr id="7" name="object 7"/>
          <p:cNvSpPr/>
          <p:nvPr/>
        </p:nvSpPr>
        <p:spPr>
          <a:xfrm>
            <a:off x="533400" y="1524000"/>
            <a:ext cx="8382000" cy="510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1524000"/>
            <a:ext cx="5257800" cy="609600"/>
          </a:xfrm>
          <a:custGeom>
            <a:avLst/>
            <a:gdLst/>
            <a:ahLst/>
            <a:cxnLst/>
            <a:rect l="l" t="t" r="r" b="b"/>
            <a:pathLst>
              <a:path w="5257800" h="609600">
                <a:moveTo>
                  <a:pt x="0" y="609600"/>
                </a:moveTo>
                <a:lnTo>
                  <a:pt x="5257800" y="609600"/>
                </a:lnTo>
                <a:lnTo>
                  <a:pt x="5257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600200"/>
            <a:ext cx="7620000" cy="5013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659333"/>
            <a:ext cx="5158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DCS </a:t>
            </a:r>
            <a:r>
              <a:rPr spc="-5" dirty="0"/>
              <a:t>Network</a:t>
            </a:r>
            <a:r>
              <a:rPr spc="-40" dirty="0"/>
              <a:t> </a:t>
            </a:r>
            <a:r>
              <a:rPr spc="-5" dirty="0"/>
              <a:t>Diagram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528066"/>
            <a:ext cx="79870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DCS- </a:t>
            </a:r>
            <a:r>
              <a:rPr spc="-35" dirty="0"/>
              <a:t>APPLICATION </a:t>
            </a:r>
            <a:r>
              <a:rPr dirty="0"/>
              <a:t>IN</a:t>
            </a:r>
            <a:r>
              <a:rPr spc="-185" dirty="0"/>
              <a:t> </a:t>
            </a:r>
            <a:r>
              <a:rPr spc="-45" dirty="0"/>
              <a:t>MALAYSIA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1295400"/>
            <a:ext cx="3738499" cy="2492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8600" y="3428987"/>
            <a:ext cx="1484630" cy="369570"/>
          </a:xfrm>
          <a:prstGeom prst="rect">
            <a:avLst/>
          </a:prstGeom>
          <a:solidFill>
            <a:srgbClr val="9CBDBC"/>
          </a:solidFill>
        </p:spPr>
        <p:txBody>
          <a:bodyPr vert="horz" wrap="square" lIns="0" tIns="3873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05"/>
              </a:spcBef>
            </a:pPr>
            <a:r>
              <a:rPr sz="1800" spc="-45" dirty="0">
                <a:solidFill>
                  <a:srgbClr val="2E2B1F"/>
                </a:solidFill>
                <a:latin typeface="Times New Roman"/>
                <a:cs typeface="Times New Roman"/>
              </a:rPr>
              <a:t>PUTRAJAYA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38498" y="1331341"/>
            <a:ext cx="4502912" cy="24669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91000" y="2967329"/>
            <a:ext cx="3041650" cy="646430"/>
          </a:xfrm>
          <a:prstGeom prst="rect">
            <a:avLst/>
          </a:prstGeom>
          <a:solidFill>
            <a:srgbClr val="9CBDBC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KUALA</a:t>
            </a:r>
            <a:r>
              <a:rPr sz="1800" spc="-1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LUMPUR</a:t>
            </a:r>
            <a:endParaRPr sz="180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1800" spc="-20" dirty="0">
                <a:solidFill>
                  <a:srgbClr val="2E2B1F"/>
                </a:solidFill>
                <a:latin typeface="Times New Roman"/>
                <a:cs typeface="Times New Roman"/>
              </a:rPr>
              <a:t>INTERNATIONAL</a:t>
            </a:r>
            <a:r>
              <a:rPr sz="1800" spc="-1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2E2B1F"/>
                </a:solidFill>
                <a:latin typeface="Times New Roman"/>
                <a:cs typeface="Times New Roman"/>
              </a:rPr>
              <a:t>AIRPORT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26" y="3962450"/>
            <a:ext cx="3703954" cy="25270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975" y="6019800"/>
            <a:ext cx="1287780" cy="369570"/>
          </a:xfrm>
          <a:prstGeom prst="rect">
            <a:avLst/>
          </a:prstGeom>
          <a:solidFill>
            <a:srgbClr val="9CBDBC"/>
          </a:solidFill>
        </p:spPr>
        <p:txBody>
          <a:bodyPr vert="horz" wrap="square" lIns="0" tIns="393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9"/>
              </a:spcBef>
            </a:pP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BANGSAR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19600" y="3893718"/>
            <a:ext cx="3725545" cy="25970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76800" y="5791200"/>
            <a:ext cx="723900" cy="369570"/>
          </a:xfrm>
          <a:prstGeom prst="rect">
            <a:avLst/>
          </a:prstGeom>
          <a:solidFill>
            <a:srgbClr val="9CBDBC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</a:pPr>
            <a:r>
              <a:rPr sz="1800" spc="-10" dirty="0">
                <a:solidFill>
                  <a:srgbClr val="2E2B1F"/>
                </a:solidFill>
                <a:latin typeface="Times New Roman"/>
                <a:cs typeface="Times New Roman"/>
              </a:rPr>
              <a:t>UKM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735837"/>
            <a:ext cx="5182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DCS -</a:t>
            </a:r>
            <a:r>
              <a:rPr spc="-45" dirty="0"/>
              <a:t> </a:t>
            </a:r>
            <a:r>
              <a:rPr spc="-10" dirty="0"/>
              <a:t>COMPONENTS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2078558"/>
            <a:ext cx="7465059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727710" indent="-274320">
              <a:lnSpc>
                <a:spcPct val="100000"/>
              </a:lnSpc>
              <a:spcBef>
                <a:spcPts val="10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Central Chiller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Plant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– generate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chilled water </a:t>
            </a:r>
            <a:r>
              <a:rPr sz="2600" spc="-450" dirty="0">
                <a:solidFill>
                  <a:srgbClr val="2E2B1F"/>
                </a:solidFill>
                <a:latin typeface="Times New Roman"/>
                <a:cs typeface="Times New Roman"/>
              </a:rPr>
              <a:t>for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cooling</a:t>
            </a:r>
            <a:r>
              <a:rPr sz="26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purposes</a:t>
            </a:r>
            <a:endParaRPr sz="2600">
              <a:latin typeface="Times New Roman"/>
              <a:cs typeface="Times New Roman"/>
            </a:endParaRPr>
          </a:p>
          <a:p>
            <a:pPr marL="287020" marR="62484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Distribution Network – distribute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chilled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water </a:t>
            </a:r>
            <a:r>
              <a:rPr sz="2600" spc="-459" dirty="0">
                <a:solidFill>
                  <a:srgbClr val="2E2B1F"/>
                </a:solidFill>
                <a:latin typeface="Times New Roman"/>
                <a:cs typeface="Times New Roman"/>
              </a:rPr>
              <a:t>to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building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User Station –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interface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own building </a:t>
            </a:r>
            <a:r>
              <a:rPr sz="2600" spc="-25" dirty="0">
                <a:solidFill>
                  <a:srgbClr val="2E2B1F"/>
                </a:solidFill>
                <a:latin typeface="Times New Roman"/>
                <a:cs typeface="Times New Roman"/>
              </a:rPr>
              <a:t>air-conditioning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circuit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528066"/>
            <a:ext cx="5974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CHILLED BEAM</a:t>
            </a:r>
            <a:r>
              <a:rPr spc="-80" dirty="0"/>
              <a:t> </a:t>
            </a:r>
            <a:r>
              <a:rPr spc="-5" dirty="0"/>
              <a:t>SYSTEM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9740" y="1240282"/>
            <a:ext cx="8129905" cy="4702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It is a type of convection </a:t>
            </a:r>
            <a:r>
              <a:rPr sz="2600" spc="-80" dirty="0">
                <a:solidFill>
                  <a:srgbClr val="2E2B1F"/>
                </a:solidFill>
                <a:latin typeface="Times New Roman"/>
                <a:cs typeface="Times New Roman"/>
              </a:rPr>
              <a:t>HVAC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system designed to heat </a:t>
            </a:r>
            <a:r>
              <a:rPr sz="2600" spc="-455" dirty="0">
                <a:solidFill>
                  <a:srgbClr val="2E2B1F"/>
                </a:solidFill>
                <a:latin typeface="Times New Roman"/>
                <a:cs typeface="Times New Roman"/>
              </a:rPr>
              <a:t>or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cooled high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rise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building such as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commercial</a:t>
            </a:r>
            <a:r>
              <a:rPr sz="2600" spc="-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building.</a:t>
            </a:r>
            <a:endParaRPr sz="2600">
              <a:latin typeface="Times New Roman"/>
              <a:cs typeface="Times New Roman"/>
            </a:endParaRPr>
          </a:p>
          <a:p>
            <a:pPr marL="287020" marR="506095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40" dirty="0">
                <a:solidFill>
                  <a:srgbClr val="2E2B1F"/>
                </a:solidFill>
                <a:latin typeface="Times New Roman"/>
                <a:cs typeface="Times New Roman"/>
              </a:rPr>
              <a:t>It’s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primarily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gives </a:t>
            </a:r>
            <a:r>
              <a:rPr sz="2600" spc="-15" dirty="0">
                <a:solidFill>
                  <a:srgbClr val="2E2B1F"/>
                </a:solidFill>
                <a:latin typeface="Times New Roman"/>
                <a:cs typeface="Times New Roman"/>
              </a:rPr>
              <a:t>off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its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cooling </a:t>
            </a:r>
            <a:r>
              <a:rPr sz="2600" spc="-15" dirty="0">
                <a:solidFill>
                  <a:srgbClr val="2E2B1F"/>
                </a:solidFill>
                <a:latin typeface="Times New Roman"/>
                <a:cs typeface="Times New Roman"/>
              </a:rPr>
              <a:t>effect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through  convection by using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water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to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remove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heat from a</a:t>
            </a:r>
            <a:r>
              <a:rPr sz="2600" spc="-1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room.</a:t>
            </a:r>
            <a:endParaRPr sz="2600">
              <a:latin typeface="Times New Roman"/>
              <a:cs typeface="Times New Roman"/>
            </a:endParaRPr>
          </a:p>
          <a:p>
            <a:pPr marL="287020" marR="39497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Pipes of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water passed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through the beam suspended </a:t>
            </a:r>
            <a:r>
              <a:rPr sz="2600" spc="-450" dirty="0">
                <a:solidFill>
                  <a:srgbClr val="2E2B1F"/>
                </a:solidFill>
                <a:latin typeface="Times New Roman"/>
                <a:cs typeface="Times New Roman"/>
              </a:rPr>
              <a:t>short 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distance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from the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ceiling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of a</a:t>
            </a:r>
            <a:r>
              <a:rPr sz="26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room.</a:t>
            </a:r>
            <a:endParaRPr sz="2600">
              <a:latin typeface="Times New Roman"/>
              <a:cs typeface="Times New Roman"/>
            </a:endParaRPr>
          </a:p>
          <a:p>
            <a:pPr marL="287020" marR="27305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As the beam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chills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around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it,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air becomes </a:t>
            </a:r>
            <a:r>
              <a:rPr sz="2600" spc="-430" dirty="0">
                <a:solidFill>
                  <a:srgbClr val="2E2B1F"/>
                </a:solidFill>
                <a:latin typeface="Times New Roman"/>
                <a:cs typeface="Times New Roman"/>
              </a:rPr>
              <a:t>denser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and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falls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to the</a:t>
            </a:r>
            <a:r>
              <a:rPr sz="26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2E2B1F"/>
                </a:solidFill>
                <a:latin typeface="Times New Roman"/>
                <a:cs typeface="Times New Roman"/>
              </a:rPr>
              <a:t>floor.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It is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replaced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by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warmer air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moving up</a:t>
            </a:r>
            <a:r>
              <a:rPr sz="26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from</a:t>
            </a:r>
            <a:endParaRPr sz="2600">
              <a:latin typeface="Times New Roman"/>
              <a:cs typeface="Times New Roman"/>
            </a:endParaRPr>
          </a:p>
          <a:p>
            <a:pPr marL="286385" marR="349250">
              <a:lnSpc>
                <a:spcPct val="100000"/>
              </a:lnSpc>
            </a:pPr>
            <a:r>
              <a:rPr sz="2600" spc="-30" dirty="0">
                <a:solidFill>
                  <a:srgbClr val="2E2B1F"/>
                </a:solidFill>
                <a:latin typeface="Times New Roman"/>
                <a:cs typeface="Times New Roman"/>
              </a:rPr>
              <a:t>below,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causing a constant floe of convection and</a:t>
            </a:r>
            <a:r>
              <a:rPr sz="2600" spc="-1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cooling  the</a:t>
            </a:r>
            <a:r>
              <a:rPr sz="2600" spc="-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room.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877542"/>
            <a:ext cx="4097020" cy="240411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Simple to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design and</a:t>
            </a:r>
            <a:r>
              <a:rPr sz="26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solidFill>
                  <a:srgbClr val="2E2B1F"/>
                </a:solidFill>
                <a:latin typeface="Times New Roman"/>
                <a:cs typeface="Times New Roman"/>
              </a:rPr>
              <a:t>control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Smaller</a:t>
            </a:r>
            <a:r>
              <a:rPr sz="26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ductwork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Less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mechanical</a:t>
            </a:r>
            <a:r>
              <a:rPr sz="26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space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Less</a:t>
            </a:r>
            <a:r>
              <a:rPr sz="26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maintenance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Increase</a:t>
            </a:r>
            <a:r>
              <a:rPr sz="2600" spc="-4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comfort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54353"/>
            <a:ext cx="427482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AD</a:t>
            </a:r>
            <a:r>
              <a:rPr sz="5000" spc="-380" dirty="0"/>
              <a:t>V</a:t>
            </a:r>
            <a:r>
              <a:rPr sz="5000" dirty="0"/>
              <a:t>AN</a:t>
            </a:r>
            <a:r>
              <a:rPr sz="5000" spc="-375" dirty="0"/>
              <a:t>T</a:t>
            </a:r>
            <a:r>
              <a:rPr sz="5000" dirty="0"/>
              <a:t>AGES</a:t>
            </a:r>
            <a:endParaRPr sz="5000"/>
          </a:p>
        </p:txBody>
      </p:sp>
      <p:sp>
        <p:nvSpPr>
          <p:cNvPr id="8" name="object 8"/>
          <p:cNvSpPr/>
          <p:nvPr/>
        </p:nvSpPr>
        <p:spPr>
          <a:xfrm>
            <a:off x="5638800" y="2362200"/>
            <a:ext cx="3095625" cy="27821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140" y="2288510"/>
            <a:ext cx="4927600" cy="3513454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Not well known in our</a:t>
            </a:r>
            <a:r>
              <a:rPr sz="2600" spc="-1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industry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Higher construction</a:t>
            </a:r>
            <a:r>
              <a:rPr sz="26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cost</a:t>
            </a:r>
            <a:endParaRPr sz="2600">
              <a:latin typeface="Times New Roman"/>
              <a:cs typeface="Times New Roman"/>
            </a:endParaRPr>
          </a:p>
          <a:p>
            <a:pPr marL="287020" marR="548005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Many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engineers </a:t>
            </a:r>
            <a:r>
              <a:rPr sz="2600" spc="-10" dirty="0">
                <a:solidFill>
                  <a:srgbClr val="2E2B1F"/>
                </a:solidFill>
                <a:latin typeface="Times New Roman"/>
                <a:cs typeface="Times New Roman"/>
              </a:rPr>
              <a:t>aren’t </a:t>
            </a:r>
            <a:r>
              <a:rPr sz="2600" spc="-65" dirty="0">
                <a:solidFill>
                  <a:srgbClr val="2E2B1F"/>
                </a:solidFill>
                <a:latin typeface="Times New Roman"/>
                <a:cs typeface="Times New Roman"/>
              </a:rPr>
              <a:t>familiar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with this</a:t>
            </a:r>
            <a:r>
              <a:rPr sz="26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technology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0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Dew point concerns, building </a:t>
            </a:r>
            <a:r>
              <a:rPr sz="2600" spc="-65" dirty="0">
                <a:solidFill>
                  <a:srgbClr val="2E2B1F"/>
                </a:solidFill>
                <a:latin typeface="Times New Roman"/>
                <a:cs typeface="Times New Roman"/>
              </a:rPr>
              <a:t>must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have a good control of humidity to  prevent condensation on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chilled 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beam</a:t>
            </a:r>
            <a:r>
              <a:rPr sz="26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surface.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54353"/>
            <a:ext cx="41205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5" dirty="0"/>
              <a:t>disadvantages</a:t>
            </a:r>
            <a:endParaRPr sz="5000"/>
          </a:p>
        </p:txBody>
      </p:sp>
      <p:sp>
        <p:nvSpPr>
          <p:cNvPr id="8" name="object 8"/>
          <p:cNvSpPr/>
          <p:nvPr/>
        </p:nvSpPr>
        <p:spPr>
          <a:xfrm>
            <a:off x="5638800" y="2209800"/>
            <a:ext cx="3137027" cy="281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338073"/>
            <a:ext cx="87604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5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DEFINITION–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a cycle that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shows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how the refrigerant vapor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is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inhaled  and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discharged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by the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compressor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to the</a:t>
            </a:r>
            <a:r>
              <a:rPr sz="24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E2B1F"/>
                </a:solidFill>
                <a:latin typeface="Times New Roman"/>
                <a:cs typeface="Times New Roman"/>
              </a:rPr>
              <a:t>condenser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2057336"/>
            <a:ext cx="6381750" cy="47387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404876"/>
            <a:ext cx="25400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E2B1F"/>
                </a:solidFill>
                <a:latin typeface="Times New Roman"/>
                <a:cs typeface="Times New Roman"/>
              </a:rPr>
              <a:t>Compressor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-Inhaling the refrigerant  from the suction</a:t>
            </a:r>
            <a:r>
              <a:rPr sz="2000" spc="-1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channel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319530"/>
            <a:ext cx="22085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- Compressing to the 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discharge</a:t>
            </a:r>
            <a:r>
              <a:rPr sz="20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channel.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2438400"/>
            <a:ext cx="381000" cy="1371600"/>
          </a:xfrm>
          <a:custGeom>
            <a:avLst/>
            <a:gdLst/>
            <a:ahLst/>
            <a:cxnLst/>
            <a:rect l="l" t="t" r="r" b="b"/>
            <a:pathLst>
              <a:path w="381000" h="1371600">
                <a:moveTo>
                  <a:pt x="381000" y="1181100"/>
                </a:moveTo>
                <a:lnTo>
                  <a:pt x="0" y="1181100"/>
                </a:lnTo>
                <a:lnTo>
                  <a:pt x="190500" y="1371600"/>
                </a:lnTo>
                <a:lnTo>
                  <a:pt x="381000" y="1181100"/>
                </a:lnTo>
                <a:close/>
              </a:path>
              <a:path w="381000" h="1371600">
                <a:moveTo>
                  <a:pt x="285750" y="0"/>
                </a:moveTo>
                <a:lnTo>
                  <a:pt x="95250" y="0"/>
                </a:lnTo>
                <a:lnTo>
                  <a:pt x="95250" y="1181100"/>
                </a:lnTo>
                <a:lnTo>
                  <a:pt x="285750" y="1181100"/>
                </a:lnTo>
                <a:lnTo>
                  <a:pt x="28575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4400" y="2438400"/>
            <a:ext cx="381000" cy="1371600"/>
          </a:xfrm>
          <a:custGeom>
            <a:avLst/>
            <a:gdLst/>
            <a:ahLst/>
            <a:cxnLst/>
            <a:rect l="l" t="t" r="r" b="b"/>
            <a:pathLst>
              <a:path w="381000" h="1371600">
                <a:moveTo>
                  <a:pt x="0" y="1181100"/>
                </a:moveTo>
                <a:lnTo>
                  <a:pt x="95250" y="118110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1181100"/>
                </a:lnTo>
                <a:lnTo>
                  <a:pt x="381000" y="1181100"/>
                </a:lnTo>
                <a:lnTo>
                  <a:pt x="190500" y="1371600"/>
                </a:lnTo>
                <a:lnTo>
                  <a:pt x="0" y="1181100"/>
                </a:lnTo>
                <a:close/>
              </a:path>
            </a:pathLst>
          </a:custGeom>
          <a:ln w="25400">
            <a:solidFill>
              <a:srgbClr val="7A7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4063365"/>
            <a:ext cx="335597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E2B1F"/>
                </a:solidFill>
                <a:latin typeface="Times New Roman"/>
                <a:cs typeface="Times New Roman"/>
              </a:rPr>
              <a:t>Condenser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-Remove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heat from</a:t>
            </a:r>
            <a:r>
              <a:rPr sz="20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condenser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-Refrigerant vapor turn to</a:t>
            </a:r>
            <a:r>
              <a:rPr sz="2000" spc="-1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liquid.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52800" y="5029200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1447800" y="0"/>
                </a:moveTo>
                <a:lnTo>
                  <a:pt x="1447800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1447800" y="457200"/>
                </a:lnTo>
                <a:lnTo>
                  <a:pt x="1447800" y="609600"/>
                </a:lnTo>
                <a:lnTo>
                  <a:pt x="1752600" y="304800"/>
                </a:lnTo>
                <a:lnTo>
                  <a:pt x="14478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2800" y="5029200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152400"/>
                </a:moveTo>
                <a:lnTo>
                  <a:pt x="1447800" y="152400"/>
                </a:lnTo>
                <a:lnTo>
                  <a:pt x="1447800" y="0"/>
                </a:lnTo>
                <a:lnTo>
                  <a:pt x="1752600" y="304800"/>
                </a:lnTo>
                <a:lnTo>
                  <a:pt x="1447800" y="609600"/>
                </a:lnTo>
                <a:lnTo>
                  <a:pt x="1447800" y="457200"/>
                </a:lnTo>
                <a:lnTo>
                  <a:pt x="0" y="457200"/>
                </a:lnTo>
                <a:lnTo>
                  <a:pt x="0" y="152400"/>
                </a:lnTo>
                <a:close/>
              </a:path>
            </a:pathLst>
          </a:custGeom>
          <a:ln w="25400">
            <a:solidFill>
              <a:srgbClr val="7A7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42228" y="4977765"/>
            <a:ext cx="265176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E2B1F"/>
                </a:solidFill>
                <a:latin typeface="Times New Roman"/>
                <a:cs typeface="Times New Roman"/>
              </a:rPr>
              <a:t>Expansion</a:t>
            </a:r>
            <a:r>
              <a:rPr sz="2000" b="1" spc="-8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2E2B1F"/>
                </a:solidFill>
                <a:latin typeface="Times New Roman"/>
                <a:cs typeface="Times New Roman"/>
              </a:rPr>
              <a:t>Valve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-Low the </a:t>
            </a: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temperature</a:t>
            </a:r>
            <a:r>
              <a:rPr sz="2000" spc="-9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pressure of</a:t>
            </a:r>
            <a:r>
              <a:rPr sz="20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liquid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-Control the flow rate</a:t>
            </a:r>
            <a:r>
              <a:rPr sz="2000" spc="-1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-to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Times New Roman"/>
                <a:cs typeface="Times New Roman"/>
              </a:rPr>
              <a:t>evaporator.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72400" y="3200400"/>
            <a:ext cx="457200" cy="1524000"/>
          </a:xfrm>
          <a:custGeom>
            <a:avLst/>
            <a:gdLst/>
            <a:ahLst/>
            <a:cxnLst/>
            <a:rect l="l" t="t" r="r" b="b"/>
            <a:pathLst>
              <a:path w="457200" h="1524000">
                <a:moveTo>
                  <a:pt x="342900" y="228600"/>
                </a:moveTo>
                <a:lnTo>
                  <a:pt x="114300" y="228600"/>
                </a:lnTo>
                <a:lnTo>
                  <a:pt x="114300" y="1524000"/>
                </a:lnTo>
                <a:lnTo>
                  <a:pt x="342900" y="1524000"/>
                </a:lnTo>
                <a:lnTo>
                  <a:pt x="342900" y="228600"/>
                </a:lnTo>
                <a:close/>
              </a:path>
              <a:path w="457200" h="1524000">
                <a:moveTo>
                  <a:pt x="228600" y="0"/>
                </a:moveTo>
                <a:lnTo>
                  <a:pt x="0" y="228600"/>
                </a:lnTo>
                <a:lnTo>
                  <a:pt x="4572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2400" y="3200400"/>
            <a:ext cx="457200" cy="1524000"/>
          </a:xfrm>
          <a:custGeom>
            <a:avLst/>
            <a:gdLst/>
            <a:ahLst/>
            <a:cxnLst/>
            <a:rect l="l" t="t" r="r" b="b"/>
            <a:pathLst>
              <a:path w="457200" h="1524000">
                <a:moveTo>
                  <a:pt x="0" y="228600"/>
                </a:moveTo>
                <a:lnTo>
                  <a:pt x="228600" y="0"/>
                </a:lnTo>
                <a:lnTo>
                  <a:pt x="457200" y="228600"/>
                </a:lnTo>
                <a:lnTo>
                  <a:pt x="342900" y="228600"/>
                </a:lnTo>
                <a:lnTo>
                  <a:pt x="342900" y="1524000"/>
                </a:lnTo>
                <a:lnTo>
                  <a:pt x="114300" y="1524000"/>
                </a:lnTo>
                <a:lnTo>
                  <a:pt x="114300" y="22860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7A7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80861" y="1319530"/>
            <a:ext cx="254762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E2B1F"/>
                </a:solidFill>
                <a:latin typeface="Times New Roman"/>
                <a:cs typeface="Times New Roman"/>
              </a:rPr>
              <a:t>Evaporator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-Liquid turns to</a:t>
            </a:r>
            <a:r>
              <a:rPr sz="2000" spc="-114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vapor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E2B1F"/>
                </a:solidFill>
                <a:latin typeface="Times New Roman"/>
                <a:cs typeface="Times New Roman"/>
              </a:rPr>
              <a:t>-Cold air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flows </a:t>
            </a:r>
            <a:r>
              <a:rPr sz="2000" spc="5" dirty="0">
                <a:solidFill>
                  <a:srgbClr val="2E2B1F"/>
                </a:solidFill>
                <a:latin typeface="Times New Roman"/>
                <a:cs typeface="Times New Roman"/>
              </a:rPr>
              <a:t>out</a:t>
            </a:r>
            <a:r>
              <a:rPr sz="2000" spc="-1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2E2B1F"/>
                </a:solidFill>
                <a:latin typeface="Times New Roman"/>
                <a:cs typeface="Times New Roman"/>
              </a:rPr>
              <a:t>room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38600" y="17526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228600" y="0"/>
                </a:moveTo>
                <a:lnTo>
                  <a:pt x="0" y="228600"/>
                </a:lnTo>
                <a:lnTo>
                  <a:pt x="228600" y="457200"/>
                </a:lnTo>
                <a:lnTo>
                  <a:pt x="228600" y="342900"/>
                </a:lnTo>
                <a:lnTo>
                  <a:pt x="1143000" y="342900"/>
                </a:lnTo>
                <a:lnTo>
                  <a:pt x="1143000" y="114300"/>
                </a:lnTo>
                <a:lnTo>
                  <a:pt x="228600" y="114300"/>
                </a:lnTo>
                <a:lnTo>
                  <a:pt x="228600" y="0"/>
                </a:lnTo>
                <a:close/>
              </a:path>
            </a:pathLst>
          </a:custGeom>
          <a:solidFill>
            <a:srgbClr val="A9A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8600" y="1752600"/>
            <a:ext cx="1143000" cy="457200"/>
          </a:xfrm>
          <a:custGeom>
            <a:avLst/>
            <a:gdLst/>
            <a:ahLst/>
            <a:cxnLst/>
            <a:rect l="l" t="t" r="r" b="b"/>
            <a:pathLst>
              <a:path w="1143000" h="457200">
                <a:moveTo>
                  <a:pt x="0" y="228600"/>
                </a:moveTo>
                <a:lnTo>
                  <a:pt x="228600" y="0"/>
                </a:lnTo>
                <a:lnTo>
                  <a:pt x="228600" y="114300"/>
                </a:lnTo>
                <a:lnTo>
                  <a:pt x="1143000" y="114300"/>
                </a:lnTo>
                <a:lnTo>
                  <a:pt x="1143000" y="342900"/>
                </a:lnTo>
                <a:lnTo>
                  <a:pt x="228600" y="342900"/>
                </a:lnTo>
                <a:lnTo>
                  <a:pt x="228600" y="45720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7A7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513968"/>
            <a:ext cx="39122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INTRODUCTION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314957"/>
            <a:ext cx="7943850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232410" indent="-274320">
              <a:lnSpc>
                <a:spcPct val="100000"/>
              </a:lnSpc>
              <a:spcBef>
                <a:spcPts val="105"/>
              </a:spcBef>
              <a:buClr>
                <a:srgbClr val="D2CA6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Definition - Air conditioning is the process </a:t>
            </a:r>
            <a:r>
              <a:rPr sz="3200" spc="-565" dirty="0">
                <a:solidFill>
                  <a:srgbClr val="2E2B1F"/>
                </a:solidFill>
                <a:latin typeface="Times New Roman"/>
                <a:cs typeface="Times New Roman"/>
              </a:rPr>
              <a:t>of 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altering the</a:t>
            </a:r>
            <a:r>
              <a:rPr sz="32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properties</a:t>
            </a:r>
            <a:endParaRPr sz="3200">
              <a:latin typeface="Times New Roman"/>
              <a:cs typeface="Times New Roman"/>
            </a:endParaRPr>
          </a:p>
          <a:p>
            <a:pPr marL="286385" marR="178435">
              <a:lnSpc>
                <a:spcPct val="100000"/>
              </a:lnSpc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of air (primarily temperature </a:t>
            </a:r>
            <a:r>
              <a:rPr sz="3200" spc="5" dirty="0">
                <a:solidFill>
                  <a:srgbClr val="2E2B1F"/>
                </a:solidFill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humidity)</a:t>
            </a:r>
            <a:r>
              <a:rPr sz="3200" spc="-1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to  more favorable</a:t>
            </a:r>
            <a:r>
              <a:rPr sz="3200" spc="-7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conditions.</a:t>
            </a:r>
            <a:endParaRPr sz="32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Font typeface="Arial"/>
              <a:buChar char=""/>
              <a:tabLst>
                <a:tab pos="2870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The control of these conditions may be  desirable to maintain the health and comfort of  the occupants, or to meet the requirements of  industrial processes irrespective of the</a:t>
            </a:r>
            <a:r>
              <a:rPr sz="3200" spc="-1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external  climatic</a:t>
            </a:r>
            <a:r>
              <a:rPr sz="32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conditions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12"/>
            <a:ext cx="8839200" cy="6191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1828800"/>
            <a:ext cx="2857500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19400" y="0"/>
            <a:ext cx="3257550" cy="2438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0" y="4629150"/>
            <a:ext cx="2950591" cy="22288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38400"/>
            <a:ext cx="3200400" cy="24166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98394" y="1930653"/>
            <a:ext cx="1640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1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RES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5600" y="2819387"/>
            <a:ext cx="1633855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5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CONDENSER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8200" y="4343387"/>
            <a:ext cx="1775460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EVAPORATOR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2800" y="6172200"/>
            <a:ext cx="2337435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6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09"/>
              </a:spcBef>
            </a:pP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EXPANSION</a:t>
            </a:r>
            <a:r>
              <a:rPr sz="1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VALVE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877542"/>
            <a:ext cx="6743700" cy="287972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Heat is removed from the cooling by</a:t>
            </a:r>
            <a:r>
              <a:rPr sz="2600" spc="-1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coolant.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Functions as a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heat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absorber from the</a:t>
            </a:r>
            <a:r>
              <a:rPr sz="2600" spc="-6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40" dirty="0">
                <a:solidFill>
                  <a:srgbClr val="2E2B1F"/>
                </a:solidFill>
                <a:latin typeface="Times New Roman"/>
                <a:cs typeface="Times New Roman"/>
              </a:rPr>
              <a:t>evaporator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Good coolant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must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have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features</a:t>
            </a:r>
            <a:r>
              <a:rPr sz="2600" spc="-9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;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Non</a:t>
            </a:r>
            <a:r>
              <a:rPr sz="2600" spc="-4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toxic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Not</a:t>
            </a:r>
            <a:r>
              <a:rPr sz="26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explosive</a:t>
            </a:r>
            <a:endParaRPr sz="26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Non-corrosive</a:t>
            </a:r>
            <a:r>
              <a:rPr sz="2600" spc="-5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components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54353"/>
            <a:ext cx="45421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THE</a:t>
            </a:r>
            <a:r>
              <a:rPr sz="5000" spc="-95" dirty="0"/>
              <a:t> </a:t>
            </a:r>
            <a:r>
              <a:rPr sz="5000" dirty="0"/>
              <a:t>COOLANT</a:t>
            </a:r>
            <a:endParaRPr sz="5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877542"/>
            <a:ext cx="7783195" cy="232473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Not</a:t>
            </a:r>
            <a:r>
              <a:rPr sz="2600" spc="-3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explosive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Soluble in oil </a:t>
            </a:r>
            <a:r>
              <a:rPr sz="2600" spc="-10" dirty="0">
                <a:solidFill>
                  <a:srgbClr val="2E2B1F"/>
                </a:solidFill>
                <a:latin typeface="Times New Roman"/>
                <a:cs typeface="Times New Roman"/>
              </a:rPr>
              <a:t>to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lubricate</a:t>
            </a:r>
            <a:r>
              <a:rPr sz="2600" spc="-3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2E2B1F"/>
                </a:solidFill>
                <a:latin typeface="Times New Roman"/>
                <a:cs typeface="Times New Roman"/>
              </a:rPr>
              <a:t>effectively</a:t>
            </a:r>
            <a:endParaRPr sz="26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Harmless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when responding to oil even in the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presence </a:t>
            </a:r>
            <a:r>
              <a:rPr sz="2600" spc="-459" dirty="0">
                <a:solidFill>
                  <a:srgbClr val="2E2B1F"/>
                </a:solidFill>
                <a:latin typeface="Times New Roman"/>
                <a:cs typeface="Times New Roman"/>
              </a:rPr>
              <a:t>of 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moisture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CA6C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Have a high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resistance to</a:t>
            </a:r>
            <a:r>
              <a:rPr sz="2600" spc="-7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spc="-20" dirty="0">
                <a:solidFill>
                  <a:srgbClr val="2E2B1F"/>
                </a:solidFill>
                <a:latin typeface="Times New Roman"/>
                <a:cs typeface="Times New Roman"/>
              </a:rPr>
              <a:t>electricity.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54353"/>
            <a:ext cx="45421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THE</a:t>
            </a:r>
            <a:r>
              <a:rPr sz="5000" spc="-95" dirty="0"/>
              <a:t> </a:t>
            </a:r>
            <a:r>
              <a:rPr sz="5000" dirty="0"/>
              <a:t>COOLANT</a:t>
            </a:r>
            <a:endParaRPr sz="5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56029"/>
            <a:ext cx="2699638" cy="236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4343400"/>
            <a:ext cx="2530348" cy="2209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7000" y="3733800"/>
            <a:ext cx="2295525" cy="2295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4992" y="578561"/>
            <a:ext cx="4334510" cy="149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70" dirty="0">
                <a:solidFill>
                  <a:srgbClr val="675E46"/>
                </a:solidFill>
                <a:latin typeface="Arial"/>
                <a:cs typeface="Arial"/>
              </a:rPr>
              <a:t>Type </a:t>
            </a:r>
            <a:r>
              <a:rPr sz="5000" dirty="0">
                <a:solidFill>
                  <a:srgbClr val="675E46"/>
                </a:solidFill>
                <a:latin typeface="Arial"/>
                <a:cs typeface="Arial"/>
              </a:rPr>
              <a:t>of</a:t>
            </a:r>
            <a:r>
              <a:rPr sz="5000" spc="-20" dirty="0">
                <a:solidFill>
                  <a:srgbClr val="675E46"/>
                </a:solidFill>
                <a:latin typeface="Arial"/>
                <a:cs typeface="Arial"/>
              </a:rPr>
              <a:t> </a:t>
            </a:r>
            <a:r>
              <a:rPr sz="5000" dirty="0">
                <a:solidFill>
                  <a:srgbClr val="675E46"/>
                </a:solidFill>
                <a:latin typeface="Arial"/>
                <a:cs typeface="Arial"/>
              </a:rPr>
              <a:t>coolant</a:t>
            </a:r>
            <a:endParaRPr sz="5000">
              <a:latin typeface="Arial"/>
              <a:cs typeface="Arial"/>
            </a:endParaRPr>
          </a:p>
          <a:p>
            <a:pPr marL="2562225">
              <a:lnSpc>
                <a:spcPct val="100000"/>
              </a:lnSpc>
              <a:spcBef>
                <a:spcPts val="3440"/>
              </a:spcBef>
            </a:pPr>
            <a:r>
              <a:rPr sz="1800" dirty="0">
                <a:solidFill>
                  <a:srgbClr val="2E2B1F"/>
                </a:solidFill>
                <a:latin typeface="Times New Roman"/>
                <a:cs typeface="Times New Roman"/>
              </a:rPr>
              <a:t>R-22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4594" y="2052573"/>
            <a:ext cx="3627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E2B1F"/>
                </a:solidFill>
                <a:latin typeface="Times New Roman"/>
                <a:cs typeface="Times New Roman"/>
              </a:rPr>
              <a:t>MONOKLORODIFLUOROMETANA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1175" y="4826889"/>
            <a:ext cx="31654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R-12  DI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K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LORO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D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IFLU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RO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sz="1800" spc="-135" dirty="0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8828" y="3074034"/>
            <a:ext cx="3584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2E2B1F"/>
                </a:solidFill>
                <a:latin typeface="Times New Roman"/>
                <a:cs typeface="Times New Roman"/>
              </a:rPr>
              <a:t>R-11  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TRIKLORO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O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F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LURO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M</a:t>
            </a:r>
            <a:r>
              <a:rPr sz="1800" dirty="0">
                <a:solidFill>
                  <a:srgbClr val="2E2B1F"/>
                </a:solidFill>
                <a:latin typeface="Times New Roman"/>
                <a:cs typeface="Times New Roman"/>
              </a:rPr>
              <a:t>E</a:t>
            </a:r>
            <a:r>
              <a:rPr sz="1800" spc="-135" dirty="0">
                <a:solidFill>
                  <a:srgbClr val="2E2B1F"/>
                </a:solidFill>
                <a:latin typeface="Times New Roman"/>
                <a:cs typeface="Times New Roman"/>
              </a:rPr>
              <a:t>T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r>
              <a:rPr sz="1800" spc="-15" dirty="0">
                <a:solidFill>
                  <a:srgbClr val="2E2B1F"/>
                </a:solidFill>
                <a:latin typeface="Times New Roman"/>
                <a:cs typeface="Times New Roman"/>
              </a:rPr>
              <a:t>N</a:t>
            </a:r>
            <a:r>
              <a:rPr sz="1800" spc="-5" dirty="0">
                <a:solidFill>
                  <a:srgbClr val="2E2B1F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05400" y="304749"/>
            <a:ext cx="4007485" cy="1200785"/>
          </a:xfrm>
          <a:custGeom>
            <a:avLst/>
            <a:gdLst/>
            <a:ahLst/>
            <a:cxnLst/>
            <a:rect l="l" t="t" r="r" b="b"/>
            <a:pathLst>
              <a:path w="4007484" h="1200785">
                <a:moveTo>
                  <a:pt x="0" y="1200327"/>
                </a:moveTo>
                <a:lnTo>
                  <a:pt x="4006977" y="1200327"/>
                </a:lnTo>
                <a:lnTo>
                  <a:pt x="4006977" y="0"/>
                </a:lnTo>
                <a:lnTo>
                  <a:pt x="0" y="0"/>
                </a:lnTo>
                <a:lnTo>
                  <a:pt x="0" y="1200327"/>
                </a:lnTo>
                <a:close/>
              </a:path>
            </a:pathLst>
          </a:custGeom>
          <a:solidFill>
            <a:srgbClr val="9CBD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185028" y="327152"/>
            <a:ext cx="380872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CAN YOU FIND </a:t>
            </a:r>
            <a:r>
              <a:rPr sz="2400" spc="-10" dirty="0">
                <a:solidFill>
                  <a:srgbClr val="2E2B1F"/>
                </a:solidFill>
                <a:latin typeface="Times New Roman"/>
                <a:cs typeface="Times New Roman"/>
              </a:rPr>
              <a:t>WHERE</a:t>
            </a:r>
            <a:r>
              <a:rPr sz="2400" spc="-16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E2B1F"/>
                </a:solidFill>
                <a:latin typeface="Times New Roman"/>
                <a:cs typeface="Times New Roman"/>
              </a:rPr>
              <a:t>TO 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USED EACH </a:t>
            </a:r>
            <a:r>
              <a:rPr sz="2400" dirty="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2E2B1F"/>
                </a:solidFill>
                <a:latin typeface="Times New Roman"/>
                <a:cs typeface="Times New Roman"/>
              </a:rPr>
              <a:t>THIS  COOLANT?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506251"/>
            <a:ext cx="8390890" cy="14763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600" dirty="0"/>
              <a:t>PRINCIPLES OF</a:t>
            </a:r>
            <a:r>
              <a:rPr sz="3600" spc="-265" dirty="0"/>
              <a:t> </a:t>
            </a:r>
            <a:r>
              <a:rPr sz="3600" dirty="0"/>
              <a:t>AIR-CONDITIONING</a:t>
            </a:r>
          </a:p>
          <a:p>
            <a:pPr marL="301625" marR="5080" indent="-274320">
              <a:lnSpc>
                <a:spcPct val="100000"/>
              </a:lnSpc>
              <a:spcBef>
                <a:spcPts val="360"/>
              </a:spcBef>
            </a:pPr>
            <a:r>
              <a:rPr sz="2450" spc="-625" dirty="0">
                <a:solidFill>
                  <a:srgbClr val="D2CA6C"/>
                </a:solidFill>
              </a:rPr>
              <a:t>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The goal is to keep it </a:t>
            </a:r>
            <a:r>
              <a:rPr sz="2600" spc="-5" dirty="0">
                <a:solidFill>
                  <a:srgbClr val="2E2B1F"/>
                </a:solidFill>
                <a:latin typeface="Times New Roman"/>
                <a:cs typeface="Times New Roman"/>
              </a:rPr>
              <a:t>more comfortable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inside the house </a:t>
            </a:r>
            <a:r>
              <a:rPr lang="en-US" sz="2600" spc="-440" dirty="0" smtClean="0">
                <a:solidFill>
                  <a:srgbClr val="2E2B1F"/>
                </a:solidFill>
                <a:latin typeface="Times New Roman"/>
                <a:cs typeface="Times New Roman"/>
              </a:rPr>
              <a:t>than </a:t>
            </a:r>
            <a:r>
              <a:rPr sz="2600" spc="-440" dirty="0" smtClean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it is</a:t>
            </a:r>
            <a:r>
              <a:rPr sz="2600" spc="-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2E2B1F"/>
                </a:solidFill>
                <a:latin typeface="Times New Roman"/>
                <a:cs typeface="Times New Roman"/>
              </a:rPr>
              <a:t>outside.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0432" y="2057444"/>
            <a:ext cx="7467600" cy="47797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541781"/>
            <a:ext cx="70707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TYPE OF</a:t>
            </a:r>
            <a:r>
              <a:rPr spc="-305" dirty="0"/>
              <a:t> </a:t>
            </a:r>
            <a:r>
              <a:rPr spc="-5" dirty="0"/>
              <a:t>AIR-CONDITIONING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446627"/>
            <a:ext cx="6336030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865"/>
              </a:spcBef>
              <a:buClr>
                <a:srgbClr val="D2CA6C"/>
              </a:buClr>
              <a:buSzPct val="93750"/>
              <a:buAutoNum type="arabicParenR"/>
              <a:tabLst>
                <a:tab pos="527685" algn="l"/>
                <a:tab pos="528320" algn="l"/>
              </a:tabLst>
            </a:pPr>
            <a:r>
              <a:rPr sz="3200" spc="-20" dirty="0">
                <a:solidFill>
                  <a:srgbClr val="2E2B1F"/>
                </a:solidFill>
                <a:latin typeface="Times New Roman"/>
                <a:cs typeface="Times New Roman"/>
              </a:rPr>
              <a:t>Window </a:t>
            </a:r>
            <a:r>
              <a:rPr sz="3200" spc="-5" dirty="0">
                <a:solidFill>
                  <a:srgbClr val="2E2B1F"/>
                </a:solidFill>
                <a:latin typeface="Times New Roman"/>
                <a:cs typeface="Times New Roman"/>
              </a:rPr>
              <a:t>air-conditioning</a:t>
            </a:r>
            <a:r>
              <a:rPr sz="3200" spc="-8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AutoNum type="arabicParenR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Split </a:t>
            </a:r>
            <a:r>
              <a:rPr sz="3200" spc="-5" dirty="0">
                <a:solidFill>
                  <a:srgbClr val="2E2B1F"/>
                </a:solidFill>
                <a:latin typeface="Times New Roman"/>
                <a:cs typeface="Times New Roman"/>
              </a:rPr>
              <a:t>air-conditioning</a:t>
            </a:r>
            <a:r>
              <a:rPr sz="3200" spc="-10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AutoNum type="arabicParenR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Centralised </a:t>
            </a:r>
            <a:r>
              <a:rPr sz="3200" spc="-5" dirty="0">
                <a:solidFill>
                  <a:srgbClr val="2E2B1F"/>
                </a:solidFill>
                <a:latin typeface="Times New Roman"/>
                <a:cs typeface="Times New Roman"/>
              </a:rPr>
              <a:t>air-conditioning</a:t>
            </a:r>
            <a:r>
              <a:rPr sz="3200" spc="-10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770"/>
              </a:spcBef>
              <a:buClr>
                <a:srgbClr val="D2CA6C"/>
              </a:buClr>
              <a:buSzPct val="93750"/>
              <a:buAutoNum type="arabicParenR"/>
              <a:tabLst>
                <a:tab pos="527685" algn="l"/>
                <a:tab pos="528320" algn="l"/>
              </a:tabLst>
            </a:pP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Package </a:t>
            </a:r>
            <a:r>
              <a:rPr sz="3200" spc="-5" dirty="0">
                <a:solidFill>
                  <a:srgbClr val="2E2B1F"/>
                </a:solidFill>
                <a:latin typeface="Times New Roman"/>
                <a:cs typeface="Times New Roman"/>
              </a:rPr>
              <a:t>air-conditioning</a:t>
            </a:r>
            <a:r>
              <a:rPr sz="3200" spc="-114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2E2B1F"/>
                </a:solidFill>
                <a:latin typeface="Times New Roman"/>
                <a:cs typeface="Times New Roman"/>
              </a:rPr>
              <a:t>system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0991" y="506933"/>
            <a:ext cx="81286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1) Windows Air-conditioning</a:t>
            </a:r>
            <a:r>
              <a:rPr spc="-170" dirty="0"/>
              <a:t> </a:t>
            </a:r>
            <a:r>
              <a:rPr spc="-5" dirty="0"/>
              <a:t>System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3171" y="1184909"/>
            <a:ext cx="8047990" cy="51473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87020" marR="871219" indent="-274320">
              <a:lnSpc>
                <a:spcPts val="2880"/>
              </a:lnSpc>
              <a:spcBef>
                <a:spcPts val="795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373380" algn="l"/>
                <a:tab pos="374015" algn="l"/>
              </a:tabLst>
            </a:pPr>
            <a:r>
              <a:rPr sz="3000" spc="-20" dirty="0">
                <a:solidFill>
                  <a:srgbClr val="2E2B1F"/>
                </a:solidFill>
                <a:latin typeface="Times New Roman"/>
                <a:cs typeface="Times New Roman"/>
              </a:rPr>
              <a:t>Window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conditioners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are one of the most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commonly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used and cheapest type of air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conditioners.</a:t>
            </a:r>
            <a:endParaRPr sz="3000">
              <a:latin typeface="Times New Roman"/>
              <a:cs typeface="Times New Roman"/>
            </a:endParaRPr>
          </a:p>
          <a:p>
            <a:pPr marL="287020" marR="81280" indent="-274320">
              <a:lnSpc>
                <a:spcPct val="80000"/>
              </a:lnSpc>
              <a:spcBef>
                <a:spcPts val="745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spc="-105" dirty="0">
                <a:solidFill>
                  <a:srgbClr val="2E2B1F"/>
                </a:solidFill>
                <a:latin typeface="Times New Roman"/>
                <a:cs typeface="Times New Roman"/>
              </a:rPr>
              <a:t>To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install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one of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these units,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you need the space </a:t>
            </a:r>
            <a:r>
              <a:rPr sz="3000" spc="-535" dirty="0">
                <a:solidFill>
                  <a:srgbClr val="2E2B1F"/>
                </a:solidFill>
                <a:latin typeface="Times New Roman"/>
                <a:cs typeface="Times New Roman"/>
              </a:rPr>
              <a:t>to 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make a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slot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in the wall, and there should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also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be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some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open space behind the</a:t>
            </a:r>
            <a:r>
              <a:rPr sz="3000" spc="1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wall.</a:t>
            </a:r>
            <a:endParaRPr sz="3000">
              <a:latin typeface="Times New Roman"/>
              <a:cs typeface="Times New Roman"/>
            </a:endParaRPr>
          </a:p>
          <a:p>
            <a:pPr marL="287020" marR="116839" indent="-274320">
              <a:lnSpc>
                <a:spcPct val="80000"/>
              </a:lnSpc>
              <a:spcBef>
                <a:spcPts val="720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spc="-20" dirty="0">
                <a:solidFill>
                  <a:srgbClr val="2E2B1F"/>
                </a:solidFill>
                <a:latin typeface="Times New Roman"/>
                <a:cs typeface="Times New Roman"/>
              </a:rPr>
              <a:t>Window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air-conditioner units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are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reliable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and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simple-to-install solution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to keep a room cool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while avoiding the costly construction of a central  air</a:t>
            </a:r>
            <a:r>
              <a:rPr sz="3000" spc="-1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system.</a:t>
            </a:r>
            <a:endParaRPr sz="300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2880"/>
              </a:lnSpc>
              <a:spcBef>
                <a:spcPts val="695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Better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yet, when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the summer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heat dies down, </a:t>
            </a:r>
            <a:r>
              <a:rPr sz="3000" spc="-114" dirty="0">
                <a:solidFill>
                  <a:srgbClr val="2E2B1F"/>
                </a:solidFill>
                <a:latin typeface="Times New Roman"/>
                <a:cs typeface="Times New Roman"/>
              </a:rPr>
              <a:t>these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units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can be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easily removed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for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storage,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and you  can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use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window sill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for other</a:t>
            </a:r>
            <a:r>
              <a:rPr sz="3000" spc="25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purpose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685800"/>
            <a:ext cx="3343275" cy="24540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685800"/>
            <a:ext cx="2363597" cy="24540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7602" y="2819349"/>
            <a:ext cx="4777612" cy="38508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32889" y="506933"/>
            <a:ext cx="7167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2) Split Air-Conditioning</a:t>
            </a:r>
            <a:r>
              <a:rPr spc="-190" dirty="0"/>
              <a:t> </a:t>
            </a:r>
            <a:r>
              <a:rPr spc="-5" dirty="0"/>
              <a:t>System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147317"/>
            <a:ext cx="7884795" cy="51473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87020" marR="253365" indent="-274320">
              <a:lnSpc>
                <a:spcPts val="2880"/>
              </a:lnSpc>
              <a:spcBef>
                <a:spcPts val="795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split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conditioner comprises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of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two  </a:t>
            </a:r>
            <a:r>
              <a:rPr sz="3000" spc="-80" dirty="0">
                <a:solidFill>
                  <a:srgbClr val="2E2B1F"/>
                </a:solidFill>
                <a:latin typeface="Times New Roman"/>
                <a:cs typeface="Times New Roman"/>
              </a:rPr>
              <a:t>parts: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3000" u="heavy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outdoor unit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 and the </a:t>
            </a:r>
            <a:r>
              <a:rPr sz="3000" u="heavy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indoor</a:t>
            </a:r>
            <a:r>
              <a:rPr sz="3000" u="heavy" spc="70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u="heavy" spc="-5" dirty="0">
                <a:solidFill>
                  <a:srgbClr val="2E2B1F"/>
                </a:solidFill>
                <a:uFill>
                  <a:solidFill>
                    <a:srgbClr val="2E2B1F"/>
                  </a:solidFill>
                </a:uFill>
                <a:latin typeface="Times New Roman"/>
                <a:cs typeface="Times New Roman"/>
              </a:rPr>
              <a:t>unit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.</a:t>
            </a:r>
            <a:endParaRPr sz="3000">
              <a:latin typeface="Times New Roman"/>
              <a:cs typeface="Times New Roman"/>
            </a:endParaRPr>
          </a:p>
          <a:p>
            <a:pPr marL="287020" marR="123189" indent="-274320">
              <a:lnSpc>
                <a:spcPct val="80000"/>
              </a:lnSpc>
              <a:spcBef>
                <a:spcPts val="745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3000" i="1" spc="-5" dirty="0">
                <a:solidFill>
                  <a:srgbClr val="2E2B1F"/>
                </a:solidFill>
                <a:latin typeface="Times New Roman"/>
                <a:cs typeface="Times New Roman"/>
              </a:rPr>
              <a:t>outdoor unit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, fitted outside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room, </a:t>
            </a:r>
            <a:r>
              <a:rPr sz="3000" spc="-530" dirty="0">
                <a:solidFill>
                  <a:srgbClr val="2E2B1F"/>
                </a:solidFill>
                <a:latin typeface="Times New Roman"/>
                <a:cs typeface="Times New Roman"/>
              </a:rPr>
              <a:t>houses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components like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3000" spc="-15" dirty="0">
                <a:solidFill>
                  <a:srgbClr val="2E2B1F"/>
                </a:solidFill>
                <a:latin typeface="Times New Roman"/>
                <a:cs typeface="Times New Roman"/>
              </a:rPr>
              <a:t>compressor,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condenser and  expansion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 valve.</a:t>
            </a:r>
            <a:endParaRPr sz="3000">
              <a:latin typeface="Times New Roman"/>
              <a:cs typeface="Times New Roman"/>
            </a:endParaRPr>
          </a:p>
          <a:p>
            <a:pPr marL="287020" marR="24765" indent="-274320">
              <a:lnSpc>
                <a:spcPct val="80000"/>
              </a:lnSpc>
              <a:spcBef>
                <a:spcPts val="720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</a:t>
            </a:r>
            <a:r>
              <a:rPr sz="3000" i="1" dirty="0">
                <a:solidFill>
                  <a:srgbClr val="2E2B1F"/>
                </a:solidFill>
                <a:latin typeface="Times New Roman"/>
                <a:cs typeface="Times New Roman"/>
              </a:rPr>
              <a:t>indoor unit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comprises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evaporator or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cooling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coil and the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cooling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fan. For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this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unit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you  </a:t>
            </a:r>
            <a:r>
              <a:rPr sz="3000" spc="-15" dirty="0">
                <a:solidFill>
                  <a:srgbClr val="2E2B1F"/>
                </a:solidFill>
                <a:latin typeface="Times New Roman"/>
                <a:cs typeface="Times New Roman"/>
              </a:rPr>
              <a:t>don’t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have to make any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slot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in the wall of the 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room.</a:t>
            </a:r>
            <a:endParaRPr sz="30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720"/>
              </a:spcBef>
              <a:buClr>
                <a:srgbClr val="D2CA6C"/>
              </a:buClr>
              <a:buSzPct val="95000"/>
              <a:buFont typeface="Arial"/>
              <a:buChar char=""/>
              <a:tabLst>
                <a:tab pos="287020" algn="l"/>
              </a:tabLst>
            </a:pPr>
            <a:r>
              <a:rPr sz="3000" spc="-20" dirty="0">
                <a:solidFill>
                  <a:srgbClr val="2E2B1F"/>
                </a:solidFill>
                <a:latin typeface="Times New Roman"/>
                <a:cs typeface="Times New Roman"/>
              </a:rPr>
              <a:t>Further,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the present day split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units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have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aesthetic  looks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and add to the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beauty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of the room. The</a:t>
            </a:r>
            <a:r>
              <a:rPr sz="3000" spc="-50" dirty="0">
                <a:solidFill>
                  <a:srgbClr val="2E2B1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split 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air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conditioner </a:t>
            </a:r>
            <a:r>
              <a:rPr sz="3000" dirty="0">
                <a:solidFill>
                  <a:srgbClr val="2E2B1F"/>
                </a:solidFill>
                <a:latin typeface="Times New Roman"/>
                <a:cs typeface="Times New Roman"/>
              </a:rPr>
              <a:t>can be used to cool one or </a:t>
            </a:r>
            <a:r>
              <a:rPr sz="3000" spc="-5" dirty="0">
                <a:solidFill>
                  <a:srgbClr val="2E2B1F"/>
                </a:solidFill>
                <a:latin typeface="Times New Roman"/>
                <a:cs typeface="Times New Roman"/>
              </a:rPr>
              <a:t>two  rooms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1030" y="0"/>
            <a:ext cx="9146173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54" y="112903"/>
            <a:ext cx="4634357" cy="4306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29075" y="1828774"/>
            <a:ext cx="5114924" cy="49495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1134</Words>
  <Application>Microsoft Office PowerPoint</Application>
  <PresentationFormat>On-screen Show (4:3)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PowerPoint Presentation</vt:lpstr>
      <vt:lpstr>SUB TOPIC</vt:lpstr>
      <vt:lpstr>INTRODUCTION</vt:lpstr>
      <vt:lpstr>PRINCIPLES OF AIR-CONDITIONING  The goal is to keep it more comfortable inside the house than  it is outside.</vt:lpstr>
      <vt:lpstr>TYPE OF AIR-CONDITIONING</vt:lpstr>
      <vt:lpstr>1) Windows Air-conditioning System</vt:lpstr>
      <vt:lpstr>PowerPoint Presentation</vt:lpstr>
      <vt:lpstr>2) Split Air-Conditioning System</vt:lpstr>
      <vt:lpstr>PowerPoint Presentation</vt:lpstr>
      <vt:lpstr>3) Centralised Air-Conditioning System</vt:lpstr>
      <vt:lpstr>PowerPoint Presentation</vt:lpstr>
      <vt:lpstr>4) Packaged Air-Conditioning System</vt:lpstr>
      <vt:lpstr>PowerPoint Presentation</vt:lpstr>
      <vt:lpstr>New Invented Technology  for Air-Conditioning System</vt:lpstr>
      <vt:lpstr>District Cooling System</vt:lpstr>
      <vt:lpstr>District Cooling System</vt:lpstr>
      <vt:lpstr>District Cooling System</vt:lpstr>
      <vt:lpstr>District Cooling System</vt:lpstr>
      <vt:lpstr>District Cooling System</vt:lpstr>
      <vt:lpstr>DCS Network Diagram</vt:lpstr>
      <vt:lpstr>DCS Network Diagram</vt:lpstr>
      <vt:lpstr>DCS- APPLICATION IN MALAYSIA</vt:lpstr>
      <vt:lpstr>DCS - COMPONENTS</vt:lpstr>
      <vt:lpstr>CHILLED BEAM SYSTEM</vt:lpstr>
      <vt:lpstr>PowerPoint Presentation</vt:lpstr>
      <vt:lpstr>ADVANTAGES</vt:lpstr>
      <vt:lpstr>disadvantages</vt:lpstr>
      <vt:lpstr>DEFINITION– a cycle that shows how the refrigerant vapor is inhaled  and discharged by the compressor to the condenser.</vt:lpstr>
      <vt:lpstr>Compressor -Inhaling the refrigerant  from the suction channel</vt:lpstr>
      <vt:lpstr>PowerPoint Presentation</vt:lpstr>
      <vt:lpstr>PowerPoint Presentation</vt:lpstr>
      <vt:lpstr>THE COOLANT</vt:lpstr>
      <vt:lpstr>THE COOLANT</vt:lpstr>
      <vt:lpstr>CAN YOU FIND WHERE TO  USED EACH OF THIS  COOLANT?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Laptop Hut</dc:creator>
  <cp:lastModifiedBy>The Laptop Hut</cp:lastModifiedBy>
  <cp:revision>2</cp:revision>
  <dcterms:created xsi:type="dcterms:W3CDTF">2019-05-02T05:32:16Z</dcterms:created>
  <dcterms:modified xsi:type="dcterms:W3CDTF">2019-05-08T05:08:48Z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2019-05-02T00:00:00Z</vt:filetime>
  </property>
</Properties>
</file>