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04"/>
  </p:notesMasterIdLst>
  <p:sldIdLst>
    <p:sldId id="256" r:id="rId2"/>
    <p:sldId id="257" r:id="rId3"/>
    <p:sldId id="259" r:id="rId4"/>
    <p:sldId id="260" r:id="rId5"/>
    <p:sldId id="267" r:id="rId6"/>
    <p:sldId id="261" r:id="rId7"/>
    <p:sldId id="262" r:id="rId8"/>
    <p:sldId id="263" r:id="rId9"/>
    <p:sldId id="268" r:id="rId10"/>
    <p:sldId id="264" r:id="rId11"/>
    <p:sldId id="265" r:id="rId12"/>
    <p:sldId id="266" r:id="rId13"/>
    <p:sldId id="269" r:id="rId14"/>
    <p:sldId id="270" r:id="rId15"/>
    <p:sldId id="271" r:id="rId16"/>
    <p:sldId id="272" r:id="rId17"/>
    <p:sldId id="273" r:id="rId18"/>
    <p:sldId id="274" r:id="rId19"/>
    <p:sldId id="275" r:id="rId20"/>
    <p:sldId id="276" r:id="rId21"/>
    <p:sldId id="285" r:id="rId22"/>
    <p:sldId id="278" r:id="rId23"/>
    <p:sldId id="286" r:id="rId24"/>
    <p:sldId id="279" r:id="rId25"/>
    <p:sldId id="280" r:id="rId26"/>
    <p:sldId id="277" r:id="rId27"/>
    <p:sldId id="281" r:id="rId28"/>
    <p:sldId id="282" r:id="rId29"/>
    <p:sldId id="283" r:id="rId30"/>
    <p:sldId id="284" r:id="rId31"/>
    <p:sldId id="287" r:id="rId32"/>
    <p:sldId id="288" r:id="rId33"/>
    <p:sldId id="289" r:id="rId34"/>
    <p:sldId id="290" r:id="rId35"/>
    <p:sldId id="291" r:id="rId36"/>
    <p:sldId id="292" r:id="rId37"/>
    <p:sldId id="293" r:id="rId38"/>
    <p:sldId id="294" r:id="rId39"/>
    <p:sldId id="295" r:id="rId40"/>
    <p:sldId id="296" r:id="rId41"/>
    <p:sldId id="297" r:id="rId42"/>
    <p:sldId id="304" r:id="rId43"/>
    <p:sldId id="298" r:id="rId44"/>
    <p:sldId id="299" r:id="rId45"/>
    <p:sldId id="300" r:id="rId46"/>
    <p:sldId id="302" r:id="rId47"/>
    <p:sldId id="303"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8" r:id="rId79"/>
    <p:sldId id="335" r:id="rId80"/>
    <p:sldId id="336" r:id="rId81"/>
    <p:sldId id="337"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59" d="100"/>
          <a:sy n="59" d="100"/>
        </p:scale>
        <p:origin x="-1602" y="-19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0A7141-8876-4873-8537-F72FD8612273}" type="datetimeFigureOut">
              <a:rPr lang="en-US" smtClean="0"/>
              <a:pPr/>
              <a:t>11/27/2020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0729DB-FF76-4BEF-B70A-41372962479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0729DB-FF76-4BEF-B70A-41372962479F}"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0729DB-FF76-4BEF-B70A-41372962479F}" type="slidenum">
              <a:rPr lang="en-US" smtClean="0"/>
              <a:pPr/>
              <a:t>49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38EF3691-481C-478B-9D06-77DB6B263B37}" type="datetimeFigureOut">
              <a:rPr lang="en-US" smtClean="0"/>
              <a:pPr/>
              <a:t>11/27/2020</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F29FD429-F541-4D83-8C43-6EFEA94ECCB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EF3691-481C-478B-9D06-77DB6B263B37}" type="datetimeFigureOut">
              <a:rPr lang="en-US" smtClean="0"/>
              <a:pPr/>
              <a:t>11/27/2020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FD429-F541-4D83-8C43-6EFEA94ECCB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EF3691-481C-478B-9D06-77DB6B263B37}" type="datetimeFigureOut">
              <a:rPr lang="en-US" smtClean="0"/>
              <a:pPr/>
              <a:t>11/27/2020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FD429-F541-4D83-8C43-6EFEA94ECCB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8EF3691-481C-478B-9D06-77DB6B263B37}" type="datetimeFigureOut">
              <a:rPr lang="en-US" smtClean="0"/>
              <a:pPr/>
              <a:t>11/27/2020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FD429-F541-4D83-8C43-6EFEA94ECCB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8EF3691-481C-478B-9D06-77DB6B263B37}" type="datetimeFigureOut">
              <a:rPr lang="en-US" smtClean="0"/>
              <a:pPr/>
              <a:t>11/27/2020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FD429-F541-4D83-8C43-6EFEA94ECCB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8EF3691-481C-478B-9D06-77DB6B263B37}" type="datetimeFigureOut">
              <a:rPr lang="en-US" smtClean="0"/>
              <a:pPr/>
              <a:t>11/27/2020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9FD429-F541-4D83-8C43-6EFEA94ECCB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38EF3691-481C-478B-9D06-77DB6B263B37}" type="datetimeFigureOut">
              <a:rPr lang="en-US" smtClean="0"/>
              <a:pPr/>
              <a:t>11/27/2020</a:t>
            </a:fld>
            <a:endParaRPr lang="en-US"/>
          </a:p>
        </p:txBody>
      </p:sp>
      <p:sp>
        <p:nvSpPr>
          <p:cNvPr id="27" name="Slide Number Placeholder 26"/>
          <p:cNvSpPr>
            <a:spLocks noGrp="1"/>
          </p:cNvSpPr>
          <p:nvPr>
            <p:ph type="sldNum" sz="quarter" idx="11"/>
          </p:nvPr>
        </p:nvSpPr>
        <p:spPr/>
        <p:txBody>
          <a:bodyPr rtlCol="0"/>
          <a:lstStyle/>
          <a:p>
            <a:fld id="{F29FD429-F541-4D83-8C43-6EFEA94ECCB5}"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38EF3691-481C-478B-9D06-77DB6B263B37}" type="datetimeFigureOut">
              <a:rPr lang="en-US" smtClean="0"/>
              <a:pPr/>
              <a:t>11/27/2020</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F29FD429-F541-4D83-8C43-6EFEA94ECCB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F3691-481C-478B-9D06-77DB6B263B37}" type="datetimeFigureOut">
              <a:rPr lang="en-US" smtClean="0"/>
              <a:pPr/>
              <a:t>11/27/2020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9FD429-F541-4D83-8C43-6EFEA94ECCB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8EF3691-481C-478B-9D06-77DB6B263B37}" type="datetimeFigureOut">
              <a:rPr lang="en-US" smtClean="0"/>
              <a:pPr/>
              <a:t>11/27/2020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9FD429-F541-4D83-8C43-6EFEA94ECCB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8EF3691-481C-478B-9D06-77DB6B263B37}" type="datetimeFigureOut">
              <a:rPr lang="en-US" smtClean="0"/>
              <a:pPr/>
              <a:t>11/27/2020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9FD429-F541-4D83-8C43-6EFEA94ECCB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38EF3691-481C-478B-9D06-77DB6B263B37}" type="datetimeFigureOut">
              <a:rPr lang="en-US" smtClean="0"/>
              <a:pPr/>
              <a:t>11/27/2020</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F29FD429-F541-4D83-8C43-6EFEA94ECCB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5	</a:t>
            </a:r>
            <a:endParaRPr lang="en-US" dirty="0"/>
          </a:p>
        </p:txBody>
      </p:sp>
      <p:sp>
        <p:nvSpPr>
          <p:cNvPr id="3" name="Subtitle 2"/>
          <p:cNvSpPr>
            <a:spLocks noGrp="1"/>
          </p:cNvSpPr>
          <p:nvPr>
            <p:ph type="subTitle" idx="1"/>
          </p:nvPr>
        </p:nvSpPr>
        <p:spPr/>
        <p:txBody>
          <a:bodyPr>
            <a:normAutofit/>
          </a:bodyPr>
          <a:lstStyle/>
          <a:p>
            <a:r>
              <a:rPr lang="en-US" sz="4000" dirty="0" smtClean="0"/>
              <a:t>Input and Output</a:t>
            </a:r>
            <a:endParaRPr lang="en-US"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Trackball</a:t>
            </a:r>
            <a:endParaRPr lang="en-US" dirty="0"/>
          </a:p>
        </p:txBody>
      </p:sp>
      <p:sp>
        <p:nvSpPr>
          <p:cNvPr id="3" name="Content Placeholder 2"/>
          <p:cNvSpPr>
            <a:spLocks noGrp="1"/>
          </p:cNvSpPr>
          <p:nvPr>
            <p:ph idx="1"/>
          </p:nvPr>
        </p:nvSpPr>
        <p:spPr/>
        <p:txBody>
          <a:bodyPr/>
          <a:lstStyle/>
          <a:p>
            <a:r>
              <a:rPr lang="en-US" dirty="0" smtClean="0"/>
              <a:t>A trackball is a stationary pointing device with a ball on its top or side. </a:t>
            </a:r>
          </a:p>
          <a:p>
            <a:r>
              <a:rPr lang="en-US" dirty="0" smtClean="0"/>
              <a:t>To move the pointer using a trackball, you rotate the ball with your thumb, fingers, or the palm of your hand.</a:t>
            </a:r>
            <a:endParaRPr lang="en-US" dirty="0"/>
          </a:p>
        </p:txBody>
      </p:sp>
      <p:pic>
        <p:nvPicPr>
          <p:cNvPr id="4" name="Picture 3" descr="71fY4w2rMRL._AC_SL1500_.jpg"/>
          <p:cNvPicPr>
            <a:picLocks noChangeAspect="1"/>
          </p:cNvPicPr>
          <p:nvPr/>
        </p:nvPicPr>
        <p:blipFill>
          <a:blip r:embed="rId2" cstate="print"/>
          <a:stretch>
            <a:fillRect/>
          </a:stretch>
        </p:blipFill>
        <p:spPr>
          <a:xfrm>
            <a:off x="6629400" y="4495800"/>
            <a:ext cx="2260768" cy="2048256"/>
          </a:xfrm>
          <a:prstGeom prst="rect">
            <a:avLst/>
          </a:prstGeom>
        </p:spPr>
      </p:pic>
      <p:pic>
        <p:nvPicPr>
          <p:cNvPr id="5" name="Picture 4" descr="61JjSLoH-FL._AC_SX466_.jpg"/>
          <p:cNvPicPr>
            <a:picLocks noChangeAspect="1"/>
          </p:cNvPicPr>
          <p:nvPr/>
        </p:nvPicPr>
        <p:blipFill>
          <a:blip r:embed="rId3"/>
          <a:stretch>
            <a:fillRect/>
          </a:stretch>
        </p:blipFill>
        <p:spPr>
          <a:xfrm>
            <a:off x="3352800" y="4191000"/>
            <a:ext cx="2955267" cy="2447925"/>
          </a:xfrm>
          <a:prstGeom prst="rect">
            <a:avLst/>
          </a:prstGeom>
        </p:spPr>
      </p:pic>
      <p:pic>
        <p:nvPicPr>
          <p:cNvPr id="6" name="Picture 5" descr="m570-gallery_3.png"/>
          <p:cNvPicPr>
            <a:picLocks noChangeAspect="1"/>
          </p:cNvPicPr>
          <p:nvPr/>
        </p:nvPicPr>
        <p:blipFill>
          <a:blip r:embed="rId4" cstate="print"/>
          <a:stretch>
            <a:fillRect/>
          </a:stretch>
        </p:blipFill>
        <p:spPr>
          <a:xfrm>
            <a:off x="762000" y="4419600"/>
            <a:ext cx="2484541" cy="21336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srcRect/>
          <a:stretch>
            <a:fillRect/>
          </a:stretch>
        </p:blipFill>
        <p:spPr bwMode="auto">
          <a:xfrm>
            <a:off x="2286000" y="2057400"/>
            <a:ext cx="5208447" cy="4179752"/>
          </a:xfrm>
          <a:prstGeom prst="rect">
            <a:avLst/>
          </a:prstGeom>
          <a:noFill/>
          <a:ln w="9525">
            <a:noFill/>
            <a:miter lim="800000"/>
            <a:headEnd/>
            <a:tailEnd/>
          </a:ln>
          <a:effectLst/>
        </p:spPr>
      </p:pic>
      <p:sp>
        <p:nvSpPr>
          <p:cNvPr id="5" name="Title 1"/>
          <p:cNvSpPr>
            <a:spLocks noGrp="1"/>
          </p:cNvSpPr>
          <p:nvPr>
            <p:ph type="title"/>
          </p:nvPr>
        </p:nvSpPr>
        <p:spPr>
          <a:xfrm>
            <a:off x="457200" y="914400"/>
            <a:ext cx="8229600" cy="1066800"/>
          </a:xfrm>
        </p:spPr>
        <p:txBody>
          <a:bodyPr/>
          <a:lstStyle/>
          <a:p>
            <a:r>
              <a:rPr lang="en-US" dirty="0" smtClean="0"/>
              <a:t>Data Projectors</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Whiteboards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An interactive whiteboard is a </a:t>
            </a:r>
            <a:r>
              <a:rPr lang="en-US" dirty="0" smtClean="0">
                <a:solidFill>
                  <a:srgbClr val="FF0000"/>
                </a:solidFill>
              </a:rPr>
              <a:t>touch-sensitive device, resembling a dry-erase board, that displays the image on a connected computer screen. </a:t>
            </a:r>
          </a:p>
          <a:p>
            <a:r>
              <a:rPr lang="en-US" dirty="0" smtClean="0"/>
              <a:t>A presenter controls the computer program by </a:t>
            </a:r>
            <a:r>
              <a:rPr lang="en-US" dirty="0" smtClean="0">
                <a:solidFill>
                  <a:srgbClr val="FF0000"/>
                </a:solidFill>
              </a:rPr>
              <a:t>clicking a remote control</a:t>
            </a:r>
            <a:r>
              <a:rPr lang="en-US" dirty="0" smtClean="0"/>
              <a:t>, </a:t>
            </a:r>
            <a:r>
              <a:rPr lang="en-US" dirty="0" smtClean="0">
                <a:solidFill>
                  <a:srgbClr val="FF0000"/>
                </a:solidFill>
              </a:rPr>
              <a:t>touching the whiteboard, drawing on or erasing the whiteboard with a special digital pen and eraser, or writing on a special tablet. </a:t>
            </a:r>
          </a:p>
          <a:p>
            <a:r>
              <a:rPr lang="en-US" dirty="0" smtClean="0">
                <a:solidFill>
                  <a:srgbClr val="FF0000"/>
                </a:solidFill>
              </a:rPr>
              <a:t>Notes written on the interactive whiteboard can be saved directly on the computer.</a:t>
            </a:r>
          </a:p>
          <a:p>
            <a:r>
              <a:rPr lang="en-US" dirty="0" smtClean="0"/>
              <a:t>Interactive whiteboards are used frequently in classrooms as a teaching tool.</a:t>
            </a: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xresdefault-1-1024x576.jpg"/>
          <p:cNvPicPr>
            <a:picLocks noGrp="1" noChangeAspect="1"/>
          </p:cNvPicPr>
          <p:nvPr>
            <p:ph idx="1"/>
          </p:nvPr>
        </p:nvPicPr>
        <p:blipFill>
          <a:blip r:embed="rId2"/>
          <a:stretch>
            <a:fillRect/>
          </a:stretch>
        </p:blipFill>
        <p:spPr>
          <a:xfrm>
            <a:off x="423333" y="1819275"/>
            <a:ext cx="8415867" cy="4733925"/>
          </a:xfrm>
        </p:spPr>
      </p:pic>
      <p:sp>
        <p:nvSpPr>
          <p:cNvPr id="4" name="Title 1"/>
          <p:cNvSpPr>
            <a:spLocks noGrp="1"/>
          </p:cNvSpPr>
          <p:nvPr>
            <p:ph type="title"/>
          </p:nvPr>
        </p:nvSpPr>
        <p:spPr>
          <a:xfrm>
            <a:off x="457200" y="838200"/>
            <a:ext cx="8229600" cy="1066800"/>
          </a:xfrm>
        </p:spPr>
        <p:txBody>
          <a:bodyPr/>
          <a:lstStyle/>
          <a:p>
            <a:r>
              <a:rPr lang="en-US" dirty="0" smtClean="0"/>
              <a:t>Interactive Whiteboards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Touchpad</a:t>
            </a:r>
            <a:endParaRPr lang="en-US" dirty="0"/>
          </a:p>
        </p:txBody>
      </p:sp>
      <p:sp>
        <p:nvSpPr>
          <p:cNvPr id="3" name="Content Placeholder 2"/>
          <p:cNvSpPr>
            <a:spLocks noGrp="1"/>
          </p:cNvSpPr>
          <p:nvPr>
            <p:ph idx="1"/>
          </p:nvPr>
        </p:nvSpPr>
        <p:spPr/>
        <p:txBody>
          <a:bodyPr/>
          <a:lstStyle/>
          <a:p>
            <a:r>
              <a:rPr lang="en-US" dirty="0" smtClean="0"/>
              <a:t>A touchpad is a small, flat, rectangular pointing device that is sensitive to pressure and motion. </a:t>
            </a:r>
          </a:p>
          <a:p>
            <a:r>
              <a:rPr lang="en-US" dirty="0" smtClean="0"/>
              <a:t>To move the pointer using a touchpad, slide your fingertip across the surface of the pad.</a:t>
            </a:r>
            <a:endParaRPr lang="en-US" dirty="0"/>
          </a:p>
        </p:txBody>
      </p:sp>
      <p:pic>
        <p:nvPicPr>
          <p:cNvPr id="4" name="Picture 3" descr="touchpad_and_finger.jpg"/>
          <p:cNvPicPr>
            <a:picLocks noChangeAspect="1"/>
          </p:cNvPicPr>
          <p:nvPr/>
        </p:nvPicPr>
        <p:blipFill>
          <a:blip r:embed="rId2" cstate="print"/>
          <a:stretch>
            <a:fillRect/>
          </a:stretch>
        </p:blipFill>
        <p:spPr>
          <a:xfrm>
            <a:off x="2971800" y="4221913"/>
            <a:ext cx="4006596" cy="225508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Pointing Stick</a:t>
            </a:r>
            <a:endParaRPr lang="en-US" dirty="0"/>
          </a:p>
        </p:txBody>
      </p:sp>
      <p:sp>
        <p:nvSpPr>
          <p:cNvPr id="3" name="Content Placeholder 2"/>
          <p:cNvSpPr>
            <a:spLocks noGrp="1"/>
          </p:cNvSpPr>
          <p:nvPr>
            <p:ph idx="1"/>
          </p:nvPr>
        </p:nvSpPr>
        <p:spPr/>
        <p:txBody>
          <a:bodyPr/>
          <a:lstStyle/>
          <a:p>
            <a:r>
              <a:rPr lang="en-US" dirty="0" smtClean="0"/>
              <a:t>A pointing stick is a pressure-sensitive pointing device shaped like a pencil eraser that is positioned between keys on a keyboard.</a:t>
            </a:r>
          </a:p>
          <a:p>
            <a:r>
              <a:rPr lang="en-US" dirty="0" smtClean="0"/>
              <a:t>The pointer on the screen moves in the direction you push the pointing stick. By pressing buttons below the keyboard, users can click and perform other mouse-type operations with a pointing stick.</a:t>
            </a:r>
            <a:endParaRPr lang="en-US" dirty="0"/>
          </a:p>
        </p:txBody>
      </p:sp>
      <p:pic>
        <p:nvPicPr>
          <p:cNvPr id="4" name="Picture 3" descr="4s2zpc16d7j21.png"/>
          <p:cNvPicPr>
            <a:picLocks noChangeAspect="1"/>
          </p:cNvPicPr>
          <p:nvPr/>
        </p:nvPicPr>
        <p:blipFill>
          <a:blip r:embed="rId2"/>
          <a:stretch>
            <a:fillRect/>
          </a:stretch>
        </p:blipFill>
        <p:spPr>
          <a:xfrm>
            <a:off x="5638800" y="228600"/>
            <a:ext cx="3124200" cy="208442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Touch Screens and Touch-Sensitive Pads</a:t>
            </a:r>
            <a:endParaRPr lang="en-US" dirty="0"/>
          </a:p>
        </p:txBody>
      </p:sp>
      <p:sp>
        <p:nvSpPr>
          <p:cNvPr id="3" name="Content Placeholder 2"/>
          <p:cNvSpPr>
            <a:spLocks noGrp="1"/>
          </p:cNvSpPr>
          <p:nvPr>
            <p:ph idx="1"/>
          </p:nvPr>
        </p:nvSpPr>
        <p:spPr/>
        <p:txBody>
          <a:bodyPr/>
          <a:lstStyle/>
          <a:p>
            <a:r>
              <a:rPr lang="en-US" dirty="0" smtClean="0"/>
              <a:t>A touch screen is a touch-sensitive display device. </a:t>
            </a:r>
          </a:p>
          <a:p>
            <a:r>
              <a:rPr lang="en-US" dirty="0" smtClean="0"/>
              <a:t>Touch screens that recognize multiple points of contact at the same time are known as </a:t>
            </a:r>
            <a:r>
              <a:rPr lang="en-US" dirty="0" smtClean="0">
                <a:solidFill>
                  <a:srgbClr val="FF0000"/>
                </a:solidFill>
              </a:rPr>
              <a:t>multi-touch</a:t>
            </a:r>
            <a:r>
              <a:rPr lang="en-US" dirty="0" smtClean="0"/>
              <a:t>.</a:t>
            </a:r>
            <a:endParaRPr lang="en-US" dirty="0"/>
          </a:p>
        </p:txBody>
      </p:sp>
      <p:pic>
        <p:nvPicPr>
          <p:cNvPr id="4" name="Picture 3" descr="touch-screen.jpg"/>
          <p:cNvPicPr>
            <a:picLocks noChangeAspect="1"/>
          </p:cNvPicPr>
          <p:nvPr/>
        </p:nvPicPr>
        <p:blipFill>
          <a:blip r:embed="rId2"/>
          <a:stretch>
            <a:fillRect/>
          </a:stretch>
        </p:blipFill>
        <p:spPr>
          <a:xfrm>
            <a:off x="6205538" y="4267200"/>
            <a:ext cx="2590800" cy="2590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Surface</a:t>
            </a:r>
            <a:endParaRPr lang="en-US" dirty="0"/>
          </a:p>
        </p:txBody>
      </p:sp>
      <p:sp>
        <p:nvSpPr>
          <p:cNvPr id="3" name="Content Placeholder 2"/>
          <p:cNvSpPr>
            <a:spLocks noGrp="1"/>
          </p:cNvSpPr>
          <p:nvPr>
            <p:ph idx="1"/>
          </p:nvPr>
        </p:nvSpPr>
        <p:spPr/>
        <p:txBody>
          <a:bodyPr/>
          <a:lstStyle/>
          <a:p>
            <a:r>
              <a:rPr lang="en-US" dirty="0" smtClean="0"/>
              <a:t>A recently developed touch screen, called </a:t>
            </a:r>
            <a:r>
              <a:rPr lang="en-US" dirty="0" smtClean="0">
                <a:solidFill>
                  <a:srgbClr val="FF0000"/>
                </a:solidFill>
              </a:rPr>
              <a:t>Microsoft Surface</a:t>
            </a:r>
            <a:r>
              <a:rPr lang="en-US" dirty="0" smtClean="0"/>
              <a:t>, is a 30-inch tabletop display that allows one or more people to interact with the screen using their fingers or hands.</a:t>
            </a:r>
          </a:p>
          <a:p>
            <a:endParaRPr lang="en-US" dirty="0"/>
          </a:p>
        </p:txBody>
      </p:sp>
      <p:pic>
        <p:nvPicPr>
          <p:cNvPr id="4" name="Picture 3" descr="0fbf3d9994509df8ca7730536b5fc500.jpg"/>
          <p:cNvPicPr>
            <a:picLocks noChangeAspect="1"/>
          </p:cNvPicPr>
          <p:nvPr/>
        </p:nvPicPr>
        <p:blipFill>
          <a:blip r:embed="rId2"/>
          <a:stretch>
            <a:fillRect/>
          </a:stretch>
        </p:blipFill>
        <p:spPr>
          <a:xfrm>
            <a:off x="4191000" y="4038600"/>
            <a:ext cx="4842933" cy="2724150"/>
          </a:xfrm>
          <a:prstGeom prst="rect">
            <a:avLst/>
          </a:prstGeom>
        </p:spPr>
      </p:pic>
      <p:pic>
        <p:nvPicPr>
          <p:cNvPr id="5" name="Picture 4" descr="sara-mark-surface-02-thumb.jpg"/>
          <p:cNvPicPr>
            <a:picLocks noChangeAspect="1"/>
          </p:cNvPicPr>
          <p:nvPr/>
        </p:nvPicPr>
        <p:blipFill>
          <a:blip r:embed="rId3"/>
          <a:stretch>
            <a:fillRect/>
          </a:stretch>
        </p:blipFill>
        <p:spPr>
          <a:xfrm>
            <a:off x="304800" y="4038600"/>
            <a:ext cx="3657600" cy="2743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dirty="0" smtClean="0"/>
              <a:t>Touch-Sensitive Pads </a:t>
            </a:r>
            <a:endParaRPr lang="en-US" dirty="0"/>
          </a:p>
        </p:txBody>
      </p:sp>
      <p:sp>
        <p:nvSpPr>
          <p:cNvPr id="3" name="Content Placeholder 2"/>
          <p:cNvSpPr>
            <a:spLocks noGrp="1"/>
          </p:cNvSpPr>
          <p:nvPr>
            <p:ph idx="1"/>
          </p:nvPr>
        </p:nvSpPr>
        <p:spPr>
          <a:xfrm>
            <a:off x="457200" y="1752600"/>
            <a:ext cx="8229600" cy="4821936"/>
          </a:xfrm>
        </p:spPr>
        <p:txBody>
          <a:bodyPr>
            <a:normAutofit lnSpcReduction="10000"/>
          </a:bodyPr>
          <a:lstStyle/>
          <a:p>
            <a:r>
              <a:rPr lang="en-US" dirty="0" smtClean="0"/>
              <a:t>Portable media players that do not have touch screens typically have a touch-sensitive pad, which is an input device that enables users to </a:t>
            </a:r>
            <a:r>
              <a:rPr lang="en-US" dirty="0" smtClean="0">
                <a:solidFill>
                  <a:srgbClr val="FF0000"/>
                </a:solidFill>
              </a:rPr>
              <a:t>scroll through and play music, view pictures, watch videos or movies, adjust volume, and/or customize settings.</a:t>
            </a:r>
          </a:p>
          <a:p>
            <a:r>
              <a:rPr lang="en-US" dirty="0" smtClean="0"/>
              <a:t>Click Wheel to browse through a portable media player’s song, picture, or movie lists and press the Click Wheel’s buttons to play or pause media, display a menu, and perform other actions.</a:t>
            </a:r>
          </a:p>
          <a:p>
            <a:endParaRPr lang="en-US" dirty="0" smtClean="0">
              <a:solidFill>
                <a:srgbClr val="FF0000"/>
              </a:solidFill>
            </a:endParaRPr>
          </a:p>
          <a:p>
            <a:endParaRPr lang="en-US" dirty="0"/>
          </a:p>
        </p:txBody>
      </p:sp>
      <p:pic>
        <p:nvPicPr>
          <p:cNvPr id="4" name="Picture 3" descr="download (3).jpg"/>
          <p:cNvPicPr>
            <a:picLocks noChangeAspect="1"/>
          </p:cNvPicPr>
          <p:nvPr/>
        </p:nvPicPr>
        <p:blipFill>
          <a:blip r:embed="rId2"/>
          <a:stretch>
            <a:fillRect/>
          </a:stretch>
        </p:blipFill>
        <p:spPr>
          <a:xfrm>
            <a:off x="6886575" y="0"/>
            <a:ext cx="2257425" cy="16764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 Input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With pen input, you touch a stylus or digital pen on a flat surface to write, draw, or make selections. The flat surface may be a screen on a monitor or mobile device, a signature capture pad, or a graphics tablet. </a:t>
            </a:r>
          </a:p>
          <a:p>
            <a:r>
              <a:rPr lang="en-US" dirty="0" smtClean="0"/>
              <a:t>A </a:t>
            </a:r>
            <a:r>
              <a:rPr lang="en-US" dirty="0" smtClean="0">
                <a:solidFill>
                  <a:srgbClr val="FF0000"/>
                </a:solidFill>
              </a:rPr>
              <a:t>stylus</a:t>
            </a:r>
            <a:r>
              <a:rPr lang="en-US" dirty="0" smtClean="0"/>
              <a:t> is a small metal or plastic device that looks like a tiny ink pen but uses pressure instead of ink. </a:t>
            </a:r>
          </a:p>
          <a:p>
            <a:r>
              <a:rPr lang="en-US" dirty="0" smtClean="0"/>
              <a:t>A di</a:t>
            </a:r>
            <a:r>
              <a:rPr lang="en-US" dirty="0" smtClean="0">
                <a:solidFill>
                  <a:srgbClr val="FF0000"/>
                </a:solidFill>
              </a:rPr>
              <a:t>gital pen</a:t>
            </a:r>
            <a:r>
              <a:rPr lang="en-US" dirty="0" smtClean="0"/>
              <a:t>, which is slightly larger than a stylus, typically provides more functionality than a stylus, featuring electronic erasers and programmable buttons. </a:t>
            </a:r>
          </a:p>
          <a:p>
            <a:r>
              <a:rPr lang="en-US" dirty="0" smtClean="0"/>
              <a:t>Most digital pens, often simply called </a:t>
            </a:r>
            <a:r>
              <a:rPr lang="en-US" dirty="0" smtClean="0">
                <a:solidFill>
                  <a:srgbClr val="FF0000"/>
                </a:solidFill>
              </a:rPr>
              <a:t>pens, are pressure-sensitive.</a:t>
            </a:r>
            <a:endParaRPr lang="en-US" dirty="0">
              <a:solidFill>
                <a:srgbClr val="FF0000"/>
              </a:solidFill>
            </a:endParaRPr>
          </a:p>
        </p:txBody>
      </p:sp>
      <p:pic>
        <p:nvPicPr>
          <p:cNvPr id="4" name="Picture 3" descr="71tI-akXpaL._SL1500_.jpg"/>
          <p:cNvPicPr>
            <a:picLocks noChangeAspect="1"/>
          </p:cNvPicPr>
          <p:nvPr/>
        </p:nvPicPr>
        <p:blipFill>
          <a:blip r:embed="rId2" cstate="print"/>
          <a:stretch>
            <a:fillRect/>
          </a:stretch>
        </p:blipFill>
        <p:spPr>
          <a:xfrm>
            <a:off x="6858000" y="457200"/>
            <a:ext cx="2286000" cy="1524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066800"/>
          </a:xfrm>
        </p:spPr>
        <p:txBody>
          <a:bodyPr/>
          <a:lstStyle/>
          <a:p>
            <a:r>
              <a:rPr lang="en-US" dirty="0" smtClean="0"/>
              <a:t>Pen Input </a:t>
            </a:r>
            <a:endParaRPr lang="en-US" dirty="0"/>
          </a:p>
        </p:txBody>
      </p:sp>
      <p:sp>
        <p:nvSpPr>
          <p:cNvPr id="3" name="Content Placeholder 2"/>
          <p:cNvSpPr>
            <a:spLocks noGrp="1"/>
          </p:cNvSpPr>
          <p:nvPr>
            <p:ph idx="1"/>
          </p:nvPr>
        </p:nvSpPr>
        <p:spPr>
          <a:xfrm>
            <a:off x="457200" y="1676400"/>
            <a:ext cx="8229600" cy="4898136"/>
          </a:xfrm>
        </p:spPr>
        <p:txBody>
          <a:bodyPr/>
          <a:lstStyle/>
          <a:p>
            <a:r>
              <a:rPr lang="en-US" dirty="0" smtClean="0"/>
              <a:t>To capture a </a:t>
            </a:r>
            <a:r>
              <a:rPr lang="en-US" dirty="0" smtClean="0">
                <a:solidFill>
                  <a:srgbClr val="FF0000"/>
                </a:solidFill>
              </a:rPr>
              <a:t>handwritten signature</a:t>
            </a:r>
            <a:r>
              <a:rPr lang="en-US" dirty="0" smtClean="0"/>
              <a:t>, a user writes his or her name on a </a:t>
            </a:r>
            <a:r>
              <a:rPr lang="en-US" dirty="0" smtClean="0">
                <a:solidFill>
                  <a:srgbClr val="FF0000"/>
                </a:solidFill>
              </a:rPr>
              <a:t>signature capture pad </a:t>
            </a:r>
            <a:r>
              <a:rPr lang="en-US" dirty="0" smtClean="0"/>
              <a:t>with a stylus or pen that is attached to the device.</a:t>
            </a:r>
            <a:endParaRPr lang="en-US" dirty="0"/>
          </a:p>
        </p:txBody>
      </p:sp>
      <p:pic>
        <p:nvPicPr>
          <p:cNvPr id="5" name="Picture 4" descr="csm_Signature-pad-PenPads-Signature-devices-duraSign-Pad-10_6d62494ddf.png"/>
          <p:cNvPicPr>
            <a:picLocks noChangeAspect="1"/>
          </p:cNvPicPr>
          <p:nvPr/>
        </p:nvPicPr>
        <p:blipFill>
          <a:blip r:embed="rId3"/>
          <a:stretch>
            <a:fillRect/>
          </a:stretch>
        </p:blipFill>
        <p:spPr>
          <a:xfrm>
            <a:off x="2612136" y="3352800"/>
            <a:ext cx="5440683" cy="32385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066800"/>
          </a:xfrm>
        </p:spPr>
        <p:txBody>
          <a:bodyPr/>
          <a:lstStyle/>
          <a:p>
            <a:r>
              <a:rPr lang="en-US" dirty="0" smtClean="0"/>
              <a:t>Graphics tablet</a:t>
            </a:r>
            <a:endParaRPr lang="en-US" dirty="0"/>
          </a:p>
        </p:txBody>
      </p:sp>
      <p:sp>
        <p:nvSpPr>
          <p:cNvPr id="3" name="Content Placeholder 2"/>
          <p:cNvSpPr>
            <a:spLocks noGrp="1"/>
          </p:cNvSpPr>
          <p:nvPr>
            <p:ph idx="1"/>
          </p:nvPr>
        </p:nvSpPr>
        <p:spPr>
          <a:xfrm>
            <a:off x="457200" y="1600200"/>
            <a:ext cx="8229600" cy="4974336"/>
          </a:xfrm>
        </p:spPr>
        <p:txBody>
          <a:bodyPr/>
          <a:lstStyle/>
          <a:p>
            <a:r>
              <a:rPr lang="en-US" dirty="0" smtClean="0"/>
              <a:t>A graphics tablet is a flat, rectangular, electronic, plastic board. </a:t>
            </a:r>
          </a:p>
          <a:p>
            <a:r>
              <a:rPr lang="en-US" dirty="0" smtClean="0"/>
              <a:t>Architects, mapmakers, designers, artists, and home users create drawings and sketches by using a pressure-sensitive pen on a graphics tablet.</a:t>
            </a:r>
            <a:endParaRPr lang="en-US" dirty="0"/>
          </a:p>
        </p:txBody>
      </p:sp>
      <p:pic>
        <p:nvPicPr>
          <p:cNvPr id="4" name="Picture 3" descr="download (4).jpg"/>
          <p:cNvPicPr>
            <a:picLocks noChangeAspect="1"/>
          </p:cNvPicPr>
          <p:nvPr/>
        </p:nvPicPr>
        <p:blipFill>
          <a:blip r:embed="rId2"/>
          <a:stretch>
            <a:fillRect/>
          </a:stretch>
        </p:blipFill>
        <p:spPr>
          <a:xfrm>
            <a:off x="3352800" y="3929062"/>
            <a:ext cx="3943377" cy="262413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066800"/>
          </a:xfrm>
        </p:spPr>
        <p:txBody>
          <a:bodyPr>
            <a:normAutofit fontScale="90000"/>
          </a:bodyPr>
          <a:lstStyle/>
          <a:p>
            <a:r>
              <a:rPr lang="en-US" dirty="0" smtClean="0"/>
              <a:t>Other Types of Input for smart phones</a:t>
            </a:r>
            <a:endParaRPr lang="en-US" dirty="0"/>
          </a:p>
        </p:txBody>
      </p:sp>
      <p:pic>
        <p:nvPicPr>
          <p:cNvPr id="5122" name="Picture 2"/>
          <p:cNvPicPr>
            <a:picLocks noChangeAspect="1" noChangeArrowheads="1"/>
          </p:cNvPicPr>
          <p:nvPr/>
        </p:nvPicPr>
        <p:blipFill>
          <a:blip r:embed="rId2"/>
          <a:srcRect l="21084" t="16667" r="22108" b="15625"/>
          <a:stretch>
            <a:fillRect/>
          </a:stretch>
        </p:blipFill>
        <p:spPr bwMode="auto">
          <a:xfrm>
            <a:off x="381000" y="1445442"/>
            <a:ext cx="8077200" cy="5412557"/>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Input? </a:t>
            </a:r>
            <a:endParaRPr lang="en-US" dirty="0"/>
          </a:p>
        </p:txBody>
      </p:sp>
      <p:sp>
        <p:nvSpPr>
          <p:cNvPr id="3" name="Content Placeholder 2"/>
          <p:cNvSpPr>
            <a:spLocks noGrp="1"/>
          </p:cNvSpPr>
          <p:nvPr>
            <p:ph idx="1"/>
          </p:nvPr>
        </p:nvSpPr>
        <p:spPr/>
        <p:txBody>
          <a:bodyPr/>
          <a:lstStyle/>
          <a:p>
            <a:r>
              <a:rPr lang="en-US" dirty="0" smtClean="0"/>
              <a:t>Input is any data and instructions entered into the memory of a computer. </a:t>
            </a:r>
          </a:p>
          <a:p>
            <a:r>
              <a:rPr lang="en-US" dirty="0" smtClean="0"/>
              <a:t>An input device is any hardware component that allows users to enter data and instructions into a computer. The following pages discuss a variety of input devices.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4572000" cy="1066800"/>
          </a:xfrm>
        </p:spPr>
        <p:txBody>
          <a:bodyPr>
            <a:normAutofit/>
          </a:bodyPr>
          <a:lstStyle/>
          <a:p>
            <a:r>
              <a:rPr lang="en-US" dirty="0" smtClean="0"/>
              <a:t>Game Controllers</a:t>
            </a:r>
            <a:endParaRPr lang="en-US" dirty="0"/>
          </a:p>
        </p:txBody>
      </p:sp>
      <p:sp>
        <p:nvSpPr>
          <p:cNvPr id="3" name="Content Placeholder 2"/>
          <p:cNvSpPr>
            <a:spLocks noGrp="1"/>
          </p:cNvSpPr>
          <p:nvPr>
            <p:ph idx="1"/>
          </p:nvPr>
        </p:nvSpPr>
        <p:spPr>
          <a:xfrm>
            <a:off x="457200" y="1600200"/>
            <a:ext cx="3810000" cy="4974336"/>
          </a:xfrm>
        </p:spPr>
        <p:txBody>
          <a:bodyPr>
            <a:normAutofit fontScale="92500" lnSpcReduction="20000"/>
          </a:bodyPr>
          <a:lstStyle/>
          <a:p>
            <a:r>
              <a:rPr lang="en-US" dirty="0" smtClean="0"/>
              <a:t>Video games and computer games use a </a:t>
            </a:r>
            <a:r>
              <a:rPr lang="en-US" dirty="0" smtClean="0">
                <a:solidFill>
                  <a:srgbClr val="FF0000"/>
                </a:solidFill>
              </a:rPr>
              <a:t>game controller as the input device </a:t>
            </a:r>
            <a:r>
              <a:rPr lang="en-US" dirty="0" smtClean="0"/>
              <a:t>that </a:t>
            </a:r>
            <a:r>
              <a:rPr lang="en-US" dirty="0" smtClean="0">
                <a:solidFill>
                  <a:srgbClr val="FF0000"/>
                </a:solidFill>
              </a:rPr>
              <a:t>directs movements and actions of on-screen objects.</a:t>
            </a:r>
          </a:p>
          <a:p>
            <a:r>
              <a:rPr lang="en-US" dirty="0" smtClean="0"/>
              <a:t>Game controllers include </a:t>
            </a:r>
            <a:r>
              <a:rPr lang="en-US" dirty="0" smtClean="0">
                <a:solidFill>
                  <a:srgbClr val="FF0000"/>
                </a:solidFill>
              </a:rPr>
              <a:t>gamepads, joysticks and wheels, light guns, dance pads, and a variety of motion-sensing controllers.</a:t>
            </a:r>
            <a:endParaRPr lang="en-US" dirty="0">
              <a:solidFill>
                <a:srgbClr val="FF0000"/>
              </a:solidFill>
            </a:endParaRPr>
          </a:p>
        </p:txBody>
      </p:sp>
      <p:pic>
        <p:nvPicPr>
          <p:cNvPr id="1026" name="Picture 2"/>
          <p:cNvPicPr>
            <a:picLocks noChangeAspect="1" noChangeArrowheads="1"/>
          </p:cNvPicPr>
          <p:nvPr/>
        </p:nvPicPr>
        <p:blipFill>
          <a:blip r:embed="rId2"/>
          <a:srcRect l="22255" t="19792" r="47877" b="6250"/>
          <a:stretch>
            <a:fillRect/>
          </a:stretch>
        </p:blipFill>
        <p:spPr bwMode="auto">
          <a:xfrm>
            <a:off x="5105400" y="1371600"/>
            <a:ext cx="3886200" cy="54102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Gamepads</a:t>
            </a:r>
            <a:endParaRPr lang="en-US" dirty="0"/>
          </a:p>
        </p:txBody>
      </p:sp>
      <p:sp>
        <p:nvSpPr>
          <p:cNvPr id="3" name="Content Placeholder 2"/>
          <p:cNvSpPr>
            <a:spLocks noGrp="1"/>
          </p:cNvSpPr>
          <p:nvPr>
            <p:ph idx="1"/>
          </p:nvPr>
        </p:nvSpPr>
        <p:spPr/>
        <p:txBody>
          <a:bodyPr/>
          <a:lstStyle/>
          <a:p>
            <a:r>
              <a:rPr lang="en-US" dirty="0" smtClean="0"/>
              <a:t>A gamepad, which is held with both hands, controls the movement and actions of players or objects in video games or computer games. </a:t>
            </a:r>
          </a:p>
          <a:p>
            <a:r>
              <a:rPr lang="en-US" dirty="0" smtClean="0"/>
              <a:t>On the gamepad, users press buttons with their thumbs or move sticks in various directions to trigger events. </a:t>
            </a:r>
          </a:p>
          <a:p>
            <a:r>
              <a:rPr lang="en-US" dirty="0" smtClean="0"/>
              <a:t>Gamepads communicate with a game console or a personal computer via wired or wireless technology.</a:t>
            </a:r>
            <a:endParaRPr lang="en-US" dirty="0"/>
          </a:p>
        </p:txBody>
      </p:sp>
      <p:pic>
        <p:nvPicPr>
          <p:cNvPr id="4" name="Picture 3" descr="sl-6515-bk_rgb_002.jpg"/>
          <p:cNvPicPr>
            <a:picLocks noChangeAspect="1"/>
          </p:cNvPicPr>
          <p:nvPr/>
        </p:nvPicPr>
        <p:blipFill>
          <a:blip r:embed="rId2" cstate="print"/>
          <a:stretch>
            <a:fillRect/>
          </a:stretch>
        </p:blipFill>
        <p:spPr>
          <a:xfrm>
            <a:off x="6781800" y="381000"/>
            <a:ext cx="2153899" cy="183050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Joysticks and Wheels</a:t>
            </a:r>
            <a:endParaRPr lang="en-US" dirty="0"/>
          </a:p>
        </p:txBody>
      </p:sp>
      <p:sp>
        <p:nvSpPr>
          <p:cNvPr id="3" name="Content Placeholder 2"/>
          <p:cNvSpPr>
            <a:spLocks noGrp="1"/>
          </p:cNvSpPr>
          <p:nvPr>
            <p:ph idx="1"/>
          </p:nvPr>
        </p:nvSpPr>
        <p:spPr/>
        <p:txBody>
          <a:bodyPr>
            <a:normAutofit fontScale="92500"/>
          </a:bodyPr>
          <a:lstStyle/>
          <a:p>
            <a:r>
              <a:rPr lang="en-US" dirty="0" smtClean="0"/>
              <a:t>Users running game software or flight and driving simulation software often use a joystick or wheel to control an airplane, vehicle, or player.</a:t>
            </a:r>
          </a:p>
          <a:p>
            <a:r>
              <a:rPr lang="en-US" dirty="0" smtClean="0"/>
              <a:t>A </a:t>
            </a:r>
            <a:r>
              <a:rPr lang="en-US" dirty="0" smtClean="0">
                <a:solidFill>
                  <a:srgbClr val="FF0000"/>
                </a:solidFill>
              </a:rPr>
              <a:t>joystick</a:t>
            </a:r>
            <a:r>
              <a:rPr lang="en-US" dirty="0" smtClean="0"/>
              <a:t> is a handheld vertical lever mounted on a base. You move the lever in different directions and press buttons to control the actions of the simulated vehicle or player. </a:t>
            </a:r>
          </a:p>
          <a:p>
            <a:r>
              <a:rPr lang="en-US" dirty="0" smtClean="0"/>
              <a:t>A </a:t>
            </a:r>
            <a:r>
              <a:rPr lang="en-US" dirty="0" smtClean="0">
                <a:solidFill>
                  <a:srgbClr val="FF0000"/>
                </a:solidFill>
              </a:rPr>
              <a:t>wheel</a:t>
            </a:r>
            <a:r>
              <a:rPr lang="en-US" dirty="0" smtClean="0"/>
              <a:t> is a steering-wheel-type input device that you turn to simulate driving a car, truck, or other vehicle.</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Joystick and wheels</a:t>
            </a:r>
            <a:endParaRPr lang="en-US" dirty="0"/>
          </a:p>
        </p:txBody>
      </p:sp>
      <p:sp>
        <p:nvSpPr>
          <p:cNvPr id="3" name="Content Placeholder 2"/>
          <p:cNvSpPr>
            <a:spLocks noGrp="1"/>
          </p:cNvSpPr>
          <p:nvPr>
            <p:ph idx="1"/>
          </p:nvPr>
        </p:nvSpPr>
        <p:spPr/>
        <p:txBody>
          <a:bodyPr/>
          <a:lstStyle/>
          <a:p>
            <a:r>
              <a:rPr lang="en-US" dirty="0" smtClean="0"/>
              <a:t>Most wheels also include foot pedals for acceleration and braking actions. Joysticks and wheels typically attach via a cable to a personal computer or game console.</a:t>
            </a:r>
          </a:p>
          <a:p>
            <a:pPr>
              <a:buNone/>
            </a:pPr>
            <a:endParaRPr lang="en-US" dirty="0"/>
          </a:p>
        </p:txBody>
      </p:sp>
      <p:pic>
        <p:nvPicPr>
          <p:cNvPr id="4" name="Picture 3" descr="a6f3d32a-f20b-4575-a1d1-e73a48053f4f_1.13850bd938d6ac4d4006f7c84ce478b3.jpeg"/>
          <p:cNvPicPr>
            <a:picLocks noChangeAspect="1"/>
          </p:cNvPicPr>
          <p:nvPr/>
        </p:nvPicPr>
        <p:blipFill>
          <a:blip r:embed="rId2"/>
          <a:stretch>
            <a:fillRect/>
          </a:stretch>
        </p:blipFill>
        <p:spPr>
          <a:xfrm>
            <a:off x="5638800" y="3962400"/>
            <a:ext cx="2514600" cy="2514600"/>
          </a:xfrm>
          <a:prstGeom prst="rect">
            <a:avLst/>
          </a:prstGeom>
        </p:spPr>
      </p:pic>
      <p:pic>
        <p:nvPicPr>
          <p:cNvPr id="5" name="Picture 4" descr="H022830b40176404084b525758f5da1c3H.jpg_q50.jpg"/>
          <p:cNvPicPr>
            <a:picLocks noChangeAspect="1"/>
          </p:cNvPicPr>
          <p:nvPr/>
        </p:nvPicPr>
        <p:blipFill>
          <a:blip r:embed="rId3"/>
          <a:stretch>
            <a:fillRect/>
          </a:stretch>
        </p:blipFill>
        <p:spPr>
          <a:xfrm>
            <a:off x="1524000" y="4114800"/>
            <a:ext cx="2514600" cy="25146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Guns</a:t>
            </a:r>
            <a:endParaRPr lang="en-US" dirty="0"/>
          </a:p>
        </p:txBody>
      </p:sp>
      <p:sp>
        <p:nvSpPr>
          <p:cNvPr id="3" name="Content Placeholder 2"/>
          <p:cNvSpPr>
            <a:spLocks noGrp="1"/>
          </p:cNvSpPr>
          <p:nvPr>
            <p:ph idx="1"/>
          </p:nvPr>
        </p:nvSpPr>
        <p:spPr/>
        <p:txBody>
          <a:bodyPr/>
          <a:lstStyle/>
          <a:p>
            <a:r>
              <a:rPr lang="en-US" dirty="0" smtClean="0"/>
              <a:t>A </a:t>
            </a:r>
            <a:r>
              <a:rPr lang="en-US" dirty="0" smtClean="0">
                <a:solidFill>
                  <a:srgbClr val="FF0000"/>
                </a:solidFill>
              </a:rPr>
              <a:t>light gun </a:t>
            </a:r>
            <a:r>
              <a:rPr lang="en-US" dirty="0" smtClean="0"/>
              <a:t>is used to shoot targets and moving objects after you pull the trigger on the weapon. Light guns typically attach via a cable to a game console or personal computer.</a:t>
            </a:r>
            <a:endParaRPr lang="en-US" dirty="0"/>
          </a:p>
        </p:txBody>
      </p:sp>
      <p:pic>
        <p:nvPicPr>
          <p:cNvPr id="4" name="Picture 3" descr="SindenLightgun_final_shell.jpg"/>
          <p:cNvPicPr>
            <a:picLocks noChangeAspect="1"/>
          </p:cNvPicPr>
          <p:nvPr/>
        </p:nvPicPr>
        <p:blipFill>
          <a:blip r:embed="rId2"/>
          <a:stretch>
            <a:fillRect/>
          </a:stretch>
        </p:blipFill>
        <p:spPr>
          <a:xfrm>
            <a:off x="2209800" y="4114800"/>
            <a:ext cx="4552950" cy="256266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0"/>
            <a:ext cx="8229600" cy="1066800"/>
          </a:xfrm>
        </p:spPr>
        <p:txBody>
          <a:bodyPr/>
          <a:lstStyle/>
          <a:p>
            <a:r>
              <a:rPr lang="en-US" dirty="0" smtClean="0"/>
              <a:t>Dance Pad / Dance Mat</a:t>
            </a:r>
            <a:endParaRPr lang="en-US" dirty="0"/>
          </a:p>
        </p:txBody>
      </p:sp>
      <p:sp>
        <p:nvSpPr>
          <p:cNvPr id="3" name="Content Placeholder 2"/>
          <p:cNvSpPr>
            <a:spLocks noGrp="1"/>
          </p:cNvSpPr>
          <p:nvPr>
            <p:ph idx="1"/>
          </p:nvPr>
        </p:nvSpPr>
        <p:spPr/>
        <p:txBody>
          <a:bodyPr>
            <a:normAutofit fontScale="92500"/>
          </a:bodyPr>
          <a:lstStyle/>
          <a:p>
            <a:r>
              <a:rPr lang="en-US" dirty="0" smtClean="0"/>
              <a:t>A </a:t>
            </a:r>
            <a:r>
              <a:rPr lang="en-US" dirty="0" smtClean="0">
                <a:solidFill>
                  <a:srgbClr val="FF0000"/>
                </a:solidFill>
              </a:rPr>
              <a:t>dance pad is a flat electronic device</a:t>
            </a:r>
            <a:r>
              <a:rPr lang="en-US" dirty="0" smtClean="0"/>
              <a:t> divided into panels that users press with their feet in response to instructions from a music video game. </a:t>
            </a:r>
          </a:p>
          <a:p>
            <a:r>
              <a:rPr lang="en-US" dirty="0" smtClean="0"/>
              <a:t>These games test the user’s ability to step on the correct panel at the correct time, following a pattern that is synchronized with the rhythm or beat of a song. </a:t>
            </a:r>
          </a:p>
          <a:p>
            <a:r>
              <a:rPr lang="en-US" dirty="0" smtClean="0"/>
              <a:t>Dance pads communicate with a game console or a personal computer via wired or wireless technology.</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dirty="0" smtClean="0"/>
              <a:t>Dance Pad / Dance Mat</a:t>
            </a:r>
            <a:endParaRPr lang="en-US" dirty="0"/>
          </a:p>
        </p:txBody>
      </p:sp>
      <p:pic>
        <p:nvPicPr>
          <p:cNvPr id="4" name="Content Placeholder 3" descr="Hd4b4cd8f35fd4c4d958768e5237054d97.jpg"/>
          <p:cNvPicPr>
            <a:picLocks noGrp="1" noChangeAspect="1"/>
          </p:cNvPicPr>
          <p:nvPr>
            <p:ph idx="1"/>
          </p:nvPr>
        </p:nvPicPr>
        <p:blipFill>
          <a:blip r:embed="rId2" cstate="print"/>
          <a:stretch>
            <a:fillRect/>
          </a:stretch>
        </p:blipFill>
        <p:spPr>
          <a:xfrm>
            <a:off x="1943100" y="2250354"/>
            <a:ext cx="5257800" cy="4322618"/>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Motion-Sensing Game Controllers</a:t>
            </a:r>
            <a:endParaRPr lang="en-US" dirty="0"/>
          </a:p>
        </p:txBody>
      </p:sp>
      <p:sp>
        <p:nvSpPr>
          <p:cNvPr id="3" name="Content Placeholder 2"/>
          <p:cNvSpPr>
            <a:spLocks noGrp="1"/>
          </p:cNvSpPr>
          <p:nvPr>
            <p:ph idx="1"/>
          </p:nvPr>
        </p:nvSpPr>
        <p:spPr/>
        <p:txBody>
          <a:bodyPr>
            <a:normAutofit lnSpcReduction="10000"/>
          </a:bodyPr>
          <a:lstStyle/>
          <a:p>
            <a:r>
              <a:rPr lang="en-US" dirty="0" smtClean="0"/>
              <a:t>Motion-sensing game controllers allow the user to guide on-screen elements by moving a handheld input device in predetermined directions through the air. </a:t>
            </a:r>
          </a:p>
          <a:p>
            <a:r>
              <a:rPr lang="en-US" dirty="0" smtClean="0"/>
              <a:t>Sports games, for example, use motion-sensing game controllers, such as baseball bats and golf clubs, as their input device. </a:t>
            </a:r>
          </a:p>
          <a:p>
            <a:r>
              <a:rPr lang="en-US" dirty="0" smtClean="0"/>
              <a:t>These types of controllers communicate with a game console or a personal computer via wired or wireless technology</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Motion-Sensing Game Controllers</a:t>
            </a:r>
            <a:endParaRPr lang="en-US" dirty="0"/>
          </a:p>
        </p:txBody>
      </p:sp>
      <p:pic>
        <p:nvPicPr>
          <p:cNvPr id="5" name="Content Placeholder 4" descr="4b454ce2fff2600df966bb33addf1df8.jpg"/>
          <p:cNvPicPr>
            <a:picLocks noGrp="1" noChangeAspect="1"/>
          </p:cNvPicPr>
          <p:nvPr>
            <p:ph idx="1"/>
          </p:nvPr>
        </p:nvPicPr>
        <p:blipFill>
          <a:blip r:embed="rId2"/>
          <a:stretch>
            <a:fillRect/>
          </a:stretch>
        </p:blipFill>
        <p:spPr>
          <a:xfrm>
            <a:off x="1826381" y="2249488"/>
            <a:ext cx="5491238" cy="4324350"/>
          </a:xfrm>
        </p:spPr>
      </p:pic>
      <p:pic>
        <p:nvPicPr>
          <p:cNvPr id="6" name="Picture 5" descr="Oculus-Touch-2.jpg"/>
          <p:cNvPicPr>
            <a:picLocks noChangeAspect="1"/>
          </p:cNvPicPr>
          <p:nvPr/>
        </p:nvPicPr>
        <p:blipFill>
          <a:blip r:embed="rId3" cstate="print"/>
          <a:stretch>
            <a:fillRect/>
          </a:stretch>
        </p:blipFill>
        <p:spPr>
          <a:xfrm>
            <a:off x="533400" y="3048000"/>
            <a:ext cx="3928534" cy="30289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Motion-Sensing Game Controllers</a:t>
            </a:r>
            <a:endParaRPr lang="en-US" dirty="0"/>
          </a:p>
        </p:txBody>
      </p:sp>
      <p:sp>
        <p:nvSpPr>
          <p:cNvPr id="3" name="Content Placeholder 2"/>
          <p:cNvSpPr>
            <a:spLocks noGrp="1"/>
          </p:cNvSpPr>
          <p:nvPr>
            <p:ph idx="1"/>
          </p:nvPr>
        </p:nvSpPr>
        <p:spPr>
          <a:xfrm>
            <a:off x="457200" y="2249424"/>
            <a:ext cx="6781800" cy="4325112"/>
          </a:xfrm>
        </p:spPr>
        <p:txBody>
          <a:bodyPr>
            <a:normAutofit fontScale="92500" lnSpcReduction="10000"/>
          </a:bodyPr>
          <a:lstStyle/>
          <a:p>
            <a:r>
              <a:rPr lang="en-US" dirty="0" smtClean="0"/>
              <a:t>A popular general-purpose, motion-sensing game controller is </a:t>
            </a:r>
            <a:r>
              <a:rPr lang="en-US" dirty="0" smtClean="0">
                <a:solidFill>
                  <a:srgbClr val="FF0000"/>
                </a:solidFill>
              </a:rPr>
              <a:t>Nintendo’s </a:t>
            </a:r>
            <a:r>
              <a:rPr lang="en-US" dirty="0" err="1" smtClean="0">
                <a:solidFill>
                  <a:srgbClr val="FF0000"/>
                </a:solidFill>
              </a:rPr>
              <a:t>Wii</a:t>
            </a:r>
            <a:r>
              <a:rPr lang="en-US" dirty="0" smtClean="0">
                <a:solidFill>
                  <a:srgbClr val="FF0000"/>
                </a:solidFill>
              </a:rPr>
              <a:t> Remote</a:t>
            </a:r>
            <a:r>
              <a:rPr lang="en-US" dirty="0" smtClean="0"/>
              <a:t>. </a:t>
            </a:r>
          </a:p>
          <a:p>
            <a:r>
              <a:rPr lang="en-US" dirty="0" smtClean="0"/>
              <a:t>Shaped like a television remote control and operated with one hand, the </a:t>
            </a:r>
            <a:r>
              <a:rPr lang="en-US" dirty="0" err="1" smtClean="0"/>
              <a:t>Wii</a:t>
            </a:r>
            <a:r>
              <a:rPr lang="en-US" dirty="0" smtClean="0"/>
              <a:t> Remote is a motion-sensing input device that uses Bluetooth wireless technology to communicate with the </a:t>
            </a:r>
            <a:r>
              <a:rPr lang="en-US" dirty="0" err="1" smtClean="0"/>
              <a:t>Wii</a:t>
            </a:r>
            <a:r>
              <a:rPr lang="en-US" dirty="0" smtClean="0"/>
              <a:t> game console. </a:t>
            </a:r>
          </a:p>
          <a:p>
            <a:r>
              <a:rPr lang="en-US" dirty="0" smtClean="0"/>
              <a:t>Users point the </a:t>
            </a:r>
            <a:r>
              <a:rPr lang="en-US" dirty="0" err="1" smtClean="0"/>
              <a:t>Wii</a:t>
            </a:r>
            <a:r>
              <a:rPr lang="en-US" dirty="0" smtClean="0"/>
              <a:t> Remote in different directions and rotate it to control on-screen players, vehicles, and other objects.</a:t>
            </a:r>
            <a:endParaRPr lang="en-US" dirty="0"/>
          </a:p>
        </p:txBody>
      </p:sp>
      <p:pic>
        <p:nvPicPr>
          <p:cNvPr id="5" name="Picture 4" descr="image_b0045fget2.01.lg.jpg"/>
          <p:cNvPicPr>
            <a:picLocks noChangeAspect="1"/>
          </p:cNvPicPr>
          <p:nvPr/>
        </p:nvPicPr>
        <p:blipFill>
          <a:blip r:embed="rId2"/>
          <a:stretch>
            <a:fillRect/>
          </a:stretch>
        </p:blipFill>
        <p:spPr>
          <a:xfrm>
            <a:off x="7315200" y="3276600"/>
            <a:ext cx="1524000" cy="203043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066800"/>
          </a:xfrm>
        </p:spPr>
        <p:txBody>
          <a:bodyPr/>
          <a:lstStyle/>
          <a:p>
            <a:r>
              <a:rPr lang="en-US" dirty="0" smtClean="0"/>
              <a:t>Input Devices</a:t>
            </a:r>
            <a:endParaRPr lang="en-US" dirty="0"/>
          </a:p>
        </p:txBody>
      </p:sp>
      <p:pic>
        <p:nvPicPr>
          <p:cNvPr id="5" name="Picture 2"/>
          <p:cNvPicPr>
            <a:picLocks noChangeAspect="1" noChangeArrowheads="1"/>
          </p:cNvPicPr>
          <p:nvPr/>
        </p:nvPicPr>
        <p:blipFill>
          <a:blip r:embed="rId2"/>
          <a:srcRect l="25769" t="18750" r="26794" b="6250"/>
          <a:stretch>
            <a:fillRect/>
          </a:stretch>
        </p:blipFill>
        <p:spPr bwMode="auto">
          <a:xfrm>
            <a:off x="0" y="2286000"/>
            <a:ext cx="4838700" cy="414866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27160" t="19792" r="30673" b="6250"/>
          <a:stretch>
            <a:fillRect/>
          </a:stretch>
        </p:blipFill>
        <p:spPr bwMode="auto">
          <a:xfrm>
            <a:off x="4800600" y="2344208"/>
            <a:ext cx="4191000" cy="4132792"/>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Game Controllers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Other popular game controllers include </a:t>
            </a:r>
            <a:r>
              <a:rPr lang="en-US" dirty="0" smtClean="0">
                <a:solidFill>
                  <a:srgbClr val="FF0000"/>
                </a:solidFill>
              </a:rPr>
              <a:t>musical instruments and balance boards</a:t>
            </a:r>
            <a:r>
              <a:rPr lang="en-US" dirty="0" smtClean="0"/>
              <a:t>. </a:t>
            </a:r>
          </a:p>
          <a:p>
            <a:r>
              <a:rPr lang="en-US" dirty="0" smtClean="0"/>
              <a:t>Controllers that resemble musical instruments, such as guitars, drums, and keyboards, work with music video games that enable game players to create sounds and music by playing the instrument.</a:t>
            </a:r>
          </a:p>
          <a:p>
            <a:r>
              <a:rPr lang="en-US" dirty="0" smtClean="0">
                <a:solidFill>
                  <a:srgbClr val="FF0000"/>
                </a:solidFill>
              </a:rPr>
              <a:t>Fitness games </a:t>
            </a:r>
            <a:r>
              <a:rPr lang="en-US" dirty="0" smtClean="0"/>
              <a:t>often communicate with a </a:t>
            </a:r>
            <a:r>
              <a:rPr lang="en-US" dirty="0" smtClean="0">
                <a:solidFill>
                  <a:srgbClr val="FF0000"/>
                </a:solidFill>
              </a:rPr>
              <a:t>balance board</a:t>
            </a:r>
            <a:r>
              <a:rPr lang="en-US" dirty="0" smtClean="0"/>
              <a:t>, which is shaped like a weight scale and contains sensors that measure a game player’s balance and weight. </a:t>
            </a:r>
          </a:p>
          <a:p>
            <a:r>
              <a:rPr lang="en-US" dirty="0" smtClean="0"/>
              <a:t>Musical instrument and balance board controllers communicate with game consoles via wired or wireless technology.</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normAutofit/>
          </a:bodyPr>
          <a:lstStyle/>
          <a:p>
            <a:r>
              <a:rPr lang="en-US" sz="2800" dirty="0" smtClean="0"/>
              <a:t>Musical instrument &amp; balance board controllers</a:t>
            </a:r>
            <a:endParaRPr lang="en-US" sz="2800" dirty="0"/>
          </a:p>
        </p:txBody>
      </p:sp>
      <p:pic>
        <p:nvPicPr>
          <p:cNvPr id="4" name="Content Placeholder 3" descr="The-Wii-motion-sensing-game-controllers-and-balance-board-in-action-Retrieved-from.png"/>
          <p:cNvPicPr>
            <a:picLocks noGrp="1" noChangeAspect="1"/>
          </p:cNvPicPr>
          <p:nvPr>
            <p:ph idx="1"/>
          </p:nvPr>
        </p:nvPicPr>
        <p:blipFill>
          <a:blip r:embed="rId2"/>
          <a:stretch>
            <a:fillRect/>
          </a:stretch>
        </p:blipFill>
        <p:spPr>
          <a:xfrm>
            <a:off x="3505200" y="1752600"/>
            <a:ext cx="5234698" cy="2654300"/>
          </a:xfrm>
        </p:spPr>
      </p:pic>
      <p:pic>
        <p:nvPicPr>
          <p:cNvPr id="5" name="Picture 4" descr="1aed5d79b9ba4d73c3a2d2d298f3f239.png"/>
          <p:cNvPicPr>
            <a:picLocks noChangeAspect="1"/>
          </p:cNvPicPr>
          <p:nvPr/>
        </p:nvPicPr>
        <p:blipFill>
          <a:blip r:embed="rId3"/>
          <a:stretch>
            <a:fillRect/>
          </a:stretch>
        </p:blipFill>
        <p:spPr>
          <a:xfrm>
            <a:off x="76200" y="4495800"/>
            <a:ext cx="3657600" cy="2286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lstStyle/>
          <a:p>
            <a:r>
              <a:rPr lang="en-US" dirty="0" smtClean="0"/>
              <a:t>Digital camera</a:t>
            </a:r>
            <a:endParaRPr lang="en-US" dirty="0"/>
          </a:p>
        </p:txBody>
      </p:sp>
      <p:sp>
        <p:nvSpPr>
          <p:cNvPr id="3" name="Content Placeholder 2"/>
          <p:cNvSpPr>
            <a:spLocks noGrp="1"/>
          </p:cNvSpPr>
          <p:nvPr>
            <p:ph idx="1"/>
          </p:nvPr>
        </p:nvSpPr>
        <p:spPr>
          <a:xfrm>
            <a:off x="457200" y="1752600"/>
            <a:ext cx="8229600" cy="4821936"/>
          </a:xfrm>
        </p:spPr>
        <p:txBody>
          <a:bodyPr>
            <a:normAutofit/>
          </a:bodyPr>
          <a:lstStyle/>
          <a:p>
            <a:r>
              <a:rPr lang="en-US" dirty="0" smtClean="0">
                <a:solidFill>
                  <a:srgbClr val="FF0000"/>
                </a:solidFill>
              </a:rPr>
              <a:t>Digital camera </a:t>
            </a:r>
            <a:r>
              <a:rPr lang="en-US" dirty="0" smtClean="0"/>
              <a:t>is a mobile device that allows users to take pictures and store the photographed images digitally, instead of on traditional film. </a:t>
            </a:r>
          </a:p>
          <a:p>
            <a:r>
              <a:rPr lang="en-US" dirty="0" smtClean="0"/>
              <a:t>The three basic types of digital cameras are </a:t>
            </a:r>
            <a:r>
              <a:rPr lang="en-US" dirty="0" smtClean="0">
                <a:solidFill>
                  <a:srgbClr val="FF0000"/>
                </a:solidFill>
              </a:rPr>
              <a:t>studio cameras, field cameras, and point-and-shoot cameras. </a:t>
            </a:r>
          </a:p>
          <a:p>
            <a:r>
              <a:rPr lang="en-US" dirty="0" smtClean="0"/>
              <a:t>The most expensive and highest quality of the three is a studio camera, which is a stationary camera used for professional studio work.</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47800"/>
            <a:ext cx="7772400" cy="457200"/>
          </a:xfrm>
          <a:solidFill>
            <a:schemeClr val="bg1"/>
          </a:solidFill>
        </p:spPr>
        <p:txBody>
          <a:bodyPr>
            <a:normAutofit fontScale="90000"/>
          </a:bodyPr>
          <a:lstStyle/>
          <a:p>
            <a:r>
              <a:rPr lang="en-US" sz="2400" b="0" dirty="0" smtClean="0">
                <a:solidFill>
                  <a:schemeClr val="tx1"/>
                </a:solidFill>
                <a:effectLst/>
              </a:rPr>
              <a:t>Studio camera, field camera &amp; point-and-shoot cameras  </a:t>
            </a:r>
            <a:endParaRPr lang="en-US" sz="2400" b="0" dirty="0">
              <a:solidFill>
                <a:schemeClr val="tx1"/>
              </a:solidFill>
              <a:effectLst/>
            </a:endParaRPr>
          </a:p>
        </p:txBody>
      </p:sp>
      <p:sp>
        <p:nvSpPr>
          <p:cNvPr id="7" name="Text Placeholder 6"/>
          <p:cNvSpPr>
            <a:spLocks noGrp="1"/>
          </p:cNvSpPr>
          <p:nvPr>
            <p:ph type="body" idx="1"/>
          </p:nvPr>
        </p:nvSpPr>
        <p:spPr>
          <a:xfrm>
            <a:off x="722313" y="2209800"/>
            <a:ext cx="3011487" cy="4038600"/>
          </a:xfrm>
        </p:spPr>
        <p:txBody>
          <a:bodyPr/>
          <a:lstStyle/>
          <a:p>
            <a:r>
              <a:rPr lang="en-US" dirty="0" smtClean="0"/>
              <a:t>The greater the number of pixels the camera uses to capture a picture, the better the quality of the picture. </a:t>
            </a:r>
          </a:p>
          <a:p>
            <a:r>
              <a:rPr lang="en-US" dirty="0" smtClean="0">
                <a:solidFill>
                  <a:srgbClr val="FF0000"/>
                </a:solidFill>
              </a:rPr>
              <a:t>Digital camera resolutions range from about 4 million to more than 16 million pixels (MP).</a:t>
            </a:r>
            <a:endParaRPr lang="en-US" dirty="0">
              <a:solidFill>
                <a:srgbClr val="FF0000"/>
              </a:solidFill>
            </a:endParaRPr>
          </a:p>
        </p:txBody>
      </p:sp>
      <p:pic>
        <p:nvPicPr>
          <p:cNvPr id="4" name="Content Placeholder 3" descr="1-ibc-2019-camera-update.jpg"/>
          <p:cNvPicPr>
            <a:picLocks noGrp="1" noChangeAspect="1"/>
          </p:cNvPicPr>
          <p:nvPr>
            <p:ph idx="4294967295"/>
          </p:nvPr>
        </p:nvPicPr>
        <p:blipFill>
          <a:blip r:embed="rId2" cstate="print"/>
          <a:stretch>
            <a:fillRect/>
          </a:stretch>
        </p:blipFill>
        <p:spPr>
          <a:xfrm>
            <a:off x="6530975" y="2438400"/>
            <a:ext cx="2613025" cy="1430338"/>
          </a:xfrm>
        </p:spPr>
      </p:pic>
      <p:pic>
        <p:nvPicPr>
          <p:cNvPr id="5" name="Picture 4" descr="Intrepid+10x8+Field+Camera.jpg"/>
          <p:cNvPicPr>
            <a:picLocks noChangeAspect="1"/>
          </p:cNvPicPr>
          <p:nvPr/>
        </p:nvPicPr>
        <p:blipFill>
          <a:blip r:embed="rId3" cstate="print"/>
          <a:stretch>
            <a:fillRect/>
          </a:stretch>
        </p:blipFill>
        <p:spPr>
          <a:xfrm>
            <a:off x="6934200" y="2743200"/>
            <a:ext cx="1853641" cy="2779072"/>
          </a:xfrm>
          <a:prstGeom prst="rect">
            <a:avLst/>
          </a:prstGeom>
        </p:spPr>
      </p:pic>
      <p:pic>
        <p:nvPicPr>
          <p:cNvPr id="6" name="Picture 5" descr="Canon_Digital_IXUS_850_IS-ar_5to4-fs_PNr°0268b.jpg"/>
          <p:cNvPicPr>
            <a:picLocks noChangeAspect="1"/>
          </p:cNvPicPr>
          <p:nvPr/>
        </p:nvPicPr>
        <p:blipFill>
          <a:blip r:embed="rId4" cstate="print"/>
          <a:stretch>
            <a:fillRect/>
          </a:stretch>
        </p:blipFill>
        <p:spPr>
          <a:xfrm>
            <a:off x="4191000" y="4343400"/>
            <a:ext cx="2419350" cy="193548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066800"/>
          </a:xfrm>
        </p:spPr>
        <p:txBody>
          <a:bodyPr/>
          <a:lstStyle/>
          <a:p>
            <a:r>
              <a:rPr lang="en-US" dirty="0" smtClean="0"/>
              <a:t>How a digital Might work</a:t>
            </a:r>
            <a:endParaRPr lang="en-US" dirty="0"/>
          </a:p>
        </p:txBody>
      </p:sp>
      <p:pic>
        <p:nvPicPr>
          <p:cNvPr id="2050" name="Picture 2"/>
          <p:cNvPicPr>
            <a:picLocks noChangeAspect="1" noChangeArrowheads="1"/>
          </p:cNvPicPr>
          <p:nvPr/>
        </p:nvPicPr>
        <p:blipFill>
          <a:blip r:embed="rId2"/>
          <a:srcRect l="19912" t="16667" r="24451" b="16667"/>
          <a:stretch>
            <a:fillRect/>
          </a:stretch>
        </p:blipFill>
        <p:spPr bwMode="auto">
          <a:xfrm>
            <a:off x="1143000" y="1981200"/>
            <a:ext cx="6858000" cy="4620126"/>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smtClean="0"/>
              <a:t>Voice Input</a:t>
            </a:r>
            <a:endParaRPr lang="en-US" dirty="0"/>
          </a:p>
        </p:txBody>
      </p:sp>
      <p:sp>
        <p:nvSpPr>
          <p:cNvPr id="3" name="Content Placeholder 2"/>
          <p:cNvSpPr>
            <a:spLocks noGrp="1"/>
          </p:cNvSpPr>
          <p:nvPr>
            <p:ph idx="1"/>
          </p:nvPr>
        </p:nvSpPr>
        <p:spPr>
          <a:xfrm>
            <a:off x="457200" y="1600200"/>
            <a:ext cx="8229600" cy="4974336"/>
          </a:xfrm>
        </p:spPr>
        <p:txBody>
          <a:bodyPr>
            <a:normAutofit/>
          </a:bodyPr>
          <a:lstStyle/>
          <a:p>
            <a:r>
              <a:rPr lang="en-US" dirty="0" smtClean="0"/>
              <a:t>Voice input is the process of entering input by speaking into a microphone.</a:t>
            </a:r>
          </a:p>
          <a:p>
            <a:r>
              <a:rPr lang="en-US" dirty="0" smtClean="0"/>
              <a:t>VoIP (Voice over IP) enables users to speak to other users over the Internet. </a:t>
            </a:r>
          </a:p>
          <a:p>
            <a:r>
              <a:rPr lang="en-US" dirty="0" smtClean="0">
                <a:solidFill>
                  <a:srgbClr val="FF0000"/>
                </a:solidFill>
              </a:rPr>
              <a:t>Voice recognition, also called speech recognition</a:t>
            </a:r>
            <a:r>
              <a:rPr lang="en-US" dirty="0" smtClean="0"/>
              <a:t>, is the computer’s capability of distinguishing spoken words. </a:t>
            </a:r>
          </a:p>
          <a:p>
            <a:r>
              <a:rPr lang="en-US" dirty="0" smtClean="0"/>
              <a:t>Voice recognition programs recognize a vocabulary of preprogrammed words. The vocabulary of voice recognition programs can range from two words to millions of words.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Voice Input</a:t>
            </a:r>
            <a:endParaRPr lang="en-US" dirty="0"/>
          </a:p>
        </p:txBody>
      </p:sp>
      <p:pic>
        <p:nvPicPr>
          <p:cNvPr id="4" name="Content Placeholder 3" descr="Difference-Between-Voice-Input-and-Audio-Input.jpg"/>
          <p:cNvPicPr>
            <a:picLocks noGrp="1" noChangeAspect="1"/>
          </p:cNvPicPr>
          <p:nvPr>
            <p:ph idx="1"/>
          </p:nvPr>
        </p:nvPicPr>
        <p:blipFill>
          <a:blip r:embed="rId2" cstate="print"/>
          <a:stretch>
            <a:fillRect/>
          </a:stretch>
        </p:blipFill>
        <p:spPr>
          <a:xfrm>
            <a:off x="457200" y="2529142"/>
            <a:ext cx="3965591" cy="1814258"/>
          </a:xfrm>
        </p:spPr>
      </p:pic>
      <p:pic>
        <p:nvPicPr>
          <p:cNvPr id="5" name="Picture 4" descr="optimizing-for-voice-search.jpg"/>
          <p:cNvPicPr>
            <a:picLocks noChangeAspect="1"/>
          </p:cNvPicPr>
          <p:nvPr/>
        </p:nvPicPr>
        <p:blipFill>
          <a:blip r:embed="rId3"/>
          <a:stretch>
            <a:fillRect/>
          </a:stretch>
        </p:blipFill>
        <p:spPr>
          <a:xfrm>
            <a:off x="4953000" y="4191000"/>
            <a:ext cx="3948263" cy="207753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dirty="0" smtClean="0"/>
              <a:t>Audio Input</a:t>
            </a:r>
            <a:endParaRPr lang="en-US" dirty="0"/>
          </a:p>
        </p:txBody>
      </p:sp>
      <p:sp>
        <p:nvSpPr>
          <p:cNvPr id="3" name="Content Placeholder 2"/>
          <p:cNvSpPr>
            <a:spLocks noGrp="1"/>
          </p:cNvSpPr>
          <p:nvPr>
            <p:ph idx="1"/>
          </p:nvPr>
        </p:nvSpPr>
        <p:spPr>
          <a:xfrm>
            <a:off x="457200" y="1828800"/>
            <a:ext cx="8229600" cy="4745736"/>
          </a:xfrm>
        </p:spPr>
        <p:txBody>
          <a:bodyPr>
            <a:normAutofit fontScale="92500"/>
          </a:bodyPr>
          <a:lstStyle/>
          <a:p>
            <a:r>
              <a:rPr lang="en-US" dirty="0" smtClean="0"/>
              <a:t>Voice input is part of a larger category of input called audio input. </a:t>
            </a:r>
          </a:p>
          <a:p>
            <a:r>
              <a:rPr lang="en-US" dirty="0" smtClean="0">
                <a:solidFill>
                  <a:srgbClr val="FF0000"/>
                </a:solidFill>
              </a:rPr>
              <a:t>Audio input is the process of entering any sound into the computer such as speech, music, and sound effects. </a:t>
            </a:r>
          </a:p>
          <a:p>
            <a:r>
              <a:rPr lang="en-US" dirty="0" smtClean="0"/>
              <a:t>To enter high-quality sound into a personal computer, the computer must have a </a:t>
            </a:r>
            <a:r>
              <a:rPr lang="en-US" dirty="0" smtClean="0">
                <a:solidFill>
                  <a:srgbClr val="FF0000"/>
                </a:solidFill>
              </a:rPr>
              <a:t>sound card</a:t>
            </a:r>
            <a:r>
              <a:rPr lang="en-US" dirty="0" smtClean="0"/>
              <a:t>. </a:t>
            </a:r>
          </a:p>
          <a:p>
            <a:r>
              <a:rPr lang="en-US" dirty="0" smtClean="0"/>
              <a:t>Users enter sound into a computer via devices such as microphones, tape players, CD/DVD/</a:t>
            </a:r>
            <a:r>
              <a:rPr lang="en-US" dirty="0" err="1" smtClean="0"/>
              <a:t>Blu</a:t>
            </a:r>
            <a:r>
              <a:rPr lang="en-US" dirty="0" smtClean="0"/>
              <a:t>-ray Disc players, or radios, each of which plugs in a port on the sound card.</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066800"/>
          </a:xfrm>
        </p:spPr>
        <p:txBody>
          <a:bodyPr/>
          <a:lstStyle/>
          <a:p>
            <a:r>
              <a:rPr lang="en-US" dirty="0" smtClean="0"/>
              <a:t>Video Input</a:t>
            </a:r>
            <a:endParaRPr lang="en-US" dirty="0"/>
          </a:p>
        </p:txBody>
      </p:sp>
      <p:sp>
        <p:nvSpPr>
          <p:cNvPr id="3" name="Content Placeholder 2"/>
          <p:cNvSpPr>
            <a:spLocks noGrp="1"/>
          </p:cNvSpPr>
          <p:nvPr>
            <p:ph idx="1"/>
          </p:nvPr>
        </p:nvSpPr>
        <p:spPr>
          <a:xfrm>
            <a:off x="457200" y="1905000"/>
            <a:ext cx="8229600" cy="4669536"/>
          </a:xfrm>
        </p:spPr>
        <p:txBody>
          <a:bodyPr/>
          <a:lstStyle/>
          <a:p>
            <a:r>
              <a:rPr lang="en-US" dirty="0" smtClean="0"/>
              <a:t>Video input is the process of capturing full-motion images and storing them on a computer’s storage medium such as a hard disk or optical disc.</a:t>
            </a:r>
          </a:p>
          <a:p>
            <a:r>
              <a:rPr lang="en-US" dirty="0" smtClean="0"/>
              <a:t> Some video devices use analog video signals.</a:t>
            </a:r>
          </a:p>
          <a:p>
            <a:r>
              <a:rPr lang="en-US" dirty="0" smtClean="0"/>
              <a:t> A digital video (DV) camera, by contrast, records video as digital signals instead of analog signals.</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066800"/>
          </a:xfrm>
        </p:spPr>
        <p:txBody>
          <a:bodyPr/>
          <a:lstStyle/>
          <a:p>
            <a:r>
              <a:rPr lang="en-US" dirty="0" smtClean="0"/>
              <a:t>Web Cams</a:t>
            </a:r>
            <a:endParaRPr lang="en-US" dirty="0"/>
          </a:p>
        </p:txBody>
      </p:sp>
      <p:sp>
        <p:nvSpPr>
          <p:cNvPr id="3" name="Content Placeholder 2"/>
          <p:cNvSpPr>
            <a:spLocks noGrp="1"/>
          </p:cNvSpPr>
          <p:nvPr>
            <p:ph idx="1"/>
          </p:nvPr>
        </p:nvSpPr>
        <p:spPr>
          <a:xfrm>
            <a:off x="457200" y="1981200"/>
            <a:ext cx="8229600" cy="4114800"/>
          </a:xfrm>
        </p:spPr>
        <p:txBody>
          <a:bodyPr/>
          <a:lstStyle/>
          <a:p>
            <a:r>
              <a:rPr lang="en-US" dirty="0" smtClean="0"/>
              <a:t>A </a:t>
            </a:r>
            <a:r>
              <a:rPr lang="en-US" dirty="0" smtClean="0">
                <a:solidFill>
                  <a:srgbClr val="FF0000"/>
                </a:solidFill>
              </a:rPr>
              <a:t>Web cam</a:t>
            </a:r>
            <a:r>
              <a:rPr lang="en-US" dirty="0" smtClean="0"/>
              <a:t>, also called a </a:t>
            </a:r>
            <a:r>
              <a:rPr lang="en-US" dirty="0" smtClean="0">
                <a:solidFill>
                  <a:srgbClr val="FF0000"/>
                </a:solidFill>
              </a:rPr>
              <a:t>PC video camera</a:t>
            </a:r>
            <a:r>
              <a:rPr lang="en-US" dirty="0" smtClean="0"/>
              <a:t>, is a type of digital video camera that enables a home or small business user to capture video and still images, send e-mail messages with video attachments, add live images to instant messages, broadcast live images over the Internet, and make video telephone calls.</a:t>
            </a:r>
            <a:endParaRPr lang="en-US" dirty="0"/>
          </a:p>
        </p:txBody>
      </p:sp>
      <p:pic>
        <p:nvPicPr>
          <p:cNvPr id="4" name="Picture 3" descr="RAjv97TFXrihMCqvH4BruV.jpg"/>
          <p:cNvPicPr>
            <a:picLocks noChangeAspect="1"/>
          </p:cNvPicPr>
          <p:nvPr/>
        </p:nvPicPr>
        <p:blipFill>
          <a:blip r:embed="rId2" cstate="print"/>
          <a:stretch>
            <a:fillRect/>
          </a:stretch>
        </p:blipFill>
        <p:spPr>
          <a:xfrm>
            <a:off x="944880" y="5029200"/>
            <a:ext cx="3169920" cy="1783080"/>
          </a:xfrm>
          <a:prstGeom prst="rect">
            <a:avLst/>
          </a:prstGeom>
        </p:spPr>
      </p:pic>
      <p:pic>
        <p:nvPicPr>
          <p:cNvPr id="5" name="Picture 4" descr="960x0.jpg"/>
          <p:cNvPicPr>
            <a:picLocks noChangeAspect="1"/>
          </p:cNvPicPr>
          <p:nvPr/>
        </p:nvPicPr>
        <p:blipFill>
          <a:blip r:embed="rId3"/>
          <a:stretch>
            <a:fillRect/>
          </a:stretch>
        </p:blipFill>
        <p:spPr>
          <a:xfrm>
            <a:off x="4343400" y="5029200"/>
            <a:ext cx="3505200" cy="1752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keyboard</a:t>
            </a:r>
            <a:endParaRPr lang="en-US" dirty="0"/>
          </a:p>
        </p:txBody>
      </p:sp>
      <p:sp>
        <p:nvSpPr>
          <p:cNvPr id="3" name="Content Placeholder 2"/>
          <p:cNvSpPr>
            <a:spLocks noGrp="1"/>
          </p:cNvSpPr>
          <p:nvPr>
            <p:ph idx="1"/>
          </p:nvPr>
        </p:nvSpPr>
        <p:spPr/>
        <p:txBody>
          <a:bodyPr/>
          <a:lstStyle/>
          <a:p>
            <a:r>
              <a:rPr lang="en-US" dirty="0" smtClean="0"/>
              <a:t>A </a:t>
            </a:r>
            <a:r>
              <a:rPr lang="en-US" dirty="0" smtClean="0">
                <a:solidFill>
                  <a:srgbClr val="FF0000"/>
                </a:solidFill>
              </a:rPr>
              <a:t>keyboard</a:t>
            </a:r>
            <a:r>
              <a:rPr lang="en-US" dirty="0" smtClean="0"/>
              <a:t> is an input device that contains keys users press to enter data and instructions into a computer.</a:t>
            </a:r>
          </a:p>
          <a:p>
            <a:r>
              <a:rPr lang="en-US" dirty="0" smtClean="0"/>
              <a:t>A </a:t>
            </a:r>
            <a:r>
              <a:rPr lang="en-US" dirty="0" smtClean="0">
                <a:solidFill>
                  <a:srgbClr val="FF0000"/>
                </a:solidFill>
              </a:rPr>
              <a:t>wireless keyboard, or cordless keyboard</a:t>
            </a:r>
            <a:r>
              <a:rPr lang="en-US" dirty="0" smtClean="0"/>
              <a:t>, is a battery-powered device that transmits data to the system unit using wireless technology, such as </a:t>
            </a:r>
            <a:r>
              <a:rPr lang="en-US" dirty="0" smtClean="0">
                <a:solidFill>
                  <a:srgbClr val="FF0000"/>
                </a:solidFill>
              </a:rPr>
              <a:t>radio waves (Bluetooth) or infrared light waves (IrDA).</a:t>
            </a:r>
            <a:endParaRPr lang="en-US"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Conferencing</a:t>
            </a:r>
            <a:endParaRPr lang="en-US" dirty="0"/>
          </a:p>
        </p:txBody>
      </p:sp>
      <p:sp>
        <p:nvSpPr>
          <p:cNvPr id="3" name="Content Placeholder 2"/>
          <p:cNvSpPr>
            <a:spLocks noGrp="1"/>
          </p:cNvSpPr>
          <p:nvPr>
            <p:ph idx="1"/>
          </p:nvPr>
        </p:nvSpPr>
        <p:spPr/>
        <p:txBody>
          <a:bodyPr/>
          <a:lstStyle/>
          <a:p>
            <a:r>
              <a:rPr lang="en-US" dirty="0" smtClean="0"/>
              <a:t>A video conference is a meeting between two or more geographically separated people who use a network or the Internet to transmit audio and video data.</a:t>
            </a:r>
          </a:p>
          <a:p>
            <a:pPr>
              <a:buNone/>
            </a:pPr>
            <a:endParaRPr lang="en-US" dirty="0"/>
          </a:p>
        </p:txBody>
      </p:sp>
      <p:pic>
        <p:nvPicPr>
          <p:cNvPr id="4" name="Picture 3" descr="Video-Conferencing-App.jpg"/>
          <p:cNvPicPr>
            <a:picLocks noChangeAspect="1"/>
          </p:cNvPicPr>
          <p:nvPr/>
        </p:nvPicPr>
        <p:blipFill>
          <a:blip r:embed="rId2" cstate="print"/>
          <a:stretch>
            <a:fillRect/>
          </a:stretch>
        </p:blipFill>
        <p:spPr>
          <a:xfrm>
            <a:off x="3581400" y="3657600"/>
            <a:ext cx="4769708" cy="294132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dirty="0" smtClean="0"/>
              <a:t>Scanners and Reading Devices</a:t>
            </a:r>
            <a:endParaRPr lang="en-US" dirty="0"/>
          </a:p>
        </p:txBody>
      </p:sp>
      <p:sp>
        <p:nvSpPr>
          <p:cNvPr id="3" name="Content Placeholder 2"/>
          <p:cNvSpPr>
            <a:spLocks noGrp="1"/>
          </p:cNvSpPr>
          <p:nvPr>
            <p:ph idx="1"/>
          </p:nvPr>
        </p:nvSpPr>
        <p:spPr>
          <a:xfrm>
            <a:off x="457200" y="1752600"/>
            <a:ext cx="8229600" cy="4821936"/>
          </a:xfrm>
        </p:spPr>
        <p:txBody>
          <a:bodyPr>
            <a:normAutofit fontScale="92500" lnSpcReduction="10000"/>
          </a:bodyPr>
          <a:lstStyle/>
          <a:p>
            <a:r>
              <a:rPr lang="en-US" dirty="0" smtClean="0"/>
              <a:t>Some input devices save users time by capturing data directly from a source document, which is the original form of the data. </a:t>
            </a:r>
          </a:p>
          <a:p>
            <a:r>
              <a:rPr lang="en-US" dirty="0" smtClean="0"/>
              <a:t>Examples of source documents include time cards, order forms, invoices, paychecks, advertisements, brochures, photos, inventory tags, or any other document that contains data to be processed. </a:t>
            </a:r>
          </a:p>
          <a:p>
            <a:r>
              <a:rPr lang="en-US" dirty="0" smtClean="0"/>
              <a:t>Devices that can capture data directly from a source document include </a:t>
            </a:r>
            <a:r>
              <a:rPr lang="en-US" dirty="0" smtClean="0">
                <a:solidFill>
                  <a:srgbClr val="FF0000"/>
                </a:solidFill>
              </a:rPr>
              <a:t>optical scanners, optical readers, bar code readers, RFID (radio frequency identification) readers, magnetic stripe card readers, and magnetic-ink character recognition readers. </a:t>
            </a:r>
            <a:endParaRPr lang="en-US"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lang="en-US" dirty="0" smtClean="0"/>
              <a:t>Optical Scanners</a:t>
            </a:r>
            <a:endParaRPr lang="en-US" dirty="0"/>
          </a:p>
        </p:txBody>
      </p:sp>
      <p:sp>
        <p:nvSpPr>
          <p:cNvPr id="3" name="Content Placeholder 2"/>
          <p:cNvSpPr>
            <a:spLocks noGrp="1"/>
          </p:cNvSpPr>
          <p:nvPr>
            <p:ph idx="1"/>
          </p:nvPr>
        </p:nvSpPr>
        <p:spPr>
          <a:xfrm>
            <a:off x="457200" y="1752600"/>
            <a:ext cx="8229600" cy="4821936"/>
          </a:xfrm>
        </p:spPr>
        <p:txBody>
          <a:bodyPr>
            <a:normAutofit fontScale="92500" lnSpcReduction="10000"/>
          </a:bodyPr>
          <a:lstStyle/>
          <a:p>
            <a:r>
              <a:rPr lang="en-US" dirty="0" smtClean="0"/>
              <a:t>An optical scanner, usually called a scanner, is a </a:t>
            </a:r>
            <a:r>
              <a:rPr lang="en-US" dirty="0" smtClean="0">
                <a:solidFill>
                  <a:srgbClr val="FF0000"/>
                </a:solidFill>
              </a:rPr>
              <a:t>light-sensing input device </a:t>
            </a:r>
            <a:r>
              <a:rPr lang="en-US" dirty="0" smtClean="0"/>
              <a:t>that reads printed text and graphics and then translates the results into a form the computer can process. </a:t>
            </a:r>
          </a:p>
          <a:p>
            <a:r>
              <a:rPr lang="en-US" dirty="0" smtClean="0"/>
              <a:t>A </a:t>
            </a:r>
            <a:r>
              <a:rPr lang="en-US" dirty="0" smtClean="0">
                <a:solidFill>
                  <a:srgbClr val="FF0000"/>
                </a:solidFill>
              </a:rPr>
              <a:t>flatbed scanner </a:t>
            </a:r>
            <a:r>
              <a:rPr lang="en-US" dirty="0" smtClean="0"/>
              <a:t>works in a manner similar to a copy machine except it creates a file of the document in memory instead of a paper copy.</a:t>
            </a:r>
          </a:p>
          <a:p>
            <a:r>
              <a:rPr lang="en-US" dirty="0" smtClean="0"/>
              <a:t>Once you scan a picture or document, you can display the scanned object on the screen, modify its appearance, store it on a storage medium, print it, fax it, attach it to an e-mail message, include it in another document, or post it on a Web site or photo community for everyone to see</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Scanner</a:t>
            </a:r>
            <a:endParaRPr lang="en-US" dirty="0"/>
          </a:p>
        </p:txBody>
      </p:sp>
      <p:sp>
        <p:nvSpPr>
          <p:cNvPr id="3" name="Content Placeholder 2"/>
          <p:cNvSpPr>
            <a:spLocks noGrp="1"/>
          </p:cNvSpPr>
          <p:nvPr>
            <p:ph idx="1"/>
          </p:nvPr>
        </p:nvSpPr>
        <p:spPr/>
        <p:txBody>
          <a:bodyPr/>
          <a:lstStyle/>
          <a:p>
            <a:r>
              <a:rPr lang="en-US" dirty="0" smtClean="0"/>
              <a:t>Many scanners include OCR (optical character recognition) software, which can read and convert text documents into electronic files. OCR software converts a scanned image into a text file that can be edited, for example, with a word processing program.</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Scanner</a:t>
            </a:r>
            <a:endParaRPr lang="en-US" dirty="0"/>
          </a:p>
        </p:txBody>
      </p:sp>
      <p:sp>
        <p:nvSpPr>
          <p:cNvPr id="3" name="Content Placeholder 2"/>
          <p:cNvSpPr>
            <a:spLocks noGrp="1"/>
          </p:cNvSpPr>
          <p:nvPr>
            <p:ph idx="1"/>
          </p:nvPr>
        </p:nvSpPr>
        <p:spPr/>
        <p:txBody>
          <a:bodyPr/>
          <a:lstStyle/>
          <a:p>
            <a:r>
              <a:rPr lang="en-US" dirty="0" smtClean="0"/>
              <a:t>Optical Readers An optical reader is a device that uses a light source to read characters, marks, and codes and then converts them into digital data that a computer can process. Two technologies used by optical readers are optical character recognition and optical mark recognition.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Optical character recognition (OCR)</a:t>
            </a:r>
            <a:endParaRPr lang="en-US" dirty="0"/>
          </a:p>
        </p:txBody>
      </p:sp>
      <p:sp>
        <p:nvSpPr>
          <p:cNvPr id="3" name="Content Placeholder 2"/>
          <p:cNvSpPr>
            <a:spLocks noGrp="1"/>
          </p:cNvSpPr>
          <p:nvPr>
            <p:ph idx="1"/>
          </p:nvPr>
        </p:nvSpPr>
        <p:spPr/>
        <p:txBody>
          <a:bodyPr/>
          <a:lstStyle/>
          <a:p>
            <a:r>
              <a:rPr lang="en-US" dirty="0" smtClean="0"/>
              <a:t>It involves reading typewritten, computer-printed, or hand printed characters from ordinary documents and translating the images into a form the computer can process. </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Optical mark recognition (OMR)</a:t>
            </a:r>
            <a:endParaRPr lang="en-US" dirty="0"/>
          </a:p>
        </p:txBody>
      </p:sp>
      <p:sp>
        <p:nvSpPr>
          <p:cNvPr id="3" name="Content Placeholder 2"/>
          <p:cNvSpPr>
            <a:spLocks noGrp="1"/>
          </p:cNvSpPr>
          <p:nvPr>
            <p:ph idx="1"/>
          </p:nvPr>
        </p:nvSpPr>
        <p:spPr/>
        <p:txBody>
          <a:bodyPr/>
          <a:lstStyle/>
          <a:p>
            <a:r>
              <a:rPr lang="en-US" dirty="0" smtClean="0">
                <a:solidFill>
                  <a:srgbClr val="FF0000"/>
                </a:solidFill>
              </a:rPr>
              <a:t>Optical mark recognition (OMR) devices read hand-drawn marks such as small circles or rectangles. </a:t>
            </a:r>
          </a:p>
          <a:p>
            <a:r>
              <a:rPr lang="en-US" dirty="0" smtClean="0"/>
              <a:t>A person places these marks on a form, such as a test, survey, or questionnaire answer sheet. </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 Code Readers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 bar code reader, also called a </a:t>
            </a:r>
            <a:r>
              <a:rPr lang="en-US" dirty="0" smtClean="0">
                <a:solidFill>
                  <a:srgbClr val="FF0000"/>
                </a:solidFill>
              </a:rPr>
              <a:t>bar code scanner,</a:t>
            </a:r>
            <a:r>
              <a:rPr lang="en-US" dirty="0" smtClean="0"/>
              <a:t> is an optical reader that uses laser beams to read bar codes. </a:t>
            </a:r>
          </a:p>
          <a:p>
            <a:r>
              <a:rPr lang="en-US" dirty="0" smtClean="0"/>
              <a:t>A bar code is an identification code that consists either of a set of vertical lines and spaces of different widths or a two-dimensional pattern of dots, squares, and other images. </a:t>
            </a:r>
          </a:p>
          <a:p>
            <a:r>
              <a:rPr lang="en-US" dirty="0" smtClean="0"/>
              <a:t>The </a:t>
            </a:r>
            <a:r>
              <a:rPr lang="en-US" dirty="0" smtClean="0">
                <a:solidFill>
                  <a:srgbClr val="FF0000"/>
                </a:solidFill>
              </a:rPr>
              <a:t>bar code represents data that identifies the manufacturer and the item</a:t>
            </a:r>
            <a:r>
              <a:rPr lang="en-US" dirty="0" smtClean="0"/>
              <a:t>. </a:t>
            </a:r>
          </a:p>
          <a:p>
            <a:r>
              <a:rPr lang="en-US" dirty="0" smtClean="0"/>
              <a:t>A newer type of bar code, called a 2-D bar code, can store much more data than the traditional linear bar code. </a:t>
            </a:r>
          </a:p>
          <a:p>
            <a:r>
              <a:rPr lang="en-US" dirty="0" smtClean="0"/>
              <a:t>Manufacturers print a bar code either on a product’s package or on a label that is affixed to a product.</a:t>
            </a:r>
            <a:endParaRPr lang="en-US" dirty="0"/>
          </a:p>
        </p:txBody>
      </p:sp>
      <p:pic>
        <p:nvPicPr>
          <p:cNvPr id="2050" name="Picture 2"/>
          <p:cNvPicPr>
            <a:picLocks noChangeAspect="1" noChangeArrowheads="1"/>
          </p:cNvPicPr>
          <p:nvPr/>
        </p:nvPicPr>
        <p:blipFill>
          <a:blip r:embed="rId2"/>
          <a:srcRect l="17570" t="21875" r="49048" b="32292"/>
          <a:stretch>
            <a:fillRect/>
          </a:stretch>
        </p:blipFill>
        <p:spPr bwMode="auto">
          <a:xfrm>
            <a:off x="6766212" y="304798"/>
            <a:ext cx="2072988" cy="1600201"/>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RFID Readers</a:t>
            </a:r>
            <a:endParaRPr lang="en-US" dirty="0"/>
          </a:p>
        </p:txBody>
      </p:sp>
      <p:sp>
        <p:nvSpPr>
          <p:cNvPr id="3" name="Content Placeholder 2"/>
          <p:cNvSpPr>
            <a:spLocks noGrp="1"/>
          </p:cNvSpPr>
          <p:nvPr>
            <p:ph idx="1"/>
          </p:nvPr>
        </p:nvSpPr>
        <p:spPr/>
        <p:txBody>
          <a:bodyPr>
            <a:normAutofit fontScale="92500"/>
          </a:bodyPr>
          <a:lstStyle/>
          <a:p>
            <a:r>
              <a:rPr lang="en-US" dirty="0" smtClean="0"/>
              <a:t>RFID (radio frequency identification) is a technology that uses radio signals to communicate with a tag placed in or attached to an object, an animal, or a person. </a:t>
            </a:r>
          </a:p>
          <a:p>
            <a:r>
              <a:rPr lang="en-US" dirty="0" smtClean="0"/>
              <a:t>RFID tags, which contain a memory chip and an antenna, are available in many shapes and sizes. </a:t>
            </a:r>
          </a:p>
          <a:p>
            <a:r>
              <a:rPr lang="en-US" dirty="0" smtClean="0"/>
              <a:t>An RFID reader reads information on the tag via radio waves. </a:t>
            </a:r>
          </a:p>
          <a:p>
            <a:r>
              <a:rPr lang="en-US" dirty="0" smtClean="0"/>
              <a:t>RFID readers can be handheld devices or mounted in a stationary object such as a doorway</a:t>
            </a:r>
            <a:endParaRPr lang="en-US" dirty="0"/>
          </a:p>
        </p:txBody>
      </p:sp>
      <p:pic>
        <p:nvPicPr>
          <p:cNvPr id="1027" name="Picture 3"/>
          <p:cNvPicPr>
            <a:picLocks noChangeAspect="1" noChangeArrowheads="1"/>
          </p:cNvPicPr>
          <p:nvPr/>
        </p:nvPicPr>
        <p:blipFill>
          <a:blip r:embed="rId2"/>
          <a:srcRect/>
          <a:stretch>
            <a:fillRect/>
          </a:stretch>
        </p:blipFill>
        <p:spPr bwMode="auto">
          <a:xfrm>
            <a:off x="6394364" y="533401"/>
            <a:ext cx="2397211" cy="15240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Magnetic Stripe Card Readers</a:t>
            </a:r>
            <a:endParaRPr lang="en-US" dirty="0"/>
          </a:p>
        </p:txBody>
      </p:sp>
      <p:sp>
        <p:nvSpPr>
          <p:cNvPr id="3" name="Content Placeholder 2"/>
          <p:cNvSpPr>
            <a:spLocks noGrp="1"/>
          </p:cNvSpPr>
          <p:nvPr>
            <p:ph idx="1"/>
          </p:nvPr>
        </p:nvSpPr>
        <p:spPr/>
        <p:txBody>
          <a:bodyPr/>
          <a:lstStyle/>
          <a:p>
            <a:r>
              <a:rPr lang="en-US" dirty="0" smtClean="0"/>
              <a:t>A magnetic stripe card reader, often called a </a:t>
            </a:r>
            <a:r>
              <a:rPr lang="en-US" dirty="0" err="1" smtClean="0"/>
              <a:t>magstripe</a:t>
            </a:r>
            <a:r>
              <a:rPr lang="en-US" dirty="0" smtClean="0"/>
              <a:t> reader, reads the magnetic stripe on the back of credit cards, entertainment cards, bank cards, and other similar cards. </a:t>
            </a:r>
          </a:p>
          <a:p>
            <a:r>
              <a:rPr lang="en-US" dirty="0" smtClean="0"/>
              <a:t>The stripe contains information identifying you and the card issuer.</a:t>
            </a:r>
          </a:p>
          <a:p>
            <a:r>
              <a:rPr lang="en-US" dirty="0" smtClean="0"/>
              <a:t>Some information stored in the stripe includes your name, account number, the card’s expiration date, and a country code.</a:t>
            </a:r>
            <a:endParaRPr lang="en-US" dirty="0"/>
          </a:p>
        </p:txBody>
      </p:sp>
      <p:pic>
        <p:nvPicPr>
          <p:cNvPr id="3074" name="Picture 2"/>
          <p:cNvPicPr>
            <a:picLocks noChangeAspect="1" noChangeArrowheads="1"/>
          </p:cNvPicPr>
          <p:nvPr/>
        </p:nvPicPr>
        <p:blipFill>
          <a:blip r:embed="rId3"/>
          <a:srcRect/>
          <a:stretch>
            <a:fillRect/>
          </a:stretch>
        </p:blipFill>
        <p:spPr bwMode="auto">
          <a:xfrm>
            <a:off x="6477000" y="0"/>
            <a:ext cx="2309191" cy="1475317"/>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Keyboard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Users who spend a lot of time typing on these keyboards sometimes experience </a:t>
            </a:r>
            <a:r>
              <a:rPr lang="en-US" dirty="0" smtClean="0">
                <a:solidFill>
                  <a:srgbClr val="FF0000"/>
                </a:solidFill>
              </a:rPr>
              <a:t>repetitive strain injuries (RSI)</a:t>
            </a:r>
            <a:r>
              <a:rPr lang="en-US" dirty="0" smtClean="0"/>
              <a:t> of their wrists and hands. </a:t>
            </a:r>
          </a:p>
          <a:p>
            <a:r>
              <a:rPr lang="en-US" dirty="0" smtClean="0"/>
              <a:t>For this reason, some manufacturers offer </a:t>
            </a:r>
            <a:r>
              <a:rPr lang="en-US" dirty="0" smtClean="0">
                <a:solidFill>
                  <a:srgbClr val="FF0000"/>
                </a:solidFill>
              </a:rPr>
              <a:t>ergonomic keyboards</a:t>
            </a:r>
            <a:r>
              <a:rPr lang="en-US" dirty="0" smtClean="0"/>
              <a:t>, which have a design that reduces the chance of wrist and hand injuries. </a:t>
            </a:r>
          </a:p>
          <a:p>
            <a:r>
              <a:rPr lang="en-US" dirty="0" smtClean="0"/>
              <a:t>The goal </a:t>
            </a:r>
            <a:r>
              <a:rPr lang="en-US" dirty="0" smtClean="0">
                <a:solidFill>
                  <a:srgbClr val="FF0000"/>
                </a:solidFill>
              </a:rPr>
              <a:t>of ergonomics</a:t>
            </a:r>
            <a:r>
              <a:rPr lang="en-US" dirty="0" smtClean="0"/>
              <a:t> is to incorporate comfort, efficiency, and safety in the design of the workplace. Employees can be injured or develop disorders of the muscles, nerves, tendons, ligaments, and joints from working in an area that is not designed ergonomically</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 Readers</a:t>
            </a:r>
            <a:endParaRPr lang="en-US" dirty="0"/>
          </a:p>
        </p:txBody>
      </p:sp>
      <p:sp>
        <p:nvSpPr>
          <p:cNvPr id="3" name="Content Placeholder 2"/>
          <p:cNvSpPr>
            <a:spLocks noGrp="1"/>
          </p:cNvSpPr>
          <p:nvPr>
            <p:ph idx="1"/>
          </p:nvPr>
        </p:nvSpPr>
        <p:spPr/>
        <p:txBody>
          <a:bodyPr/>
          <a:lstStyle/>
          <a:p>
            <a:r>
              <a:rPr lang="en-US" dirty="0" smtClean="0"/>
              <a:t>MICR (magnetic-ink character recognition) devices read text printed with magnetized ink. </a:t>
            </a:r>
          </a:p>
          <a:p>
            <a:r>
              <a:rPr lang="en-US" dirty="0" smtClean="0"/>
              <a:t>An MICR reader converts MICR characters into a form the computer can process. </a:t>
            </a:r>
          </a:p>
          <a:p>
            <a:r>
              <a:rPr lang="en-US" dirty="0" smtClean="0"/>
              <a:t>The banking industry almost exclusively uses MICR for check processing. </a:t>
            </a:r>
          </a:p>
          <a:p>
            <a:r>
              <a:rPr lang="en-US" dirty="0" smtClean="0"/>
              <a:t>Each check in your checkbook has </a:t>
            </a:r>
            <a:r>
              <a:rPr lang="en-US" dirty="0" err="1" smtClean="0"/>
              <a:t>precoded</a:t>
            </a:r>
            <a:r>
              <a:rPr lang="en-US" dirty="0" smtClean="0"/>
              <a:t> MICR characters beginning at the lower-left edge</a:t>
            </a:r>
            <a:endParaRPr lang="en-US" dirty="0"/>
          </a:p>
        </p:txBody>
      </p:sp>
      <p:pic>
        <p:nvPicPr>
          <p:cNvPr id="4098" name="Picture 2"/>
          <p:cNvPicPr>
            <a:picLocks noChangeAspect="1" noChangeArrowheads="1"/>
          </p:cNvPicPr>
          <p:nvPr/>
        </p:nvPicPr>
        <p:blipFill>
          <a:blip r:embed="rId2"/>
          <a:srcRect/>
          <a:stretch>
            <a:fillRect/>
          </a:stretch>
        </p:blipFill>
        <p:spPr bwMode="auto">
          <a:xfrm>
            <a:off x="5638800" y="457200"/>
            <a:ext cx="3505200" cy="1838232"/>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Biometric Input</a:t>
            </a:r>
            <a:endParaRPr lang="en-US" dirty="0"/>
          </a:p>
        </p:txBody>
      </p:sp>
      <p:sp>
        <p:nvSpPr>
          <p:cNvPr id="3" name="Content Placeholder 2"/>
          <p:cNvSpPr>
            <a:spLocks noGrp="1"/>
          </p:cNvSpPr>
          <p:nvPr>
            <p:ph idx="1"/>
          </p:nvPr>
        </p:nvSpPr>
        <p:spPr/>
        <p:txBody>
          <a:bodyPr>
            <a:normAutofit fontScale="92500"/>
          </a:bodyPr>
          <a:lstStyle/>
          <a:p>
            <a:r>
              <a:rPr lang="en-US" dirty="0" smtClean="0"/>
              <a:t>Biometrics is the technology of authenticating a person’s identity by verifying a personal characteristic. </a:t>
            </a:r>
          </a:p>
          <a:p>
            <a:r>
              <a:rPr lang="en-US" dirty="0" smtClean="0"/>
              <a:t>Biometric devices grant users access to programs, systems, or rooms by analyzing some physiological (related to physical or chemical activities in the body) or behavioral characteristic. </a:t>
            </a:r>
          </a:p>
          <a:p>
            <a:r>
              <a:rPr lang="en-US" dirty="0" smtClean="0"/>
              <a:t>Examples include fingerprints, hand geometry, facial features, voice, signatures, and eye patterns.</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Biometric Input</a:t>
            </a:r>
            <a:endParaRPr lang="en-US" dirty="0"/>
          </a:p>
        </p:txBody>
      </p:sp>
      <p:sp>
        <p:nvSpPr>
          <p:cNvPr id="3" name="Content Placeholder 2"/>
          <p:cNvSpPr>
            <a:spLocks noGrp="1"/>
          </p:cNvSpPr>
          <p:nvPr>
            <p:ph idx="1"/>
          </p:nvPr>
        </p:nvSpPr>
        <p:spPr/>
        <p:txBody>
          <a:bodyPr>
            <a:normAutofit lnSpcReduction="10000"/>
          </a:bodyPr>
          <a:lstStyle/>
          <a:p>
            <a:r>
              <a:rPr lang="en-US" dirty="0" smtClean="0"/>
              <a:t>A </a:t>
            </a:r>
            <a:r>
              <a:rPr lang="en-US" dirty="0" smtClean="0">
                <a:solidFill>
                  <a:srgbClr val="FF0000"/>
                </a:solidFill>
              </a:rPr>
              <a:t>fingerprint reader captures </a:t>
            </a:r>
            <a:r>
              <a:rPr lang="en-US" dirty="0" smtClean="0"/>
              <a:t>curves and indentations of a fingerprint.</a:t>
            </a:r>
          </a:p>
          <a:p>
            <a:r>
              <a:rPr lang="en-US" dirty="0" smtClean="0"/>
              <a:t>A </a:t>
            </a:r>
            <a:r>
              <a:rPr lang="en-US" dirty="0" smtClean="0">
                <a:solidFill>
                  <a:srgbClr val="FF0000"/>
                </a:solidFill>
              </a:rPr>
              <a:t>face recognition system captures </a:t>
            </a:r>
            <a:r>
              <a:rPr lang="en-US" dirty="0" smtClean="0"/>
              <a:t>a live face image and compares it with a stored image to determine if the person is a legitimate user. Some buildings use face recognition systems to secure access to rooms. </a:t>
            </a:r>
          </a:p>
          <a:p>
            <a:r>
              <a:rPr lang="en-US" dirty="0" smtClean="0"/>
              <a:t>Law enforcement, surveillance systems, and airports use face recognition to protect the public. </a:t>
            </a:r>
            <a:endParaRPr lang="en-US" dirty="0"/>
          </a:p>
        </p:txBody>
      </p:sp>
      <p:pic>
        <p:nvPicPr>
          <p:cNvPr id="5122" name="Picture 2"/>
          <p:cNvPicPr>
            <a:picLocks noChangeAspect="1" noChangeArrowheads="1"/>
          </p:cNvPicPr>
          <p:nvPr/>
        </p:nvPicPr>
        <p:blipFill>
          <a:blip r:embed="rId2"/>
          <a:srcRect/>
          <a:stretch>
            <a:fillRect/>
          </a:stretch>
        </p:blipFill>
        <p:spPr bwMode="auto">
          <a:xfrm>
            <a:off x="6324600" y="228600"/>
            <a:ext cx="2575388" cy="1890712"/>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Iris recognition systems</a:t>
            </a:r>
            <a:endParaRPr lang="en-US" dirty="0"/>
          </a:p>
        </p:txBody>
      </p:sp>
      <p:sp>
        <p:nvSpPr>
          <p:cNvPr id="3" name="Content Placeholder 2"/>
          <p:cNvSpPr>
            <a:spLocks noGrp="1"/>
          </p:cNvSpPr>
          <p:nvPr>
            <p:ph idx="1"/>
          </p:nvPr>
        </p:nvSpPr>
        <p:spPr/>
        <p:txBody>
          <a:bodyPr/>
          <a:lstStyle/>
          <a:p>
            <a:r>
              <a:rPr lang="en-US" dirty="0" smtClean="0"/>
              <a:t>High security areas use iris recognition systems. The camera in an iris recognition system uses iris recognition technology to read patterns in the iris of the eye. </a:t>
            </a:r>
          </a:p>
          <a:p>
            <a:r>
              <a:rPr lang="en-US" dirty="0" smtClean="0"/>
              <a:t>These patterns are as unique as a fingerprint. Iris recognition systems are quite expensive and are used by government security organizations, the military, and financial institutions that deal with highly sensitive data</a:t>
            </a:r>
            <a:endParaRPr lang="en-US" dirty="0"/>
          </a:p>
        </p:txBody>
      </p:sp>
      <p:pic>
        <p:nvPicPr>
          <p:cNvPr id="6146" name="Picture 2"/>
          <p:cNvPicPr>
            <a:picLocks noChangeAspect="1" noChangeArrowheads="1"/>
          </p:cNvPicPr>
          <p:nvPr/>
        </p:nvPicPr>
        <p:blipFill>
          <a:blip r:embed="rId2"/>
          <a:srcRect/>
          <a:stretch>
            <a:fillRect/>
          </a:stretch>
        </p:blipFill>
        <p:spPr bwMode="auto">
          <a:xfrm>
            <a:off x="6781800" y="228600"/>
            <a:ext cx="2173419" cy="1766961"/>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7543800" y="5787788"/>
            <a:ext cx="1371599" cy="917811"/>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Terminals</a:t>
            </a:r>
            <a:endParaRPr lang="en-US" dirty="0"/>
          </a:p>
        </p:txBody>
      </p:sp>
      <p:sp>
        <p:nvSpPr>
          <p:cNvPr id="3" name="Content Placeholder 2"/>
          <p:cNvSpPr>
            <a:spLocks noGrp="1"/>
          </p:cNvSpPr>
          <p:nvPr>
            <p:ph idx="1"/>
          </p:nvPr>
        </p:nvSpPr>
        <p:spPr/>
        <p:txBody>
          <a:bodyPr>
            <a:normAutofit lnSpcReduction="10000"/>
          </a:bodyPr>
          <a:lstStyle/>
          <a:p>
            <a:r>
              <a:rPr lang="en-US" dirty="0" smtClean="0"/>
              <a:t>A terminal is a computer, usually with limited processing power, that enables users to send data to and/or receive information from a host computer. </a:t>
            </a:r>
          </a:p>
          <a:p>
            <a:r>
              <a:rPr lang="en-US" dirty="0" smtClean="0"/>
              <a:t>Special-purpose terminals perform specific tasks and contain features uniquely designed for use in a particular industry. </a:t>
            </a:r>
          </a:p>
          <a:p>
            <a:r>
              <a:rPr lang="en-US" dirty="0" smtClean="0"/>
              <a:t>Three special-purpose terminals are point-of-sale (POS) terminals, automated teller machines, and DVD kiosks</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066800"/>
          </a:xfrm>
        </p:spPr>
        <p:txBody>
          <a:bodyPr/>
          <a:lstStyle/>
          <a:p>
            <a:r>
              <a:rPr lang="en-US" dirty="0" smtClean="0"/>
              <a:t>Terminal</a:t>
            </a:r>
            <a:endParaRPr lang="en-US" dirty="0"/>
          </a:p>
        </p:txBody>
      </p:sp>
      <p:pic>
        <p:nvPicPr>
          <p:cNvPr id="7171" name="Picture 3"/>
          <p:cNvPicPr>
            <a:picLocks noGrp="1" noChangeAspect="1" noChangeArrowheads="1"/>
          </p:cNvPicPr>
          <p:nvPr>
            <p:ph idx="1"/>
          </p:nvPr>
        </p:nvPicPr>
        <p:blipFill>
          <a:blip r:embed="rId2"/>
          <a:stretch>
            <a:fillRect/>
          </a:stretch>
        </p:blipFill>
        <p:spPr bwMode="auto">
          <a:xfrm>
            <a:off x="3037993" y="2249488"/>
            <a:ext cx="3068013" cy="4324350"/>
          </a:xfrm>
          <a:prstGeom prst="rect">
            <a:avLst/>
          </a:prstGeom>
          <a:noFill/>
          <a:ln w="9525">
            <a:noFill/>
            <a:miter lim="800000"/>
            <a:headEnd/>
            <a:tailEnd/>
          </a:ln>
          <a:effectLst/>
        </p:spPr>
      </p:pic>
      <p:pic>
        <p:nvPicPr>
          <p:cNvPr id="7170" name="Picture 2"/>
          <p:cNvPicPr>
            <a:picLocks noChangeAspect="1" noChangeArrowheads="1"/>
          </p:cNvPicPr>
          <p:nvPr/>
        </p:nvPicPr>
        <p:blipFill>
          <a:blip r:embed="rId3"/>
          <a:srcRect/>
          <a:stretch>
            <a:fillRect/>
          </a:stretch>
        </p:blipFill>
        <p:spPr bwMode="auto">
          <a:xfrm>
            <a:off x="614132" y="2057400"/>
            <a:ext cx="4138843" cy="440055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4800600" cy="1066800"/>
          </a:xfrm>
        </p:spPr>
        <p:txBody>
          <a:bodyPr/>
          <a:lstStyle/>
          <a:p>
            <a:r>
              <a:rPr lang="en-US" dirty="0" smtClean="0"/>
              <a:t>DVD kiosk</a:t>
            </a:r>
            <a:endParaRPr lang="en-US" dirty="0"/>
          </a:p>
        </p:txBody>
      </p:sp>
      <p:sp>
        <p:nvSpPr>
          <p:cNvPr id="3" name="Content Placeholder 2"/>
          <p:cNvSpPr>
            <a:spLocks noGrp="1"/>
          </p:cNvSpPr>
          <p:nvPr>
            <p:ph idx="1"/>
          </p:nvPr>
        </p:nvSpPr>
        <p:spPr>
          <a:xfrm>
            <a:off x="304800" y="1676400"/>
            <a:ext cx="4876800" cy="4821936"/>
          </a:xfrm>
        </p:spPr>
        <p:txBody>
          <a:bodyPr>
            <a:normAutofit fontScale="92500"/>
          </a:bodyPr>
          <a:lstStyle/>
          <a:p>
            <a:r>
              <a:rPr lang="en-US" dirty="0" smtClean="0"/>
              <a:t>A DVD kiosk is a self-service DVD rental machine that connects to a host computer through a network . </a:t>
            </a:r>
          </a:p>
          <a:p>
            <a:r>
              <a:rPr lang="en-US" dirty="0" smtClean="0"/>
              <a:t>The DVD kiosks, some of which can hold more than 600 DVDs, are located nationwide at retail stores, fast-food restaurants, grocery stores, airports, and other convenient public locations.</a:t>
            </a:r>
            <a:endParaRPr lang="en-US" dirty="0"/>
          </a:p>
        </p:txBody>
      </p:sp>
      <p:pic>
        <p:nvPicPr>
          <p:cNvPr id="8194" name="Picture 2"/>
          <p:cNvPicPr>
            <a:picLocks noChangeAspect="1" noChangeArrowheads="1"/>
          </p:cNvPicPr>
          <p:nvPr/>
        </p:nvPicPr>
        <p:blipFill>
          <a:blip r:embed="rId2"/>
          <a:srcRect/>
          <a:stretch>
            <a:fillRect/>
          </a:stretch>
        </p:blipFill>
        <p:spPr bwMode="auto">
          <a:xfrm>
            <a:off x="5410200" y="1219200"/>
            <a:ext cx="3465268" cy="48006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Output?</a:t>
            </a:r>
            <a:endParaRPr lang="en-US" dirty="0"/>
          </a:p>
        </p:txBody>
      </p:sp>
      <p:sp>
        <p:nvSpPr>
          <p:cNvPr id="3" name="Content Placeholder 2"/>
          <p:cNvSpPr>
            <a:spLocks noGrp="1"/>
          </p:cNvSpPr>
          <p:nvPr>
            <p:ph idx="1"/>
          </p:nvPr>
        </p:nvSpPr>
        <p:spPr/>
        <p:txBody>
          <a:bodyPr>
            <a:normAutofit lnSpcReduction="10000"/>
          </a:bodyPr>
          <a:lstStyle/>
          <a:p>
            <a:r>
              <a:rPr lang="en-US" dirty="0" smtClean="0"/>
              <a:t>Output is data that has been processed into a useful form. </a:t>
            </a:r>
          </a:p>
          <a:p>
            <a:r>
              <a:rPr lang="en-US" dirty="0" smtClean="0"/>
              <a:t>That is, computers process data (input) into information (output). </a:t>
            </a:r>
          </a:p>
          <a:p>
            <a:r>
              <a:rPr lang="en-US" dirty="0" smtClean="0"/>
              <a:t>Users view or watch output on a screen, print it, or hear it through speakers, headphones, or </a:t>
            </a:r>
            <a:r>
              <a:rPr lang="en-US" dirty="0" err="1" smtClean="0"/>
              <a:t>earbuds</a:t>
            </a:r>
            <a:r>
              <a:rPr lang="en-US" dirty="0" smtClean="0"/>
              <a:t>. </a:t>
            </a:r>
          </a:p>
          <a:p>
            <a:r>
              <a:rPr lang="en-US" dirty="0" smtClean="0"/>
              <a:t>While working with a computer, a user encounters four basic types of output: text, graphics, audio, and video.</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Devices</a:t>
            </a:r>
            <a:endParaRPr lang="en-US" dirty="0"/>
          </a:p>
        </p:txBody>
      </p:sp>
      <p:sp>
        <p:nvSpPr>
          <p:cNvPr id="3" name="Content Placeholder 2"/>
          <p:cNvSpPr>
            <a:spLocks noGrp="1"/>
          </p:cNvSpPr>
          <p:nvPr>
            <p:ph idx="1"/>
          </p:nvPr>
        </p:nvSpPr>
        <p:spPr/>
        <p:txBody>
          <a:bodyPr>
            <a:normAutofit lnSpcReduction="10000"/>
          </a:bodyPr>
          <a:lstStyle/>
          <a:p>
            <a:r>
              <a:rPr lang="en-US" dirty="0" smtClean="0"/>
              <a:t>A display device is an output device that visually conveys text, graphics, and video information. </a:t>
            </a:r>
          </a:p>
          <a:p>
            <a:r>
              <a:rPr lang="en-US" dirty="0" smtClean="0"/>
              <a:t>Desktop computers typically use a monitor as their display device. </a:t>
            </a:r>
          </a:p>
          <a:p>
            <a:r>
              <a:rPr lang="en-US" dirty="0" smtClean="0"/>
              <a:t>A monitor is a display device that is packaged as a separate peripheral. </a:t>
            </a:r>
          </a:p>
          <a:p>
            <a:r>
              <a:rPr lang="en-US" dirty="0" smtClean="0"/>
              <a:t>Some monitors have a tilt-and-swivel base that allows users to adjust the angle of the screen to minimize neck strain and reduce glare from overhead lighting.</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381000" y="457200"/>
            <a:ext cx="8458200" cy="6248296"/>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609600"/>
            <a:ext cx="8229600" cy="1066800"/>
          </a:xfrm>
        </p:spPr>
        <p:txBody>
          <a:bodyPr/>
          <a:lstStyle/>
          <a:p>
            <a:r>
              <a:rPr lang="en-US" dirty="0" smtClean="0"/>
              <a:t>Keyboard</a:t>
            </a:r>
            <a:endParaRPr lang="en-US" dirty="0"/>
          </a:p>
        </p:txBody>
      </p:sp>
      <p:pic>
        <p:nvPicPr>
          <p:cNvPr id="2050" name="Picture 2"/>
          <p:cNvPicPr>
            <a:picLocks noGrp="1" noChangeAspect="1" noChangeArrowheads="1"/>
          </p:cNvPicPr>
          <p:nvPr>
            <p:ph idx="1"/>
          </p:nvPr>
        </p:nvPicPr>
        <p:blipFill>
          <a:blip r:embed="rId2"/>
          <a:srcRect l="24242" t="23752" r="16316" b="16336"/>
          <a:stretch>
            <a:fillRect/>
          </a:stretch>
        </p:blipFill>
        <p:spPr bwMode="auto">
          <a:xfrm>
            <a:off x="457200" y="1600200"/>
            <a:ext cx="8382000" cy="4749800"/>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LCD Monitors and LCD Screens</a:t>
            </a:r>
            <a:endParaRPr lang="en-US" dirty="0"/>
          </a:p>
        </p:txBody>
      </p:sp>
      <p:sp>
        <p:nvSpPr>
          <p:cNvPr id="3" name="Content Placeholder 2"/>
          <p:cNvSpPr>
            <a:spLocks noGrp="1"/>
          </p:cNvSpPr>
          <p:nvPr>
            <p:ph idx="1"/>
          </p:nvPr>
        </p:nvSpPr>
        <p:spPr/>
        <p:txBody>
          <a:bodyPr/>
          <a:lstStyle/>
          <a:p>
            <a:r>
              <a:rPr lang="en-US" dirty="0" smtClean="0"/>
              <a:t>An LCD monitor is a desktop monitor that uses a liquid crystal display to produce images.</a:t>
            </a:r>
          </a:p>
          <a:p>
            <a:r>
              <a:rPr lang="en-US" dirty="0" smtClean="0"/>
              <a:t>These monitors produce sharp, flicker-free images. </a:t>
            </a:r>
          </a:p>
          <a:p>
            <a:r>
              <a:rPr lang="en-US" dirty="0" smtClean="0"/>
              <a:t>LCD monitors have a small footprint; that is, they do not take up much desk space. </a:t>
            </a:r>
          </a:p>
          <a:p>
            <a:r>
              <a:rPr lang="en-US" dirty="0" smtClean="0"/>
              <a:t>LCD monitors are available in a variety of sizes, with the more common being 19, 20, 22, 24, 26, 27, and 30 inches — some are 45 or 65 inches.</a:t>
            </a:r>
            <a:endParaRPr lang="en-US" dirty="0"/>
          </a:p>
        </p:txBody>
      </p:sp>
      <p:pic>
        <p:nvPicPr>
          <p:cNvPr id="10242" name="Picture 2"/>
          <p:cNvPicPr>
            <a:picLocks noChangeAspect="1" noChangeArrowheads="1"/>
          </p:cNvPicPr>
          <p:nvPr/>
        </p:nvPicPr>
        <p:blipFill>
          <a:blip r:embed="rId2"/>
          <a:srcRect/>
          <a:stretch>
            <a:fillRect/>
          </a:stretch>
        </p:blipFill>
        <p:spPr bwMode="auto">
          <a:xfrm>
            <a:off x="7315200" y="-33653"/>
            <a:ext cx="1828800" cy="1557653"/>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LCD Monitors and LCD Screens</a:t>
            </a:r>
            <a:endParaRPr lang="en-US" dirty="0"/>
          </a:p>
        </p:txBody>
      </p:sp>
      <p:sp>
        <p:nvSpPr>
          <p:cNvPr id="3" name="Content Placeholder 2"/>
          <p:cNvSpPr>
            <a:spLocks noGrp="1"/>
          </p:cNvSpPr>
          <p:nvPr>
            <p:ph idx="1"/>
          </p:nvPr>
        </p:nvSpPr>
        <p:spPr/>
        <p:txBody>
          <a:bodyPr/>
          <a:lstStyle/>
          <a:p>
            <a:r>
              <a:rPr lang="en-US" dirty="0" smtClean="0"/>
              <a:t>Mobile computers and mobile devices often have built-in LCD screens.</a:t>
            </a:r>
          </a:p>
          <a:p>
            <a:r>
              <a:rPr lang="en-US" dirty="0" smtClean="0"/>
              <a:t>Notebook computer screens are available in a variety of sizes, with the more common being 14.1, 15.4, 17, and 20.1 inches.</a:t>
            </a:r>
          </a:p>
          <a:p>
            <a:r>
              <a:rPr lang="en-US" dirty="0" smtClean="0"/>
              <a:t>Digital camera screen sizes usually range from 2.5 inches to 4 inches.</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304800" y="2286000"/>
            <a:ext cx="8652387" cy="4191000"/>
          </a:xfrm>
          <a:prstGeom prst="rect">
            <a:avLst/>
          </a:prstGeom>
          <a:noFill/>
          <a:ln w="9525">
            <a:noFill/>
            <a:miter lim="800000"/>
            <a:headEnd/>
            <a:tailEnd/>
          </a:ln>
          <a:effectLst/>
        </p:spPr>
      </p:pic>
      <p:sp>
        <p:nvSpPr>
          <p:cNvPr id="5" name="Title 1"/>
          <p:cNvSpPr>
            <a:spLocks noGrp="1"/>
          </p:cNvSpPr>
          <p:nvPr>
            <p:ph type="title"/>
          </p:nvPr>
        </p:nvSpPr>
        <p:spPr/>
        <p:txBody>
          <a:bodyPr>
            <a:normAutofit/>
          </a:bodyPr>
          <a:lstStyle/>
          <a:p>
            <a:r>
              <a:rPr lang="en-US" dirty="0" smtClean="0"/>
              <a:t>LCD Monitors and LCD Screens</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dirty="0" smtClean="0"/>
              <a:t>LCD Technology and Quality</a:t>
            </a:r>
            <a:endParaRPr lang="en-US" dirty="0"/>
          </a:p>
        </p:txBody>
      </p:sp>
      <p:sp>
        <p:nvSpPr>
          <p:cNvPr id="3" name="Content Placeholder 2"/>
          <p:cNvSpPr>
            <a:spLocks noGrp="1"/>
          </p:cNvSpPr>
          <p:nvPr>
            <p:ph idx="1"/>
          </p:nvPr>
        </p:nvSpPr>
        <p:spPr>
          <a:xfrm>
            <a:off x="457200" y="1828800"/>
            <a:ext cx="8229600" cy="4745736"/>
          </a:xfrm>
        </p:spPr>
        <p:txBody>
          <a:bodyPr>
            <a:normAutofit fontScale="92500" lnSpcReduction="20000"/>
          </a:bodyPr>
          <a:lstStyle/>
          <a:p>
            <a:r>
              <a:rPr lang="en-US" dirty="0" smtClean="0">
                <a:solidFill>
                  <a:srgbClr val="FF0000"/>
                </a:solidFill>
              </a:rPr>
              <a:t>A liquid crystal display (LCD) uses a liquid compound to present information on a display device. </a:t>
            </a:r>
          </a:p>
          <a:p>
            <a:r>
              <a:rPr lang="en-US" dirty="0" smtClean="0"/>
              <a:t>Computer LCDs typically contain fluorescent tubes that emit light waves toward the liquid-crystal cells, which are sandwiched between two sheets of material.</a:t>
            </a:r>
          </a:p>
          <a:p>
            <a:r>
              <a:rPr lang="en-US" dirty="0" smtClean="0"/>
              <a:t>Resolution is the number of horizontal and vertical pixels in a display device. </a:t>
            </a:r>
          </a:p>
          <a:p>
            <a:r>
              <a:rPr lang="en-US" dirty="0" smtClean="0"/>
              <a:t>For example, a monitor that has a 1440 x 900 resolution displays up to 1440 pixels per horizontal row and 900 pixels per vertical row, for a total of 1,296,000 pixels to create a screen image.</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LCD Technology and Quality</a:t>
            </a:r>
            <a:endParaRPr lang="en-US" dirty="0"/>
          </a:p>
        </p:txBody>
      </p:sp>
      <p:sp>
        <p:nvSpPr>
          <p:cNvPr id="3" name="Content Placeholder 2"/>
          <p:cNvSpPr>
            <a:spLocks noGrp="1"/>
          </p:cNvSpPr>
          <p:nvPr>
            <p:ph idx="1"/>
          </p:nvPr>
        </p:nvSpPr>
        <p:spPr/>
        <p:txBody>
          <a:bodyPr/>
          <a:lstStyle/>
          <a:p>
            <a:r>
              <a:rPr lang="en-US" dirty="0" smtClean="0">
                <a:solidFill>
                  <a:srgbClr val="FF0000"/>
                </a:solidFill>
              </a:rPr>
              <a:t>Response time </a:t>
            </a:r>
            <a:r>
              <a:rPr lang="en-US" dirty="0" smtClean="0"/>
              <a:t>of an LCD monitor or screen is the time in milliseconds (ms) that it takes to turn a pixel on or off. LCD monitors’ and screens’ response times range from 3 to 16 </a:t>
            </a:r>
            <a:r>
              <a:rPr lang="en-US" dirty="0" err="1" smtClean="0"/>
              <a:t>ms.</a:t>
            </a:r>
            <a:r>
              <a:rPr lang="en-US" dirty="0" smtClean="0"/>
              <a:t> The lower the number, the faster the response time.</a:t>
            </a:r>
          </a:p>
          <a:p>
            <a:r>
              <a:rPr lang="en-US" dirty="0" smtClean="0">
                <a:solidFill>
                  <a:srgbClr val="FF0000"/>
                </a:solidFill>
              </a:rPr>
              <a:t>Brightness of an LCD </a:t>
            </a:r>
            <a:r>
              <a:rPr lang="en-US" dirty="0" smtClean="0"/>
              <a:t>monitor or LCD screen is measured in nits. A </a:t>
            </a:r>
            <a:r>
              <a:rPr lang="en-US" dirty="0" smtClean="0">
                <a:solidFill>
                  <a:srgbClr val="FF0000"/>
                </a:solidFill>
              </a:rPr>
              <a:t>nit</a:t>
            </a:r>
            <a:r>
              <a:rPr lang="en-US" dirty="0" smtClean="0"/>
              <a:t> is a unit of visible light intensity. The higher the nits, the brighter the images.</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838200"/>
            <a:ext cx="8229600" cy="1066800"/>
          </a:xfrm>
        </p:spPr>
        <p:txBody>
          <a:bodyPr/>
          <a:lstStyle/>
          <a:p>
            <a:r>
              <a:rPr lang="en-US" dirty="0" smtClean="0"/>
              <a:t>LCD Technology and Quality</a:t>
            </a:r>
            <a:endParaRPr lang="en-US" dirty="0"/>
          </a:p>
        </p:txBody>
      </p:sp>
      <p:sp>
        <p:nvSpPr>
          <p:cNvPr id="3" name="Content Placeholder 2"/>
          <p:cNvSpPr>
            <a:spLocks noGrp="1"/>
          </p:cNvSpPr>
          <p:nvPr>
            <p:ph idx="1"/>
          </p:nvPr>
        </p:nvSpPr>
        <p:spPr>
          <a:xfrm>
            <a:off x="457200" y="1828800"/>
            <a:ext cx="8229600" cy="4745736"/>
          </a:xfrm>
        </p:spPr>
        <p:txBody>
          <a:bodyPr>
            <a:normAutofit lnSpcReduction="10000"/>
          </a:bodyPr>
          <a:lstStyle/>
          <a:p>
            <a:r>
              <a:rPr lang="en-US" dirty="0" smtClean="0">
                <a:solidFill>
                  <a:srgbClr val="FF0000"/>
                </a:solidFill>
              </a:rPr>
              <a:t>Dot pitch</a:t>
            </a:r>
            <a:r>
              <a:rPr lang="en-US" dirty="0" smtClean="0"/>
              <a:t>, sometimes called pixel pitch, is the distance in millimeters between pixels on a display device. Average dot pitch on LCD monitors and screens should be .30 mm or lower. The lower the number, the sharper the image. </a:t>
            </a:r>
          </a:p>
          <a:p>
            <a:r>
              <a:rPr lang="en-US" dirty="0" smtClean="0">
                <a:solidFill>
                  <a:srgbClr val="FF0000"/>
                </a:solidFill>
              </a:rPr>
              <a:t>Contrast ratio </a:t>
            </a:r>
            <a:r>
              <a:rPr lang="en-US" dirty="0" smtClean="0"/>
              <a:t>describes the difference in light intensity between the brightest white and darkest black that can be displayed on an LCD monitor. Contrast ratios today range from 500:1 to 2000:1. Higher contrast ratios represent colors better.</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dirty="0" smtClean="0"/>
              <a:t>Ports and LCD Monitors</a:t>
            </a:r>
            <a:endParaRPr lang="en-US" dirty="0"/>
          </a:p>
        </p:txBody>
      </p:sp>
      <p:sp>
        <p:nvSpPr>
          <p:cNvPr id="3" name="Content Placeholder 2"/>
          <p:cNvSpPr>
            <a:spLocks noGrp="1"/>
          </p:cNvSpPr>
          <p:nvPr>
            <p:ph idx="1"/>
          </p:nvPr>
        </p:nvSpPr>
        <p:spPr>
          <a:xfrm>
            <a:off x="457200" y="1752600"/>
            <a:ext cx="8229600" cy="4821936"/>
          </a:xfrm>
        </p:spPr>
        <p:txBody>
          <a:bodyPr>
            <a:normAutofit fontScale="92500" lnSpcReduction="10000"/>
          </a:bodyPr>
          <a:lstStyle/>
          <a:p>
            <a:r>
              <a:rPr lang="en-US" dirty="0" smtClean="0"/>
              <a:t>A cable on a monitor plugs in a port on the system unit. LCD monitors use a digital signal to produce a picture. To display the highest quality images, an LCD monitor should plug in a DVI port, an HDMI port, or a </a:t>
            </a:r>
            <a:r>
              <a:rPr lang="en-US" dirty="0" err="1" smtClean="0"/>
              <a:t>DisplayPort</a:t>
            </a:r>
            <a:r>
              <a:rPr lang="en-US" dirty="0" smtClean="0"/>
              <a:t>. </a:t>
            </a:r>
          </a:p>
          <a:p>
            <a:r>
              <a:rPr lang="en-US" dirty="0" smtClean="0"/>
              <a:t>A DVI (Digital Video Interface) port enables digital signals to transmit directly to an LCD monitor. </a:t>
            </a:r>
          </a:p>
          <a:p>
            <a:r>
              <a:rPr lang="en-US" dirty="0" smtClean="0"/>
              <a:t>An HDMI (High-Definition Media Interface) port combines DVI with high-definition (HD) television and video.</a:t>
            </a:r>
          </a:p>
          <a:p>
            <a:r>
              <a:rPr lang="en-US" dirty="0" smtClean="0"/>
              <a:t> The </a:t>
            </a:r>
            <a:r>
              <a:rPr lang="en-US" dirty="0" err="1" smtClean="0"/>
              <a:t>DisplayPort</a:t>
            </a:r>
            <a:r>
              <a:rPr lang="en-US" dirty="0" smtClean="0"/>
              <a:t> is an alternative to DVI that also supports HDMI.</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Plasma Monitors</a:t>
            </a:r>
            <a:endParaRPr lang="en-US" dirty="0"/>
          </a:p>
        </p:txBody>
      </p:sp>
      <p:sp>
        <p:nvSpPr>
          <p:cNvPr id="3" name="Content Placeholder 2"/>
          <p:cNvSpPr>
            <a:spLocks noGrp="1"/>
          </p:cNvSpPr>
          <p:nvPr>
            <p:ph idx="1"/>
          </p:nvPr>
        </p:nvSpPr>
        <p:spPr/>
        <p:txBody>
          <a:bodyPr/>
          <a:lstStyle/>
          <a:p>
            <a:r>
              <a:rPr lang="en-US" dirty="0" smtClean="0"/>
              <a:t>A plasma monitor is a display device that uses gas plasma technology, which sandwiches a layer of gas between two glass plates. </a:t>
            </a:r>
          </a:p>
          <a:p>
            <a:r>
              <a:rPr lang="en-US" dirty="0" smtClean="0"/>
              <a:t>Plasma monitors offer screen sizes up to 150 inches wide and richer colors than LCD monitors but are more expensive. Like LCD monitors, plasma monitors can hang directly on a wall.</a:t>
            </a:r>
            <a:endParaRPr lang="en-US" dirty="0"/>
          </a:p>
        </p:txBody>
      </p:sp>
      <p:pic>
        <p:nvPicPr>
          <p:cNvPr id="12290" name="Picture 2"/>
          <p:cNvPicPr>
            <a:picLocks noChangeAspect="1" noChangeArrowheads="1"/>
          </p:cNvPicPr>
          <p:nvPr/>
        </p:nvPicPr>
        <p:blipFill>
          <a:blip r:embed="rId2"/>
          <a:srcRect/>
          <a:stretch>
            <a:fillRect/>
          </a:stretch>
        </p:blipFill>
        <p:spPr bwMode="auto">
          <a:xfrm>
            <a:off x="6629400" y="304800"/>
            <a:ext cx="2209800" cy="1822963"/>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CRT Monitors</a:t>
            </a:r>
            <a:endParaRPr lang="en-US" dirty="0"/>
          </a:p>
        </p:txBody>
      </p:sp>
      <p:sp>
        <p:nvSpPr>
          <p:cNvPr id="3" name="Content Placeholder 2"/>
          <p:cNvSpPr>
            <a:spLocks noGrp="1"/>
          </p:cNvSpPr>
          <p:nvPr>
            <p:ph idx="1"/>
          </p:nvPr>
        </p:nvSpPr>
        <p:spPr/>
        <p:txBody>
          <a:bodyPr/>
          <a:lstStyle/>
          <a:p>
            <a:r>
              <a:rPr lang="en-US" dirty="0" smtClean="0"/>
              <a:t>A CRT monitor is a desktop monitor that contains a cathode-ray tube. A cathode-ray tube (CRT) is a large, sealed glass tube. The front of the tube is the screen. </a:t>
            </a:r>
          </a:p>
          <a:p>
            <a:r>
              <a:rPr lang="en-US" dirty="0" smtClean="0"/>
              <a:t>A CRT’s viewable size is the diagonal measurement of the actual viewing area provided by the screen in the CRT monitor. </a:t>
            </a:r>
          </a:p>
          <a:p>
            <a:r>
              <a:rPr lang="en-US" dirty="0" smtClean="0"/>
              <a:t>A 21-inch monitor, for example, may have a viewable size of 20 inches.</a:t>
            </a:r>
            <a:endParaRPr lang="en-US" dirty="0"/>
          </a:p>
        </p:txBody>
      </p:sp>
      <p:pic>
        <p:nvPicPr>
          <p:cNvPr id="13314" name="Picture 2"/>
          <p:cNvPicPr>
            <a:picLocks noChangeAspect="1" noChangeArrowheads="1"/>
          </p:cNvPicPr>
          <p:nvPr/>
        </p:nvPicPr>
        <p:blipFill>
          <a:blip r:embed="rId2"/>
          <a:srcRect/>
          <a:stretch>
            <a:fillRect/>
          </a:stretch>
        </p:blipFill>
        <p:spPr bwMode="auto">
          <a:xfrm>
            <a:off x="6781800" y="381000"/>
            <a:ext cx="1828800" cy="1723292"/>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Printers</a:t>
            </a:r>
            <a:endParaRPr lang="en-US" dirty="0"/>
          </a:p>
        </p:txBody>
      </p:sp>
      <p:sp>
        <p:nvSpPr>
          <p:cNvPr id="3" name="Content Placeholder 2"/>
          <p:cNvSpPr>
            <a:spLocks noGrp="1"/>
          </p:cNvSpPr>
          <p:nvPr>
            <p:ph idx="1"/>
          </p:nvPr>
        </p:nvSpPr>
        <p:spPr/>
        <p:txBody>
          <a:bodyPr/>
          <a:lstStyle/>
          <a:p>
            <a:r>
              <a:rPr lang="en-US" dirty="0" smtClean="0"/>
              <a:t>A printer is an output device that produces text and graphics on a physical medium such as paper. </a:t>
            </a:r>
          </a:p>
          <a:p>
            <a:r>
              <a:rPr lang="en-US" smtClean="0"/>
              <a:t>Many </a:t>
            </a:r>
            <a:r>
              <a:rPr lang="en-US" dirty="0" smtClean="0"/>
              <a:t>different types and styles of printers exist with varying speeds, capabilities, and printing methods.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Keyboards for Mobile Computers and Mobile Devices</a:t>
            </a:r>
            <a:endParaRPr lang="en-US" dirty="0"/>
          </a:p>
        </p:txBody>
      </p:sp>
      <p:sp>
        <p:nvSpPr>
          <p:cNvPr id="3" name="Content Placeholder 2"/>
          <p:cNvSpPr>
            <a:spLocks noGrp="1"/>
          </p:cNvSpPr>
          <p:nvPr>
            <p:ph idx="1"/>
          </p:nvPr>
        </p:nvSpPr>
        <p:spPr/>
        <p:txBody>
          <a:bodyPr/>
          <a:lstStyle/>
          <a:p>
            <a:r>
              <a:rPr lang="en-US" dirty="0" smtClean="0"/>
              <a:t>On notebook and some handheld computers, smart phones, and other mobile devices, the keyboard is built in the top of the system unit.</a:t>
            </a:r>
            <a:endParaRPr lang="en-US" dirty="0"/>
          </a:p>
        </p:txBody>
      </p:sp>
      <p:pic>
        <p:nvPicPr>
          <p:cNvPr id="3075" name="Picture 3"/>
          <p:cNvPicPr>
            <a:picLocks noChangeAspect="1" noChangeArrowheads="1"/>
          </p:cNvPicPr>
          <p:nvPr/>
        </p:nvPicPr>
        <p:blipFill>
          <a:blip r:embed="rId2"/>
          <a:srcRect l="12518" t="35417" r="25988" b="14583"/>
          <a:stretch>
            <a:fillRect/>
          </a:stretch>
        </p:blipFill>
        <p:spPr bwMode="auto">
          <a:xfrm>
            <a:off x="1295400" y="3627120"/>
            <a:ext cx="6400800" cy="2926080"/>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Producing Printed Output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Although many users today print by connecting a computer to a printer with a cable.</a:t>
            </a:r>
          </a:p>
          <a:p>
            <a:r>
              <a:rPr lang="en-US" dirty="0" smtClean="0"/>
              <a:t>Today, wireless printing technology makes the task of printing from a notebook computer, smart phone, or digital camera much easier. </a:t>
            </a:r>
          </a:p>
          <a:p>
            <a:r>
              <a:rPr lang="en-US" dirty="0" smtClean="0"/>
              <a:t>Two wireless technologies for printing are </a:t>
            </a:r>
            <a:r>
              <a:rPr lang="en-US" dirty="0" smtClean="0">
                <a:solidFill>
                  <a:srgbClr val="FF0000"/>
                </a:solidFill>
              </a:rPr>
              <a:t>Bluetooth and infrared</a:t>
            </a:r>
            <a:r>
              <a:rPr lang="en-US" dirty="0" smtClean="0"/>
              <a:t>. </a:t>
            </a:r>
          </a:p>
          <a:p>
            <a:r>
              <a:rPr lang="en-US" dirty="0" smtClean="0">
                <a:solidFill>
                  <a:srgbClr val="FF0000"/>
                </a:solidFill>
              </a:rPr>
              <a:t>With Bluetooth printing</a:t>
            </a:r>
            <a:r>
              <a:rPr lang="en-US" dirty="0" smtClean="0"/>
              <a:t>, a computer or other device transmits output to a printer via radio waves. </a:t>
            </a:r>
          </a:p>
          <a:p>
            <a:r>
              <a:rPr lang="en-US" dirty="0" smtClean="0">
                <a:solidFill>
                  <a:srgbClr val="FF0000"/>
                </a:solidFill>
              </a:rPr>
              <a:t>With infrared printing</a:t>
            </a:r>
            <a:r>
              <a:rPr lang="en-US" dirty="0" smtClean="0"/>
              <a:t>, a printer communicates with a computer or other device using infrared light waves.</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r>
              <a:rPr lang="en-US" dirty="0" smtClean="0"/>
              <a:t>Instead of downloading photos from a digital camera to a computer, users can print these digital photos using a variety of techniques. </a:t>
            </a:r>
          </a:p>
          <a:p>
            <a:r>
              <a:rPr lang="en-US" dirty="0" smtClean="0">
                <a:solidFill>
                  <a:srgbClr val="FF0000"/>
                </a:solidFill>
              </a:rPr>
              <a:t>Some cameras connect directly</a:t>
            </a:r>
            <a:r>
              <a:rPr lang="en-US" dirty="0" smtClean="0"/>
              <a:t> to a printer via a cable. </a:t>
            </a:r>
          </a:p>
          <a:p>
            <a:r>
              <a:rPr lang="en-US" dirty="0" smtClean="0">
                <a:solidFill>
                  <a:srgbClr val="FF0000"/>
                </a:solidFill>
              </a:rPr>
              <a:t>Others store photos on memory cards</a:t>
            </a:r>
            <a:r>
              <a:rPr lang="en-US" dirty="0" smtClean="0"/>
              <a:t> that can be removed and inserted in the printer.</a:t>
            </a:r>
          </a:p>
          <a:p>
            <a:r>
              <a:rPr lang="en-US" dirty="0" smtClean="0"/>
              <a:t> </a:t>
            </a:r>
            <a:r>
              <a:rPr lang="en-US" dirty="0" smtClean="0">
                <a:solidFill>
                  <a:srgbClr val="FF0000"/>
                </a:solidFill>
              </a:rPr>
              <a:t>Some printers have a docking station</a:t>
            </a:r>
            <a:r>
              <a:rPr lang="en-US" dirty="0" smtClean="0"/>
              <a:t>, into which the user inserts the camera to print photos stored in the camera. </a:t>
            </a:r>
          </a:p>
          <a:p>
            <a:r>
              <a:rPr lang="en-US" dirty="0" smtClean="0"/>
              <a:t>Finally, many home and business users print to a central printer on a network. Their computer may communicate with the network printer via cables or wirelessly</a:t>
            </a:r>
            <a:endParaRPr lang="en-US" dirty="0"/>
          </a:p>
        </p:txBody>
      </p:sp>
      <p:sp>
        <p:nvSpPr>
          <p:cNvPr id="4" name="Title 1"/>
          <p:cNvSpPr>
            <a:spLocks noGrp="1"/>
          </p:cNvSpPr>
          <p:nvPr>
            <p:ph type="title"/>
          </p:nvPr>
        </p:nvSpPr>
        <p:spPr/>
        <p:txBody>
          <a:bodyPr/>
          <a:lstStyle/>
          <a:p>
            <a:r>
              <a:rPr lang="en-US" dirty="0" smtClean="0"/>
              <a:t>Producing Printed Output </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1676400" y="1600200"/>
            <a:ext cx="5488004" cy="4805164"/>
          </a:xfrm>
          <a:prstGeom prst="rect">
            <a:avLst/>
          </a:prstGeom>
          <a:noFill/>
          <a:ln w="9525">
            <a:noFill/>
            <a:miter lim="800000"/>
            <a:headEnd/>
            <a:tailEnd/>
          </a:ln>
          <a:effectLst/>
        </p:spPr>
      </p:pic>
      <p:sp>
        <p:nvSpPr>
          <p:cNvPr id="5" name="Title 1"/>
          <p:cNvSpPr>
            <a:spLocks noGrp="1"/>
          </p:cNvSpPr>
          <p:nvPr>
            <p:ph type="title"/>
          </p:nvPr>
        </p:nvSpPr>
        <p:spPr>
          <a:xfrm>
            <a:off x="533400" y="381000"/>
            <a:ext cx="8229600" cy="838200"/>
          </a:xfrm>
        </p:spPr>
        <p:txBody>
          <a:bodyPr/>
          <a:lstStyle/>
          <a:p>
            <a:r>
              <a:rPr lang="en-US" dirty="0" smtClean="0"/>
              <a:t>Producing Printed Output </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Nonimpact Printers</a:t>
            </a:r>
            <a:endParaRPr lang="en-US" dirty="0"/>
          </a:p>
        </p:txBody>
      </p:sp>
      <p:sp>
        <p:nvSpPr>
          <p:cNvPr id="3" name="Content Placeholder 2"/>
          <p:cNvSpPr>
            <a:spLocks noGrp="1"/>
          </p:cNvSpPr>
          <p:nvPr>
            <p:ph idx="1"/>
          </p:nvPr>
        </p:nvSpPr>
        <p:spPr/>
        <p:txBody>
          <a:bodyPr/>
          <a:lstStyle/>
          <a:p>
            <a:r>
              <a:rPr lang="en-US" dirty="0" smtClean="0"/>
              <a:t>A nonimpact printer </a:t>
            </a:r>
            <a:r>
              <a:rPr lang="en-US" dirty="0" smtClean="0">
                <a:solidFill>
                  <a:srgbClr val="FF0000"/>
                </a:solidFill>
              </a:rPr>
              <a:t>forms characters and graphics on a piece of paper without actually striking the paper. </a:t>
            </a:r>
          </a:p>
          <a:p>
            <a:r>
              <a:rPr lang="en-US" dirty="0" smtClean="0">
                <a:solidFill>
                  <a:srgbClr val="FF0000"/>
                </a:solidFill>
              </a:rPr>
              <a:t>Some nonimpact printers spray ink, while others use heat or pressure to create images. </a:t>
            </a:r>
          </a:p>
          <a:p>
            <a:r>
              <a:rPr lang="en-US" dirty="0" smtClean="0"/>
              <a:t>Commonly used nonimpact printers are ink-jet printers, photo printers, laser printers, thermal printers, mobile printers, plotters, and large-format printers. </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Ink-Jet Printers</a:t>
            </a:r>
            <a:endParaRPr lang="en-US" dirty="0"/>
          </a:p>
        </p:txBody>
      </p:sp>
      <p:sp>
        <p:nvSpPr>
          <p:cNvPr id="3" name="Content Placeholder 2"/>
          <p:cNvSpPr>
            <a:spLocks noGrp="1"/>
          </p:cNvSpPr>
          <p:nvPr>
            <p:ph idx="1"/>
          </p:nvPr>
        </p:nvSpPr>
        <p:spPr/>
        <p:txBody>
          <a:bodyPr>
            <a:normAutofit/>
          </a:bodyPr>
          <a:lstStyle/>
          <a:p>
            <a:r>
              <a:rPr lang="en-US" dirty="0" smtClean="0"/>
              <a:t>An ink-jet printer is a type of nonimpact printer </a:t>
            </a:r>
            <a:r>
              <a:rPr lang="en-US" dirty="0" smtClean="0">
                <a:solidFill>
                  <a:srgbClr val="FF0000"/>
                </a:solidFill>
              </a:rPr>
              <a:t>that forms characters and graphics by spraying tiny drops of liquid ink onto a piece of paper. </a:t>
            </a:r>
          </a:p>
          <a:p>
            <a:r>
              <a:rPr lang="en-US" dirty="0" smtClean="0"/>
              <a:t>Ink-jet printers have become a popular type of color printer for use in the home. </a:t>
            </a:r>
          </a:p>
          <a:p>
            <a:r>
              <a:rPr lang="en-US" dirty="0" smtClean="0"/>
              <a:t>Ink-jet printers produce text and graphics in both black-and-white and color on a variety of paper types.</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As with many other input and output devices, one factor that determines the quality of an ink-jet printer is its resolution. </a:t>
            </a:r>
          </a:p>
          <a:p>
            <a:r>
              <a:rPr lang="en-US" dirty="0" smtClean="0">
                <a:solidFill>
                  <a:srgbClr val="FF0000"/>
                </a:solidFill>
              </a:rPr>
              <a:t>Printer resolution </a:t>
            </a:r>
            <a:r>
              <a:rPr lang="en-US" dirty="0" smtClean="0"/>
              <a:t>is measured by the number of dots per inch (dpi) a printer can print. </a:t>
            </a:r>
          </a:p>
          <a:p>
            <a:r>
              <a:rPr lang="en-US" dirty="0" smtClean="0"/>
              <a:t>Most ink-jet printers can print from </a:t>
            </a:r>
            <a:r>
              <a:rPr lang="en-US" dirty="0" smtClean="0">
                <a:solidFill>
                  <a:srgbClr val="FF0000"/>
                </a:solidFill>
              </a:rPr>
              <a:t>1200 to 4800 dpi. </a:t>
            </a:r>
          </a:p>
          <a:p>
            <a:r>
              <a:rPr lang="en-US" dirty="0" smtClean="0"/>
              <a:t>The speed of an ink-jet printer is measured by the number of </a:t>
            </a:r>
            <a:r>
              <a:rPr lang="en-US" dirty="0" smtClean="0">
                <a:solidFill>
                  <a:srgbClr val="FF0000"/>
                </a:solidFill>
              </a:rPr>
              <a:t>pages per minute (</a:t>
            </a:r>
            <a:r>
              <a:rPr lang="en-US" dirty="0" err="1" smtClean="0">
                <a:solidFill>
                  <a:srgbClr val="FF0000"/>
                </a:solidFill>
              </a:rPr>
              <a:t>ppm</a:t>
            </a:r>
            <a:r>
              <a:rPr lang="en-US" dirty="0" smtClean="0">
                <a:solidFill>
                  <a:srgbClr val="FF0000"/>
                </a:solidFill>
              </a:rPr>
              <a:t>) </a:t>
            </a:r>
            <a:r>
              <a:rPr lang="en-US" dirty="0" smtClean="0"/>
              <a:t>it can print. </a:t>
            </a:r>
          </a:p>
          <a:p>
            <a:r>
              <a:rPr lang="en-US" dirty="0" smtClean="0"/>
              <a:t>Most ink-jet printers print from </a:t>
            </a:r>
            <a:r>
              <a:rPr lang="en-US" dirty="0" smtClean="0">
                <a:solidFill>
                  <a:srgbClr val="FF0000"/>
                </a:solidFill>
              </a:rPr>
              <a:t>12 to 36 </a:t>
            </a:r>
            <a:r>
              <a:rPr lang="en-US" dirty="0" err="1" smtClean="0">
                <a:solidFill>
                  <a:srgbClr val="FF0000"/>
                </a:solidFill>
              </a:rPr>
              <a:t>ppm</a:t>
            </a:r>
            <a:r>
              <a:rPr lang="en-US" dirty="0" smtClean="0">
                <a:solidFill>
                  <a:srgbClr val="FF0000"/>
                </a:solidFill>
              </a:rPr>
              <a:t>. Graphics and colors print at a slower rate.</a:t>
            </a:r>
            <a:endParaRPr lang="en-US" dirty="0">
              <a:solidFill>
                <a:srgbClr val="FF0000"/>
              </a:solidFill>
            </a:endParaRPr>
          </a:p>
        </p:txBody>
      </p:sp>
      <p:sp>
        <p:nvSpPr>
          <p:cNvPr id="4" name="Title 1"/>
          <p:cNvSpPr>
            <a:spLocks noGrp="1"/>
          </p:cNvSpPr>
          <p:nvPr>
            <p:ph type="title"/>
          </p:nvPr>
        </p:nvSpPr>
        <p:spPr>
          <a:xfrm>
            <a:off x="457200" y="1143000"/>
            <a:ext cx="8229600" cy="1066800"/>
          </a:xfrm>
        </p:spPr>
        <p:txBody>
          <a:bodyPr/>
          <a:lstStyle/>
          <a:p>
            <a:r>
              <a:rPr lang="en-US" dirty="0" smtClean="0"/>
              <a:t>Ink-Jet Printers</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1115832" y="1524000"/>
            <a:ext cx="6961367" cy="5202369"/>
          </a:xfrm>
          <a:prstGeom prst="rect">
            <a:avLst/>
          </a:prstGeom>
          <a:noFill/>
          <a:ln w="9525">
            <a:noFill/>
            <a:miter lim="800000"/>
            <a:headEnd/>
            <a:tailEnd/>
          </a:ln>
          <a:effectLst/>
        </p:spPr>
      </p:pic>
      <p:sp>
        <p:nvSpPr>
          <p:cNvPr id="5" name="Title 1"/>
          <p:cNvSpPr>
            <a:spLocks noGrp="1"/>
          </p:cNvSpPr>
          <p:nvPr>
            <p:ph type="title"/>
          </p:nvPr>
        </p:nvSpPr>
        <p:spPr>
          <a:xfrm>
            <a:off x="457200" y="685800"/>
            <a:ext cx="8229600" cy="1066800"/>
          </a:xfrm>
        </p:spPr>
        <p:txBody>
          <a:bodyPr/>
          <a:lstStyle/>
          <a:p>
            <a:r>
              <a:rPr lang="en-US" dirty="0" smtClean="0"/>
              <a:t>Ink-Jet Printers</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828800"/>
            <a:ext cx="8305800" cy="4745736"/>
          </a:xfrm>
        </p:spPr>
        <p:txBody>
          <a:bodyPr>
            <a:normAutofit fontScale="92500"/>
          </a:bodyPr>
          <a:lstStyle/>
          <a:p>
            <a:r>
              <a:rPr lang="en-US" dirty="0" smtClean="0"/>
              <a:t>The print head mechanism in an ink-jet printer contains </a:t>
            </a:r>
            <a:r>
              <a:rPr lang="en-US" dirty="0" smtClean="0">
                <a:solidFill>
                  <a:srgbClr val="FF0000"/>
                </a:solidFill>
              </a:rPr>
              <a:t>ink-filled cartridges</a:t>
            </a:r>
            <a:r>
              <a:rPr lang="en-US" dirty="0" smtClean="0"/>
              <a:t>. Each cartridge has fifty to several hundred small ink holes, or nozzles. </a:t>
            </a:r>
          </a:p>
          <a:p>
            <a:r>
              <a:rPr lang="en-US" dirty="0" smtClean="0"/>
              <a:t>The ink propels through any combination of the nozzles to form a character or image on the paper. </a:t>
            </a:r>
          </a:p>
          <a:p>
            <a:r>
              <a:rPr lang="en-US" dirty="0" smtClean="0"/>
              <a:t>When the </a:t>
            </a:r>
            <a:r>
              <a:rPr lang="en-US" dirty="0" smtClean="0">
                <a:solidFill>
                  <a:srgbClr val="FF0000"/>
                </a:solidFill>
              </a:rPr>
              <a:t>ink cartridge runs out of ink</a:t>
            </a:r>
            <a:r>
              <a:rPr lang="en-US" dirty="0" smtClean="0"/>
              <a:t>, you simply replace the cartridge. </a:t>
            </a:r>
          </a:p>
          <a:p>
            <a:r>
              <a:rPr lang="en-US" dirty="0" smtClean="0"/>
              <a:t>Most ink-jet printers use </a:t>
            </a:r>
            <a:r>
              <a:rPr lang="en-US" dirty="0" smtClean="0">
                <a:solidFill>
                  <a:srgbClr val="FF0000"/>
                </a:solidFill>
              </a:rPr>
              <a:t>two or more ink cartridges: </a:t>
            </a:r>
            <a:r>
              <a:rPr lang="en-US" dirty="0" smtClean="0"/>
              <a:t>one containing black ink and the other(s) containing colors</a:t>
            </a:r>
            <a:endParaRPr lang="en-US" dirty="0"/>
          </a:p>
        </p:txBody>
      </p:sp>
      <p:sp>
        <p:nvSpPr>
          <p:cNvPr id="4" name="Title 1"/>
          <p:cNvSpPr>
            <a:spLocks noGrp="1"/>
          </p:cNvSpPr>
          <p:nvPr>
            <p:ph type="title"/>
          </p:nvPr>
        </p:nvSpPr>
        <p:spPr>
          <a:xfrm>
            <a:off x="457200" y="685800"/>
            <a:ext cx="8229600" cy="1066800"/>
          </a:xfrm>
        </p:spPr>
        <p:txBody>
          <a:bodyPr/>
          <a:lstStyle/>
          <a:p>
            <a:r>
              <a:rPr lang="en-US" dirty="0" smtClean="0"/>
              <a:t>Ink-Jet Printers</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Printers</a:t>
            </a:r>
            <a:endParaRPr lang="en-US" dirty="0"/>
          </a:p>
        </p:txBody>
      </p:sp>
      <p:sp>
        <p:nvSpPr>
          <p:cNvPr id="3" name="Content Placeholder 2"/>
          <p:cNvSpPr>
            <a:spLocks noGrp="1"/>
          </p:cNvSpPr>
          <p:nvPr>
            <p:ph idx="1"/>
          </p:nvPr>
        </p:nvSpPr>
        <p:spPr/>
        <p:txBody>
          <a:bodyPr>
            <a:normAutofit fontScale="92500"/>
          </a:bodyPr>
          <a:lstStyle/>
          <a:p>
            <a:r>
              <a:rPr lang="en-US" dirty="0" smtClean="0"/>
              <a:t>A photo printer is a color printer that produces photo-lab-quality pictures. </a:t>
            </a:r>
          </a:p>
          <a:p>
            <a:r>
              <a:rPr lang="en-US" dirty="0" smtClean="0"/>
              <a:t>Some photo printers print just one or two sizes of photos, for example, 3 3 5 inches and 4 3 6 inches. </a:t>
            </a:r>
          </a:p>
          <a:p>
            <a:r>
              <a:rPr lang="en-US" dirty="0" smtClean="0"/>
              <a:t>Others print up to letter size, legal size, or even larger. </a:t>
            </a:r>
          </a:p>
          <a:p>
            <a:r>
              <a:rPr lang="en-US" dirty="0" smtClean="0"/>
              <a:t>Many photo printers use ink-jet technology. With models that can print letter sized documents, users connect the photo printer to their computer and use it for all their printing needs.</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Most photo printers are </a:t>
            </a:r>
            <a:r>
              <a:rPr lang="en-US" dirty="0" err="1" smtClean="0">
                <a:solidFill>
                  <a:srgbClr val="FF0000"/>
                </a:solidFill>
              </a:rPr>
              <a:t>PictBridge</a:t>
            </a:r>
            <a:r>
              <a:rPr lang="en-US" dirty="0" smtClean="0"/>
              <a:t> enabled, so that you can print photos without a computer. </a:t>
            </a:r>
          </a:p>
          <a:p>
            <a:r>
              <a:rPr lang="en-US" dirty="0" err="1" smtClean="0">
                <a:solidFill>
                  <a:srgbClr val="FF0000"/>
                </a:solidFill>
              </a:rPr>
              <a:t>PictBridge</a:t>
            </a:r>
            <a:r>
              <a:rPr lang="en-US" dirty="0" smtClean="0"/>
              <a:t> is a standard technology that allows you to print photos directly from a digital camera </a:t>
            </a:r>
            <a:r>
              <a:rPr lang="en-US" dirty="0" smtClean="0">
                <a:solidFill>
                  <a:srgbClr val="FF0000"/>
                </a:solidFill>
              </a:rPr>
              <a:t>by connecting a cable from the digital camera to a USB port on the printer. </a:t>
            </a:r>
          </a:p>
          <a:p>
            <a:r>
              <a:rPr lang="en-US" dirty="0" smtClean="0">
                <a:solidFill>
                  <a:srgbClr val="FF0000"/>
                </a:solidFill>
              </a:rPr>
              <a:t>Photo printers </a:t>
            </a:r>
            <a:r>
              <a:rPr lang="en-US" dirty="0" smtClean="0"/>
              <a:t>also usually have </a:t>
            </a:r>
            <a:r>
              <a:rPr lang="en-US" dirty="0" smtClean="0">
                <a:solidFill>
                  <a:srgbClr val="FF0000"/>
                </a:solidFill>
              </a:rPr>
              <a:t>a built-in card slot(s) so that the printer can print digital photos directly from a memory card. </a:t>
            </a:r>
          </a:p>
          <a:p>
            <a:r>
              <a:rPr lang="en-US" dirty="0" smtClean="0"/>
              <a:t>Some photo printers </a:t>
            </a:r>
            <a:r>
              <a:rPr lang="en-US" dirty="0" smtClean="0">
                <a:solidFill>
                  <a:srgbClr val="FF0000"/>
                </a:solidFill>
              </a:rPr>
              <a:t>have built-in LCD color screens, </a:t>
            </a:r>
            <a:r>
              <a:rPr lang="en-US" dirty="0" smtClean="0"/>
              <a:t>allowing users to view and enhance the photos before printing them.</a:t>
            </a:r>
            <a:endParaRPr lang="en-US" dirty="0"/>
          </a:p>
        </p:txBody>
      </p:sp>
      <p:sp>
        <p:nvSpPr>
          <p:cNvPr id="4" name="Title 1"/>
          <p:cNvSpPr>
            <a:spLocks noGrp="1"/>
          </p:cNvSpPr>
          <p:nvPr>
            <p:ph type="title"/>
          </p:nvPr>
        </p:nvSpPr>
        <p:spPr>
          <a:xfrm>
            <a:off x="457200" y="1143000"/>
            <a:ext cx="8229600" cy="1066800"/>
          </a:xfrm>
        </p:spPr>
        <p:txBody>
          <a:bodyPr/>
          <a:lstStyle/>
          <a:p>
            <a:r>
              <a:rPr lang="en-US" dirty="0" smtClean="0"/>
              <a:t>Photo Printers</a:t>
            </a:r>
            <a:endParaRPr lang="en-US" dirty="0"/>
          </a:p>
        </p:txBody>
      </p:sp>
      <p:pic>
        <p:nvPicPr>
          <p:cNvPr id="5" name="Picture 4" descr="unnamed (2).gif"/>
          <p:cNvPicPr>
            <a:picLocks noChangeAspect="1"/>
          </p:cNvPicPr>
          <p:nvPr/>
        </p:nvPicPr>
        <p:blipFill>
          <a:blip r:embed="rId2"/>
          <a:stretch>
            <a:fillRect/>
          </a:stretch>
        </p:blipFill>
        <p:spPr>
          <a:xfrm>
            <a:off x="4462846" y="762000"/>
            <a:ext cx="4300153" cy="1371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3429000" cy="1066800"/>
          </a:xfrm>
        </p:spPr>
        <p:txBody>
          <a:bodyPr/>
          <a:lstStyle/>
          <a:p>
            <a:r>
              <a:rPr lang="en-US" dirty="0" smtClean="0"/>
              <a:t>Mouse </a:t>
            </a:r>
            <a:endParaRPr lang="en-US" dirty="0"/>
          </a:p>
        </p:txBody>
      </p:sp>
      <p:sp>
        <p:nvSpPr>
          <p:cNvPr id="3" name="Content Placeholder 2"/>
          <p:cNvSpPr>
            <a:spLocks noGrp="1"/>
          </p:cNvSpPr>
          <p:nvPr>
            <p:ph idx="1"/>
          </p:nvPr>
        </p:nvSpPr>
        <p:spPr/>
        <p:txBody>
          <a:bodyPr/>
          <a:lstStyle/>
          <a:p>
            <a:r>
              <a:rPr lang="en-US" dirty="0" smtClean="0"/>
              <a:t>A </a:t>
            </a:r>
            <a:r>
              <a:rPr lang="en-US" dirty="0" smtClean="0">
                <a:solidFill>
                  <a:srgbClr val="FF0000"/>
                </a:solidFill>
              </a:rPr>
              <a:t>mouse</a:t>
            </a:r>
            <a:r>
              <a:rPr lang="en-US" dirty="0" smtClean="0"/>
              <a:t> is a pointing device that fits comfortably under the palm of your hand. </a:t>
            </a:r>
          </a:p>
          <a:p>
            <a:r>
              <a:rPr lang="en-US" dirty="0" smtClean="0"/>
              <a:t>With a mouse, users control the movement of the pointer.</a:t>
            </a:r>
          </a:p>
          <a:p>
            <a:r>
              <a:rPr lang="en-US" dirty="0" smtClean="0">
                <a:solidFill>
                  <a:srgbClr val="FF0000"/>
                </a:solidFill>
              </a:rPr>
              <a:t>optical mouse </a:t>
            </a:r>
            <a:r>
              <a:rPr lang="en-US" dirty="0" smtClean="0"/>
              <a:t>uses devices that emit and sense light to detect the mouse’s movement. </a:t>
            </a:r>
          </a:p>
          <a:p>
            <a:r>
              <a:rPr lang="en-US" dirty="0" smtClean="0">
                <a:solidFill>
                  <a:srgbClr val="FF0000"/>
                </a:solidFill>
              </a:rPr>
              <a:t>laser mouse</a:t>
            </a:r>
            <a:r>
              <a:rPr lang="en-US" dirty="0" smtClean="0"/>
              <a:t> is more expensive than the optical mouse.</a:t>
            </a:r>
            <a:endParaRPr lang="en-US" dirty="0"/>
          </a:p>
        </p:txBody>
      </p:sp>
      <p:pic>
        <p:nvPicPr>
          <p:cNvPr id="4098" name="Picture 2"/>
          <p:cNvPicPr>
            <a:picLocks noChangeAspect="1" noChangeArrowheads="1"/>
          </p:cNvPicPr>
          <p:nvPr/>
        </p:nvPicPr>
        <p:blipFill>
          <a:blip r:embed="rId2"/>
          <a:srcRect l="65593" t="20833" r="12152" b="43750"/>
          <a:stretch>
            <a:fillRect/>
          </a:stretch>
        </p:blipFill>
        <p:spPr bwMode="auto">
          <a:xfrm>
            <a:off x="6858000" y="453189"/>
            <a:ext cx="2133600" cy="1909011"/>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3810000" y="1524000"/>
            <a:ext cx="5029200" cy="5029200"/>
          </a:xfrm>
          <a:prstGeom prst="rect">
            <a:avLst/>
          </a:prstGeom>
          <a:noFill/>
          <a:ln w="9525">
            <a:noFill/>
            <a:miter lim="800000"/>
            <a:headEnd/>
            <a:tailEnd/>
          </a:ln>
          <a:effectLst/>
        </p:spPr>
      </p:pic>
      <p:sp>
        <p:nvSpPr>
          <p:cNvPr id="5" name="Title 1"/>
          <p:cNvSpPr>
            <a:spLocks noGrp="1"/>
          </p:cNvSpPr>
          <p:nvPr>
            <p:ph type="title"/>
          </p:nvPr>
        </p:nvSpPr>
        <p:spPr>
          <a:xfrm>
            <a:off x="381000" y="838200"/>
            <a:ext cx="8229600" cy="1066800"/>
          </a:xfrm>
        </p:spPr>
        <p:txBody>
          <a:bodyPr/>
          <a:lstStyle/>
          <a:p>
            <a:r>
              <a:rPr lang="en-US" dirty="0" smtClean="0"/>
              <a:t>Photo Printers</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6553200" cy="685800"/>
          </a:xfrm>
        </p:spPr>
        <p:txBody>
          <a:bodyPr>
            <a:normAutofit fontScale="90000"/>
          </a:bodyPr>
          <a:lstStyle/>
          <a:p>
            <a:r>
              <a:rPr lang="en-US" dirty="0" smtClean="0"/>
              <a:t>Laser Printers</a:t>
            </a:r>
            <a:endParaRPr lang="en-US" dirty="0"/>
          </a:p>
        </p:txBody>
      </p:sp>
      <p:sp>
        <p:nvSpPr>
          <p:cNvPr id="3" name="Content Placeholder 2"/>
          <p:cNvSpPr>
            <a:spLocks noGrp="1"/>
          </p:cNvSpPr>
          <p:nvPr>
            <p:ph idx="1"/>
          </p:nvPr>
        </p:nvSpPr>
        <p:spPr>
          <a:xfrm>
            <a:off x="76200" y="1487424"/>
            <a:ext cx="9067800" cy="5370576"/>
          </a:xfrm>
        </p:spPr>
        <p:txBody>
          <a:bodyPr>
            <a:normAutofit fontScale="85000" lnSpcReduction="20000"/>
          </a:bodyPr>
          <a:lstStyle/>
          <a:p>
            <a:r>
              <a:rPr lang="en-US" dirty="0" smtClean="0"/>
              <a:t>A laser printer is a high-speed, high-quality nonimpact printer. </a:t>
            </a:r>
          </a:p>
          <a:p>
            <a:r>
              <a:rPr lang="en-US" dirty="0" smtClean="0"/>
              <a:t>Laser printers for personal computers ordinarily use individual sheets of paper stored in one or more removable trays that slide in the printer case.</a:t>
            </a:r>
          </a:p>
          <a:p>
            <a:r>
              <a:rPr lang="en-US" dirty="0" smtClean="0">
                <a:solidFill>
                  <a:srgbClr val="FF0000"/>
                </a:solidFill>
              </a:rPr>
              <a:t>Laser printers print text and graphics in high-quality resolutions, usually ranging from 1200 to 2400 dpi</a:t>
            </a:r>
            <a:r>
              <a:rPr lang="en-US" dirty="0" smtClean="0"/>
              <a:t>. </a:t>
            </a:r>
          </a:p>
          <a:p>
            <a:r>
              <a:rPr lang="en-US" dirty="0" smtClean="0"/>
              <a:t>While </a:t>
            </a:r>
            <a:r>
              <a:rPr lang="en-US" dirty="0" smtClean="0">
                <a:solidFill>
                  <a:srgbClr val="FF0000"/>
                </a:solidFill>
              </a:rPr>
              <a:t>laser printers usually cost more than ink-jet printers, </a:t>
            </a:r>
            <a:r>
              <a:rPr lang="en-US" dirty="0" smtClean="0"/>
              <a:t>many models are available at affordable prices for the home user. </a:t>
            </a:r>
          </a:p>
          <a:p>
            <a:r>
              <a:rPr lang="en-US" dirty="0" smtClean="0"/>
              <a:t>Laser printers usually print at faster speeds than ink-jet printers. </a:t>
            </a:r>
          </a:p>
          <a:p>
            <a:r>
              <a:rPr lang="en-US" dirty="0" smtClean="0"/>
              <a:t>Printer manufacturers state that a laser printer for the home and small office user typically prints black-and-white text at speeds of 15 to 62 </a:t>
            </a:r>
            <a:r>
              <a:rPr lang="en-US" dirty="0" err="1" smtClean="0"/>
              <a:t>ppm</a:t>
            </a:r>
            <a:r>
              <a:rPr lang="en-US" dirty="0" smtClean="0"/>
              <a:t>. </a:t>
            </a:r>
          </a:p>
          <a:p>
            <a:r>
              <a:rPr lang="en-US" dirty="0" smtClean="0"/>
              <a:t>Color laser printers print 8 to 40 </a:t>
            </a:r>
            <a:r>
              <a:rPr lang="en-US" dirty="0" err="1" smtClean="0"/>
              <a:t>ppm</a:t>
            </a:r>
            <a:r>
              <a:rPr lang="en-US" dirty="0" smtClean="0"/>
              <a:t>. Laser printers for large business users print more than 150 </a:t>
            </a:r>
            <a:r>
              <a:rPr lang="en-US" dirty="0" err="1" smtClean="0"/>
              <a:t>ppm</a:t>
            </a:r>
            <a:r>
              <a:rPr lang="en-US" dirty="0" smtClean="0"/>
              <a:t>.</a:t>
            </a:r>
            <a:endParaRPr lang="en-US" dirty="0"/>
          </a:p>
        </p:txBody>
      </p:sp>
      <p:pic>
        <p:nvPicPr>
          <p:cNvPr id="4" name="Picture 3" descr="HP-LaserJet-1320-Black-Laser-Printer-stariz-pk.jpg"/>
          <p:cNvPicPr>
            <a:picLocks noChangeAspect="1"/>
          </p:cNvPicPr>
          <p:nvPr/>
        </p:nvPicPr>
        <p:blipFill>
          <a:blip r:embed="rId2" cstate="print"/>
          <a:stretch>
            <a:fillRect/>
          </a:stretch>
        </p:blipFill>
        <p:spPr>
          <a:xfrm>
            <a:off x="7848600" y="0"/>
            <a:ext cx="1295399" cy="1581912"/>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Printers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Depending on the quality, speed, and type of laser printer, the cost ranges from a few hundred to a few thousand dollars for the home and small office user, and several hundred thousand dollars for the large business user. </a:t>
            </a:r>
          </a:p>
          <a:p>
            <a:r>
              <a:rPr lang="en-US" dirty="0" smtClean="0">
                <a:solidFill>
                  <a:srgbClr val="FF0000"/>
                </a:solidFill>
              </a:rPr>
              <a:t>Color laser printers </a:t>
            </a:r>
            <a:r>
              <a:rPr lang="en-US" dirty="0" smtClean="0"/>
              <a:t>are slightly higher priced than otherwise equivalent black-and-white laser printers. </a:t>
            </a:r>
            <a:r>
              <a:rPr lang="en-US" dirty="0" smtClean="0">
                <a:solidFill>
                  <a:srgbClr val="FF0000"/>
                </a:solidFill>
              </a:rPr>
              <a:t>Operating in a manner similar to a copy machine</a:t>
            </a:r>
            <a:r>
              <a:rPr lang="en-US" dirty="0" smtClean="0"/>
              <a:t>, a laser printer creates images using a laser beam and powdered ink, called </a:t>
            </a:r>
            <a:r>
              <a:rPr lang="en-US" dirty="0" smtClean="0">
                <a:solidFill>
                  <a:srgbClr val="FF0000"/>
                </a:solidFill>
              </a:rPr>
              <a:t>toner</a:t>
            </a:r>
            <a:r>
              <a:rPr lang="en-US" dirty="0" smtClean="0"/>
              <a:t>. </a:t>
            </a:r>
          </a:p>
          <a:p>
            <a:r>
              <a:rPr lang="en-US" dirty="0" smtClean="0">
                <a:solidFill>
                  <a:srgbClr val="FF0000"/>
                </a:solidFill>
              </a:rPr>
              <a:t>Black-and-white laser printers </a:t>
            </a:r>
            <a:r>
              <a:rPr lang="en-US" dirty="0" smtClean="0"/>
              <a:t>use one toner cartridge. </a:t>
            </a:r>
          </a:p>
          <a:p>
            <a:r>
              <a:rPr lang="en-US" dirty="0" smtClean="0"/>
              <a:t>Color laser printers use multiple cartridges — </a:t>
            </a:r>
            <a:r>
              <a:rPr lang="en-US" dirty="0" smtClean="0">
                <a:solidFill>
                  <a:srgbClr val="FF0000"/>
                </a:solidFill>
              </a:rPr>
              <a:t>one for black and one or more for colors.</a:t>
            </a:r>
            <a:r>
              <a:rPr lang="en-US" dirty="0" smtClean="0"/>
              <a:t> When the toner runs out, you replace the toner cartridge.</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0"/>
            <a:ext cx="8229600" cy="1066800"/>
          </a:xfrm>
        </p:spPr>
        <p:txBody>
          <a:bodyPr/>
          <a:lstStyle/>
          <a:p>
            <a:r>
              <a:rPr lang="en-US" dirty="0" smtClean="0"/>
              <a:t>Laser Printers </a:t>
            </a:r>
            <a:endParaRPr lang="en-US" dirty="0"/>
          </a:p>
        </p:txBody>
      </p:sp>
      <p:pic>
        <p:nvPicPr>
          <p:cNvPr id="4098" name="Picture 2"/>
          <p:cNvPicPr>
            <a:picLocks noGrp="1" noChangeAspect="1" noChangeArrowheads="1"/>
          </p:cNvPicPr>
          <p:nvPr>
            <p:ph idx="1"/>
          </p:nvPr>
        </p:nvPicPr>
        <p:blipFill>
          <a:blip r:embed="rId2"/>
          <a:srcRect/>
          <a:stretch>
            <a:fillRect/>
          </a:stretch>
        </p:blipFill>
        <p:spPr bwMode="auto">
          <a:xfrm>
            <a:off x="533400" y="1600200"/>
            <a:ext cx="8226393" cy="4953000"/>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Multifunction Peripherals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 multifunction peripheral, also called an </a:t>
            </a:r>
            <a:r>
              <a:rPr lang="en-US" dirty="0" smtClean="0">
                <a:solidFill>
                  <a:srgbClr val="FF0000"/>
                </a:solidFill>
              </a:rPr>
              <a:t>all-in-one device</a:t>
            </a:r>
            <a:r>
              <a:rPr lang="en-US" dirty="0" smtClean="0"/>
              <a:t>, is a single device that looks like a printer or copy machine but provides the functionality of a </a:t>
            </a:r>
            <a:r>
              <a:rPr lang="en-US" dirty="0" smtClean="0">
                <a:solidFill>
                  <a:srgbClr val="FF0000"/>
                </a:solidFill>
              </a:rPr>
              <a:t>printer, scanner, copy machine, and perhaps a fax machine</a:t>
            </a:r>
            <a:r>
              <a:rPr lang="en-US" dirty="0" smtClean="0"/>
              <a:t>.</a:t>
            </a:r>
          </a:p>
          <a:p>
            <a:r>
              <a:rPr lang="en-US" dirty="0" smtClean="0"/>
              <a:t>Some use color ink-jet printer technology, while others include a black-and-white or color laser printer. </a:t>
            </a:r>
          </a:p>
          <a:p>
            <a:r>
              <a:rPr lang="en-US" dirty="0" smtClean="0">
                <a:solidFill>
                  <a:srgbClr val="FF0000"/>
                </a:solidFill>
              </a:rPr>
              <a:t>An advantage of these devices is they are significantly less expensive </a:t>
            </a:r>
            <a:r>
              <a:rPr lang="en-US" dirty="0" smtClean="0"/>
              <a:t>than if you purchase each device separately. </a:t>
            </a:r>
          </a:p>
          <a:p>
            <a:r>
              <a:rPr lang="en-US" dirty="0" smtClean="0">
                <a:solidFill>
                  <a:srgbClr val="FF0000"/>
                </a:solidFill>
              </a:rPr>
              <a:t>If the device breaks down, however, you lose all four functions, which is the primary disadvantage</a:t>
            </a:r>
            <a:r>
              <a:rPr lang="en-US" dirty="0" smtClean="0"/>
              <a:t>.</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1828800" y="2438400"/>
            <a:ext cx="4789586" cy="4035425"/>
          </a:xfrm>
          <a:prstGeom prst="rect">
            <a:avLst/>
          </a:prstGeom>
          <a:noFill/>
          <a:ln w="9525">
            <a:noFill/>
            <a:miter lim="800000"/>
            <a:headEnd/>
            <a:tailEnd/>
          </a:ln>
          <a:effectLst/>
        </p:spPr>
      </p:pic>
      <p:sp>
        <p:nvSpPr>
          <p:cNvPr id="5" name="Title 1"/>
          <p:cNvSpPr>
            <a:spLocks noGrp="1"/>
          </p:cNvSpPr>
          <p:nvPr>
            <p:ph type="title"/>
          </p:nvPr>
        </p:nvSpPr>
        <p:spPr>
          <a:xfrm>
            <a:off x="457200" y="1143000"/>
            <a:ext cx="8229600" cy="1066800"/>
          </a:xfrm>
        </p:spPr>
        <p:txBody>
          <a:bodyPr/>
          <a:lstStyle/>
          <a:p>
            <a:r>
              <a:rPr lang="en-US" dirty="0" smtClean="0"/>
              <a:t>Multifunction Peripherals</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Printers</a:t>
            </a:r>
            <a:endParaRPr lang="en-US" dirty="0"/>
          </a:p>
        </p:txBody>
      </p:sp>
      <p:sp>
        <p:nvSpPr>
          <p:cNvPr id="3" name="Content Placeholder 2"/>
          <p:cNvSpPr>
            <a:spLocks noGrp="1"/>
          </p:cNvSpPr>
          <p:nvPr>
            <p:ph idx="1"/>
          </p:nvPr>
        </p:nvSpPr>
        <p:spPr/>
        <p:txBody>
          <a:bodyPr>
            <a:normAutofit fontScale="92500"/>
          </a:bodyPr>
          <a:lstStyle/>
          <a:p>
            <a:r>
              <a:rPr lang="en-US" dirty="0" smtClean="0"/>
              <a:t>A </a:t>
            </a:r>
            <a:r>
              <a:rPr lang="en-US" dirty="0" smtClean="0">
                <a:solidFill>
                  <a:srgbClr val="FF0000"/>
                </a:solidFill>
              </a:rPr>
              <a:t>thermal printer </a:t>
            </a:r>
            <a:r>
              <a:rPr lang="en-US" dirty="0" smtClean="0"/>
              <a:t>generates images by pushing </a:t>
            </a:r>
            <a:r>
              <a:rPr lang="en-US" dirty="0" smtClean="0">
                <a:solidFill>
                  <a:srgbClr val="FF0000"/>
                </a:solidFill>
              </a:rPr>
              <a:t>electrically heated pins </a:t>
            </a:r>
            <a:r>
              <a:rPr lang="en-US" dirty="0" smtClean="0"/>
              <a:t>against </a:t>
            </a:r>
            <a:r>
              <a:rPr lang="en-US" dirty="0" smtClean="0">
                <a:solidFill>
                  <a:srgbClr val="FF0000"/>
                </a:solidFill>
              </a:rPr>
              <a:t>heat-sensitive paper</a:t>
            </a:r>
            <a:r>
              <a:rPr lang="en-US" dirty="0" smtClean="0"/>
              <a:t>. </a:t>
            </a:r>
          </a:p>
          <a:p>
            <a:r>
              <a:rPr lang="en-US" dirty="0" smtClean="0"/>
              <a:t>Basic thermal printers are inexpensive, but the print quality is low and the </a:t>
            </a:r>
            <a:r>
              <a:rPr lang="en-US" dirty="0" smtClean="0">
                <a:solidFill>
                  <a:srgbClr val="FF0000"/>
                </a:solidFill>
              </a:rPr>
              <a:t>images tend to fade over time</a:t>
            </a:r>
            <a:r>
              <a:rPr lang="en-US" dirty="0" smtClean="0"/>
              <a:t>. </a:t>
            </a:r>
          </a:p>
          <a:p>
            <a:r>
              <a:rPr lang="en-US" dirty="0" smtClean="0">
                <a:solidFill>
                  <a:srgbClr val="FF0000"/>
                </a:solidFill>
              </a:rPr>
              <a:t>Self-service gas pumps often print gas receipts using a built-in lower-quality thermal printer</a:t>
            </a:r>
            <a:r>
              <a:rPr lang="en-US" dirty="0" smtClean="0"/>
              <a:t>. </a:t>
            </a:r>
          </a:p>
          <a:p>
            <a:r>
              <a:rPr lang="en-US" dirty="0" smtClean="0"/>
              <a:t>Many </a:t>
            </a:r>
            <a:r>
              <a:rPr lang="en-US" dirty="0" smtClean="0">
                <a:solidFill>
                  <a:srgbClr val="FF0000"/>
                </a:solidFill>
              </a:rPr>
              <a:t>point-of-sale terminals </a:t>
            </a:r>
            <a:r>
              <a:rPr lang="en-US" dirty="0" smtClean="0"/>
              <a:t>in retail and grocery stores also print purchase receipts on thermal paper.</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Some thermal printers have </a:t>
            </a:r>
            <a:r>
              <a:rPr lang="en-US" dirty="0" smtClean="0">
                <a:solidFill>
                  <a:srgbClr val="FF0000"/>
                </a:solidFill>
              </a:rPr>
              <a:t>high print quality and can print at much faster rates than ink-jet and laser printers</a:t>
            </a:r>
            <a:r>
              <a:rPr lang="en-US" dirty="0" smtClean="0"/>
              <a:t>. </a:t>
            </a:r>
          </a:p>
        </p:txBody>
      </p:sp>
      <p:sp>
        <p:nvSpPr>
          <p:cNvPr id="4" name="Title 1"/>
          <p:cNvSpPr>
            <a:spLocks noGrp="1"/>
          </p:cNvSpPr>
          <p:nvPr>
            <p:ph type="title"/>
          </p:nvPr>
        </p:nvSpPr>
        <p:spPr>
          <a:xfrm>
            <a:off x="457200" y="1143000"/>
            <a:ext cx="8229600" cy="1066800"/>
          </a:xfrm>
        </p:spPr>
        <p:txBody>
          <a:bodyPr/>
          <a:lstStyle/>
          <a:p>
            <a:r>
              <a:rPr lang="en-US" dirty="0" smtClean="0"/>
              <a:t>Thermal Printers</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dirty="0" smtClean="0"/>
              <a:t>Dye- sublimation printer</a:t>
            </a:r>
            <a:endParaRPr lang="en-US" dirty="0"/>
          </a:p>
        </p:txBody>
      </p:sp>
      <p:sp>
        <p:nvSpPr>
          <p:cNvPr id="3" name="Content Placeholder 2"/>
          <p:cNvSpPr>
            <a:spLocks noGrp="1"/>
          </p:cNvSpPr>
          <p:nvPr>
            <p:ph idx="1"/>
          </p:nvPr>
        </p:nvSpPr>
        <p:spPr>
          <a:xfrm>
            <a:off x="0" y="1752600"/>
            <a:ext cx="5486400" cy="5105400"/>
          </a:xfrm>
        </p:spPr>
        <p:txBody>
          <a:bodyPr>
            <a:normAutofit fontScale="92500" lnSpcReduction="20000"/>
          </a:bodyPr>
          <a:lstStyle/>
          <a:p>
            <a:r>
              <a:rPr lang="en-US" dirty="0" smtClean="0"/>
              <a:t>A dye-sublimation printer, sometimes called a digital photo printer, uses heat to transfer colored dye to specially coated paper.</a:t>
            </a:r>
          </a:p>
          <a:p>
            <a:r>
              <a:rPr lang="en-US" dirty="0" smtClean="0"/>
              <a:t>Dye- sublimation printers for the home or small business user, by contrast, typically print images in only one or two sizes and are much slower than their professional counterparts. These lower-end dye-sublimation printers are comparable in cost to a photo printer based on ink-jet technology.</a:t>
            </a:r>
            <a:endParaRPr lang="en-US" dirty="0"/>
          </a:p>
        </p:txBody>
      </p:sp>
      <p:pic>
        <p:nvPicPr>
          <p:cNvPr id="6148" name="Picture 4"/>
          <p:cNvPicPr>
            <a:picLocks noChangeAspect="1" noChangeArrowheads="1"/>
          </p:cNvPicPr>
          <p:nvPr/>
        </p:nvPicPr>
        <p:blipFill>
          <a:blip r:embed="rId2"/>
          <a:srcRect/>
          <a:stretch>
            <a:fillRect/>
          </a:stretch>
        </p:blipFill>
        <p:spPr bwMode="auto">
          <a:xfrm>
            <a:off x="5410200" y="1933575"/>
            <a:ext cx="3733800" cy="4924425"/>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normAutofit fontScale="90000"/>
          </a:bodyPr>
          <a:lstStyle/>
          <a:p>
            <a:r>
              <a:rPr lang="en-US" dirty="0" smtClean="0"/>
              <a:t>Mobile Printers</a:t>
            </a:r>
            <a:endParaRPr lang="en-US" dirty="0"/>
          </a:p>
        </p:txBody>
      </p:sp>
      <p:sp>
        <p:nvSpPr>
          <p:cNvPr id="3" name="Content Placeholder 2"/>
          <p:cNvSpPr>
            <a:spLocks noGrp="1"/>
          </p:cNvSpPr>
          <p:nvPr>
            <p:ph idx="1"/>
          </p:nvPr>
        </p:nvSpPr>
        <p:spPr>
          <a:xfrm>
            <a:off x="0" y="1447800"/>
            <a:ext cx="6096000" cy="5126736"/>
          </a:xfrm>
        </p:spPr>
        <p:txBody>
          <a:bodyPr>
            <a:normAutofit lnSpcReduction="10000"/>
          </a:bodyPr>
          <a:lstStyle/>
          <a:p>
            <a:r>
              <a:rPr lang="en-US" dirty="0" smtClean="0"/>
              <a:t>A mobile printer is a </a:t>
            </a:r>
            <a:r>
              <a:rPr lang="en-US" dirty="0" smtClean="0">
                <a:solidFill>
                  <a:srgbClr val="FF0000"/>
                </a:solidFill>
              </a:rPr>
              <a:t>small, lightweight, battery-powered printer </a:t>
            </a:r>
            <a:r>
              <a:rPr lang="en-US" dirty="0" smtClean="0"/>
              <a:t>that allows a mobile user to print from a notebook computer, or smart phone or other mobile device while traveling.</a:t>
            </a:r>
          </a:p>
          <a:p>
            <a:r>
              <a:rPr lang="en-US" dirty="0" smtClean="0"/>
              <a:t> Barely wider than the paper on which they print, mobile printers fit easily in a briefcase alongside a notebook computer. </a:t>
            </a:r>
          </a:p>
          <a:p>
            <a:r>
              <a:rPr lang="en-US" dirty="0" smtClean="0">
                <a:solidFill>
                  <a:srgbClr val="FF0000"/>
                </a:solidFill>
              </a:rPr>
              <a:t>Mobile printers mainly use ink-jet or thermal technology.</a:t>
            </a:r>
            <a:endParaRPr lang="en-US" dirty="0">
              <a:solidFill>
                <a:srgbClr val="FF0000"/>
              </a:solidFill>
            </a:endParaRPr>
          </a:p>
        </p:txBody>
      </p:sp>
      <p:pic>
        <p:nvPicPr>
          <p:cNvPr id="7170" name="Picture 2"/>
          <p:cNvPicPr>
            <a:picLocks noChangeAspect="1" noChangeArrowheads="1"/>
          </p:cNvPicPr>
          <p:nvPr/>
        </p:nvPicPr>
        <p:blipFill>
          <a:blip r:embed="rId2"/>
          <a:srcRect/>
          <a:stretch>
            <a:fillRect/>
          </a:stretch>
        </p:blipFill>
        <p:spPr bwMode="auto">
          <a:xfrm>
            <a:off x="6172200" y="1524000"/>
            <a:ext cx="2752725" cy="35814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2895600" cy="1066800"/>
          </a:xfrm>
        </p:spPr>
        <p:txBody>
          <a:bodyPr/>
          <a:lstStyle/>
          <a:p>
            <a:r>
              <a:rPr lang="en-US" dirty="0" smtClean="0"/>
              <a:t>Air mouse</a:t>
            </a:r>
            <a:endParaRPr lang="en-US" dirty="0"/>
          </a:p>
        </p:txBody>
      </p:sp>
      <p:sp>
        <p:nvSpPr>
          <p:cNvPr id="3" name="Content Placeholder 2"/>
          <p:cNvSpPr>
            <a:spLocks noGrp="1"/>
          </p:cNvSpPr>
          <p:nvPr>
            <p:ph idx="1"/>
          </p:nvPr>
        </p:nvSpPr>
        <p:spPr>
          <a:xfrm>
            <a:off x="457200" y="1219200"/>
            <a:ext cx="8229600" cy="5355336"/>
          </a:xfrm>
        </p:spPr>
        <p:txBody>
          <a:bodyPr/>
          <a:lstStyle/>
          <a:p>
            <a:r>
              <a:rPr lang="en-US" dirty="0" smtClean="0"/>
              <a:t>An </a:t>
            </a:r>
            <a:r>
              <a:rPr lang="en-US" dirty="0" smtClean="0">
                <a:solidFill>
                  <a:srgbClr val="FF0000"/>
                </a:solidFill>
              </a:rPr>
              <a:t>air mouse</a:t>
            </a:r>
            <a:r>
              <a:rPr lang="en-US" dirty="0" smtClean="0"/>
              <a:t> is a newer type of motion-sensing mouse that, in addition to the typical buttons, allows you to control objects, media players, and slide shows by moving the mouse in predetermined directions through the air. </a:t>
            </a:r>
          </a:p>
          <a:p>
            <a:r>
              <a:rPr lang="en-US" dirty="0" smtClean="0"/>
              <a:t>For example, raising the mouse up might increase the volume on your media player.</a:t>
            </a:r>
          </a:p>
          <a:p>
            <a:pPr>
              <a:buNone/>
            </a:pPr>
            <a:endParaRPr lang="en-US" dirty="0"/>
          </a:p>
        </p:txBody>
      </p:sp>
      <p:pic>
        <p:nvPicPr>
          <p:cNvPr id="4" name="Picture 3" descr="610e2B6th+L._AC_SY355_.jpg"/>
          <p:cNvPicPr>
            <a:picLocks noChangeAspect="1"/>
          </p:cNvPicPr>
          <p:nvPr/>
        </p:nvPicPr>
        <p:blipFill>
          <a:blip r:embed="rId2"/>
          <a:stretch>
            <a:fillRect/>
          </a:stretch>
        </p:blipFill>
        <p:spPr>
          <a:xfrm>
            <a:off x="3048000" y="4495800"/>
            <a:ext cx="1982059" cy="20574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762000"/>
          </a:xfrm>
        </p:spPr>
        <p:txBody>
          <a:bodyPr/>
          <a:lstStyle/>
          <a:p>
            <a:r>
              <a:rPr lang="en-US" dirty="0" smtClean="0"/>
              <a:t>Plotters and Large-Format Printers</a:t>
            </a:r>
            <a:endParaRPr lang="en-US" dirty="0"/>
          </a:p>
        </p:txBody>
      </p:sp>
      <p:sp>
        <p:nvSpPr>
          <p:cNvPr id="3" name="Content Placeholder 2"/>
          <p:cNvSpPr>
            <a:spLocks noGrp="1"/>
          </p:cNvSpPr>
          <p:nvPr>
            <p:ph idx="1"/>
          </p:nvPr>
        </p:nvSpPr>
        <p:spPr>
          <a:xfrm>
            <a:off x="304800" y="1600200"/>
            <a:ext cx="8382000" cy="4974336"/>
          </a:xfrm>
        </p:spPr>
        <p:txBody>
          <a:bodyPr>
            <a:normAutofit lnSpcReduction="10000"/>
          </a:bodyPr>
          <a:lstStyle/>
          <a:p>
            <a:r>
              <a:rPr lang="en-US" dirty="0" smtClean="0"/>
              <a:t>Plotters are sophisticated printers used to produce </a:t>
            </a:r>
            <a:r>
              <a:rPr lang="en-US" dirty="0" smtClean="0">
                <a:solidFill>
                  <a:srgbClr val="FF0000"/>
                </a:solidFill>
              </a:rPr>
              <a:t>high-quality drawings </a:t>
            </a:r>
            <a:r>
              <a:rPr lang="en-US" dirty="0" smtClean="0"/>
              <a:t>such as </a:t>
            </a:r>
            <a:r>
              <a:rPr lang="en-US" dirty="0" smtClean="0">
                <a:solidFill>
                  <a:srgbClr val="FF0000"/>
                </a:solidFill>
              </a:rPr>
              <a:t>blueprints, maps, and circuit diagrams. </a:t>
            </a:r>
          </a:p>
          <a:p>
            <a:r>
              <a:rPr lang="en-US" dirty="0" smtClean="0"/>
              <a:t>These printers are used in specialized fields such as </a:t>
            </a:r>
            <a:r>
              <a:rPr lang="en-US" dirty="0" smtClean="0">
                <a:solidFill>
                  <a:srgbClr val="FF0000"/>
                </a:solidFill>
              </a:rPr>
              <a:t>engineering and drafting </a:t>
            </a:r>
            <a:r>
              <a:rPr lang="en-US" dirty="0" smtClean="0"/>
              <a:t>and usually are very costly. </a:t>
            </a:r>
          </a:p>
          <a:p>
            <a:r>
              <a:rPr lang="en-US" dirty="0" smtClean="0"/>
              <a:t>Using ink-jet printer technology, but on a much </a:t>
            </a:r>
            <a:r>
              <a:rPr lang="en-US" dirty="0" smtClean="0">
                <a:solidFill>
                  <a:srgbClr val="FF0000"/>
                </a:solidFill>
              </a:rPr>
              <a:t>larger scale, a large-format printer creates photo-realistic-quality color prints. </a:t>
            </a:r>
          </a:p>
          <a:p>
            <a:r>
              <a:rPr lang="en-US" dirty="0" smtClean="0"/>
              <a:t>Graphic artists use these </a:t>
            </a:r>
            <a:r>
              <a:rPr lang="en-US" dirty="0" smtClean="0">
                <a:solidFill>
                  <a:srgbClr val="FF0000"/>
                </a:solidFill>
              </a:rPr>
              <a:t>high-cost, high-performance printers for signs, posters, and other professional quality displays.</a:t>
            </a:r>
            <a:endParaRPr lang="en-US" dirty="0">
              <a:solidFill>
                <a:srgbClr val="FF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304800" y="2209800"/>
            <a:ext cx="8610600" cy="4314825"/>
          </a:xfrm>
          <a:prstGeom prst="rect">
            <a:avLst/>
          </a:prstGeom>
          <a:noFill/>
          <a:ln w="9525">
            <a:noFill/>
            <a:miter lim="800000"/>
            <a:headEnd/>
            <a:tailEnd/>
          </a:ln>
          <a:effectLst/>
        </p:spPr>
      </p:pic>
      <p:sp>
        <p:nvSpPr>
          <p:cNvPr id="5" name="Title 1"/>
          <p:cNvSpPr>
            <a:spLocks noGrp="1"/>
          </p:cNvSpPr>
          <p:nvPr>
            <p:ph type="title"/>
          </p:nvPr>
        </p:nvSpPr>
        <p:spPr>
          <a:xfrm>
            <a:off x="381000" y="685800"/>
            <a:ext cx="8229600" cy="762000"/>
          </a:xfrm>
        </p:spPr>
        <p:txBody>
          <a:bodyPr/>
          <a:lstStyle/>
          <a:p>
            <a:r>
              <a:rPr lang="en-US" dirty="0" smtClean="0"/>
              <a:t>Plotters and Large-Format Printers</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Printers</a:t>
            </a:r>
            <a:endParaRPr lang="en-US" dirty="0"/>
          </a:p>
        </p:txBody>
      </p:sp>
      <p:sp>
        <p:nvSpPr>
          <p:cNvPr id="3" name="Content Placeholder 2"/>
          <p:cNvSpPr>
            <a:spLocks noGrp="1"/>
          </p:cNvSpPr>
          <p:nvPr>
            <p:ph idx="1"/>
          </p:nvPr>
        </p:nvSpPr>
        <p:spPr/>
        <p:txBody>
          <a:bodyPr/>
          <a:lstStyle/>
          <a:p>
            <a:r>
              <a:rPr lang="en-US" dirty="0" smtClean="0"/>
              <a:t>An impact printer forms </a:t>
            </a:r>
            <a:r>
              <a:rPr lang="en-US" dirty="0" smtClean="0">
                <a:solidFill>
                  <a:srgbClr val="FF0000"/>
                </a:solidFill>
              </a:rPr>
              <a:t>characters and graphics on a piece of paper by striking a mechanism against an inked ribbon that physically contacts the paper.</a:t>
            </a:r>
          </a:p>
          <a:p>
            <a:r>
              <a:rPr lang="en-US" dirty="0" smtClean="0"/>
              <a:t>Impact printers are ideal for printing multipart forms because they easily print through many layers of paper. </a:t>
            </a:r>
          </a:p>
          <a:p>
            <a:r>
              <a:rPr lang="en-US" dirty="0" smtClean="0"/>
              <a:t>Two commonly used types of impact printers are </a:t>
            </a:r>
            <a:r>
              <a:rPr lang="en-US" dirty="0" smtClean="0">
                <a:solidFill>
                  <a:srgbClr val="FF0000"/>
                </a:solidFill>
              </a:rPr>
              <a:t>dot-matrix printers and line printers</a:t>
            </a:r>
            <a:r>
              <a:rPr lang="en-US" dirty="0" smtClean="0"/>
              <a:t>.</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Dot-matrix printer</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FF0000"/>
                </a:solidFill>
              </a:rPr>
              <a:t>A dot-matrix printer produces printed images when tiny wire pins on a print head mechanism strike an inked ribbon. </a:t>
            </a:r>
          </a:p>
          <a:p>
            <a:r>
              <a:rPr lang="en-US" dirty="0" smtClean="0"/>
              <a:t>When the ribbon presses against the paper, it creates dots that form characters and graphics. </a:t>
            </a:r>
          </a:p>
          <a:p>
            <a:r>
              <a:rPr lang="en-US" dirty="0" smtClean="0"/>
              <a:t>Dot-matrix printers typically </a:t>
            </a:r>
            <a:r>
              <a:rPr lang="en-US" dirty="0" smtClean="0">
                <a:solidFill>
                  <a:srgbClr val="FF0000"/>
                </a:solidFill>
              </a:rPr>
              <a:t>use continuous form paper, </a:t>
            </a:r>
            <a:r>
              <a:rPr lang="en-US" dirty="0" smtClean="0"/>
              <a:t>in which </a:t>
            </a:r>
            <a:r>
              <a:rPr lang="en-US" dirty="0" smtClean="0">
                <a:solidFill>
                  <a:srgbClr val="FF0000"/>
                </a:solidFill>
              </a:rPr>
              <a:t>thousands of sheets of paper are connected together end to end. </a:t>
            </a:r>
          </a:p>
          <a:p>
            <a:r>
              <a:rPr lang="en-US" dirty="0" smtClean="0">
                <a:solidFill>
                  <a:srgbClr val="FF0000"/>
                </a:solidFill>
              </a:rPr>
              <a:t>The pages have holes along the sides to help feed the paper through the printer. </a:t>
            </a:r>
          </a:p>
          <a:p>
            <a:r>
              <a:rPr lang="en-US" dirty="0" smtClean="0">
                <a:solidFill>
                  <a:srgbClr val="FF0000"/>
                </a:solidFill>
              </a:rPr>
              <a:t>The speed of most dot-matrix printers ranges from 375 to 1100 characters per second (cps)</a:t>
            </a:r>
            <a:r>
              <a:rPr lang="en-US" dirty="0" smtClean="0"/>
              <a:t>, depending on the desired print quality.</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Dot matrix printer</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3886200" y="1981200"/>
            <a:ext cx="4818134" cy="4337553"/>
          </a:xfrm>
          <a:prstGeom prst="rect">
            <a:avLst/>
          </a:prstGeom>
          <a:noFill/>
          <a:ln w="9525">
            <a:noFill/>
            <a:miter lim="800000"/>
            <a:headEnd/>
            <a:tailEnd/>
          </a:ln>
          <a:effectLst/>
        </p:spPr>
      </p:pic>
      <p:pic>
        <p:nvPicPr>
          <p:cNvPr id="5" name="Picture 4" descr="images (4).jpg"/>
          <p:cNvPicPr>
            <a:picLocks noChangeAspect="1"/>
          </p:cNvPicPr>
          <p:nvPr/>
        </p:nvPicPr>
        <p:blipFill>
          <a:blip r:embed="rId3"/>
          <a:stretch>
            <a:fillRect/>
          </a:stretch>
        </p:blipFill>
        <p:spPr>
          <a:xfrm>
            <a:off x="1066800" y="3124200"/>
            <a:ext cx="2362200" cy="2605043"/>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066800"/>
          </a:xfrm>
        </p:spPr>
        <p:txBody>
          <a:bodyPr/>
          <a:lstStyle/>
          <a:p>
            <a:r>
              <a:rPr lang="en-US" dirty="0" smtClean="0"/>
              <a:t>Line printer</a:t>
            </a:r>
            <a:endParaRPr lang="en-US" dirty="0"/>
          </a:p>
        </p:txBody>
      </p:sp>
      <p:sp>
        <p:nvSpPr>
          <p:cNvPr id="3" name="Content Placeholder 2"/>
          <p:cNvSpPr>
            <a:spLocks noGrp="1"/>
          </p:cNvSpPr>
          <p:nvPr>
            <p:ph idx="1"/>
          </p:nvPr>
        </p:nvSpPr>
        <p:spPr>
          <a:xfrm>
            <a:off x="457200" y="1981200"/>
            <a:ext cx="5562600" cy="4325112"/>
          </a:xfrm>
        </p:spPr>
        <p:txBody>
          <a:bodyPr/>
          <a:lstStyle/>
          <a:p>
            <a:r>
              <a:rPr lang="en-US" dirty="0" smtClean="0">
                <a:solidFill>
                  <a:srgbClr val="FF0000"/>
                </a:solidFill>
              </a:rPr>
              <a:t>A line printer is a high-speed impact printer that prints an entire line at a time</a:t>
            </a:r>
            <a:r>
              <a:rPr lang="en-US" dirty="0" smtClean="0"/>
              <a:t>.</a:t>
            </a:r>
          </a:p>
          <a:p>
            <a:r>
              <a:rPr lang="en-US" dirty="0" smtClean="0"/>
              <a:t> The speed of a line printer is measured by the number of lines per minute (</a:t>
            </a:r>
            <a:r>
              <a:rPr lang="en-US" dirty="0" err="1" smtClean="0"/>
              <a:t>lpm</a:t>
            </a:r>
            <a:r>
              <a:rPr lang="en-US" dirty="0" smtClean="0"/>
              <a:t>) it can print. </a:t>
            </a:r>
          </a:p>
          <a:p>
            <a:r>
              <a:rPr lang="en-US" dirty="0" smtClean="0">
                <a:solidFill>
                  <a:srgbClr val="FF0000"/>
                </a:solidFill>
              </a:rPr>
              <a:t>Some line printers print as many as 3,000 </a:t>
            </a:r>
            <a:r>
              <a:rPr lang="en-US" dirty="0" err="1" smtClean="0">
                <a:solidFill>
                  <a:srgbClr val="FF0000"/>
                </a:solidFill>
              </a:rPr>
              <a:t>lpm</a:t>
            </a:r>
            <a:r>
              <a:rPr lang="en-US" dirty="0" smtClean="0">
                <a:solidFill>
                  <a:srgbClr val="FF0000"/>
                </a:solidFill>
              </a:rPr>
              <a:t>.  </a:t>
            </a:r>
          </a:p>
          <a:p>
            <a:endParaRPr lang="en-US" dirty="0"/>
          </a:p>
        </p:txBody>
      </p:sp>
      <p:pic>
        <p:nvPicPr>
          <p:cNvPr id="4" name="Picture 3" descr="TallyGenicom-6600-Open-Pedestal-Line-Printer-265x300.jpg"/>
          <p:cNvPicPr>
            <a:picLocks noChangeAspect="1"/>
          </p:cNvPicPr>
          <p:nvPr/>
        </p:nvPicPr>
        <p:blipFill>
          <a:blip r:embed="rId2"/>
          <a:stretch>
            <a:fillRect/>
          </a:stretch>
        </p:blipFill>
        <p:spPr>
          <a:xfrm>
            <a:off x="5867400" y="2514600"/>
            <a:ext cx="2961640" cy="33528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normAutofit fontScale="90000"/>
          </a:bodyPr>
          <a:lstStyle/>
          <a:p>
            <a:r>
              <a:rPr lang="en-US" dirty="0" smtClean="0"/>
              <a:t>Other Output Devices</a:t>
            </a:r>
            <a:endParaRPr lang="en-US" dirty="0"/>
          </a:p>
        </p:txBody>
      </p:sp>
      <p:sp>
        <p:nvSpPr>
          <p:cNvPr id="3" name="Content Placeholder 2"/>
          <p:cNvSpPr>
            <a:spLocks noGrp="1"/>
          </p:cNvSpPr>
          <p:nvPr>
            <p:ph idx="1"/>
          </p:nvPr>
        </p:nvSpPr>
        <p:spPr>
          <a:xfrm>
            <a:off x="228600" y="1219200"/>
            <a:ext cx="8534400" cy="5638800"/>
          </a:xfrm>
        </p:spPr>
        <p:txBody>
          <a:bodyPr>
            <a:normAutofit fontScale="85000" lnSpcReduction="10000"/>
          </a:bodyPr>
          <a:lstStyle/>
          <a:p>
            <a:pPr>
              <a:buNone/>
            </a:pPr>
            <a:r>
              <a:rPr lang="en-US" dirty="0" smtClean="0">
                <a:solidFill>
                  <a:srgbClr val="FF0000"/>
                </a:solidFill>
              </a:rPr>
              <a:t>Speakers, Headphones, and </a:t>
            </a:r>
            <a:r>
              <a:rPr lang="en-US" dirty="0" err="1" smtClean="0">
                <a:solidFill>
                  <a:srgbClr val="FF0000"/>
                </a:solidFill>
              </a:rPr>
              <a:t>Earbuds</a:t>
            </a:r>
            <a:r>
              <a:rPr lang="en-US" dirty="0" smtClean="0">
                <a:solidFill>
                  <a:srgbClr val="FF0000"/>
                </a:solidFill>
              </a:rPr>
              <a:t>:</a:t>
            </a:r>
          </a:p>
          <a:p>
            <a:pPr>
              <a:buNone/>
            </a:pPr>
            <a:r>
              <a:rPr lang="en-US" dirty="0" smtClean="0">
                <a:solidFill>
                  <a:srgbClr val="FF0000"/>
                </a:solidFill>
              </a:rPr>
              <a:t>Many users attach surround sound speakers or speaker systems to their computers to generate higher-quality sounds</a:t>
            </a:r>
            <a:r>
              <a:rPr lang="en-US" dirty="0" smtClean="0"/>
              <a:t>. </a:t>
            </a:r>
          </a:p>
          <a:p>
            <a:pPr>
              <a:buNone/>
            </a:pPr>
            <a:r>
              <a:rPr lang="en-US" dirty="0" smtClean="0"/>
              <a:t>Most </a:t>
            </a:r>
            <a:r>
              <a:rPr lang="en-US" dirty="0" smtClean="0">
                <a:solidFill>
                  <a:srgbClr val="FF0000"/>
                </a:solidFill>
              </a:rPr>
              <a:t>surround sound computer speaker systems include one or two center speakers and two or more satellite speakers that are positioned so that sound emits from all directions</a:t>
            </a:r>
            <a:r>
              <a:rPr lang="en-US" dirty="0" smtClean="0"/>
              <a:t>.</a:t>
            </a:r>
          </a:p>
          <a:p>
            <a:pPr>
              <a:buNone/>
            </a:pPr>
            <a:r>
              <a:rPr lang="en-US" dirty="0" smtClean="0"/>
              <a:t>Speakers typically have </a:t>
            </a:r>
            <a:r>
              <a:rPr lang="en-US" dirty="0" smtClean="0">
                <a:solidFill>
                  <a:srgbClr val="FF0000"/>
                </a:solidFill>
              </a:rPr>
              <a:t>tone and volume controls</a:t>
            </a:r>
            <a:r>
              <a:rPr lang="en-US" dirty="0" smtClean="0"/>
              <a:t>, allowing users to adjust settings. </a:t>
            </a:r>
          </a:p>
          <a:p>
            <a:pPr>
              <a:buNone/>
            </a:pPr>
            <a:r>
              <a:rPr lang="en-US" dirty="0" smtClean="0"/>
              <a:t>To boost the </a:t>
            </a:r>
            <a:r>
              <a:rPr lang="en-US" dirty="0" smtClean="0">
                <a:solidFill>
                  <a:srgbClr val="FF0000"/>
                </a:solidFill>
              </a:rPr>
              <a:t>low bass sounds, surround sound speaker systems also include a subwoofer. </a:t>
            </a:r>
          </a:p>
          <a:p>
            <a:pPr>
              <a:buNone/>
            </a:pPr>
            <a:r>
              <a:rPr lang="en-US" dirty="0" smtClean="0"/>
              <a:t>In many cases, a </a:t>
            </a:r>
            <a:r>
              <a:rPr lang="en-US" dirty="0" smtClean="0">
                <a:solidFill>
                  <a:srgbClr val="FF0000"/>
                </a:solidFill>
              </a:rPr>
              <a:t>cable connects the speakers </a:t>
            </a:r>
            <a:r>
              <a:rPr lang="en-US" dirty="0" smtClean="0"/>
              <a:t>or the subwoofer to a port on the sound card. </a:t>
            </a:r>
          </a:p>
          <a:p>
            <a:pPr>
              <a:buNone/>
            </a:pPr>
            <a:r>
              <a:rPr lang="en-US" dirty="0" smtClean="0"/>
              <a:t>With </a:t>
            </a:r>
            <a:r>
              <a:rPr lang="en-US" dirty="0" smtClean="0">
                <a:solidFill>
                  <a:srgbClr val="FF0000"/>
                </a:solidFill>
              </a:rPr>
              <a:t>wireless speakers</a:t>
            </a:r>
            <a:r>
              <a:rPr lang="en-US" dirty="0" smtClean="0"/>
              <a:t>, however, a transmitter connects to the sound card, which wirelessly communicates with the speakers.</a:t>
            </a:r>
            <a:endParaRPr lang="en-US" dirty="0">
              <a:solidFill>
                <a:srgbClr val="FF00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srcRect t="6152"/>
          <a:stretch>
            <a:fillRect/>
          </a:stretch>
        </p:blipFill>
        <p:spPr bwMode="auto">
          <a:xfrm>
            <a:off x="228600" y="1447800"/>
            <a:ext cx="8776272" cy="5181600"/>
          </a:xfrm>
          <a:prstGeom prst="rect">
            <a:avLst/>
          </a:prstGeom>
          <a:noFill/>
          <a:ln w="9525">
            <a:noFill/>
            <a:miter lim="800000"/>
            <a:headEnd/>
            <a:tailEnd/>
          </a:ln>
          <a:effectLst/>
        </p:spPr>
      </p:pic>
      <p:sp>
        <p:nvSpPr>
          <p:cNvPr id="5" name="Title 1"/>
          <p:cNvSpPr>
            <a:spLocks noGrp="1"/>
          </p:cNvSpPr>
          <p:nvPr>
            <p:ph type="title"/>
          </p:nvPr>
        </p:nvSpPr>
        <p:spPr>
          <a:xfrm>
            <a:off x="457200" y="533400"/>
            <a:ext cx="8229600" cy="609600"/>
          </a:xfrm>
        </p:spPr>
        <p:txBody>
          <a:bodyPr>
            <a:normAutofit fontScale="90000"/>
          </a:bodyPr>
          <a:lstStyle/>
          <a:p>
            <a:r>
              <a:rPr lang="en-US" dirty="0" smtClean="0"/>
              <a:t>Other Output Devices</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305800" cy="5202936"/>
          </a:xfrm>
        </p:spPr>
        <p:txBody>
          <a:bodyPr/>
          <a:lstStyle/>
          <a:p>
            <a:r>
              <a:rPr lang="en-US" dirty="0" smtClean="0">
                <a:solidFill>
                  <a:srgbClr val="FF0000"/>
                </a:solidFill>
              </a:rPr>
              <a:t>A headset is a device that functions as both headphones and a microphone</a:t>
            </a:r>
            <a:r>
              <a:rPr lang="en-US" dirty="0" smtClean="0"/>
              <a:t>. Computer and smart phone users wear a headset to free their hands for typing and other activities while talking or listening to audio output.</a:t>
            </a:r>
          </a:p>
          <a:p>
            <a:r>
              <a:rPr lang="en-US" dirty="0" smtClean="0">
                <a:solidFill>
                  <a:srgbClr val="FF0000"/>
                </a:solidFill>
              </a:rPr>
              <a:t>Voice output </a:t>
            </a:r>
            <a:r>
              <a:rPr lang="en-US" dirty="0" smtClean="0"/>
              <a:t>occurs when you hear a person’s voice or when the computer talks to you through the speakers on the computer. In some programs, the computer can speak the contents of a document through voice output. </a:t>
            </a:r>
            <a:endParaRPr lang="en-US" dirty="0"/>
          </a:p>
        </p:txBody>
      </p:sp>
      <p:sp>
        <p:nvSpPr>
          <p:cNvPr id="4" name="Title 1"/>
          <p:cNvSpPr>
            <a:spLocks noGrp="1"/>
          </p:cNvSpPr>
          <p:nvPr>
            <p:ph type="title"/>
          </p:nvPr>
        </p:nvSpPr>
        <p:spPr>
          <a:xfrm>
            <a:off x="457200" y="533400"/>
            <a:ext cx="8229600" cy="609600"/>
          </a:xfrm>
        </p:spPr>
        <p:txBody>
          <a:bodyPr>
            <a:normAutofit fontScale="90000"/>
          </a:bodyPr>
          <a:lstStyle/>
          <a:p>
            <a:r>
              <a:rPr lang="en-US" dirty="0" smtClean="0"/>
              <a:t>Other Output Devices</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Projectors</a:t>
            </a:r>
            <a:endParaRPr lang="en-US" dirty="0"/>
          </a:p>
        </p:txBody>
      </p:sp>
      <p:sp>
        <p:nvSpPr>
          <p:cNvPr id="3" name="Content Placeholder 2"/>
          <p:cNvSpPr>
            <a:spLocks noGrp="1"/>
          </p:cNvSpPr>
          <p:nvPr>
            <p:ph idx="1"/>
          </p:nvPr>
        </p:nvSpPr>
        <p:spPr/>
        <p:txBody>
          <a:bodyPr/>
          <a:lstStyle/>
          <a:p>
            <a:r>
              <a:rPr lang="en-US" dirty="0" smtClean="0"/>
              <a:t>A </a:t>
            </a:r>
            <a:r>
              <a:rPr lang="en-US" dirty="0" smtClean="0">
                <a:solidFill>
                  <a:srgbClr val="FF0000"/>
                </a:solidFill>
              </a:rPr>
              <a:t>data projector </a:t>
            </a:r>
            <a:r>
              <a:rPr lang="en-US" dirty="0" smtClean="0"/>
              <a:t>is a device that takes the text and images displaying on a computer screen and projects them on a larger screen so that an audience can see the image clearly.</a:t>
            </a:r>
          </a:p>
          <a:p>
            <a:r>
              <a:rPr lang="en-US" dirty="0" smtClean="0"/>
              <a:t>Some data projectors are large devices that </a:t>
            </a:r>
            <a:r>
              <a:rPr lang="en-US" dirty="0" smtClean="0">
                <a:solidFill>
                  <a:srgbClr val="FF0000"/>
                </a:solidFill>
              </a:rPr>
              <a:t>attach to a ceiling or wall in an auditorium. </a:t>
            </a:r>
          </a:p>
          <a:p>
            <a:r>
              <a:rPr lang="en-US" dirty="0" smtClean="0"/>
              <a:t>Others, designed for the mobile user, are small portable devices that can be transported easily</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738</TotalTime>
  <Words>5728</Words>
  <Application>Microsoft Office PowerPoint</Application>
  <PresentationFormat>On-screen Show (4:3)</PresentationFormat>
  <Paragraphs>340</Paragraphs>
  <Slides>102</Slides>
  <Notes>2</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Urban</vt:lpstr>
      <vt:lpstr>Chapter 5 </vt:lpstr>
      <vt:lpstr>What Is Input? </vt:lpstr>
      <vt:lpstr>Input Devices</vt:lpstr>
      <vt:lpstr>keyboard</vt:lpstr>
      <vt:lpstr>Keyboard</vt:lpstr>
      <vt:lpstr>Keyboard</vt:lpstr>
      <vt:lpstr>Keyboards for Mobile Computers and Mobile Devices</vt:lpstr>
      <vt:lpstr>Mouse </vt:lpstr>
      <vt:lpstr>Air mouse</vt:lpstr>
      <vt:lpstr>Trackball</vt:lpstr>
      <vt:lpstr>Touchpad</vt:lpstr>
      <vt:lpstr>Pointing Stick</vt:lpstr>
      <vt:lpstr>Touch Screens and Touch-Sensitive Pads</vt:lpstr>
      <vt:lpstr>Microsoft Surface</vt:lpstr>
      <vt:lpstr>Touch-Sensitive Pads </vt:lpstr>
      <vt:lpstr>Pen Input </vt:lpstr>
      <vt:lpstr>Pen Input </vt:lpstr>
      <vt:lpstr>Graphics tablet</vt:lpstr>
      <vt:lpstr>Other Types of Input for smart phones</vt:lpstr>
      <vt:lpstr>Game Controllers</vt:lpstr>
      <vt:lpstr>Gamepads</vt:lpstr>
      <vt:lpstr>Joysticks and Wheels</vt:lpstr>
      <vt:lpstr>Joystick and wheels</vt:lpstr>
      <vt:lpstr>Light Guns</vt:lpstr>
      <vt:lpstr>Dance Pad / Dance Mat</vt:lpstr>
      <vt:lpstr>Dance Pad / Dance Mat</vt:lpstr>
      <vt:lpstr>Motion-Sensing Game Controllers</vt:lpstr>
      <vt:lpstr>Motion-Sensing Game Controllers</vt:lpstr>
      <vt:lpstr>Motion-Sensing Game Controllers</vt:lpstr>
      <vt:lpstr>Other Game Controllers</vt:lpstr>
      <vt:lpstr>Musical instrument &amp; balance board controllers</vt:lpstr>
      <vt:lpstr>Digital camera</vt:lpstr>
      <vt:lpstr>Studio camera, field camera &amp; point-and-shoot cameras  </vt:lpstr>
      <vt:lpstr>How a digital Might work</vt:lpstr>
      <vt:lpstr>Voice Input</vt:lpstr>
      <vt:lpstr>Voice Input</vt:lpstr>
      <vt:lpstr>Audio Input</vt:lpstr>
      <vt:lpstr>Video Input</vt:lpstr>
      <vt:lpstr>Web Cams</vt:lpstr>
      <vt:lpstr>Video Conferencing</vt:lpstr>
      <vt:lpstr>Scanners and Reading Devices</vt:lpstr>
      <vt:lpstr>Optical Scanners</vt:lpstr>
      <vt:lpstr>Optical Scanner</vt:lpstr>
      <vt:lpstr>Optical Scanner</vt:lpstr>
      <vt:lpstr> Optical character recognition (OCR)</vt:lpstr>
      <vt:lpstr>Optical mark recognition (OMR)</vt:lpstr>
      <vt:lpstr>Bar Code Readers</vt:lpstr>
      <vt:lpstr>RFID Readers</vt:lpstr>
      <vt:lpstr>Magnetic Stripe Card Readers</vt:lpstr>
      <vt:lpstr>MICR Readers</vt:lpstr>
      <vt:lpstr>Biometric Input</vt:lpstr>
      <vt:lpstr>Biometric Input</vt:lpstr>
      <vt:lpstr>Iris recognition systems</vt:lpstr>
      <vt:lpstr>Terminals</vt:lpstr>
      <vt:lpstr>Terminal</vt:lpstr>
      <vt:lpstr>DVD kiosk</vt:lpstr>
      <vt:lpstr>What Is Output?</vt:lpstr>
      <vt:lpstr>Display Devices</vt:lpstr>
      <vt:lpstr>Slide 59</vt:lpstr>
      <vt:lpstr>LCD Monitors and LCD Screens</vt:lpstr>
      <vt:lpstr>LCD Monitors and LCD Screens</vt:lpstr>
      <vt:lpstr>LCD Monitors and LCD Screens</vt:lpstr>
      <vt:lpstr>LCD Technology and Quality</vt:lpstr>
      <vt:lpstr>LCD Technology and Quality</vt:lpstr>
      <vt:lpstr>LCD Technology and Quality</vt:lpstr>
      <vt:lpstr>Ports and LCD Monitors</vt:lpstr>
      <vt:lpstr>Plasma Monitors</vt:lpstr>
      <vt:lpstr>CRT Monitors</vt:lpstr>
      <vt:lpstr>Printers</vt:lpstr>
      <vt:lpstr>Producing Printed Output </vt:lpstr>
      <vt:lpstr>Producing Printed Output </vt:lpstr>
      <vt:lpstr>Producing Printed Output </vt:lpstr>
      <vt:lpstr>Nonimpact Printers</vt:lpstr>
      <vt:lpstr>Ink-Jet Printers</vt:lpstr>
      <vt:lpstr>Ink-Jet Printers</vt:lpstr>
      <vt:lpstr>Ink-Jet Printers</vt:lpstr>
      <vt:lpstr>Ink-Jet Printers</vt:lpstr>
      <vt:lpstr>Photo Printers</vt:lpstr>
      <vt:lpstr>Photo Printers</vt:lpstr>
      <vt:lpstr>Photo Printers</vt:lpstr>
      <vt:lpstr>Laser Printers</vt:lpstr>
      <vt:lpstr>Laser Printers </vt:lpstr>
      <vt:lpstr>Laser Printers </vt:lpstr>
      <vt:lpstr>Multifunction Peripherals</vt:lpstr>
      <vt:lpstr>Multifunction Peripherals</vt:lpstr>
      <vt:lpstr>Thermal Printers</vt:lpstr>
      <vt:lpstr>Thermal Printers</vt:lpstr>
      <vt:lpstr>Dye- sublimation printer</vt:lpstr>
      <vt:lpstr>Mobile Printers</vt:lpstr>
      <vt:lpstr>Plotters and Large-Format Printers</vt:lpstr>
      <vt:lpstr>Plotters and Large-Format Printers</vt:lpstr>
      <vt:lpstr>Impact Printers</vt:lpstr>
      <vt:lpstr>Dot-matrix printer</vt:lpstr>
      <vt:lpstr>Dot matrix printer</vt:lpstr>
      <vt:lpstr>Line printer</vt:lpstr>
      <vt:lpstr>Other Output Devices</vt:lpstr>
      <vt:lpstr>Other Output Devices</vt:lpstr>
      <vt:lpstr>Other Output Devices</vt:lpstr>
      <vt:lpstr>Data Projectors</vt:lpstr>
      <vt:lpstr>Data Projectors</vt:lpstr>
      <vt:lpstr>Interactive Whiteboards</vt:lpstr>
      <vt:lpstr>Interactive Whiteboards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dc:title>
  <dc:creator>laptop care</dc:creator>
  <cp:lastModifiedBy>laptop care</cp:lastModifiedBy>
  <cp:revision>76</cp:revision>
  <dcterms:created xsi:type="dcterms:W3CDTF">2020-11-17T17:19:42Z</dcterms:created>
  <dcterms:modified xsi:type="dcterms:W3CDTF">2020-11-27T12:05:09Z</dcterms:modified>
</cp:coreProperties>
</file>