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5" r:id="rId5"/>
    <p:sldId id="259" r:id="rId6"/>
    <p:sldId id="260" r:id="rId7"/>
    <p:sldId id="261" r:id="rId8"/>
    <p:sldId id="262" r:id="rId9"/>
    <p:sldId id="263" r:id="rId10"/>
    <p:sldId id="273" r:id="rId11"/>
    <p:sldId id="264" r:id="rId12"/>
    <p:sldId id="265" r:id="rId13"/>
    <p:sldId id="266" r:id="rId14"/>
    <p:sldId id="267" r:id="rId15"/>
    <p:sldId id="268" r:id="rId16"/>
    <p:sldId id="271" r:id="rId17"/>
    <p:sldId id="269" r:id="rId18"/>
    <p:sldId id="270" r:id="rId19"/>
    <p:sldId id="274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79957" y="1720672"/>
            <a:ext cx="7384084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18236" y="4263008"/>
            <a:ext cx="7907527" cy="1836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1">
                <a:solidFill>
                  <a:srgbClr val="888888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13" y="143001"/>
            <a:ext cx="7837373" cy="1367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2475102"/>
            <a:ext cx="8073390" cy="39516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wedg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globalaffairs.com/back-issues/347-challenges-for-saarc.html" TargetMode="External"/><Relationship Id="rId2" Type="http://schemas.openxmlformats.org/officeDocument/2006/relationships/hyperlink" Target="http://www.saarc-sec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akistantimes.net/pt/detail.php?newsId=8311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14400" y="2438400"/>
            <a:ext cx="7384084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9469" marR="5080" indent="-809625">
              <a:lnSpc>
                <a:spcPct val="100000"/>
              </a:lnSpc>
              <a:spcBef>
                <a:spcPts val="100"/>
              </a:spcBef>
              <a:tabLst>
                <a:tab pos="3295650" algn="l"/>
              </a:tabLst>
            </a:pPr>
            <a:r>
              <a:rPr dirty="0"/>
              <a:t>South Asian Association</a:t>
            </a:r>
            <a:r>
              <a:rPr spc="-585" dirty="0"/>
              <a:t> </a:t>
            </a:r>
            <a:r>
              <a:rPr dirty="0"/>
              <a:t>For  Regional	Cooperation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618236" y="4263008"/>
            <a:ext cx="7907527" cy="5690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9985" marR="5080">
              <a:lnSpc>
                <a:spcPct val="120000"/>
              </a:lnSpc>
              <a:spcBef>
                <a:spcPts val="100"/>
              </a:spcBef>
            </a:pPr>
            <a:r>
              <a:rPr lang="en-US" dirty="0" smtClean="0"/>
              <a:t> </a:t>
            </a:r>
            <a:endParaRPr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SAARC3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54508" cy="60198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0528" rIns="0" bIns="0" rtlCol="0">
            <a:spAutoFit/>
          </a:bodyPr>
          <a:lstStyle/>
          <a:p>
            <a:pPr marL="1645285" marR="5080" indent="-481965">
              <a:lnSpc>
                <a:spcPct val="100000"/>
              </a:lnSpc>
              <a:spcBef>
                <a:spcPts val="95"/>
              </a:spcBef>
            </a:pPr>
            <a:r>
              <a:rPr sz="4000" spc="-15" dirty="0">
                <a:latin typeface="Calibri"/>
                <a:cs typeface="Calibri"/>
              </a:rPr>
              <a:t>SAARC </a:t>
            </a:r>
            <a:r>
              <a:rPr sz="4000" spc="-25" dirty="0">
                <a:latin typeface="Calibri"/>
                <a:cs typeface="Calibri"/>
              </a:rPr>
              <a:t>Preferential </a:t>
            </a:r>
            <a:r>
              <a:rPr sz="4000" spc="-50" dirty="0">
                <a:latin typeface="Calibri"/>
                <a:cs typeface="Calibri"/>
              </a:rPr>
              <a:t>Trading  </a:t>
            </a:r>
            <a:r>
              <a:rPr sz="4000" spc="-15" dirty="0">
                <a:latin typeface="Calibri"/>
                <a:cs typeface="Calibri"/>
              </a:rPr>
              <a:t>Arrangement</a:t>
            </a:r>
            <a:r>
              <a:rPr sz="4000" spc="-20" dirty="0">
                <a:latin typeface="Calibri"/>
                <a:cs typeface="Calibri"/>
              </a:rPr>
              <a:t> </a:t>
            </a:r>
            <a:r>
              <a:rPr sz="4000" spc="-55" dirty="0">
                <a:latin typeface="Calibri"/>
                <a:cs typeface="Calibri"/>
              </a:rPr>
              <a:t>(SAPTA)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2805"/>
            <a:ext cx="8074025" cy="4342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Agreement </a:t>
            </a:r>
            <a:r>
              <a:rPr sz="240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SAARC Preferential </a:t>
            </a:r>
            <a:r>
              <a:rPr sz="2400" spc="-20" dirty="0">
                <a:latin typeface="Times New Roman"/>
                <a:cs typeface="Times New Roman"/>
              </a:rPr>
              <a:t>Trading </a:t>
            </a:r>
            <a:r>
              <a:rPr sz="2400" spc="-5" dirty="0">
                <a:latin typeface="Times New Roman"/>
                <a:cs typeface="Times New Roman"/>
              </a:rPr>
              <a:t>Arrangement  </a:t>
            </a:r>
            <a:r>
              <a:rPr sz="2400" spc="-30" dirty="0">
                <a:latin typeface="Times New Roman"/>
                <a:cs typeface="Times New Roman"/>
              </a:rPr>
              <a:t>(SAPTA) </a:t>
            </a:r>
            <a:r>
              <a:rPr sz="2400" dirty="0">
                <a:latin typeface="Times New Roman"/>
                <a:cs typeface="Times New Roman"/>
              </a:rPr>
              <a:t>was signed </a:t>
            </a:r>
            <a:r>
              <a:rPr sz="2400" spc="-5" dirty="0">
                <a:latin typeface="Times New Roman"/>
                <a:cs typeface="Times New Roman"/>
              </a:rPr>
              <a:t>on </a:t>
            </a:r>
            <a:r>
              <a:rPr sz="2400" spc="-45" dirty="0">
                <a:latin typeface="Times New Roman"/>
                <a:cs typeface="Times New Roman"/>
              </a:rPr>
              <a:t>11 </a:t>
            </a:r>
            <a:r>
              <a:rPr sz="2400" spc="-5" dirty="0">
                <a:latin typeface="Times New Roman"/>
                <a:cs typeface="Times New Roman"/>
              </a:rPr>
              <a:t>April 1993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promote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sustain  mutual trade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economic cooperation within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SAARC  region through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exchange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concessions. </a:t>
            </a:r>
            <a:r>
              <a:rPr sz="2400" dirty="0">
                <a:latin typeface="Times New Roman"/>
                <a:cs typeface="Times New Roman"/>
              </a:rPr>
              <a:t>The basic  principles underlying </a:t>
            </a:r>
            <a:r>
              <a:rPr sz="2400" spc="-45" dirty="0">
                <a:latin typeface="Times New Roman"/>
                <a:cs typeface="Times New Roman"/>
              </a:rPr>
              <a:t>SAPTA</a:t>
            </a:r>
            <a:r>
              <a:rPr sz="2400" spc="-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are:</a:t>
            </a:r>
            <a:endParaRPr sz="24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Overall reciprocity of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advantages.</a:t>
            </a:r>
            <a:endParaRPr sz="24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20" dirty="0">
                <a:latin typeface="Times New Roman"/>
                <a:cs typeface="Times New Roman"/>
              </a:rPr>
              <a:t>Trade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reform.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Preferential measures </a:t>
            </a:r>
            <a:r>
              <a:rPr sz="2400" dirty="0">
                <a:latin typeface="Times New Roman"/>
                <a:cs typeface="Times New Roman"/>
              </a:rPr>
              <a:t>in favour of Least Developed  Contracting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States.</a:t>
            </a:r>
            <a:endParaRPr sz="24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Inclusion </a:t>
            </a:r>
            <a:r>
              <a:rPr sz="2400" spc="-5" dirty="0">
                <a:latin typeface="Times New Roman"/>
                <a:cs typeface="Times New Roman"/>
              </a:rPr>
              <a:t>of all products, manufactures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commodities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in</a:t>
            </a:r>
            <a:endParaRPr sz="2400"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their </a:t>
            </a:r>
            <a:r>
              <a:rPr sz="2400" spc="-45" dirty="0">
                <a:latin typeface="Times New Roman"/>
                <a:cs typeface="Times New Roman"/>
              </a:rPr>
              <a:t>raw, </a:t>
            </a:r>
            <a:r>
              <a:rPr sz="2400" spc="-5" dirty="0">
                <a:latin typeface="Times New Roman"/>
                <a:cs typeface="Times New Roman"/>
              </a:rPr>
              <a:t>semi-processed </a:t>
            </a:r>
            <a:r>
              <a:rPr sz="2400" dirty="0">
                <a:latin typeface="Times New Roman"/>
                <a:cs typeface="Times New Roman"/>
              </a:rPr>
              <a:t>and processed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forms.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9565" marR="5080" indent="-2178685">
              <a:lnSpc>
                <a:spcPct val="100000"/>
              </a:lnSpc>
              <a:spcBef>
                <a:spcPts val="100"/>
              </a:spcBef>
            </a:pPr>
            <a:r>
              <a:rPr dirty="0"/>
              <a:t>South Asian Free </a:t>
            </a:r>
            <a:r>
              <a:rPr spc="-35" dirty="0"/>
              <a:t>Trade</a:t>
            </a:r>
            <a:r>
              <a:rPr spc="-655" dirty="0"/>
              <a:t> </a:t>
            </a:r>
            <a:r>
              <a:rPr dirty="0"/>
              <a:t>Area  </a:t>
            </a:r>
            <a:r>
              <a:rPr spc="-50" dirty="0"/>
              <a:t>(SAFTA)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1281"/>
            <a:ext cx="8074025" cy="51956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Agreement </a:t>
            </a:r>
            <a:r>
              <a:rPr sz="2800" dirty="0">
                <a:latin typeface="Times New Roman"/>
                <a:cs typeface="Times New Roman"/>
              </a:rPr>
              <a:t>on the South </a:t>
            </a:r>
            <a:r>
              <a:rPr sz="2800" spc="-5" dirty="0">
                <a:latin typeface="Times New Roman"/>
                <a:cs typeface="Times New Roman"/>
              </a:rPr>
              <a:t>Asian Free </a:t>
            </a:r>
            <a:r>
              <a:rPr sz="2800" spc="-25" dirty="0">
                <a:latin typeface="Times New Roman"/>
                <a:cs typeface="Times New Roman"/>
              </a:rPr>
              <a:t>Trade </a:t>
            </a:r>
            <a:r>
              <a:rPr sz="2800" spc="-5" dirty="0">
                <a:latin typeface="Times New Roman"/>
                <a:cs typeface="Times New Roman"/>
              </a:rPr>
              <a:t>Area  </a:t>
            </a:r>
            <a:r>
              <a:rPr sz="2800" spc="-10" dirty="0">
                <a:latin typeface="Times New Roman"/>
                <a:cs typeface="Times New Roman"/>
              </a:rPr>
              <a:t>was </a:t>
            </a:r>
            <a:r>
              <a:rPr sz="2800" spc="-5" dirty="0">
                <a:latin typeface="Times New Roman"/>
                <a:cs typeface="Times New Roman"/>
              </a:rPr>
              <a:t>reached </a:t>
            </a:r>
            <a:r>
              <a:rPr sz="2800" spc="-10" dirty="0">
                <a:latin typeface="Times New Roman"/>
                <a:cs typeface="Times New Roman"/>
              </a:rPr>
              <a:t>at the </a:t>
            </a:r>
            <a:r>
              <a:rPr sz="2800" spc="-5" dirty="0">
                <a:latin typeface="Times New Roman"/>
                <a:cs typeface="Times New Roman"/>
              </a:rPr>
              <a:t>12th SAARC summit </a:t>
            </a:r>
            <a:r>
              <a:rPr sz="2800" spc="-15" dirty="0">
                <a:latin typeface="Times New Roman"/>
                <a:cs typeface="Times New Roman"/>
              </a:rPr>
              <a:t>at  </a:t>
            </a:r>
            <a:r>
              <a:rPr sz="2800" spc="-5" dirty="0">
                <a:latin typeface="Times New Roman"/>
                <a:cs typeface="Times New Roman"/>
              </a:rPr>
              <a:t>Islamabad, </a:t>
            </a:r>
            <a:r>
              <a:rPr sz="2800" dirty="0">
                <a:latin typeface="Times New Roman"/>
                <a:cs typeface="Times New Roman"/>
              </a:rPr>
              <a:t>Pakistan. </a:t>
            </a:r>
            <a:r>
              <a:rPr sz="2800" spc="-5" dirty="0">
                <a:latin typeface="Times New Roman"/>
                <a:cs typeface="Times New Roman"/>
              </a:rPr>
              <a:t>It creates a </a:t>
            </a:r>
            <a:r>
              <a:rPr sz="2800" dirty="0">
                <a:latin typeface="Times New Roman"/>
                <a:cs typeface="Times New Roman"/>
              </a:rPr>
              <a:t>framework for the  </a:t>
            </a:r>
            <a:r>
              <a:rPr sz="2800" spc="-5" dirty="0">
                <a:latin typeface="Times New Roman"/>
                <a:cs typeface="Times New Roman"/>
              </a:rPr>
              <a:t>creation </a:t>
            </a:r>
            <a:r>
              <a:rPr sz="2800" spc="-1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a free trade area covering </a:t>
            </a:r>
            <a:r>
              <a:rPr lang="en-US" sz="2800" dirty="0" smtClean="0">
                <a:latin typeface="Times New Roman"/>
                <a:cs typeface="Times New Roman"/>
              </a:rPr>
              <a:t>8 nation’s </a:t>
            </a:r>
            <a:r>
              <a:rPr sz="2800" spc="-5" dirty="0" smtClean="0">
                <a:latin typeface="Times New Roman"/>
                <a:cs typeface="Times New Roman"/>
              </a:rPr>
              <a:t>people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region. Zero customs duty </a:t>
            </a:r>
            <a:r>
              <a:rPr sz="2800" dirty="0">
                <a:latin typeface="Times New Roman"/>
                <a:cs typeface="Times New Roman"/>
              </a:rPr>
              <a:t>on the </a:t>
            </a:r>
            <a:r>
              <a:rPr sz="2800" spc="-5" dirty="0">
                <a:latin typeface="Times New Roman"/>
                <a:cs typeface="Times New Roman"/>
              </a:rPr>
              <a:t>trade  of practically </a:t>
            </a:r>
            <a:r>
              <a:rPr sz="2800" spc="-10" dirty="0">
                <a:latin typeface="Times New Roman"/>
                <a:cs typeface="Times New Roman"/>
              </a:rPr>
              <a:t>all </a:t>
            </a:r>
            <a:r>
              <a:rPr sz="2800" spc="-5" dirty="0">
                <a:latin typeface="Times New Roman"/>
                <a:cs typeface="Times New Roman"/>
              </a:rPr>
              <a:t>products in </a:t>
            </a:r>
            <a:r>
              <a:rPr sz="2800" spc="-10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region </a:t>
            </a:r>
            <a:r>
              <a:rPr sz="2800" spc="-1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the end of  </a:t>
            </a:r>
            <a:r>
              <a:rPr sz="2800" dirty="0">
                <a:latin typeface="Times New Roman"/>
                <a:cs typeface="Times New Roman"/>
              </a:rPr>
              <a:t>2016. </a:t>
            </a:r>
            <a:endParaRPr lang="en-US" sz="2800" dirty="0" smtClean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 smtClean="0">
                <a:latin typeface="Times New Roman"/>
                <a:cs typeface="Times New Roman"/>
              </a:rPr>
              <a:t>India</a:t>
            </a:r>
            <a:r>
              <a:rPr sz="2800" spc="-5" dirty="0">
                <a:latin typeface="Times New Roman"/>
                <a:cs typeface="Times New Roman"/>
              </a:rPr>
              <a:t>, Pakistan and </a:t>
            </a:r>
            <a:r>
              <a:rPr sz="2800" dirty="0">
                <a:latin typeface="Times New Roman"/>
                <a:cs typeface="Times New Roman"/>
              </a:rPr>
              <a:t>Sri </a:t>
            </a:r>
            <a:r>
              <a:rPr sz="2800" spc="-5" dirty="0">
                <a:latin typeface="Times New Roman"/>
                <a:cs typeface="Times New Roman"/>
              </a:rPr>
              <a:t>Lanka decreased their  duties down to 20% in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first phase </a:t>
            </a:r>
            <a:r>
              <a:rPr sz="2800" spc="-10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two-year  </a:t>
            </a:r>
            <a:r>
              <a:rPr sz="2800" dirty="0">
                <a:latin typeface="Times New Roman"/>
                <a:cs typeface="Times New Roman"/>
              </a:rPr>
              <a:t>period </a:t>
            </a:r>
            <a:r>
              <a:rPr sz="2800" spc="-5" dirty="0">
                <a:latin typeface="Times New Roman"/>
                <a:cs typeface="Times New Roman"/>
              </a:rPr>
              <a:t>ended </a:t>
            </a:r>
            <a:r>
              <a:rPr sz="2800" dirty="0">
                <a:latin typeface="Times New Roman"/>
                <a:cs typeface="Times New Roman"/>
              </a:rPr>
              <a:t>2007, </a:t>
            </a:r>
            <a:r>
              <a:rPr sz="2800" spc="-5" dirty="0">
                <a:latin typeface="Times New Roman"/>
                <a:cs typeface="Times New Roman"/>
              </a:rPr>
              <a:t>and it was planned to </a:t>
            </a:r>
            <a:r>
              <a:rPr sz="2800" dirty="0">
                <a:latin typeface="Times New Roman"/>
                <a:cs typeface="Times New Roman"/>
              </a:rPr>
              <a:t>bring </a:t>
            </a:r>
            <a:r>
              <a:rPr sz="2800" spc="-5" dirty="0">
                <a:latin typeface="Times New Roman"/>
                <a:cs typeface="Times New Roman"/>
              </a:rPr>
              <a:t>the  custom duties to </a:t>
            </a:r>
            <a:r>
              <a:rPr sz="2800" spc="-10" dirty="0">
                <a:latin typeface="Times New Roman"/>
                <a:cs typeface="Times New Roman"/>
              </a:rPr>
              <a:t>zero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 smtClean="0">
                <a:latin typeface="Times New Roman"/>
                <a:cs typeface="Times New Roman"/>
              </a:rPr>
              <a:t>201</a:t>
            </a:r>
            <a:r>
              <a:rPr lang="en-US" sz="2800" spc="-5" dirty="0" smtClean="0">
                <a:latin typeface="Times New Roman"/>
                <a:cs typeface="Times New Roman"/>
              </a:rPr>
              <a:t>6</a:t>
            </a:r>
            <a:r>
              <a:rPr sz="2800" spc="-5" dirty="0" smtClean="0">
                <a:latin typeface="Times New Roman"/>
                <a:cs typeface="Times New Roman"/>
              </a:rPr>
              <a:t>.</a:t>
            </a:r>
            <a:r>
              <a:rPr lang="en-US" sz="2800" spc="-5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(</a:t>
            </a:r>
            <a:r>
              <a:rPr sz="2800" spc="-5" dirty="0">
                <a:latin typeface="Times New Roman"/>
                <a:cs typeface="Times New Roman"/>
              </a:rPr>
              <a:t>3 extra years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less  developed countries in both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cases)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3313" y="143001"/>
            <a:ext cx="7837373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720" marR="5080" indent="-285750">
              <a:lnSpc>
                <a:spcPct val="100000"/>
              </a:lnSpc>
              <a:spcBef>
                <a:spcPts val="100"/>
              </a:spcBef>
              <a:tabLst>
                <a:tab pos="1665605" algn="l"/>
              </a:tabLst>
            </a:pPr>
            <a:r>
              <a:rPr dirty="0"/>
              <a:t>Why SAARC has failed to</a:t>
            </a:r>
            <a:r>
              <a:rPr spc="-95" dirty="0"/>
              <a:t> </a:t>
            </a:r>
            <a:r>
              <a:rPr dirty="0"/>
              <a:t>achieve  most	of its</a:t>
            </a:r>
            <a:r>
              <a:rPr spc="-25" dirty="0"/>
              <a:t> </a:t>
            </a:r>
            <a:r>
              <a:rPr dirty="0"/>
              <a:t>objectives(criticism)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1281"/>
            <a:ext cx="8074025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Policy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non-interference Article II clearly states,  </a:t>
            </a:r>
            <a:r>
              <a:rPr sz="2800" b="1" spc="-5" dirty="0">
                <a:latin typeface="Times New Roman"/>
                <a:cs typeface="Times New Roman"/>
              </a:rPr>
              <a:t>“Cooperation within the framework of </a:t>
            </a:r>
            <a:r>
              <a:rPr sz="2800" b="1" spc="-10" dirty="0">
                <a:latin typeface="Times New Roman"/>
                <a:cs typeface="Times New Roman"/>
              </a:rPr>
              <a:t>the  </a:t>
            </a:r>
            <a:r>
              <a:rPr sz="2800" b="1" spc="-5" dirty="0">
                <a:latin typeface="Times New Roman"/>
                <a:cs typeface="Times New Roman"/>
              </a:rPr>
              <a:t>Association shall </a:t>
            </a:r>
            <a:r>
              <a:rPr sz="2800" b="1" dirty="0">
                <a:latin typeface="Times New Roman"/>
                <a:cs typeface="Times New Roman"/>
              </a:rPr>
              <a:t>be </a:t>
            </a:r>
            <a:r>
              <a:rPr sz="2800" b="1" spc="-5" dirty="0">
                <a:latin typeface="Times New Roman"/>
                <a:cs typeface="Times New Roman"/>
              </a:rPr>
              <a:t>based </a:t>
            </a:r>
            <a:r>
              <a:rPr sz="2800" b="1" spc="-5" dirty="0" smtClean="0">
                <a:latin typeface="Times New Roman"/>
                <a:cs typeface="Times New Roman"/>
              </a:rPr>
              <a:t>o</a:t>
            </a:r>
            <a:r>
              <a:rPr lang="en-US" sz="2800" b="1" spc="-5" dirty="0" smtClean="0">
                <a:latin typeface="Times New Roman"/>
                <a:cs typeface="Times New Roman"/>
              </a:rPr>
              <a:t>n </a:t>
            </a:r>
            <a:r>
              <a:rPr sz="2800" b="1" spc="-5" dirty="0" smtClean="0">
                <a:latin typeface="Times New Roman"/>
                <a:cs typeface="Times New Roman"/>
              </a:rPr>
              <a:t>non-interference </a:t>
            </a:r>
            <a:r>
              <a:rPr sz="2800" b="1" spc="-5" dirty="0">
                <a:latin typeface="Times New Roman"/>
                <a:cs typeface="Times New Roman"/>
              </a:rPr>
              <a:t>in  </a:t>
            </a:r>
            <a:r>
              <a:rPr sz="2800" b="1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latin typeface="Times New Roman"/>
                <a:cs typeface="Times New Roman"/>
              </a:rPr>
              <a:t>internal </a:t>
            </a:r>
            <a:r>
              <a:rPr sz="2800" b="1" spc="-10" dirty="0">
                <a:latin typeface="Times New Roman"/>
                <a:cs typeface="Times New Roman"/>
              </a:rPr>
              <a:t>affairs </a:t>
            </a:r>
            <a:r>
              <a:rPr sz="2800" b="1" dirty="0">
                <a:latin typeface="Times New Roman"/>
                <a:cs typeface="Times New Roman"/>
              </a:rPr>
              <a:t>of </a:t>
            </a:r>
            <a:r>
              <a:rPr sz="2800" b="1" spc="-5" dirty="0">
                <a:latin typeface="Times New Roman"/>
                <a:cs typeface="Times New Roman"/>
              </a:rPr>
              <a:t>other States and mutual  benefit.” </a:t>
            </a:r>
            <a:r>
              <a:rPr sz="2800" spc="-10" dirty="0">
                <a:latin typeface="Times New Roman"/>
                <a:cs typeface="Times New Roman"/>
              </a:rPr>
              <a:t>It </a:t>
            </a:r>
            <a:r>
              <a:rPr sz="2800" spc="-5" dirty="0">
                <a:latin typeface="Times New Roman"/>
                <a:cs typeface="Times New Roman"/>
              </a:rPr>
              <a:t>strictly </a:t>
            </a:r>
            <a:r>
              <a:rPr sz="2800" spc="-10" dirty="0">
                <a:latin typeface="Times New Roman"/>
                <a:cs typeface="Times New Roman"/>
              </a:rPr>
              <a:t>limits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member </a:t>
            </a:r>
            <a:r>
              <a:rPr sz="2800" spc="-20" dirty="0">
                <a:latin typeface="Times New Roman"/>
                <a:cs typeface="Times New Roman"/>
              </a:rPr>
              <a:t>nation’s </a:t>
            </a:r>
            <a:r>
              <a:rPr sz="2800" spc="-10" dirty="0">
                <a:latin typeface="Times New Roman"/>
                <a:cs typeface="Times New Roman"/>
              </a:rPr>
              <a:t>ability  </a:t>
            </a:r>
            <a:r>
              <a:rPr sz="2800" spc="-5" dirty="0">
                <a:latin typeface="Times New Roman"/>
                <a:cs typeface="Times New Roman"/>
              </a:rPr>
              <a:t>to </a:t>
            </a:r>
            <a:r>
              <a:rPr sz="2800" dirty="0">
                <a:latin typeface="Times New Roman"/>
                <a:cs typeface="Times New Roman"/>
              </a:rPr>
              <a:t>push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agenda if there is any </a:t>
            </a:r>
            <a:r>
              <a:rPr sz="2800" dirty="0" smtClean="0">
                <a:latin typeface="Times New Roman"/>
                <a:cs typeface="Times New Roman"/>
              </a:rPr>
              <a:t>opposition</a:t>
            </a:r>
            <a:r>
              <a:rPr lang="en-US" sz="2800" dirty="0" smtClean="0">
                <a:latin typeface="Times New Roman"/>
                <a:cs typeface="Times New Roman"/>
              </a:rPr>
              <a:t>.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biggest </a:t>
            </a:r>
            <a:r>
              <a:rPr sz="2800" spc="-10" dirty="0">
                <a:latin typeface="Times New Roman"/>
                <a:cs typeface="Times New Roman"/>
              </a:rPr>
              <a:t>example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stagnation was </a:t>
            </a:r>
            <a:r>
              <a:rPr sz="2800" spc="-15" dirty="0">
                <a:latin typeface="Times New Roman"/>
                <a:cs typeface="Times New Roman"/>
              </a:rPr>
              <a:t>Kargil </a:t>
            </a:r>
            <a:r>
              <a:rPr sz="2800" spc="-80" dirty="0">
                <a:latin typeface="Times New Roman"/>
                <a:cs typeface="Times New Roman"/>
              </a:rPr>
              <a:t>War  </a:t>
            </a:r>
            <a:r>
              <a:rPr sz="2800" dirty="0">
                <a:latin typeface="Times New Roman"/>
                <a:cs typeface="Times New Roman"/>
              </a:rPr>
              <a:t>(1999</a:t>
            </a:r>
            <a:r>
              <a:rPr sz="2800" dirty="0" smtClean="0">
                <a:latin typeface="Times New Roman"/>
                <a:cs typeface="Times New Roman"/>
              </a:rPr>
              <a:t>)</a:t>
            </a:r>
            <a:r>
              <a:rPr lang="en-US" sz="2800" dirty="0" smtClean="0">
                <a:latin typeface="Times New Roman"/>
                <a:cs typeface="Times New Roman"/>
              </a:rPr>
              <a:t> and </a:t>
            </a:r>
            <a:r>
              <a:rPr lang="en-US" sz="2800" dirty="0" err="1" smtClean="0">
                <a:latin typeface="Times New Roman"/>
                <a:cs typeface="Times New Roman"/>
              </a:rPr>
              <a:t>Pulwana</a:t>
            </a:r>
            <a:r>
              <a:rPr lang="en-US" sz="2800" dirty="0" smtClean="0">
                <a:latin typeface="Times New Roman"/>
                <a:cs typeface="Times New Roman"/>
              </a:rPr>
              <a:t> attack (2019) and its consequences.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8738" y="461594"/>
            <a:ext cx="19094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latin typeface="Calibri"/>
                <a:cs typeface="Calibri"/>
              </a:rPr>
              <a:t>Cont.…..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8317"/>
            <a:ext cx="7832725" cy="518347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2900" algn="just"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SAARC could have taken a </a:t>
            </a:r>
            <a:r>
              <a:rPr sz="3000" spc="-5" dirty="0">
                <a:latin typeface="Times New Roman"/>
                <a:cs typeface="Times New Roman"/>
              </a:rPr>
              <a:t>decisive step </a:t>
            </a:r>
            <a:r>
              <a:rPr sz="3000" dirty="0">
                <a:latin typeface="Times New Roman"/>
                <a:cs typeface="Times New Roman"/>
              </a:rPr>
              <a:t>to  </a:t>
            </a:r>
            <a:r>
              <a:rPr sz="3000" spc="-5" dirty="0">
                <a:latin typeface="Times New Roman"/>
                <a:cs typeface="Times New Roman"/>
              </a:rPr>
              <a:t>resolve the dispute. </a:t>
            </a:r>
            <a:r>
              <a:rPr sz="3000" dirty="0">
                <a:latin typeface="Times New Roman"/>
                <a:cs typeface="Times New Roman"/>
              </a:rPr>
              <a:t>But it did not. It is one of the  </a:t>
            </a:r>
            <a:r>
              <a:rPr sz="3000" spc="-5" dirty="0">
                <a:latin typeface="Times New Roman"/>
                <a:cs typeface="Times New Roman"/>
              </a:rPr>
              <a:t>numerous incidents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security violations across 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region. Political </a:t>
            </a:r>
            <a:r>
              <a:rPr sz="3000" dirty="0">
                <a:latin typeface="Times New Roman"/>
                <a:cs typeface="Times New Roman"/>
              </a:rPr>
              <a:t>deadlock </a:t>
            </a:r>
            <a:r>
              <a:rPr sz="3000" spc="-5" dirty="0">
                <a:latin typeface="Times New Roman"/>
                <a:cs typeface="Times New Roman"/>
              </a:rPr>
              <a:t>Despite </a:t>
            </a:r>
            <a:r>
              <a:rPr sz="3000" dirty="0">
                <a:latin typeface="Times New Roman"/>
                <a:cs typeface="Times New Roman"/>
              </a:rPr>
              <a:t>several  </a:t>
            </a:r>
            <a:r>
              <a:rPr sz="3000" spc="-5" dirty="0">
                <a:latin typeface="Times New Roman"/>
                <a:cs typeface="Times New Roman"/>
              </a:rPr>
              <a:t>promises </a:t>
            </a: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resolve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political </a:t>
            </a:r>
            <a:r>
              <a:rPr sz="3000" spc="-10" dirty="0">
                <a:latin typeface="Times New Roman"/>
                <a:cs typeface="Times New Roman"/>
              </a:rPr>
              <a:t>differences  </a:t>
            </a:r>
            <a:r>
              <a:rPr sz="3000" dirty="0">
                <a:latin typeface="Times New Roman"/>
                <a:cs typeface="Times New Roman"/>
              </a:rPr>
              <a:t>among the </a:t>
            </a:r>
            <a:r>
              <a:rPr sz="3000" spc="-5" dirty="0">
                <a:latin typeface="Times New Roman"/>
                <a:cs typeface="Times New Roman"/>
              </a:rPr>
              <a:t>member states, those especially  </a:t>
            </a:r>
            <a:r>
              <a:rPr sz="3000" dirty="0">
                <a:latin typeface="Times New Roman"/>
                <a:cs typeface="Times New Roman"/>
              </a:rPr>
              <a:t>between India and </a:t>
            </a:r>
            <a:r>
              <a:rPr sz="3000" spc="-5" dirty="0">
                <a:latin typeface="Times New Roman"/>
                <a:cs typeface="Times New Roman"/>
              </a:rPr>
              <a:t>Pakistan continue </a:t>
            </a:r>
            <a:r>
              <a:rPr sz="3000" dirty="0">
                <a:latin typeface="Times New Roman"/>
                <a:cs typeface="Times New Roman"/>
              </a:rPr>
              <a:t>and have  </a:t>
            </a:r>
            <a:r>
              <a:rPr sz="3000" spc="-5" dirty="0">
                <a:latin typeface="Times New Roman"/>
                <a:cs typeface="Times New Roman"/>
              </a:rPr>
              <a:t>stalled </a:t>
            </a:r>
            <a:r>
              <a:rPr sz="3000" dirty="0">
                <a:latin typeface="Times New Roman"/>
                <a:cs typeface="Times New Roman"/>
              </a:rPr>
              <a:t>progress on many </a:t>
            </a:r>
            <a:r>
              <a:rPr sz="3000" spc="-5" dirty="0">
                <a:latin typeface="Times New Roman"/>
                <a:cs typeface="Times New Roman"/>
              </a:rPr>
              <a:t>projects including </a:t>
            </a:r>
            <a:r>
              <a:rPr sz="3000" dirty="0">
                <a:latin typeface="Times New Roman"/>
                <a:cs typeface="Times New Roman"/>
              </a:rPr>
              <a:t>the  South </a:t>
            </a:r>
            <a:r>
              <a:rPr sz="3000" spc="-5" dirty="0">
                <a:latin typeface="Times New Roman"/>
                <a:cs typeface="Times New Roman"/>
              </a:rPr>
              <a:t>Asia </a:t>
            </a:r>
            <a:r>
              <a:rPr sz="3000" dirty="0">
                <a:latin typeface="Times New Roman"/>
                <a:cs typeface="Times New Roman"/>
              </a:rPr>
              <a:t>Free </a:t>
            </a:r>
            <a:r>
              <a:rPr sz="3000" spc="-25" dirty="0">
                <a:latin typeface="Times New Roman"/>
                <a:cs typeface="Times New Roman"/>
              </a:rPr>
              <a:t>Trade </a:t>
            </a:r>
            <a:r>
              <a:rPr sz="3000" dirty="0">
                <a:latin typeface="Times New Roman"/>
                <a:cs typeface="Times New Roman"/>
              </a:rPr>
              <a:t>Agreement </a:t>
            </a:r>
            <a:r>
              <a:rPr sz="3000" spc="-30" dirty="0">
                <a:latin typeface="Times New Roman"/>
                <a:cs typeface="Times New Roman"/>
              </a:rPr>
              <a:t>(SAFTA). </a:t>
            </a:r>
            <a:r>
              <a:rPr sz="3000" dirty="0">
                <a:latin typeface="Times New Roman"/>
                <a:cs typeface="Times New Roman"/>
              </a:rPr>
              <a:t>If  </a:t>
            </a:r>
            <a:r>
              <a:rPr sz="3000" spc="-5" dirty="0">
                <a:latin typeface="Times New Roman"/>
                <a:cs typeface="Times New Roman"/>
              </a:rPr>
              <a:t>operative, </a:t>
            </a:r>
            <a:r>
              <a:rPr sz="3000" dirty="0">
                <a:latin typeface="Times New Roman"/>
                <a:cs typeface="Times New Roman"/>
              </a:rPr>
              <a:t>it would allow the free </a:t>
            </a:r>
            <a:r>
              <a:rPr sz="3000" spc="-5" dirty="0">
                <a:latin typeface="Times New Roman"/>
                <a:cs typeface="Times New Roman"/>
              </a:rPr>
              <a:t>movement </a:t>
            </a:r>
            <a:r>
              <a:rPr sz="3000" dirty="0">
                <a:latin typeface="Times New Roman"/>
                <a:cs typeface="Times New Roman"/>
              </a:rPr>
              <a:t>of  </a:t>
            </a:r>
            <a:r>
              <a:rPr sz="3000" spc="-5" dirty="0">
                <a:latin typeface="Times New Roman"/>
                <a:cs typeface="Times New Roman"/>
              </a:rPr>
              <a:t>people, </a:t>
            </a:r>
            <a:r>
              <a:rPr sz="3000" dirty="0">
                <a:latin typeface="Times New Roman"/>
                <a:cs typeface="Times New Roman"/>
              </a:rPr>
              <a:t>goods, </a:t>
            </a:r>
            <a:r>
              <a:rPr sz="3000" spc="-5" dirty="0">
                <a:latin typeface="Times New Roman"/>
                <a:cs typeface="Times New Roman"/>
              </a:rPr>
              <a:t>services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ideas.</a:t>
            </a:r>
            <a:endParaRPr sz="3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4658" y="478358"/>
            <a:ext cx="6637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Geopolitical equation</a:t>
            </a:r>
            <a:r>
              <a:rPr spc="-114" dirty="0"/>
              <a:t> </a:t>
            </a:r>
            <a:r>
              <a:rPr dirty="0"/>
              <a:t>matters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8610"/>
            <a:ext cx="8074025" cy="4112664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marR="6350" indent="-342900" algn="just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Most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decisions taken in SAARC depend more  on geopolitical equations rather than cooperation </a:t>
            </a:r>
            <a:r>
              <a:rPr sz="2800" spc="-15" dirty="0">
                <a:latin typeface="Times New Roman"/>
                <a:cs typeface="Times New Roman"/>
              </a:rPr>
              <a:t>on  </a:t>
            </a:r>
            <a:r>
              <a:rPr sz="2800" spc="-5" dirty="0">
                <a:latin typeface="Times New Roman"/>
                <a:cs typeface="Times New Roman"/>
              </a:rPr>
              <a:t>certain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issues.</a:t>
            </a:r>
            <a:endParaRPr sz="2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  <a:spcBef>
                <a:spcPts val="675"/>
              </a:spcBef>
            </a:pPr>
            <a:r>
              <a:rPr sz="2800" spc="-5" dirty="0">
                <a:latin typeface="Times New Roman"/>
                <a:cs typeface="Times New Roman"/>
              </a:rPr>
              <a:t>Example- </a:t>
            </a:r>
            <a:r>
              <a:rPr sz="2800" dirty="0">
                <a:latin typeface="Times New Roman"/>
                <a:cs typeface="Times New Roman"/>
              </a:rPr>
              <a:t>India, </a:t>
            </a:r>
            <a:r>
              <a:rPr sz="2800" spc="-5" dirty="0">
                <a:latin typeface="Times New Roman"/>
                <a:cs typeface="Times New Roman"/>
              </a:rPr>
              <a:t>tries to keep China </a:t>
            </a:r>
            <a:r>
              <a:rPr sz="2800" spc="-10" dirty="0">
                <a:latin typeface="Times New Roman"/>
                <a:cs typeface="Times New Roman"/>
              </a:rPr>
              <a:t>away </a:t>
            </a:r>
            <a:r>
              <a:rPr sz="2800" dirty="0">
                <a:latin typeface="Times New Roman"/>
                <a:cs typeface="Times New Roman"/>
              </a:rPr>
              <a:t>from the  </a:t>
            </a:r>
            <a:r>
              <a:rPr sz="2800" spc="-10" dirty="0" smtClean="0">
                <a:latin typeface="Times New Roman"/>
                <a:cs typeface="Times New Roman"/>
              </a:rPr>
              <a:t>organization </a:t>
            </a:r>
            <a:r>
              <a:rPr lang="en-US" sz="2800" spc="-5" dirty="0" smtClean="0">
                <a:latin typeface="Times New Roman"/>
                <a:cs typeface="Times New Roman"/>
              </a:rPr>
              <a:t>by </a:t>
            </a:r>
            <a:r>
              <a:rPr sz="2800" spc="-10" dirty="0" smtClean="0">
                <a:latin typeface="Times New Roman"/>
                <a:cs typeface="Times New Roman"/>
              </a:rPr>
              <a:t>say</a:t>
            </a:r>
            <a:r>
              <a:rPr lang="en-US" sz="2800" spc="-10" dirty="0" smtClean="0">
                <a:latin typeface="Times New Roman"/>
                <a:cs typeface="Times New Roman"/>
              </a:rPr>
              <a:t>ing</a:t>
            </a:r>
            <a:r>
              <a:rPr sz="2800" spc="-10" dirty="0" smtClean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mere </a:t>
            </a:r>
            <a:r>
              <a:rPr sz="2800" spc="-5" dirty="0">
                <a:latin typeface="Times New Roman"/>
                <a:cs typeface="Times New Roman"/>
              </a:rPr>
              <a:t>observer  status of China limits the scope of </a:t>
            </a:r>
            <a:r>
              <a:rPr sz="2800" dirty="0">
                <a:latin typeface="Times New Roman"/>
                <a:cs typeface="Times New Roman"/>
              </a:rPr>
              <a:t>SAARC  </a:t>
            </a:r>
            <a:r>
              <a:rPr sz="2800" spc="-5" dirty="0">
                <a:latin typeface="Times New Roman"/>
                <a:cs typeface="Times New Roman"/>
              </a:rPr>
              <a:t>opportunities</a:t>
            </a:r>
            <a:endParaRPr sz="2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90000"/>
              </a:lnSpc>
              <a:spcBef>
                <a:spcPts val="670"/>
              </a:spcBef>
            </a:pPr>
            <a:r>
              <a:rPr sz="2800" spc="-25" dirty="0">
                <a:latin typeface="Times New Roman"/>
                <a:cs typeface="Times New Roman"/>
              </a:rPr>
              <a:t>India’s </a:t>
            </a:r>
            <a:r>
              <a:rPr sz="2800" spc="-5" dirty="0">
                <a:latin typeface="Times New Roman"/>
                <a:cs typeface="Times New Roman"/>
              </a:rPr>
              <a:t>push </a:t>
            </a:r>
            <a:r>
              <a:rPr sz="2800" dirty="0">
                <a:latin typeface="Times New Roman"/>
                <a:cs typeface="Times New Roman"/>
              </a:rPr>
              <a:t>for the </a:t>
            </a:r>
            <a:r>
              <a:rPr sz="2800" spc="-5" dirty="0">
                <a:latin typeface="Times New Roman"/>
                <a:cs typeface="Times New Roman"/>
              </a:rPr>
              <a:t>full membership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Myanmar </a:t>
            </a:r>
            <a:r>
              <a:rPr sz="2800" spc="-5" dirty="0" smtClean="0">
                <a:latin typeface="Times New Roman"/>
                <a:cs typeface="Times New Roman"/>
              </a:rPr>
              <a:t>and  Iran who </a:t>
            </a:r>
            <a:r>
              <a:rPr sz="2800" spc="-5" dirty="0">
                <a:latin typeface="Times New Roman"/>
                <a:cs typeface="Times New Roman"/>
              </a:rPr>
              <a:t>have observer status </a:t>
            </a:r>
            <a:r>
              <a:rPr sz="2800" spc="-10" dirty="0">
                <a:latin typeface="Times New Roman"/>
                <a:cs typeface="Times New Roman"/>
              </a:rPr>
              <a:t>at </a:t>
            </a:r>
            <a:r>
              <a:rPr sz="2800" spc="-5" dirty="0">
                <a:latin typeface="Times New Roman"/>
                <a:cs typeface="Times New Roman"/>
              </a:rPr>
              <a:t>present. One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easily  assume that the </a:t>
            </a:r>
            <a:r>
              <a:rPr sz="2800" dirty="0">
                <a:latin typeface="Times New Roman"/>
                <a:cs typeface="Times New Roman"/>
              </a:rPr>
              <a:t>push </a:t>
            </a:r>
            <a:r>
              <a:rPr sz="2800" spc="-5" dirty="0">
                <a:latin typeface="Times New Roman"/>
                <a:cs typeface="Times New Roman"/>
              </a:rPr>
              <a:t>is because of the rising oil demand  in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India.</a:t>
            </a:r>
          </a:p>
        </p:txBody>
      </p:sp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4658" y="478358"/>
            <a:ext cx="6637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dirty="0" smtClean="0"/>
              <a:t>Summit of </a:t>
            </a:r>
            <a:r>
              <a:rPr lang="en-US" dirty="0" err="1" smtClean="0"/>
              <a:t>SAARC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78610"/>
            <a:ext cx="8074025" cy="3635098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675"/>
              </a:spcBef>
            </a:pPr>
            <a:r>
              <a:rPr lang="en-US" sz="2800" spc="-5" dirty="0" smtClean="0">
                <a:latin typeface="Times New Roman"/>
                <a:cs typeface="Times New Roman"/>
              </a:rPr>
              <a:t>The </a:t>
            </a:r>
            <a:r>
              <a:rPr lang="en-US" sz="2800" spc="-5" dirty="0">
                <a:latin typeface="Times New Roman"/>
                <a:cs typeface="Times New Roman"/>
              </a:rPr>
              <a:t>20th </a:t>
            </a:r>
            <a:r>
              <a:rPr lang="en-US" sz="2800" spc="-5" dirty="0" err="1">
                <a:latin typeface="Times New Roman"/>
                <a:cs typeface="Times New Roman"/>
              </a:rPr>
              <a:t>SAARC</a:t>
            </a:r>
            <a:r>
              <a:rPr lang="en-US" sz="2800" spc="-5" dirty="0">
                <a:latin typeface="Times New Roman"/>
                <a:cs typeface="Times New Roman"/>
              </a:rPr>
              <a:t> summit is the 20th meeting of the heads of state of the eight </a:t>
            </a:r>
            <a:r>
              <a:rPr lang="en-US" sz="2800" spc="-5" dirty="0" err="1">
                <a:latin typeface="Times New Roman"/>
                <a:cs typeface="Times New Roman"/>
              </a:rPr>
              <a:t>SAARC</a:t>
            </a:r>
            <a:r>
              <a:rPr lang="en-US" sz="2800" spc="-5" dirty="0">
                <a:latin typeface="Times New Roman"/>
                <a:cs typeface="Times New Roman"/>
              </a:rPr>
              <a:t> countries which takes place in </a:t>
            </a:r>
            <a:r>
              <a:rPr lang="en-US" sz="2800" spc="-5" dirty="0" smtClean="0">
                <a:latin typeface="Times New Roman"/>
                <a:cs typeface="Times New Roman"/>
              </a:rPr>
              <a:t>Colombo in 2019. </a:t>
            </a:r>
            <a:r>
              <a:rPr lang="en-US" sz="2800" spc="-5" dirty="0">
                <a:latin typeface="Times New Roman"/>
                <a:cs typeface="Times New Roman"/>
              </a:rPr>
              <a:t>The 2020 </a:t>
            </a:r>
            <a:r>
              <a:rPr lang="en-US" sz="2800" spc="-5" dirty="0" err="1">
                <a:latin typeface="Times New Roman"/>
                <a:cs typeface="Times New Roman"/>
              </a:rPr>
              <a:t>SAARC</a:t>
            </a:r>
            <a:r>
              <a:rPr lang="en-US" sz="2800" spc="-5" dirty="0">
                <a:latin typeface="Times New Roman"/>
                <a:cs typeface="Times New Roman"/>
              </a:rPr>
              <a:t> Summit </a:t>
            </a:r>
            <a:r>
              <a:rPr lang="en-US" sz="2800" spc="-5" dirty="0" smtClean="0">
                <a:latin typeface="Times New Roman"/>
                <a:cs typeface="Times New Roman"/>
              </a:rPr>
              <a:t>(21</a:t>
            </a:r>
            <a:r>
              <a:rPr lang="en-US" sz="2800" spc="-5" baseline="30000" dirty="0" smtClean="0">
                <a:latin typeface="Times New Roman"/>
                <a:cs typeface="Times New Roman"/>
              </a:rPr>
              <a:t>st</a:t>
            </a:r>
            <a:r>
              <a:rPr lang="en-US" sz="2800" spc="-5" dirty="0" smtClean="0">
                <a:latin typeface="Times New Roman"/>
                <a:cs typeface="Times New Roman"/>
              </a:rPr>
              <a:t>) will </a:t>
            </a:r>
            <a:r>
              <a:rPr lang="en-US" sz="2800" spc="-5" dirty="0">
                <a:latin typeface="Times New Roman"/>
                <a:cs typeface="Times New Roman"/>
              </a:rPr>
              <a:t>take place in Islamabad.</a:t>
            </a:r>
          </a:p>
          <a:p>
            <a:pPr marL="12700" marR="5080" algn="just">
              <a:lnSpc>
                <a:spcPct val="90000"/>
              </a:lnSpc>
              <a:spcBef>
                <a:spcPts val="675"/>
              </a:spcBef>
            </a:pPr>
            <a:r>
              <a:rPr lang="en-US" sz="2800" spc="-5" dirty="0">
                <a:latin typeface="Times New Roman"/>
                <a:cs typeface="Times New Roman"/>
              </a:rPr>
              <a:t>Pakistan is aggressively seeking support from smaller South Asian nations to host the </a:t>
            </a:r>
            <a:r>
              <a:rPr lang="en-US" sz="2800" spc="-5" dirty="0" err="1">
                <a:latin typeface="Times New Roman"/>
                <a:cs typeface="Times New Roman"/>
              </a:rPr>
              <a:t>SAARC</a:t>
            </a:r>
            <a:r>
              <a:rPr lang="en-US" sz="2800" spc="-5" dirty="0">
                <a:latin typeface="Times New Roman"/>
                <a:cs typeface="Times New Roman"/>
              </a:rPr>
              <a:t> summit in Islamabad. Sri Lanka and Nepal have already shown support. But analysts doubt India will agree as it holds Pakistan responsible for numerous terrorist activities.</a:t>
            </a:r>
          </a:p>
        </p:txBody>
      </p:sp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83458" y="478358"/>
            <a:ext cx="257810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Conclusion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8610"/>
            <a:ext cx="7854315" cy="409727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30" dirty="0">
                <a:latin typeface="Times New Roman"/>
                <a:cs typeface="Times New Roman"/>
              </a:rPr>
              <a:t>SAARC’s </a:t>
            </a:r>
            <a:r>
              <a:rPr sz="2800" spc="-5" dirty="0">
                <a:latin typeface="Times New Roman"/>
                <a:cs typeface="Times New Roman"/>
              </a:rPr>
              <a:t>balance sheet of success is very  limited to adoption of several </a:t>
            </a:r>
            <a:r>
              <a:rPr sz="2800" dirty="0">
                <a:latin typeface="Times New Roman"/>
                <a:cs typeface="Times New Roman"/>
              </a:rPr>
              <a:t>conventions like  </a:t>
            </a:r>
            <a:r>
              <a:rPr sz="2800" spc="-5" dirty="0">
                <a:latin typeface="Times New Roman"/>
                <a:cs typeface="Times New Roman"/>
              </a:rPr>
              <a:t>SAARC regional conventions on suppressions of  terrorism, </a:t>
            </a:r>
            <a:r>
              <a:rPr sz="2800" spc="-10" dirty="0">
                <a:latin typeface="Times New Roman"/>
                <a:cs typeface="Times New Roman"/>
              </a:rPr>
              <a:t>SAARC </a:t>
            </a:r>
            <a:r>
              <a:rPr sz="2800" spc="-5" dirty="0">
                <a:latin typeface="Times New Roman"/>
                <a:cs typeface="Times New Roman"/>
              </a:rPr>
              <a:t>convention on narcotic </a:t>
            </a:r>
            <a:r>
              <a:rPr sz="2800" dirty="0">
                <a:latin typeface="Times New Roman"/>
                <a:cs typeface="Times New Roman"/>
              </a:rPr>
              <a:t>drugs </a:t>
            </a:r>
            <a:r>
              <a:rPr sz="2800" spc="-5" dirty="0">
                <a:latin typeface="Times New Roman"/>
                <a:cs typeface="Times New Roman"/>
              </a:rPr>
              <a:t>and  </a:t>
            </a:r>
            <a:r>
              <a:rPr lang="en-US" sz="2800" dirty="0" smtClean="0">
                <a:latin typeface="Times New Roman"/>
                <a:cs typeface="Times New Roman"/>
              </a:rPr>
              <a:t>smuggling across boarders. </a:t>
            </a:r>
            <a:endParaRPr sz="2800" dirty="0">
              <a:latin typeface="Times New Roman"/>
              <a:cs typeface="Times New Roman"/>
            </a:endParaRPr>
          </a:p>
          <a:p>
            <a:pPr marL="355600" marR="241300" indent="-342900" algn="just">
              <a:lnSpc>
                <a:spcPts val="302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There have also been breakthroughs in </a:t>
            </a:r>
            <a:r>
              <a:rPr sz="2800" dirty="0">
                <a:latin typeface="Times New Roman"/>
                <a:cs typeface="Times New Roman"/>
              </a:rPr>
              <a:t>the form </a:t>
            </a:r>
            <a:r>
              <a:rPr sz="2800" spc="-5" dirty="0">
                <a:latin typeface="Times New Roman"/>
                <a:cs typeface="Times New Roman"/>
              </a:rPr>
              <a:t>of  agreements forming </a:t>
            </a:r>
            <a:r>
              <a:rPr sz="2800" spc="-50" dirty="0">
                <a:latin typeface="Times New Roman"/>
                <a:cs typeface="Times New Roman"/>
              </a:rPr>
              <a:t>SAFTA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spc="-50" dirty="0">
                <a:latin typeface="Times New Roman"/>
                <a:cs typeface="Times New Roman"/>
              </a:rPr>
              <a:t>SAPTA </a:t>
            </a:r>
            <a:r>
              <a:rPr sz="2800" spc="-5" dirty="0">
                <a:latin typeface="Times New Roman"/>
                <a:cs typeface="Times New Roman"/>
              </a:rPr>
              <a:t>, but</a:t>
            </a:r>
            <a:r>
              <a:rPr sz="2800" spc="-1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their  success at operational level is still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expected.</a:t>
            </a:r>
            <a:endParaRPr sz="2800" dirty="0">
              <a:latin typeface="Times New Roman"/>
              <a:cs typeface="Times New Roman"/>
            </a:endParaRPr>
          </a:p>
          <a:p>
            <a:pPr marL="355600" marR="411480" indent="-342900" algn="just">
              <a:lnSpc>
                <a:spcPts val="3030"/>
              </a:lnSpc>
              <a:spcBef>
                <a:spcPts val="68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SAARC totally exclude political issues from its  summits, </a:t>
            </a:r>
            <a:r>
              <a:rPr sz="2800" dirty="0">
                <a:latin typeface="Times New Roman"/>
                <a:cs typeface="Times New Roman"/>
              </a:rPr>
              <a:t>this </a:t>
            </a:r>
            <a:r>
              <a:rPr sz="2800" spc="-5" dirty="0">
                <a:latin typeface="Times New Roman"/>
                <a:cs typeface="Times New Roman"/>
              </a:rPr>
              <a:t>is also </a:t>
            </a:r>
            <a:r>
              <a:rPr sz="2800" dirty="0">
                <a:latin typeface="Times New Roman"/>
                <a:cs typeface="Times New Roman"/>
              </a:rPr>
              <a:t>one </a:t>
            </a:r>
            <a:r>
              <a:rPr sz="2800" spc="-5" dirty="0">
                <a:latin typeface="Times New Roman"/>
                <a:cs typeface="Times New Roman"/>
              </a:rPr>
              <a:t>of its inherent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weakness.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0785" y="485647"/>
            <a:ext cx="25095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References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58903"/>
            <a:ext cx="7904480" cy="2793072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85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u="heavy" spc="-15" dirty="0" err="1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www.Saarc-sec.org</a:t>
            </a:r>
            <a:endParaRPr sz="3200" dirty="0">
              <a:latin typeface="Times New Roman"/>
              <a:cs typeface="Times New Roman"/>
            </a:endParaRPr>
          </a:p>
          <a:p>
            <a:pPr marL="355600" marR="1404620" indent="-342900">
              <a:lnSpc>
                <a:spcPct val="100000"/>
              </a:lnSpc>
              <a:spcBef>
                <a:spcPts val="77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http://www.saglobalaffairs.com/back-  </a:t>
            </a:r>
            <a:r>
              <a:rPr sz="32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issues/347-challenges-for-saarc.html</a:t>
            </a:r>
            <a:endParaRPr sz="32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lr>
                <a:srgbClr val="0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ww</a:t>
            </a:r>
            <a:r>
              <a:rPr sz="3200" u="heavy" spc="-2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w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.p</a:t>
            </a:r>
            <a:r>
              <a:rPr sz="3200" u="heavy" spc="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a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kistanti</a:t>
            </a:r>
            <a:r>
              <a:rPr sz="32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m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es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.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net/</a:t>
            </a:r>
            <a:r>
              <a:rPr sz="32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p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t/</a:t>
            </a:r>
            <a:r>
              <a:rPr sz="32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d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etail.ph</a:t>
            </a:r>
            <a:r>
              <a:rPr sz="32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p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?</a:t>
            </a:r>
            <a:r>
              <a:rPr sz="3200" u="heavy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n</a:t>
            </a:r>
            <a:r>
              <a:rPr sz="32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ewsId= </a:t>
            </a:r>
            <a:r>
              <a:rPr sz="32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8311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in_Industries_by_Region_-_Pakist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0"/>
            <a:ext cx="7419975" cy="68580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254" y="478358"/>
            <a:ext cx="27933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Introduction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6890" y="1667618"/>
          <a:ext cx="8109585" cy="8254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4090"/>
                <a:gridCol w="1550035"/>
                <a:gridCol w="2893695"/>
                <a:gridCol w="1421765"/>
              </a:tblGrid>
              <a:tr h="415061">
                <a:tc>
                  <a:txBody>
                    <a:bodyPr/>
                    <a:lstStyle/>
                    <a:p>
                      <a:pPr marL="342265" marR="55244" indent="-342265" algn="r">
                        <a:lnSpc>
                          <a:spcPts val="3090"/>
                        </a:lnSpc>
                        <a:buFont typeface="Arial"/>
                        <a:buChar char="•"/>
                        <a:tabLst>
                          <a:tab pos="342265" algn="l"/>
                          <a:tab pos="342900" algn="l"/>
                          <a:tab pos="1318260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The	S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h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309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Asian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3090"/>
                        </a:lnSpc>
                        <a:tabLst>
                          <a:tab pos="2163445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Association	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for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309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onal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10370">
                <a:tc>
                  <a:txBody>
                    <a:bodyPr/>
                    <a:lstStyle/>
                    <a:p>
                      <a:pPr marR="105410" algn="r">
                        <a:lnSpc>
                          <a:spcPts val="313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Cooperat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13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(SAARC)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3130"/>
                        </a:lnSpc>
                        <a:tabLst>
                          <a:tab pos="525145" algn="l"/>
                          <a:tab pos="1035685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is	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an	organization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130"/>
                        </a:lnSpc>
                        <a:tabLst>
                          <a:tab pos="471805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of	South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59789" y="5172495"/>
          <a:ext cx="7769224" cy="8201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2325"/>
                <a:gridCol w="2113280"/>
                <a:gridCol w="2876549"/>
                <a:gridCol w="1957070"/>
              </a:tblGrid>
              <a:tr h="410257">
                <a:tc>
                  <a:txBody>
                    <a:bodyPr/>
                    <a:lstStyle/>
                    <a:p>
                      <a:pPr marR="40005" algn="ctr">
                        <a:lnSpc>
                          <a:spcPts val="305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child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1760" algn="r">
                        <a:lnSpc>
                          <a:spcPts val="3055"/>
                        </a:lnSpc>
                        <a:tabLst>
                          <a:tab pos="1400810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lfar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;	the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3055"/>
                        </a:lnSpc>
                        <a:tabLst>
                          <a:tab pos="2152015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environment	and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055"/>
                        </a:lnSpc>
                      </a:pP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et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ol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09919">
                <a:tc>
                  <a:txBody>
                    <a:bodyPr/>
                    <a:lstStyle/>
                    <a:p>
                      <a:pPr marR="79375" algn="ctr">
                        <a:lnSpc>
                          <a:spcPts val="313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rural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91440" algn="r">
                        <a:lnSpc>
                          <a:spcPts val="313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devel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en</a:t>
                      </a:r>
                      <a:r>
                        <a:rPr sz="2800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800" dirty="0">
                          <a:latin typeface="Times New Roman"/>
                          <a:cs typeface="Times New Roman"/>
                        </a:rPr>
                        <a:t>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3130"/>
                        </a:lnSpc>
                        <a:tabLst>
                          <a:tab pos="1481455" algn="l"/>
                        </a:tabLst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tourism;	transport;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034" algn="r">
                        <a:lnSpc>
                          <a:spcPts val="3130"/>
                        </a:lnSpc>
                        <a:tabLst>
                          <a:tab pos="1242060" algn="l"/>
                        </a:tabLst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science	and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350" algn="just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Asian nations, founded in </a:t>
            </a:r>
            <a:r>
              <a:rPr spc="-10" dirty="0"/>
              <a:t>December </a:t>
            </a:r>
            <a:r>
              <a:rPr dirty="0"/>
              <a:t>1985 </a:t>
            </a:r>
            <a:r>
              <a:rPr spc="-5" dirty="0"/>
              <a:t>and  dedicated to economic, technological, social, and  cultural development emphasizing collective </a:t>
            </a:r>
            <a:r>
              <a:rPr spc="-10" dirty="0"/>
              <a:t>self-  </a:t>
            </a:r>
            <a:r>
              <a:rPr spc="-5" dirty="0"/>
              <a:t>reliance.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pc="-5" dirty="0"/>
              <a:t>The </a:t>
            </a:r>
            <a:r>
              <a:rPr spc="-55" dirty="0"/>
              <a:t>11 </a:t>
            </a:r>
            <a:r>
              <a:rPr spc="-5" dirty="0"/>
              <a:t>stated areas </a:t>
            </a:r>
            <a:r>
              <a:rPr dirty="0"/>
              <a:t>of </a:t>
            </a:r>
            <a:r>
              <a:rPr spc="-5" dirty="0"/>
              <a:t>cooperation are agriculture;  education, culture, </a:t>
            </a:r>
            <a:r>
              <a:rPr spc="-10" dirty="0"/>
              <a:t>and </a:t>
            </a:r>
            <a:r>
              <a:rPr spc="-5" dirty="0"/>
              <a:t>sports; health, population,</a:t>
            </a:r>
            <a:r>
              <a:rPr spc="75" dirty="0"/>
              <a:t> </a:t>
            </a:r>
            <a:r>
              <a:rPr spc="-10" dirty="0"/>
              <a:t>and</a:t>
            </a:r>
          </a:p>
          <a:p>
            <a:pPr>
              <a:lnSpc>
                <a:spcPct val="100000"/>
              </a:lnSpc>
            </a:pPr>
            <a:endParaRPr sz="3100" dirty="0"/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 dirty="0"/>
          </a:p>
          <a:p>
            <a:pPr marL="355600" algn="just">
              <a:lnSpc>
                <a:spcPct val="100000"/>
              </a:lnSpc>
            </a:pPr>
            <a:r>
              <a:rPr dirty="0"/>
              <a:t>technology;</a:t>
            </a:r>
            <a:r>
              <a:rPr spc="-55" dirty="0"/>
              <a:t> </a:t>
            </a:r>
            <a:r>
              <a:rPr spc="-5" dirty="0"/>
              <a:t>communications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807210"/>
            <a:ext cx="8073390" cy="407987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idea </a:t>
            </a:r>
            <a:r>
              <a:rPr sz="2800" dirty="0">
                <a:latin typeface="Times New Roman"/>
                <a:cs typeface="Times New Roman"/>
              </a:rPr>
              <a:t>of regional </a:t>
            </a:r>
            <a:r>
              <a:rPr sz="2800" spc="-5" dirty="0">
                <a:latin typeface="Times New Roman"/>
                <a:cs typeface="Times New Roman"/>
              </a:rPr>
              <a:t>political and economical  cooperation in South Asia was </a:t>
            </a:r>
            <a:r>
              <a:rPr sz="2800" dirty="0">
                <a:latin typeface="Times New Roman"/>
                <a:cs typeface="Times New Roman"/>
              </a:rPr>
              <a:t>first </a:t>
            </a:r>
            <a:r>
              <a:rPr sz="2800" spc="-10" dirty="0">
                <a:latin typeface="Times New Roman"/>
                <a:cs typeface="Times New Roman"/>
              </a:rPr>
              <a:t>coined </a:t>
            </a:r>
            <a:r>
              <a:rPr sz="2800" spc="-5" dirty="0">
                <a:latin typeface="Times New Roman"/>
                <a:cs typeface="Times New Roman"/>
              </a:rPr>
              <a:t>in 1980  and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first </a:t>
            </a:r>
            <a:r>
              <a:rPr sz="2800" spc="-10" dirty="0">
                <a:latin typeface="Times New Roman"/>
                <a:cs typeface="Times New Roman"/>
              </a:rPr>
              <a:t>summit </a:t>
            </a:r>
            <a:r>
              <a:rPr sz="2800" spc="-5" dirty="0">
                <a:latin typeface="Times New Roman"/>
                <a:cs typeface="Times New Roman"/>
              </a:rPr>
              <a:t>held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Dhaka </a:t>
            </a:r>
            <a:r>
              <a:rPr sz="2800" dirty="0">
                <a:latin typeface="Times New Roman"/>
                <a:cs typeface="Times New Roman"/>
              </a:rPr>
              <a:t>on </a:t>
            </a:r>
            <a:r>
              <a:rPr sz="2800" spc="-5" dirty="0">
                <a:latin typeface="Times New Roman"/>
                <a:cs typeface="Times New Roman"/>
              </a:rPr>
              <a:t>8 </a:t>
            </a:r>
            <a:r>
              <a:rPr sz="2800" spc="-10" dirty="0">
                <a:latin typeface="Times New Roman"/>
                <a:cs typeface="Times New Roman"/>
              </a:rPr>
              <a:t>December </a:t>
            </a:r>
            <a:r>
              <a:rPr sz="2800" spc="-5" dirty="0">
                <a:latin typeface="Times New Roman"/>
                <a:cs typeface="Times New Roman"/>
              </a:rPr>
              <a:t>in  </a:t>
            </a:r>
            <a:r>
              <a:rPr sz="2800" dirty="0">
                <a:latin typeface="Times New Roman"/>
                <a:cs typeface="Times New Roman"/>
              </a:rPr>
              <a:t>1985 </a:t>
            </a:r>
            <a:r>
              <a:rPr sz="2800" spc="-5" dirty="0">
                <a:latin typeface="Times New Roman"/>
                <a:cs typeface="Times New Roman"/>
              </a:rPr>
              <a:t>led to its </a:t>
            </a:r>
            <a:r>
              <a:rPr sz="2800" spc="-10" dirty="0">
                <a:latin typeface="Times New Roman"/>
                <a:cs typeface="Times New Roman"/>
              </a:rPr>
              <a:t>official </a:t>
            </a:r>
            <a:r>
              <a:rPr sz="2800" spc="-5" dirty="0">
                <a:latin typeface="Times New Roman"/>
                <a:cs typeface="Times New Roman"/>
              </a:rPr>
              <a:t>establishment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the  governments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Bangladesh, Bhutan, India, Maldives,  Nepal, Pakistan, and Sri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Lanka.</a:t>
            </a:r>
            <a:endParaRPr sz="28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ts val="302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Afghanistan joined SAARC </a:t>
            </a:r>
            <a:r>
              <a:rPr sz="2800" dirty="0">
                <a:latin typeface="Times New Roman"/>
                <a:cs typeface="Times New Roman"/>
              </a:rPr>
              <a:t>as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eighth member  state in </a:t>
            </a:r>
            <a:r>
              <a:rPr sz="2800" dirty="0">
                <a:latin typeface="Times New Roman"/>
                <a:cs typeface="Times New Roman"/>
              </a:rPr>
              <a:t>April </a:t>
            </a:r>
            <a:r>
              <a:rPr sz="2800" spc="-5" dirty="0">
                <a:latin typeface="Times New Roman"/>
                <a:cs typeface="Times New Roman"/>
              </a:rPr>
              <a:t>2007, increasing </a:t>
            </a:r>
            <a:r>
              <a:rPr sz="2800" spc="-10" dirty="0">
                <a:latin typeface="Times New Roman"/>
                <a:cs typeface="Times New Roman"/>
              </a:rPr>
              <a:t>members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SAARC  from seven to </a:t>
            </a:r>
            <a:r>
              <a:rPr sz="2800" dirty="0">
                <a:latin typeface="Times New Roman"/>
                <a:cs typeface="Times New Roman"/>
              </a:rPr>
              <a:t>eight.</a:t>
            </a:r>
            <a:endParaRPr sz="28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30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Its secretariat is headquartered in Kathmandu,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Nepal.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752600"/>
            <a:ext cx="8073390" cy="1827936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355600" algn="l"/>
              </a:tabLst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SAARC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comprises 3% of the world's area,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22.5%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the world's population and 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US $3.35 trillion GDP) of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global economy, as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2020. It has total population of 1.75 </a:t>
            </a:r>
            <a:r>
              <a:rPr lang="en-US" sz="3200" spc="-5" dirty="0" smtClean="0">
                <a:latin typeface="Times New Roman" pitchFamily="18" charset="0"/>
                <a:cs typeface="Times New Roman" pitchFamily="18" charset="0"/>
              </a:rPr>
              <a:t>billion.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580" y="478358"/>
            <a:ext cx="44208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SAARC</a:t>
            </a:r>
            <a:r>
              <a:rPr spc="-70" dirty="0"/>
              <a:t> </a:t>
            </a:r>
            <a:r>
              <a:rPr dirty="0"/>
              <a:t>Secretariat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1281"/>
            <a:ext cx="8073390" cy="514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SAARC </a:t>
            </a:r>
            <a:r>
              <a:rPr sz="2800" spc="-5" dirty="0">
                <a:latin typeface="Times New Roman"/>
                <a:cs typeface="Times New Roman"/>
              </a:rPr>
              <a:t>Secretariat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based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Kathmandu,  Nepal. It coordinates and monitors implementation of  activities, prepares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and services meetings, and  serves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a channel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communication between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Association and its Member States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well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other  </a:t>
            </a:r>
            <a:r>
              <a:rPr sz="2800" dirty="0">
                <a:latin typeface="Times New Roman"/>
                <a:cs typeface="Times New Roman"/>
              </a:rPr>
              <a:t>regional </a:t>
            </a:r>
            <a:r>
              <a:rPr sz="2800" spc="-10" dirty="0">
                <a:latin typeface="Times New Roman"/>
                <a:cs typeface="Times New Roman"/>
              </a:rPr>
              <a:t>organisation. </a:t>
            </a:r>
            <a:endParaRPr lang="en-US" sz="2800" spc="-10" dirty="0" smtClean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 smtClean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Secretariat </a:t>
            </a:r>
            <a:r>
              <a:rPr sz="2800" spc="-1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headed</a:t>
            </a:r>
            <a:r>
              <a:rPr sz="2800" spc="5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by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Secretary </a:t>
            </a:r>
            <a:r>
              <a:rPr sz="2800" dirty="0">
                <a:latin typeface="Times New Roman"/>
                <a:cs typeface="Times New Roman"/>
              </a:rPr>
              <a:t>General. </a:t>
            </a:r>
            <a:r>
              <a:rPr lang="en-US" sz="2800" b="1" dirty="0" err="1"/>
              <a:t>Amjad</a:t>
            </a:r>
            <a:r>
              <a:rPr lang="en-US" sz="2800" b="1" dirty="0"/>
              <a:t> </a:t>
            </a:r>
            <a:r>
              <a:rPr lang="en-US" sz="2800" b="1" dirty="0" err="1"/>
              <a:t>Hussain</a:t>
            </a:r>
            <a:r>
              <a:rPr lang="en-US" sz="2800" b="1" dirty="0"/>
              <a:t> B. </a:t>
            </a:r>
            <a:r>
              <a:rPr lang="en-US" sz="2800" b="1" dirty="0" err="1" smtClean="0"/>
              <a:t>Sial</a:t>
            </a:r>
            <a:r>
              <a:rPr lang="en-US" sz="2800" b="1" dirty="0"/>
              <a:t> </a:t>
            </a:r>
            <a:r>
              <a:rPr sz="2800" spc="-5" dirty="0" smtClean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current Secretary </a:t>
            </a:r>
            <a:r>
              <a:rPr sz="2800" spc="-5" dirty="0" smtClean="0">
                <a:latin typeface="Times New Roman"/>
                <a:cs typeface="Times New Roman"/>
              </a:rPr>
              <a:t>General</a:t>
            </a:r>
            <a:r>
              <a:rPr lang="en-US" sz="2800" spc="-5" dirty="0" smtClean="0">
                <a:latin typeface="Times New Roman"/>
                <a:cs typeface="Times New Roman"/>
              </a:rPr>
              <a:t> since March 2017</a:t>
            </a:r>
            <a:r>
              <a:rPr sz="2800" spc="-5" dirty="0" smtClean="0">
                <a:latin typeface="Times New Roman"/>
                <a:cs typeface="Times New Roman"/>
              </a:rPr>
              <a:t>.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5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Secretary  General is assisted </a:t>
            </a:r>
            <a:r>
              <a:rPr sz="2800" dirty="0">
                <a:latin typeface="Times New Roman"/>
                <a:cs typeface="Times New Roman"/>
              </a:rPr>
              <a:t>by </a:t>
            </a:r>
            <a:r>
              <a:rPr sz="2800" spc="-5" dirty="0">
                <a:latin typeface="Times New Roman"/>
                <a:cs typeface="Times New Roman"/>
              </a:rPr>
              <a:t>eight Directors </a:t>
            </a:r>
            <a:r>
              <a:rPr sz="2800" spc="-5" dirty="0" smtClean="0">
                <a:latin typeface="Times New Roman"/>
                <a:cs typeface="Times New Roman"/>
              </a:rPr>
              <a:t>from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Member SAARC Secretariat and Member  States observe </a:t>
            </a:r>
            <a:r>
              <a:rPr sz="2800" spc="-5" dirty="0" smtClean="0">
                <a:latin typeface="Times New Roman"/>
                <a:cs typeface="Times New Roman"/>
              </a:rPr>
              <a:t>8</a:t>
            </a:r>
            <a:r>
              <a:rPr lang="en-US" sz="2800" spc="-5" baseline="30000" dirty="0" smtClean="0">
                <a:latin typeface="Times New Roman"/>
                <a:cs typeface="Times New Roman"/>
              </a:rPr>
              <a:t>th</a:t>
            </a:r>
            <a:r>
              <a:rPr lang="en-US" sz="2800" spc="-5" dirty="0" smtClean="0">
                <a:latin typeface="Times New Roman"/>
                <a:cs typeface="Times New Roman"/>
              </a:rPr>
              <a:t> of </a:t>
            </a:r>
            <a:r>
              <a:rPr sz="2800" spc="-5" dirty="0" smtClean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December as </a:t>
            </a:r>
            <a:r>
              <a:rPr sz="2800" dirty="0">
                <a:latin typeface="Times New Roman"/>
                <a:cs typeface="Times New Roman"/>
              </a:rPr>
              <a:t>the SAARC </a:t>
            </a:r>
            <a:r>
              <a:rPr sz="2800" spc="-5" dirty="0">
                <a:latin typeface="Times New Roman"/>
                <a:cs typeface="Times New Roman"/>
              </a:rPr>
              <a:t>Charter  </a:t>
            </a:r>
            <a:r>
              <a:rPr sz="2800" spc="-50" dirty="0">
                <a:latin typeface="Times New Roman"/>
                <a:cs typeface="Times New Roman"/>
              </a:rPr>
              <a:t>Day.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4757" y="478358"/>
            <a:ext cx="61785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OBJECTIVES OF</a:t>
            </a:r>
            <a:r>
              <a:rPr spc="-65" dirty="0"/>
              <a:t> </a:t>
            </a:r>
            <a:r>
              <a:rPr dirty="0"/>
              <a:t>SAARC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8610"/>
            <a:ext cx="8074025" cy="41656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5600" marR="6350" indent="-342900" algn="just">
              <a:lnSpc>
                <a:spcPts val="3030"/>
              </a:lnSpc>
              <a:spcBef>
                <a:spcPts val="47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Promoting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welfare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people </a:t>
            </a:r>
            <a:r>
              <a:rPr sz="2800" dirty="0">
                <a:latin typeface="Times New Roman"/>
                <a:cs typeface="Times New Roman"/>
              </a:rPr>
              <a:t>of South </a:t>
            </a:r>
            <a:r>
              <a:rPr sz="2800" spc="-5" dirty="0">
                <a:latin typeface="Times New Roman"/>
                <a:cs typeface="Times New Roman"/>
              </a:rPr>
              <a:t>Asia  and to improve their </a:t>
            </a:r>
            <a:r>
              <a:rPr sz="2800" dirty="0">
                <a:latin typeface="Times New Roman"/>
                <a:cs typeface="Times New Roman"/>
              </a:rPr>
              <a:t>quality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life.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Accelerating </a:t>
            </a:r>
            <a:r>
              <a:rPr sz="2800" spc="-10" dirty="0">
                <a:latin typeface="Times New Roman"/>
                <a:cs typeface="Times New Roman"/>
              </a:rPr>
              <a:t>economic </a:t>
            </a:r>
            <a:r>
              <a:rPr sz="2800" dirty="0">
                <a:latin typeface="Times New Roman"/>
                <a:cs typeface="Times New Roman"/>
              </a:rPr>
              <a:t>growth, </a:t>
            </a:r>
            <a:r>
              <a:rPr sz="2800" spc="-5" dirty="0">
                <a:latin typeface="Times New Roman"/>
                <a:cs typeface="Times New Roman"/>
              </a:rPr>
              <a:t>social progress</a:t>
            </a:r>
            <a:r>
              <a:rPr sz="2800" spc="6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and  </a:t>
            </a:r>
            <a:r>
              <a:rPr sz="2800" spc="-5" dirty="0">
                <a:latin typeface="Times New Roman"/>
                <a:cs typeface="Times New Roman"/>
              </a:rPr>
              <a:t>cultural development in the region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to provide all  individuals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opportunity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live in dignity and to  realize their </a:t>
            </a:r>
            <a:r>
              <a:rPr sz="2800" dirty="0">
                <a:latin typeface="Times New Roman"/>
                <a:cs typeface="Times New Roman"/>
              </a:rPr>
              <a:t>full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potential.</a:t>
            </a:r>
            <a:endParaRPr sz="28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ts val="302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Promote and strengthen collective self-reliance  </a:t>
            </a:r>
            <a:r>
              <a:rPr sz="2800" spc="-10" dirty="0">
                <a:latin typeface="Times New Roman"/>
                <a:cs typeface="Times New Roman"/>
              </a:rPr>
              <a:t>among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countries </a:t>
            </a:r>
            <a:r>
              <a:rPr sz="2800" dirty="0">
                <a:latin typeface="Times New Roman"/>
                <a:cs typeface="Times New Roman"/>
              </a:rPr>
              <a:t>of South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Asia.</a:t>
            </a:r>
            <a:endParaRPr sz="280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ts val="303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Contribute to mutual </a:t>
            </a:r>
            <a:r>
              <a:rPr sz="2800" dirty="0">
                <a:latin typeface="Times New Roman"/>
                <a:cs typeface="Times New Roman"/>
              </a:rPr>
              <a:t>trust, </a:t>
            </a:r>
            <a:r>
              <a:rPr sz="2800" spc="-5" dirty="0">
                <a:latin typeface="Times New Roman"/>
                <a:cs typeface="Times New Roman"/>
              </a:rPr>
              <a:t>understanding and  appreciation of one another's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problems.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1281"/>
            <a:ext cx="7949565" cy="4122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Promoting active collaboration and mutual assistance  in the economic, social, cultural, technical and  scientific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fields.</a:t>
            </a:r>
            <a:endParaRPr sz="2800" dirty="0">
              <a:latin typeface="Times New Roman"/>
              <a:cs typeface="Times New Roman"/>
            </a:endParaRPr>
          </a:p>
          <a:p>
            <a:pPr marL="355600" marR="6223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Strengthening cooperation with other developing  </a:t>
            </a:r>
            <a:r>
              <a:rPr sz="2800" spc="-5" dirty="0" smtClean="0">
                <a:latin typeface="Times New Roman"/>
                <a:cs typeface="Times New Roman"/>
              </a:rPr>
              <a:t>countries</a:t>
            </a:r>
            <a:r>
              <a:rPr lang="en-US" sz="2800" spc="-5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  <a:p>
            <a:pPr marL="355600" marR="26860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Strengthening cooperation </a:t>
            </a:r>
            <a:r>
              <a:rPr sz="2800" spc="-10" dirty="0">
                <a:latin typeface="Times New Roman"/>
                <a:cs typeface="Times New Roman"/>
              </a:rPr>
              <a:t>among </a:t>
            </a:r>
            <a:r>
              <a:rPr sz="2800" spc="-5" dirty="0">
                <a:latin typeface="Times New Roman"/>
                <a:cs typeface="Times New Roman"/>
              </a:rPr>
              <a:t>themselves in  international forums on matters of </a:t>
            </a:r>
            <a:r>
              <a:rPr sz="2800" spc="-10" dirty="0">
                <a:latin typeface="Times New Roman"/>
                <a:cs typeface="Times New Roman"/>
              </a:rPr>
              <a:t>common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interest</a:t>
            </a:r>
            <a:endParaRPr sz="2800" dirty="0">
              <a:latin typeface="Times New Roman"/>
              <a:cs typeface="Times New Roman"/>
            </a:endParaRPr>
          </a:p>
          <a:p>
            <a:pPr marL="355600" marR="13589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Cooperation with international and regional  organizations with similar aim and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purpose.</a:t>
            </a:r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7029" y="203707"/>
            <a:ext cx="487235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Principles of</a:t>
            </a:r>
            <a:r>
              <a:rPr spc="-85" dirty="0"/>
              <a:t> </a:t>
            </a:r>
            <a:r>
              <a:rPr dirty="0"/>
              <a:t>SAARC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987512"/>
            <a:ext cx="8603615" cy="530796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3200" dirty="0">
                <a:latin typeface="Times New Roman"/>
                <a:cs typeface="Times New Roman"/>
              </a:rPr>
              <a:t>The principles are as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follows</a:t>
            </a:r>
            <a:r>
              <a:rPr sz="280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55600" marR="76390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/>
                <a:cs typeface="Times New Roman"/>
              </a:rPr>
              <a:t>Respect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15" dirty="0">
                <a:latin typeface="Times New Roman"/>
                <a:cs typeface="Times New Roman"/>
              </a:rPr>
              <a:t>sovereignty, </a:t>
            </a:r>
            <a:r>
              <a:rPr sz="2800" spc="-5" dirty="0">
                <a:latin typeface="Times New Roman"/>
                <a:cs typeface="Times New Roman"/>
              </a:rPr>
              <a:t>territorial </a:t>
            </a:r>
            <a:r>
              <a:rPr sz="2800" spc="-20" dirty="0">
                <a:latin typeface="Times New Roman"/>
                <a:cs typeface="Times New Roman"/>
              </a:rPr>
              <a:t>integrity, </a:t>
            </a:r>
            <a:r>
              <a:rPr sz="2800" spc="-5" dirty="0">
                <a:latin typeface="Times New Roman"/>
                <a:cs typeface="Times New Roman"/>
              </a:rPr>
              <a:t>political  equality and independence of </a:t>
            </a:r>
            <a:r>
              <a:rPr sz="2800" spc="-10" dirty="0">
                <a:latin typeface="Times New Roman"/>
                <a:cs typeface="Times New Roman"/>
              </a:rPr>
              <a:t>all members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states.</a:t>
            </a:r>
            <a:endParaRPr sz="2800">
              <a:latin typeface="Times New Roman"/>
              <a:cs typeface="Times New Roman"/>
            </a:endParaRPr>
          </a:p>
          <a:p>
            <a:pPr marL="355600" marR="88328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Non-interference in the internal matters is one of </a:t>
            </a:r>
            <a:r>
              <a:rPr sz="2800" dirty="0">
                <a:latin typeface="Times New Roman"/>
                <a:cs typeface="Times New Roman"/>
              </a:rPr>
              <a:t>its  </a:t>
            </a:r>
            <a:r>
              <a:rPr sz="2800" spc="-5" dirty="0">
                <a:latin typeface="Times New Roman"/>
                <a:cs typeface="Times New Roman"/>
              </a:rPr>
              <a:t>objectives.</a:t>
            </a:r>
            <a:endParaRPr sz="2800">
              <a:latin typeface="Times New Roman"/>
              <a:cs typeface="Times New Roman"/>
            </a:endParaRPr>
          </a:p>
          <a:p>
            <a:pPr marL="441959" indent="-42989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441959" algn="l"/>
                <a:tab pos="442595" algn="l"/>
              </a:tabLst>
            </a:pPr>
            <a:r>
              <a:rPr sz="2800" spc="-5" dirty="0">
                <a:latin typeface="Times New Roman"/>
                <a:cs typeface="Times New Roman"/>
              </a:rPr>
              <a:t>Cooperation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mutual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benefit.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All decisions to be taken unanimously and need a quorum  of all eight</a:t>
            </a:r>
            <a:r>
              <a:rPr sz="2800" spc="-10" dirty="0">
                <a:latin typeface="Times New Roman"/>
                <a:cs typeface="Times New Roman"/>
              </a:rPr>
              <a:t> members.</a:t>
            </a:r>
            <a:endParaRPr sz="2800">
              <a:latin typeface="Times New Roman"/>
              <a:cs typeface="Times New Roman"/>
            </a:endParaRPr>
          </a:p>
          <a:p>
            <a:pPr marL="355600" marR="244475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All bilateral issues to be kept aside and </a:t>
            </a:r>
            <a:r>
              <a:rPr sz="2800" dirty="0">
                <a:latin typeface="Times New Roman"/>
                <a:cs typeface="Times New Roman"/>
              </a:rPr>
              <a:t>only </a:t>
            </a:r>
            <a:r>
              <a:rPr sz="2800" spc="-5" dirty="0">
                <a:latin typeface="Times New Roman"/>
                <a:cs typeface="Times New Roman"/>
              </a:rPr>
              <a:t>multilateral  issues to be discussed without being prejudiced by  bilateral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issues.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1952" y="148844"/>
            <a:ext cx="380047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Calibri"/>
                <a:cs typeface="Calibri"/>
              </a:rPr>
              <a:t>Future</a:t>
            </a:r>
            <a:r>
              <a:rPr spc="-7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members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6890" y="1054778"/>
          <a:ext cx="8111488" cy="10733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/>
                <a:gridCol w="2390775"/>
                <a:gridCol w="3534409"/>
                <a:gridCol w="357504"/>
              </a:tblGrid>
              <a:tr h="355967">
                <a:tc>
                  <a:txBody>
                    <a:bodyPr/>
                    <a:lstStyle/>
                    <a:p>
                      <a:pPr marL="374650" indent="-342900">
                        <a:lnSpc>
                          <a:spcPts val="2655"/>
                        </a:lnSpc>
                        <a:buFont typeface="Arial"/>
                        <a:buChar char="•"/>
                        <a:tabLst>
                          <a:tab pos="374015" algn="l"/>
                          <a:tab pos="374650" algn="l"/>
                          <a:tab pos="1279525" algn="l"/>
                        </a:tabLst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China	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has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ts val="2655"/>
                        </a:lnSpc>
                        <a:tabLst>
                          <a:tab pos="1005840" algn="l"/>
                          <a:tab pos="2080260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shown	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interest	</a:t>
                      </a:r>
                      <a:r>
                        <a:rPr sz="2400" spc="5" dirty="0">
                          <a:latin typeface="Times New Roman"/>
                          <a:cs typeface="Times New Roman"/>
                        </a:rPr>
                        <a:t>in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75" algn="ctr">
                        <a:lnSpc>
                          <a:spcPts val="2655"/>
                        </a:lnSpc>
                        <a:tabLst>
                          <a:tab pos="1054100" algn="l"/>
                          <a:tab pos="2325370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joining	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SAARC.	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Pakistan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65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&amp;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374650">
                        <a:lnSpc>
                          <a:spcPts val="273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Bangladesh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2730"/>
                        </a:lnSpc>
                        <a:tabLst>
                          <a:tab pos="1360805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support	</a:t>
                      </a: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china’s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6830" algn="ctr">
                        <a:lnSpc>
                          <a:spcPts val="2730"/>
                        </a:lnSpc>
                        <a:tabLst>
                          <a:tab pos="1735455" algn="l"/>
                          <a:tab pos="2719070" algn="l"/>
                        </a:tabLst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candidature.	While	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India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2730"/>
                        </a:lnSpc>
                      </a:pPr>
                      <a:r>
                        <a:rPr sz="2400" spc="5" dirty="0">
                          <a:latin typeface="Times New Roman"/>
                          <a:cs typeface="Times New Roman"/>
                        </a:rPr>
                        <a:t>is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1651">
                <a:tc>
                  <a:txBody>
                    <a:bodyPr/>
                    <a:lstStyle/>
                    <a:p>
                      <a:pPr marL="374650">
                        <a:lnSpc>
                          <a:spcPts val="267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opposing.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5940" y="2183714"/>
            <a:ext cx="8073390" cy="43063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753235" algn="l"/>
                <a:tab pos="3167380" algn="l"/>
                <a:tab pos="3684270" algn="l"/>
                <a:tab pos="4252595" algn="l"/>
                <a:tab pos="5225415" algn="l"/>
                <a:tab pos="6316345" algn="l"/>
                <a:tab pos="6764655" algn="l"/>
                <a:tab pos="7922895" algn="l"/>
              </a:tabLst>
            </a:pPr>
            <a:r>
              <a:rPr sz="2400" dirty="0">
                <a:latin typeface="Times New Roman"/>
                <a:cs typeface="Times New Roman"/>
              </a:rPr>
              <a:t>Indonesia	supported	</a:t>
            </a:r>
            <a:r>
              <a:rPr sz="2400" spc="-5" dirty="0">
                <a:latin typeface="Times New Roman"/>
                <a:cs typeface="Times New Roman"/>
              </a:rPr>
              <a:t>b</a:t>
            </a:r>
            <a:r>
              <a:rPr sz="2400" dirty="0">
                <a:latin typeface="Times New Roman"/>
                <a:cs typeface="Times New Roman"/>
              </a:rPr>
              <a:t>y	Sri	Lan</a:t>
            </a:r>
            <a:r>
              <a:rPr sz="2400" spc="-20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a	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tends	</a:t>
            </a:r>
            <a:r>
              <a:rPr sz="2400" spc="-1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	beco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	a</a:t>
            </a:r>
          </a:p>
          <a:p>
            <a:pPr marL="3556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observer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SAARC.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Myanmar has </a:t>
            </a:r>
            <a:r>
              <a:rPr sz="2400" dirty="0">
                <a:latin typeface="Times New Roman"/>
                <a:cs typeface="Times New Roman"/>
              </a:rPr>
              <a:t>expressed </a:t>
            </a:r>
            <a:r>
              <a:rPr sz="2400" spc="-35" dirty="0">
                <a:latin typeface="Times New Roman"/>
                <a:cs typeface="Times New Roman"/>
              </a:rPr>
              <a:t>it’s </a:t>
            </a:r>
            <a:r>
              <a:rPr sz="2400" spc="-5" dirty="0">
                <a:latin typeface="Times New Roman"/>
                <a:cs typeface="Times New Roman"/>
              </a:rPr>
              <a:t>desire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become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full </a:t>
            </a:r>
            <a:r>
              <a:rPr sz="2400" spc="-10" dirty="0">
                <a:latin typeface="Times New Roman"/>
                <a:cs typeface="Times New Roman"/>
              </a:rPr>
              <a:t>time  </a:t>
            </a:r>
            <a:r>
              <a:rPr sz="2400" spc="-5" dirty="0">
                <a:latin typeface="Times New Roman"/>
                <a:cs typeface="Times New Roman"/>
              </a:rPr>
              <a:t>member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SAARC. </a:t>
            </a:r>
            <a:r>
              <a:rPr sz="2400" spc="-10" dirty="0">
                <a:latin typeface="Times New Roman"/>
                <a:cs typeface="Times New Roman"/>
              </a:rPr>
              <a:t>Myanmar’s </a:t>
            </a:r>
            <a:r>
              <a:rPr sz="2400" spc="-5" dirty="0">
                <a:latin typeface="Times New Roman"/>
                <a:cs typeface="Times New Roman"/>
              </a:rPr>
              <a:t>military regime </a:t>
            </a:r>
            <a:r>
              <a:rPr sz="2400" spc="-10" dirty="0">
                <a:latin typeface="Times New Roman"/>
                <a:cs typeface="Times New Roman"/>
              </a:rPr>
              <a:t>officially  </a:t>
            </a:r>
            <a:r>
              <a:rPr sz="2400" spc="-5" dirty="0">
                <a:latin typeface="Times New Roman"/>
                <a:cs typeface="Times New Roman"/>
              </a:rPr>
              <a:t>applied for full SAARC membership </a:t>
            </a:r>
            <a:r>
              <a:rPr sz="2400" dirty="0">
                <a:latin typeface="Times New Roman"/>
                <a:cs typeface="Times New Roman"/>
              </a:rPr>
              <a:t>in May </a:t>
            </a:r>
            <a:r>
              <a:rPr sz="2400" spc="-5" dirty="0">
                <a:latin typeface="Times New Roman"/>
                <a:cs typeface="Times New Roman"/>
              </a:rPr>
              <a:t>2008. </a:t>
            </a:r>
            <a:r>
              <a:rPr sz="2400" spc="-15" dirty="0">
                <a:latin typeface="Times New Roman"/>
                <a:cs typeface="Times New Roman"/>
              </a:rPr>
              <a:t>However, 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application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still being considered </a:t>
            </a:r>
            <a:r>
              <a:rPr sz="2400" dirty="0">
                <a:latin typeface="Times New Roman"/>
                <a:cs typeface="Times New Roman"/>
              </a:rPr>
              <a:t>and the </a:t>
            </a:r>
            <a:r>
              <a:rPr sz="2400" spc="-5" dirty="0">
                <a:latin typeface="Times New Roman"/>
                <a:cs typeface="Times New Roman"/>
              </a:rPr>
              <a:t>government </a:t>
            </a:r>
            <a:r>
              <a:rPr sz="2400" spc="-15" dirty="0">
                <a:latin typeface="Times New Roman"/>
                <a:cs typeface="Times New Roman"/>
              </a:rPr>
              <a:t>is 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currently restricted to observer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status</a:t>
            </a:r>
            <a:r>
              <a:rPr sz="2400" dirty="0" smtClean="0">
                <a:latin typeface="Times New Roman"/>
                <a:cs typeface="Times New Roman"/>
              </a:rPr>
              <a:t>.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Russia </a:t>
            </a:r>
            <a:r>
              <a:rPr lang="en-US" sz="2400" spc="-5" dirty="0" smtClean="0">
                <a:latin typeface="Times New Roman"/>
                <a:cs typeface="Times New Roman"/>
              </a:rPr>
              <a:t>and Turkey </a:t>
            </a:r>
            <a:r>
              <a:rPr sz="2400" spc="-5" dirty="0" smtClean="0">
                <a:latin typeface="Times New Roman"/>
                <a:cs typeface="Times New Roman"/>
              </a:rPr>
              <a:t>intends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 smtClean="0">
                <a:latin typeface="Times New Roman"/>
                <a:cs typeface="Times New Roman"/>
              </a:rPr>
              <a:t>become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spc="-15" dirty="0" smtClean="0">
                <a:latin typeface="Times New Roman"/>
                <a:cs typeface="Times New Roman"/>
              </a:rPr>
              <a:t>observer</a:t>
            </a:r>
            <a:r>
              <a:rPr lang="en-US" sz="2400" spc="-15" dirty="0" smtClean="0">
                <a:latin typeface="Times New Roman"/>
                <a:cs typeface="Times New Roman"/>
              </a:rPr>
              <a:t>.</a:t>
            </a:r>
            <a:endParaRPr lang="en-US" sz="24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31800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Iran </a:t>
            </a:r>
            <a:r>
              <a:rPr sz="2400" spc="-5" dirty="0">
                <a:latin typeface="Times New Roman"/>
                <a:cs typeface="Times New Roman"/>
              </a:rPr>
              <a:t>because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35" dirty="0">
                <a:latin typeface="Times New Roman"/>
                <a:cs typeface="Times New Roman"/>
              </a:rPr>
              <a:t>it’s </a:t>
            </a:r>
            <a:r>
              <a:rPr sz="2400" dirty="0">
                <a:latin typeface="Times New Roman"/>
                <a:cs typeface="Times New Roman"/>
              </a:rPr>
              <a:t>strong </a:t>
            </a:r>
            <a:r>
              <a:rPr sz="2400" spc="-5" dirty="0">
                <a:latin typeface="Times New Roman"/>
                <a:cs typeface="Times New Roman"/>
              </a:rPr>
              <a:t>cultural, economic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political  relationships </a:t>
            </a:r>
            <a:r>
              <a:rPr sz="2400" dirty="0">
                <a:latin typeface="Times New Roman"/>
                <a:cs typeface="Times New Roman"/>
              </a:rPr>
              <a:t>with </a:t>
            </a:r>
            <a:r>
              <a:rPr sz="2400" spc="-5" dirty="0">
                <a:latin typeface="Times New Roman"/>
                <a:cs typeface="Times New Roman"/>
              </a:rPr>
              <a:t>Afghanistan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Pakistan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has </a:t>
            </a:r>
            <a:r>
              <a:rPr sz="2400" dirty="0">
                <a:latin typeface="Times New Roman"/>
                <a:cs typeface="Times New Roman"/>
              </a:rPr>
              <a:t>expressed  </a:t>
            </a:r>
            <a:r>
              <a:rPr sz="2400" spc="-5" dirty="0">
                <a:latin typeface="Times New Roman"/>
                <a:cs typeface="Times New Roman"/>
              </a:rPr>
              <a:t>its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desire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become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member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South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Asian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129</TotalTime>
  <Words>1060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South Asian Association For  Regional Cooperation</vt:lpstr>
      <vt:lpstr>Introduction</vt:lpstr>
      <vt:lpstr>Slide 3</vt:lpstr>
      <vt:lpstr>Slide 4</vt:lpstr>
      <vt:lpstr>SAARC Secretariat</vt:lpstr>
      <vt:lpstr>OBJECTIVES OF SAARC</vt:lpstr>
      <vt:lpstr>Slide 7</vt:lpstr>
      <vt:lpstr>Principles of SAARC</vt:lpstr>
      <vt:lpstr>Future members</vt:lpstr>
      <vt:lpstr>Slide 10</vt:lpstr>
      <vt:lpstr>SAARC Preferential Trading  Arrangement (SAPTA)</vt:lpstr>
      <vt:lpstr>South Asian Free Trade Area  (SAFTA)</vt:lpstr>
      <vt:lpstr>Why SAARC has failed to achieve  most of its objectives(criticism)</vt:lpstr>
      <vt:lpstr>Cont.…..</vt:lpstr>
      <vt:lpstr>Geopolitical equation matters</vt:lpstr>
      <vt:lpstr>Summit of SAARC</vt:lpstr>
      <vt:lpstr>Conclusion</vt:lpstr>
      <vt:lpstr>References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Asian Association For  Regional Cooperation</dc:title>
  <dc:creator>Aasir</dc:creator>
  <cp:lastModifiedBy>Aasir</cp:lastModifiedBy>
  <cp:revision>17</cp:revision>
  <dcterms:created xsi:type="dcterms:W3CDTF">2020-03-19T07:31:25Z</dcterms:created>
  <dcterms:modified xsi:type="dcterms:W3CDTF">2020-03-24T08:56:49Z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2013-12-13T00:00:00Z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2020-03-19T00:00:00Z</vt:filetime>
  </property>
</Properties>
</file>