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9" r:id="rId1"/>
    <p:sldMasterId id="2147484081" r:id="rId2"/>
  </p:sldMasterIdLst>
  <p:sldIdLst>
    <p:sldId id="264" r:id="rId3"/>
    <p:sldId id="256" r:id="rId4"/>
    <p:sldId id="257" r:id="rId5"/>
    <p:sldId id="258" r:id="rId6"/>
    <p:sldId id="259" r:id="rId7"/>
    <p:sldId id="260" r:id="rId8"/>
    <p:sldId id="261" r:id="rId9"/>
    <p:sldId id="262" r:id="rId10"/>
    <p:sldId id="263" r:id="rId11"/>
  </p:sldIdLst>
  <p:sldSz cx="12192000" cy="6858000"/>
  <p:notesSz cx="6858000" cy="9144000"/>
  <p:defaultTextStyle>
    <a:defPPr>
      <a:defRPr lang="en-US"/>
    </a:defPPr>
    <a:lvl1pPr marL="0" indent="0" algn="l" defTabSz="914400" rtl="0" eaLnBrk="1" latinLnBrk="1" hangingPunct="1">
      <a:lnSpc>
        <a:spcPct val="100000"/>
      </a:lnSpc>
      <a:defRPr lang="en-US" sz="1800" b="0" i="0" u="none" strike="noStrike" kern="1200" smtClean="0">
        <a:solidFill>
          <a:schemeClr val="tx1"/>
        </a:solidFill>
        <a:latin typeface="+mn-lt"/>
        <a:ea typeface="+mn-ea"/>
        <a:cs typeface="+mn-cs"/>
      </a:defRPr>
    </a:lvl1pPr>
    <a:lvl2pPr marL="457200" lvl="1" indent="0" algn="l" defTabSz="914400" rtl="0" eaLnBrk="1" latinLnBrk="1" hangingPunct="1">
      <a:lnSpc>
        <a:spcPct val="100000"/>
      </a:lnSpc>
      <a:defRPr lang="en-US" sz="1800" b="0" i="0" u="none" strike="noStrike" kern="1200" smtClean="0">
        <a:solidFill>
          <a:schemeClr val="tx1"/>
        </a:solidFill>
        <a:latin typeface="+mn-lt"/>
        <a:ea typeface="+mn-ea"/>
        <a:cs typeface="+mn-cs"/>
      </a:defRPr>
    </a:lvl2pPr>
    <a:lvl3pPr marL="914400" lvl="2" indent="0" algn="l" defTabSz="914400" rtl="0" eaLnBrk="1" latinLnBrk="1" hangingPunct="1">
      <a:lnSpc>
        <a:spcPct val="100000"/>
      </a:lnSpc>
      <a:defRPr lang="en-US" sz="1800" b="0" i="0" u="none" strike="noStrike" kern="1200" smtClean="0">
        <a:solidFill>
          <a:schemeClr val="tx1"/>
        </a:solidFill>
        <a:latin typeface="+mn-lt"/>
        <a:ea typeface="+mn-ea"/>
        <a:cs typeface="+mn-cs"/>
      </a:defRPr>
    </a:lvl3pPr>
    <a:lvl4pPr marL="1371600" lvl="3" indent="0" algn="l" defTabSz="914400" rtl="0" eaLnBrk="1" latinLnBrk="1" hangingPunct="1">
      <a:lnSpc>
        <a:spcPct val="100000"/>
      </a:lnSpc>
      <a:defRPr lang="en-US" sz="1800" b="0" i="0" u="none" strike="noStrike" kern="1200" smtClean="0">
        <a:solidFill>
          <a:schemeClr val="tx1"/>
        </a:solidFill>
        <a:latin typeface="+mn-lt"/>
        <a:ea typeface="+mn-ea"/>
        <a:cs typeface="+mn-cs"/>
      </a:defRPr>
    </a:lvl4pPr>
    <a:lvl5pPr marL="1828800" lvl="4" indent="0" algn="l" defTabSz="914400" rtl="0" eaLnBrk="1" latinLnBrk="1" hangingPunct="1">
      <a:lnSpc>
        <a:spcPct val="100000"/>
      </a:lnSpc>
      <a:defRPr lang="en-US" sz="1800" b="0" i="0" u="none" strike="noStrike" kern="1200" smtClean="0">
        <a:solidFill>
          <a:schemeClr val="tx1"/>
        </a:solidFill>
        <a:latin typeface="+mn-lt"/>
        <a:ea typeface="+mn-ea"/>
        <a:cs typeface="+mn-cs"/>
      </a:defRPr>
    </a:lvl5pPr>
    <a:lvl6pPr marL="2286000" lvl="5" indent="0" algn="l" defTabSz="914400" rtl="0" eaLnBrk="1" latinLnBrk="1" hangingPunct="1">
      <a:lnSpc>
        <a:spcPct val="100000"/>
      </a:lnSpc>
      <a:defRPr lang="en-US" sz="1800" b="0" i="0" u="none" strike="noStrike" kern="1200" smtClean="0">
        <a:solidFill>
          <a:schemeClr val="tx1"/>
        </a:solidFill>
        <a:latin typeface="+mn-lt"/>
        <a:ea typeface="+mn-ea"/>
        <a:cs typeface="+mn-cs"/>
      </a:defRPr>
    </a:lvl6pPr>
    <a:lvl7pPr marL="2743200" lvl="6" indent="0" algn="l" defTabSz="914400" rtl="0" eaLnBrk="1" latinLnBrk="1" hangingPunct="1">
      <a:lnSpc>
        <a:spcPct val="100000"/>
      </a:lnSpc>
      <a:defRPr lang="en-US" sz="1800" b="0" i="0" u="none" strike="noStrike" kern="1200" smtClean="0">
        <a:solidFill>
          <a:schemeClr val="tx1"/>
        </a:solidFill>
        <a:latin typeface="+mn-lt"/>
        <a:ea typeface="+mn-ea"/>
        <a:cs typeface="+mn-cs"/>
      </a:defRPr>
    </a:lvl7pPr>
    <a:lvl8pPr marL="3200400" lvl="7" indent="0" algn="l" defTabSz="914400" rtl="0" eaLnBrk="1" latinLnBrk="1" hangingPunct="1">
      <a:lnSpc>
        <a:spcPct val="100000"/>
      </a:lnSpc>
      <a:defRPr lang="en-US" sz="1800" b="0" i="0" u="none" strike="noStrike" kern="1200" smtClean="0">
        <a:solidFill>
          <a:schemeClr val="tx1"/>
        </a:solidFill>
        <a:latin typeface="+mn-lt"/>
        <a:ea typeface="+mn-ea"/>
        <a:cs typeface="+mn-cs"/>
      </a:defRPr>
    </a:lvl8pPr>
    <a:lvl9pPr marL="3657600" lvl="8" indent="0" algn="l" defTabSz="914400" rtl="0" eaLnBrk="1" latinLnBrk="1" hangingPunct="1">
      <a:lnSpc>
        <a:spcPct val="100000"/>
      </a:lnSpc>
      <a:defRPr lang="en-US" sz="1800" b="0" i="0" u="none" strike="noStrike" kern="1200" smtClean="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EF8302-0B67-40F1-AAF9-BA3158756685}"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145318866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EF8302-0B67-40F1-AAF9-BA3158756685}"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147984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EF8302-0B67-40F1-AAF9-BA3158756685}"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2534006176"/>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891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1789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8404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02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53100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1420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1820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287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EF8302-0B67-40F1-AAF9-BA3158756685}"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3572600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05185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3003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0260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EF8302-0B67-40F1-AAF9-BA3158756685}"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2766670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EF8302-0B67-40F1-AAF9-BA3158756685}" type="datetimeFigureOut">
              <a:rPr lang="en-US" smtClean="0"/>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3836984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EF8302-0B67-40F1-AAF9-BA3158756685}" type="datetimeFigureOut">
              <a:rPr lang="en-US" smtClean="0"/>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3507863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EF8302-0B67-40F1-AAF9-BA3158756685}" type="datetimeFigureOut">
              <a:rPr lang="en-US" smtClean="0"/>
              <a:t>12/11/2020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350007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EF8302-0B67-40F1-AAF9-BA3158756685}" type="datetimeFigureOut">
              <a:rPr lang="en-US" smtClean="0"/>
              <a:t>12/11/2020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388916309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EF8302-0B67-40F1-AAF9-BA3158756685}" type="datetimeFigureOut">
              <a:rPr lang="en-US" smtClean="0"/>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6008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EF8302-0B67-40F1-AAF9-BA3158756685}" type="datetimeFigureOut">
              <a:rPr lang="en-US" smtClean="0"/>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2BC50-04B0-4315-8F10-93E3BFB182AE}" type="slidenum">
              <a:rPr lang="en-US" smtClean="0"/>
              <a:t>‹#›</a:t>
            </a:fld>
            <a:endParaRPr lang="en-US"/>
          </a:p>
        </p:txBody>
      </p:sp>
    </p:spTree>
    <p:extLst>
      <p:ext uri="{BB962C8B-B14F-4D97-AF65-F5344CB8AC3E}">
        <p14:creationId xmlns:p14="http://schemas.microsoft.com/office/powerpoint/2010/main" val="768859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F8302-0B67-40F1-AAF9-BA3158756685}" type="datetimeFigureOut">
              <a:rPr lang="en-US" smtClean="0"/>
              <a:t>12/11/2020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2BC50-04B0-4315-8F10-93E3BFB182AE}" type="slidenum">
              <a:rPr lang="en-US" smtClean="0"/>
              <a:t>‹#›</a:t>
            </a:fld>
            <a:endParaRPr lang="en-US"/>
          </a:p>
        </p:txBody>
      </p:sp>
    </p:spTree>
    <p:extLst>
      <p:ext uri="{BB962C8B-B14F-4D97-AF65-F5344CB8AC3E}">
        <p14:creationId xmlns:p14="http://schemas.microsoft.com/office/powerpoint/2010/main" val="3439631351"/>
      </p:ext>
    </p:extLst>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latinLnBrk="0"/>
            <a:fld id="{1B89DE2B-809A-466D-963D-6216A6F706C9}" type="datetimeFigureOut">
              <a:rPr smtClean="0">
                <a:solidFill>
                  <a:prstClr val="black">
                    <a:tint val="75000"/>
                  </a:prstClr>
                </a:solidFill>
              </a:rPr>
              <a:pPr latinLnBrk="0"/>
              <a:t>12/11/2020</a:t>
            </a:fld>
            <a:endParaRP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latinLnBrk="0"/>
            <a:endParaRP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atinLnBrk="0"/>
            <a:fld id="{209A06D1-F76B-4823-8608-D5B6233E0C97}" type="slidenum">
              <a:rPr smtClean="0">
                <a:solidFill>
                  <a:prstClr val="black">
                    <a:tint val="75000"/>
                  </a:prstClr>
                </a:solidFill>
              </a:rPr>
              <a:pPr latinLnBrk="0"/>
              <a:t>‹#›</a:t>
            </a:fld>
            <a:endParaRPr>
              <a:solidFill>
                <a:prstClr val="black">
                  <a:tint val="75000"/>
                </a:prstClr>
              </a:solidFill>
            </a:endParaRPr>
          </a:p>
        </p:txBody>
      </p:sp>
    </p:spTree>
    <p:extLst>
      <p:ext uri="{BB962C8B-B14F-4D97-AF65-F5344CB8AC3E}">
        <p14:creationId xmlns:p14="http://schemas.microsoft.com/office/powerpoint/2010/main" val="3236429943"/>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45366"/>
            <a:ext cx="12192001" cy="2387600"/>
          </a:xfrm>
        </p:spPr>
        <p:txBody>
          <a:bodyPr>
            <a:normAutofit/>
          </a:bodyPr>
          <a:lstStyle/>
          <a:p>
            <a:r>
              <a:rPr lang="en-GB" sz="4000" b="1" dirty="0" smtClean="0">
                <a:latin typeface="Times New Roman" panose="02020603050405020304" pitchFamily="18" charset="0"/>
                <a:cs typeface="Times New Roman" panose="02020603050405020304" pitchFamily="18" charset="0"/>
              </a:rPr>
              <a:t>Modern Teaching Aids</a:t>
            </a:r>
            <a:br>
              <a:rPr lang="en-GB" sz="4000" b="1" dirty="0" smtClean="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BS Education-V</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Teaching </a:t>
            </a:r>
            <a:r>
              <a:rPr lang="en-US" sz="3200" dirty="0">
                <a:latin typeface="Times New Roman" panose="02020603050405020304" pitchFamily="18" charset="0"/>
                <a:cs typeface="Times New Roman" panose="02020603050405020304" pitchFamily="18" charset="0"/>
              </a:rPr>
              <a:t>Mathematics (EDU-511)</a:t>
            </a:r>
          </a:p>
        </p:txBody>
      </p:sp>
      <p:sp>
        <p:nvSpPr>
          <p:cNvPr id="3" name="Subtitle 2"/>
          <p:cNvSpPr>
            <a:spLocks noGrp="1"/>
          </p:cNvSpPr>
          <p:nvPr>
            <p:ph type="subTitle" idx="1"/>
          </p:nvPr>
        </p:nvSpPr>
        <p:spPr>
          <a:xfrm>
            <a:off x="1523998" y="5611089"/>
            <a:ext cx="9144000" cy="935183"/>
          </a:xfrm>
        </p:spPr>
        <p:txBody>
          <a:bodyPr>
            <a:normAutofit/>
          </a:bodyPr>
          <a:lstStyle/>
          <a:p>
            <a:r>
              <a:rPr lang="en-US" sz="2800" dirty="0">
                <a:latin typeface="Times New Roman" panose="02020603050405020304" pitchFamily="18" charset="0"/>
                <a:cs typeface="Times New Roman" panose="02020603050405020304" pitchFamily="18" charset="0"/>
              </a:rPr>
              <a:t>Department of Education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University of </a:t>
            </a:r>
            <a:r>
              <a:rPr lang="en-US" sz="2800" dirty="0" smtClean="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166" y="3047925"/>
            <a:ext cx="2365663" cy="2348204"/>
          </a:xfrm>
          <a:prstGeom prst="rect">
            <a:avLst/>
          </a:prstGeom>
        </p:spPr>
      </p:pic>
    </p:spTree>
    <p:extLst>
      <p:ext uri="{BB962C8B-B14F-4D97-AF65-F5344CB8AC3E}">
        <p14:creationId xmlns:p14="http://schemas.microsoft.com/office/powerpoint/2010/main" val="47789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Shape"/>
          <p:cNvSpPr>
            <a:spLocks noGrp="1"/>
          </p:cNvSpPr>
          <p:nvPr>
            <p:ph type="ctrTitle"/>
          </p:nvPr>
        </p:nvSpPr>
        <p:spPr>
          <a:xfrm>
            <a:off x="1524000" y="374650"/>
            <a:ext cx="9144000" cy="1718310"/>
          </a:xfrm>
          <a:prstGeom prst="rect">
            <a:avLst/>
          </a:prstGeom>
        </p:spPr>
        <p:txBody>
          <a:bodyPr>
            <a:normAutofit/>
          </a:bodyPr>
          <a:lstStyle/>
          <a:p>
            <a:r>
              <a:rPr lang="en-US" sz="2800" b="1" dirty="0" smtClean="0">
                <a:latin typeface="Times New Roman"/>
                <a:cs typeface="Times New Roman"/>
              </a:rPr>
              <a:t>Some important modern teaching aids for mathematics including computer</a:t>
            </a:r>
          </a:p>
        </p:txBody>
      </p:sp>
      <p:sp>
        <p:nvSpPr>
          <p:cNvPr id="1027" name="Shape"/>
          <p:cNvSpPr>
            <a:spLocks noGrp="1"/>
          </p:cNvSpPr>
          <p:nvPr>
            <p:ph type="subTitle" idx="1"/>
          </p:nvPr>
        </p:nvSpPr>
        <p:spPr>
          <a:xfrm>
            <a:off x="1524000" y="2465705"/>
            <a:ext cx="9144000" cy="4226560"/>
          </a:xfrm>
          <a:prstGeom prst="rect">
            <a:avLst/>
          </a:prstGeom>
        </p:spPr>
        <p:txBody>
          <a:bodyPr>
            <a:normAutofit/>
          </a:bodyPr>
          <a:lstStyle/>
          <a:p>
            <a:endParaRPr lang="en-US" dirty="0" smtClean="0"/>
          </a:p>
          <a:p>
            <a:r>
              <a:rPr lang="en-US" dirty="0" smtClean="0">
                <a:latin typeface="Times New Roman"/>
                <a:cs typeface="Times New Roman"/>
              </a:rPr>
              <a:t>Faiza Arif (Roll no BEUF18M014)</a:t>
            </a:r>
          </a:p>
          <a:p>
            <a:r>
              <a:rPr lang="en-US" dirty="0" smtClean="0">
                <a:latin typeface="Times New Roman"/>
                <a:cs typeface="Times New Roman"/>
              </a:rPr>
              <a:t>Teaching of Mathematics(EDU-511)</a:t>
            </a:r>
          </a:p>
          <a:p>
            <a:endParaRPr lang="en-US" dirty="0" smtClean="0">
              <a:latin typeface="Times New Roman"/>
              <a:cs typeface="Times New Roman"/>
            </a:endParaRPr>
          </a:p>
          <a:p>
            <a:r>
              <a:rPr lang="en-US" dirty="0" smtClean="0">
                <a:latin typeface="Times New Roman"/>
                <a:cs typeface="Times New Roman"/>
              </a:rPr>
              <a:t>BS Education (semester 5</a:t>
            </a:r>
            <a:r>
              <a:rPr lang="en-US" baseline="30000" dirty="0" smtClean="0">
                <a:latin typeface="Times New Roman"/>
                <a:cs typeface="Times New Roman"/>
              </a:rPr>
              <a:t>th</a:t>
            </a:r>
            <a:r>
              <a:rPr lang="en-US" dirty="0" smtClean="0">
                <a:latin typeface="Times New Roman"/>
                <a:cs typeface="Times New Roman"/>
              </a:rPr>
              <a:t>)</a:t>
            </a:r>
          </a:p>
          <a:p>
            <a:r>
              <a:rPr lang="en-US" dirty="0" smtClean="0">
                <a:latin typeface="Times New Roman"/>
                <a:cs typeface="Times New Roman"/>
              </a:rPr>
              <a:t>Department of Education</a:t>
            </a:r>
          </a:p>
          <a:p>
            <a:r>
              <a:rPr lang="en-US" dirty="0" smtClean="0">
                <a:latin typeface="Times New Roman"/>
                <a:cs typeface="Times New Roman"/>
              </a:rPr>
              <a:t>University of Sargodha, 40100 Sargodha Pakistan</a:t>
            </a:r>
          </a:p>
          <a:p>
            <a:r>
              <a:rPr lang="en-US" dirty="0" smtClean="0">
                <a:latin typeface="Times New Roman"/>
                <a:cs typeface="Times New Roman"/>
              </a:rPr>
              <a:t>October 2020</a:t>
            </a:r>
          </a:p>
        </p:txBody>
      </p:sp>
      <p:sp>
        <p:nvSpPr>
          <p:cNvPr id="1028" name="Shape"/>
          <p:cNvSpPr/>
          <p:nvPr/>
        </p:nvSpPr>
        <p:spPr>
          <a:xfrm>
            <a:off x="2810510" y="3086100"/>
            <a:ext cx="6096000" cy="685800"/>
          </a:xfrm>
          <a:prstGeom prst="rect">
            <a:avLst/>
          </a:prstGeom>
          <a:noFill/>
          <a:ln>
            <a:noFill/>
          </a:ln>
        </p:spPr>
        <p:txBody>
          <a:bodyPr anchor="t">
            <a:spAutoFit/>
          </a:bodyPr>
          <a:lstStyle/>
          <a:p>
            <a:pPr algn="l"/>
            <a:endParaRPr lang="en-US" sz="1800" b="0" smtClean="0">
              <a:solidFill>
                <a:schemeClr val="tx1"/>
              </a:solidFill>
            </a:endParaRPr>
          </a:p>
        </p:txBody>
      </p:sp>
      <p:sp>
        <p:nvSpPr>
          <p:cNvPr id="1029" name="Shape"/>
          <p:cNvSpPr/>
          <p:nvPr/>
        </p:nvSpPr>
        <p:spPr>
          <a:xfrm>
            <a:off x="3048000" y="3086100"/>
            <a:ext cx="6096000" cy="685800"/>
          </a:xfrm>
          <a:prstGeom prst="rect">
            <a:avLst/>
          </a:prstGeom>
          <a:noFill/>
          <a:ln>
            <a:noFill/>
          </a:ln>
        </p:spPr>
        <p:txBody>
          <a:bodyPr anchor="t">
            <a:spAutoFit/>
          </a:bodyPr>
          <a:lstStyle/>
          <a:p>
            <a:pPr algn="l"/>
            <a:endParaRPr lang="en-US" sz="1800" b="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anose="02020603050405020304" pitchFamily="18" charset="0"/>
                <a:cs typeface="Times New Roman" panose="02020603050405020304" pitchFamily="18" charset="0"/>
              </a:rPr>
              <a:t>Teaching aids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 teaching aid is anything used by a teacher to help teach a lesson or make it more interesting to students. Teaching aids can come in almost any form. Some of the most common are pictures, videos, charts, flashcards, and objects, like three-dimensional models or educational </a:t>
            </a:r>
            <a:r>
              <a:rPr lang="en-US" sz="2400" dirty="0" smtClean="0">
                <a:latin typeface="Times New Roman" panose="02020603050405020304" pitchFamily="18" charset="0"/>
                <a:cs typeface="Times New Roman" panose="02020603050405020304" pitchFamily="18" charset="0"/>
              </a:rPr>
              <a:t>toys.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8605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anose="02020603050405020304" pitchFamily="18" charset="0"/>
                <a:cs typeface="Times New Roman" panose="02020603050405020304" pitchFamily="18" charset="0"/>
              </a:rPr>
              <a:t>Importance of teaching aids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2400" dirty="0" smtClean="0">
                <a:latin typeface="Times New Roman" panose="02020603050405020304" pitchFamily="18" charset="0"/>
                <a:cs typeface="Times New Roman" panose="02020603050405020304" pitchFamily="18" charset="0"/>
              </a:rPr>
              <a:t>Teaching aid is important because they create a visual and interactive experience for the students.</a:t>
            </a:r>
          </a:p>
          <a:p>
            <a:r>
              <a:rPr lang="en-US" sz="2400" dirty="0" smtClean="0">
                <a:latin typeface="Times New Roman" panose="02020603050405020304" pitchFamily="18" charset="0"/>
                <a:cs typeface="Times New Roman" panose="02020603050405020304" pitchFamily="18" charset="0"/>
              </a:rPr>
              <a:t>As the students become more engaged , they are more likely to understand the topic being taught.</a:t>
            </a:r>
          </a:p>
          <a:p>
            <a:r>
              <a:rPr lang="en-US" sz="2400" dirty="0" smtClean="0">
                <a:latin typeface="Times New Roman" panose="02020603050405020304" pitchFamily="18" charset="0"/>
                <a:cs typeface="Times New Roman" panose="02020603050405020304" pitchFamily="18" charset="0"/>
              </a:rPr>
              <a:t>Teaching aids assist student in learning.</a:t>
            </a:r>
          </a:p>
        </p:txBody>
      </p:sp>
    </p:spTree>
    <p:extLst>
      <p:ext uri="{BB962C8B-B14F-4D97-AF65-F5344CB8AC3E}">
        <p14:creationId xmlns:p14="http://schemas.microsoft.com/office/powerpoint/2010/main" val="113683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554182"/>
            <a:ext cx="9404723" cy="845127"/>
          </a:xfrm>
        </p:spPr>
        <p:txBody>
          <a:bodyPr>
            <a:normAutofit fontScale="90000"/>
          </a:bodyPr>
          <a:lstStyle/>
          <a:p>
            <a:r>
              <a:rPr lang="en-US" sz="2800" b="1" dirty="0" smtClean="0">
                <a:latin typeface="Times New Roman" panose="02020603050405020304" pitchFamily="18" charset="0"/>
                <a:cs typeface="Times New Roman" panose="02020603050405020304" pitchFamily="18" charset="0"/>
              </a:rPr>
              <a:t/>
            </a:r>
            <a:br>
              <a:rPr lang="en-US" sz="2800" b="1" dirty="0" smtClean="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     Teaching aids in mathematics</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endParaRPr lang="en-US" dirty="0"/>
          </a:p>
        </p:txBody>
      </p:sp>
      <p:sp>
        <p:nvSpPr>
          <p:cNvPr id="6" name="Content Placeholder 5"/>
          <p:cNvSpPr>
            <a:spLocks noGrp="1"/>
          </p:cNvSpPr>
          <p:nvPr>
            <p:ph idx="1"/>
          </p:nvPr>
        </p:nvSpPr>
        <p:spPr>
          <a:xfrm>
            <a:off x="838200" y="1399309"/>
            <a:ext cx="10515600" cy="5084618"/>
          </a:xfrm>
        </p:spPr>
        <p:txBody>
          <a:bodyPr>
            <a:normAutofit/>
          </a:bodyPr>
          <a:lstStyle/>
          <a:p>
            <a:r>
              <a:rPr lang="en-US" dirty="0">
                <a:latin typeface="Times New Roman" panose="02020603050405020304" pitchFamily="18" charset="0"/>
                <a:cs typeface="Times New Roman" panose="02020603050405020304" pitchFamily="18" charset="0"/>
              </a:rPr>
              <a:t>Clock dials, stop watches and sand timers</a:t>
            </a:r>
            <a:endParaRPr lang="en-US" dirty="0" smtClean="0"/>
          </a:p>
          <a:p>
            <a:endParaRPr lang="en-US" dirty="0"/>
          </a:p>
          <a:p>
            <a:endParaRPr lang="en-US" dirty="0" smtClean="0"/>
          </a:p>
          <a:p>
            <a:endParaRPr lang="en-US" dirty="0"/>
          </a:p>
          <a:p>
            <a:endParaRPr lang="en-US" dirty="0" smtClean="0"/>
          </a:p>
          <a:p>
            <a:endParaRPr lang="en-US" dirty="0" smtClean="0"/>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Telling </a:t>
            </a:r>
            <a:r>
              <a:rPr lang="en-US" sz="2400" dirty="0">
                <a:latin typeface="Times New Roman" panose="02020603050405020304" pitchFamily="18" charset="0"/>
                <a:cs typeface="Times New Roman" panose="02020603050405020304" pitchFamily="18" charset="0"/>
              </a:rPr>
              <a:t>time is taken for granted especially as technology brings the ease of digital </a:t>
            </a:r>
            <a:r>
              <a:rPr lang="en-US" sz="2400" dirty="0" smtClean="0">
                <a:latin typeface="Times New Roman" panose="02020603050405020304" pitchFamily="18" charset="0"/>
                <a:cs typeface="Times New Roman" panose="02020603050405020304" pitchFamily="18" charset="0"/>
              </a:rPr>
              <a:t>clocks</a:t>
            </a:r>
            <a:r>
              <a:rPr lang="en-US" sz="2400" dirty="0">
                <a:latin typeface="Times New Roman" panose="02020603050405020304" pitchFamily="18" charset="0"/>
                <a:cs typeface="Times New Roman" panose="02020603050405020304" pitchFamily="18" charset="0"/>
              </a:rPr>
              <a:t>. However, telling time with analogue clocks, as well as counting and subtracting timings can be a much-needed skill for a variety of other mathematical problems such as problem solving. It is also an essential life skill</a:t>
            </a:r>
            <a:r>
              <a:rPr lang="en-US" dirty="0"/>
              <a:t>.</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3455" y="2161309"/>
            <a:ext cx="2692110" cy="249381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54611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43572"/>
          </a:xfrm>
        </p:spPr>
        <p:txBody>
          <a:bodyPr>
            <a:normAutofit fontScale="90000"/>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2D and 3D shapes – tangrams, pattern blocks and attribute blocks</a:t>
            </a:r>
            <a:r>
              <a:rPr lang="en-US" dirty="0"/>
              <a:t/>
            </a:r>
            <a:br>
              <a:rPr lang="en-US" dirty="0"/>
            </a:br>
            <a:endParaRPr lang="en-US" dirty="0"/>
          </a:p>
        </p:txBody>
      </p:sp>
      <p:sp>
        <p:nvSpPr>
          <p:cNvPr id="3" name="Content Placeholder 2"/>
          <p:cNvSpPr>
            <a:spLocks noGrp="1"/>
          </p:cNvSpPr>
          <p:nvPr>
            <p:ph idx="1"/>
          </p:nvPr>
        </p:nvSpPr>
        <p:spPr>
          <a:xfrm>
            <a:off x="838200" y="1496290"/>
            <a:ext cx="10515600" cy="5001491"/>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smtClean="0"/>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Linked </a:t>
            </a:r>
            <a:r>
              <a:rPr lang="en-US" sz="2400" dirty="0">
                <a:latin typeface="Times New Roman" panose="02020603050405020304" pitchFamily="18" charset="0"/>
                <a:cs typeface="Times New Roman" panose="02020603050405020304" pitchFamily="18" charset="0"/>
              </a:rPr>
              <a:t>to geometry, shape blocks are another math aid which are especially useful, particularly for younger children identifying shapes. These types of aids also allow students to use the shapes to problem solve area puzzles, create and breakdown patterns, learn about symmetry and </a:t>
            </a:r>
            <a:r>
              <a:rPr lang="en-US" sz="2400" dirty="0" smtClean="0">
                <a:latin typeface="Times New Roman" panose="02020603050405020304" pitchFamily="18" charset="0"/>
                <a:cs typeface="Times New Roman" panose="02020603050405020304" pitchFamily="18" charset="0"/>
              </a:rPr>
              <a:t>classification.</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3346" y="1825625"/>
            <a:ext cx="2512002" cy="221990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88935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71500" indent="-571500">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MAB – place value cards and physical items such as matchsticks, buttons, ping pong balls, corks</a:t>
            </a:r>
            <a:r>
              <a:rPr lang="en-US" dirty="0"/>
              <a:t/>
            </a:r>
            <a:br>
              <a:rPr lang="en-US" dirty="0"/>
            </a:br>
            <a:endParaRPr lang="en-US" dirty="0"/>
          </a:p>
        </p:txBody>
      </p:sp>
      <p:sp>
        <p:nvSpPr>
          <p:cNvPr id="4" name="Content Placeholder 3"/>
          <p:cNvSpPr>
            <a:spLocks noGrp="1"/>
          </p:cNvSpPr>
          <p:nvPr>
            <p:ph idx="1"/>
          </p:nvPr>
        </p:nvSpPr>
        <p:spPr/>
        <p:txBody>
          <a:bodyPr>
            <a:normAutofit fontScale="85000" lnSpcReduction="20000"/>
          </a:bodyPr>
          <a:lstStyle/>
          <a:p>
            <a:endParaRPr lang="en-US" dirty="0" smtClean="0"/>
          </a:p>
          <a:p>
            <a:endParaRPr lang="en-US" dirty="0"/>
          </a:p>
          <a:p>
            <a:endParaRPr lang="en-US" dirty="0" smtClean="0"/>
          </a:p>
          <a:p>
            <a:endParaRPr lang="en-US" dirty="0"/>
          </a:p>
          <a:p>
            <a:endParaRPr lang="en-US" dirty="0" smtClean="0"/>
          </a:p>
          <a:p>
            <a:endParaRPr lang="en-US" sz="2600" dirty="0" smtClean="0">
              <a:latin typeface="Times New Roman" panose="02020603050405020304" pitchFamily="18" charset="0"/>
              <a:cs typeface="Times New Roman" panose="02020603050405020304" pitchFamily="18" charset="0"/>
            </a:endParaRPr>
          </a:p>
          <a:p>
            <a:pPr marL="0" indent="0">
              <a:buNone/>
            </a:pPr>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iconic MAB wooden prisms, columns and blocks have been used to support children’s developing ability to work with numbers that are hypothetical i.e. numbers in a maths problem. Each piece represents a number value that they are working with (hundreds, tens or ones) and for processes such as subtraction they are an excellent way to practice borrowing and paying back. Children who struggle with the concept of visualising numbers and problems in their mind can continue to use the physical items to assist with their counting early into high school</a:t>
            </a:r>
            <a:r>
              <a:rPr lang="en-US" dirty="0"/>
              <a: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9125" y="1757362"/>
            <a:ext cx="2304184" cy="21080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11231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4300"/>
          </a:xfrm>
        </p:spPr>
        <p:txBody>
          <a:bodyPr>
            <a:normAutofit/>
          </a:bodyPr>
          <a:lstStyle/>
          <a:p>
            <a:pPr marL="342900" indent="-34290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Online </a:t>
            </a:r>
            <a:r>
              <a:rPr lang="en-US" sz="2400" b="1" dirty="0">
                <a:latin typeface="Times New Roman" panose="02020603050405020304" pitchFamily="18" charset="0"/>
                <a:cs typeface="Times New Roman" panose="02020603050405020304" pitchFamily="18" charset="0"/>
              </a:rPr>
              <a:t>and Worksheet resources for primary aged students</a:t>
            </a:r>
            <a:br>
              <a:rPr lang="en-US" sz="2400" b="1"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22218"/>
            <a:ext cx="10515600" cy="5054745"/>
          </a:xfrm>
        </p:spPr>
        <p:txBody>
          <a:bodyPr>
            <a:normAutofit lnSpcReduction="10000"/>
          </a:bodyPr>
          <a:lstStyle/>
          <a:p>
            <a:pPr marL="0" indent="0">
              <a:buNone/>
            </a:pP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latin typeface="Times New Roman" panose="02020603050405020304" pitchFamily="18" charset="0"/>
                <a:cs typeface="Times New Roman" panose="02020603050405020304" pitchFamily="18" charset="0"/>
              </a:rPr>
              <a:t>Whether </a:t>
            </a:r>
            <a:r>
              <a:rPr lang="en-US" dirty="0">
                <a:latin typeface="Times New Roman" panose="02020603050405020304" pitchFamily="18" charset="0"/>
                <a:cs typeface="Times New Roman" panose="02020603050405020304" pitchFamily="18" charset="0"/>
              </a:rPr>
              <a:t>you are a teacher, parent or tutor sometimes having some ready-made worksheets can be a great jumping off point to begin lessons. There is no point in reinventing the wheel and the convenience of printable sheets is a tried and tested aid both at home and in the classroom. </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944" y="1427018"/>
            <a:ext cx="2415020" cy="252369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92455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anose="02020603050405020304" pitchFamily="18" charset="0"/>
                <a:cs typeface="Times New Roman" panose="02020603050405020304" pitchFamily="18" charset="0"/>
              </a:rPr>
              <a:t>Uses of computer in mathematics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67189"/>
            <a:ext cx="10515600" cy="4351338"/>
          </a:xfrm>
        </p:spPr>
        <p:txBody>
          <a:bodyPr>
            <a:normAutofit/>
          </a:bodyPr>
          <a:lstStyle/>
          <a:p>
            <a:r>
              <a:rPr lang="en-US" sz="2400" dirty="0">
                <a:latin typeface="Times New Roman" panose="02020603050405020304" pitchFamily="18" charset="0"/>
                <a:cs typeface="Times New Roman" panose="02020603050405020304" pitchFamily="18" charset="0"/>
              </a:rPr>
              <a:t>There are </a:t>
            </a:r>
            <a:r>
              <a:rPr lang="en-US" sz="2400" dirty="0" smtClean="0">
                <a:latin typeface="Times New Roman" panose="02020603050405020304" pitchFamily="18" charset="0"/>
                <a:cs typeface="Times New Roman" panose="02020603050405020304" pitchFamily="18" charset="0"/>
              </a:rPr>
              <a:t>two </a:t>
            </a:r>
            <a:r>
              <a:rPr lang="en-US" sz="2400" dirty="0">
                <a:latin typeface="Times New Roman" panose="02020603050405020304" pitchFamily="18" charset="0"/>
                <a:cs typeface="Times New Roman" panose="02020603050405020304" pitchFamily="18" charset="0"/>
              </a:rPr>
              <a:t>broad categories of the</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applications</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of</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computers in the field of mathematics education: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computer</a:t>
            </a:r>
            <a:r>
              <a:rPr lang="en-US" sz="2400" dirty="0">
                <a:latin typeface="Times New Roman" panose="02020603050405020304" pitchFamily="18" charset="0"/>
                <a:cs typeface="Times New Roman" panose="02020603050405020304" pitchFamily="18" charset="0"/>
              </a:rPr>
              <a:t> assisted instruction (CAI</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general</a:t>
            </a:r>
            <a:r>
              <a:rPr lang="en-US" sz="2400" dirty="0">
                <a:latin typeface="Times New Roman" panose="02020603050405020304" pitchFamily="18" charset="0"/>
                <a:cs typeface="Times New Roman" panose="02020603050405020304" pitchFamily="18" charset="0"/>
              </a:rPr>
              <a:t> purpose educational tools such as spreadsheets, databases and computer algebra systems (CAS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975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409</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Times New Roman</vt:lpstr>
      <vt:lpstr>Office Theme</vt:lpstr>
      <vt:lpstr>1_Office Theme</vt:lpstr>
      <vt:lpstr>Modern Teaching Aids  BS Education-V Teaching Mathematics (EDU-511)</vt:lpstr>
      <vt:lpstr>Some important modern teaching aids for mathematics including computer</vt:lpstr>
      <vt:lpstr>Teaching aids</vt:lpstr>
      <vt:lpstr>Importance of teaching aids</vt:lpstr>
      <vt:lpstr>       Teaching aids in mathematics  </vt:lpstr>
      <vt:lpstr>2D and 3D shapes – tangrams, pattern blocks and attribute blocks </vt:lpstr>
      <vt:lpstr>MAB – place value cards and physical items such as matchsticks, buttons, ping pong balls, corks </vt:lpstr>
      <vt:lpstr>Online and Worksheet resources for primary aged students </vt:lpstr>
      <vt:lpstr>Uses of computer in mathematics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Faiza.....</dc:creator>
  <cp:lastModifiedBy>ABC</cp:lastModifiedBy>
  <cp:revision>23</cp:revision>
  <dcterms:created xsi:type="dcterms:W3CDTF">2020-10-23T16:39:40Z</dcterms:created>
  <dcterms:modified xsi:type="dcterms:W3CDTF">2020-12-11T17:16:00Z</dcterms:modified>
</cp:coreProperties>
</file>