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88" y="-58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1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194BC-2130-473F-A62D-E924E72E70C8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048718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04871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2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2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DBE9E-EA74-419E-8D63-36FF97EC7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22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GB" altLang="en-US"/>
              <a:t>%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90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6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0486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0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0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04870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8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8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04868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8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8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04868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0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01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0487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6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04866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7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7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7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04867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1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0486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11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0487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95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96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9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04869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de.wikipedia.org/wiki/Antik&#246;rper" TargetMode="External"/><Relationship Id="rId4" Type="http://schemas.openxmlformats.org/officeDocument/2006/relationships/hyperlink" Target="https://de.wikipedia.org/wiki/Erythrozy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3"/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/>
          <a:lstStyle/>
          <a:p>
            <a:r>
              <a:rPr lang="en-US" b="1" dirty="0" err="1"/>
              <a:t>Haemolytic</a:t>
            </a:r>
            <a:r>
              <a:rPr lang="en-US" b="1" dirty="0"/>
              <a:t> anaemia</a:t>
            </a:r>
          </a:p>
        </p:txBody>
      </p:sp>
      <p:sp>
        <p:nvSpPr>
          <p:cNvPr id="1048615" name="TextBox 4"/>
          <p:cNvSpPr txBox="1"/>
          <p:nvPr/>
        </p:nvSpPr>
        <p:spPr>
          <a:xfrm>
            <a:off x="304800" y="1676400"/>
            <a:ext cx="8382000" cy="515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905" indent="-509905">
              <a:buFont typeface="Wingdings" panose="05000000000000000000" pitchFamily="2" charset="2"/>
              <a:buChar char="Ø"/>
            </a:pPr>
            <a:r>
              <a:rPr lang="en-US" dirty="0"/>
              <a:t>Spleen malfunctioning- Normal cells destruction-------</a:t>
            </a:r>
            <a:r>
              <a:rPr lang="en-US" b="1" dirty="0" err="1">
                <a:solidFill>
                  <a:srgbClr val="FF0000"/>
                </a:solidFill>
              </a:rPr>
              <a:t>Hyperspleenism</a:t>
            </a:r>
            <a:endParaRPr lang="en-US" b="1" dirty="0">
              <a:solidFill>
                <a:srgbClr val="FF0000"/>
              </a:solidFill>
            </a:endParaRPr>
          </a:p>
          <a:p>
            <a:pPr marL="509905" indent="-509905">
              <a:buFont typeface="Wingdings" panose="05000000000000000000" pitchFamily="2" charset="2"/>
              <a:buChar char="Ø"/>
            </a:pPr>
            <a:endParaRPr lang="en-US" dirty="0"/>
          </a:p>
          <a:p>
            <a:pPr marL="509905" indent="-509905">
              <a:buFont typeface="Wingdings" panose="05000000000000000000" pitchFamily="2" charset="2"/>
              <a:buChar char="Ø"/>
            </a:pPr>
            <a:r>
              <a:rPr lang="en-US" dirty="0"/>
              <a:t>Causes for </a:t>
            </a:r>
            <a:r>
              <a:rPr lang="en-US" dirty="0" err="1"/>
              <a:t>Hyperspleenism</a:t>
            </a:r>
            <a:endParaRPr lang="en-US" dirty="0"/>
          </a:p>
          <a:p>
            <a:pPr marL="974725">
              <a:buFont typeface="+mj-lt"/>
              <a:buAutoNum type="alphaLcParenR"/>
            </a:pPr>
            <a:r>
              <a:rPr lang="en-US" dirty="0"/>
              <a:t>       Spleen –RBC interaction</a:t>
            </a:r>
          </a:p>
          <a:p>
            <a:pPr marL="974725">
              <a:buFont typeface="+mj-lt"/>
              <a:buAutoNum type="alphaLcParenR"/>
            </a:pPr>
            <a:r>
              <a:rPr lang="en-US" dirty="0"/>
              <a:t>       Moderate </a:t>
            </a:r>
            <a:r>
              <a:rPr lang="en-US" dirty="0" err="1"/>
              <a:t>Haemolytic</a:t>
            </a:r>
            <a:r>
              <a:rPr lang="en-US" dirty="0"/>
              <a:t> components</a:t>
            </a:r>
          </a:p>
          <a:p>
            <a:pPr marL="974725">
              <a:buFont typeface="+mj-lt"/>
              <a:buAutoNum type="alphaLcParenR"/>
            </a:pPr>
            <a:r>
              <a:rPr lang="en-US" dirty="0"/>
              <a:t>       Frequent causes- Hypertension and Rheumatoid </a:t>
            </a:r>
            <a:r>
              <a:rPr lang="en-US" dirty="0" err="1"/>
              <a:t>arthiritis</a:t>
            </a:r>
            <a:endParaRPr lang="en-US" dirty="0"/>
          </a:p>
          <a:p>
            <a:pPr marL="974725">
              <a:buFont typeface="+mj-lt"/>
              <a:buAutoNum type="alphaLcParenR"/>
            </a:pPr>
            <a:r>
              <a:rPr lang="en-US" dirty="0"/>
              <a:t>       Infections like Malaria and Kala </a:t>
            </a:r>
            <a:r>
              <a:rPr lang="en-US" dirty="0" err="1"/>
              <a:t>Azar</a:t>
            </a:r>
            <a:r>
              <a:rPr lang="en-US" dirty="0"/>
              <a:t>(</a:t>
            </a:r>
            <a:r>
              <a:rPr lang="en-US" dirty="0" err="1"/>
              <a:t>Leishmenia</a:t>
            </a:r>
            <a:r>
              <a:rPr lang="en-US" dirty="0"/>
              <a:t> </a:t>
            </a:r>
            <a:r>
              <a:rPr lang="en-US" dirty="0" err="1"/>
              <a:t>donovani</a:t>
            </a:r>
            <a:r>
              <a:rPr lang="en-US" dirty="0"/>
              <a:t>)</a:t>
            </a:r>
          </a:p>
          <a:p>
            <a:pPr marL="974725"/>
            <a:endParaRPr lang="en-US" dirty="0"/>
          </a:p>
          <a:p>
            <a:pPr marL="509905" indent="-509905">
              <a:buFont typeface="Wingdings" panose="05000000000000000000" pitchFamily="2" charset="2"/>
              <a:buChar char="Ø"/>
            </a:pPr>
            <a:r>
              <a:rPr lang="en-US" dirty="0"/>
              <a:t>In </a:t>
            </a:r>
            <a:r>
              <a:rPr lang="en-US" dirty="0" err="1"/>
              <a:t>Reticuloendothelial</a:t>
            </a:r>
            <a:r>
              <a:rPr lang="en-US" dirty="0"/>
              <a:t> </a:t>
            </a:r>
            <a:r>
              <a:rPr lang="en-US" dirty="0" err="1"/>
              <a:t>phagocytosis</a:t>
            </a:r>
            <a:r>
              <a:rPr lang="en-US" dirty="0"/>
              <a:t>, spleen record both old and new cells similar to other types of </a:t>
            </a:r>
            <a:r>
              <a:rPr lang="en-US" dirty="0" err="1"/>
              <a:t>phagocytosis</a:t>
            </a:r>
            <a:r>
              <a:rPr lang="en-US" dirty="0"/>
              <a:t>  (</a:t>
            </a:r>
            <a:r>
              <a:rPr lang="en-US" dirty="0" err="1"/>
              <a:t>neutrophilic</a:t>
            </a:r>
            <a:r>
              <a:rPr lang="en-US" dirty="0"/>
              <a:t> one)</a:t>
            </a:r>
          </a:p>
          <a:p>
            <a:pPr marL="509905" indent="-509905"/>
            <a:endParaRPr lang="en-US" dirty="0"/>
          </a:p>
          <a:p>
            <a:pPr marL="914400" indent="509905">
              <a:buFont typeface="+mj-lt"/>
              <a:buAutoNum type="alphaLcParenR"/>
            </a:pPr>
            <a:r>
              <a:rPr lang="en-US" dirty="0" err="1"/>
              <a:t>Reticuloendothelial</a:t>
            </a:r>
            <a:r>
              <a:rPr lang="en-US" dirty="0"/>
              <a:t> cells break down RBCs, </a:t>
            </a:r>
          </a:p>
          <a:p>
            <a:pPr marL="914400" indent="509905">
              <a:buFont typeface="+mj-lt"/>
              <a:buAutoNum type="alphaLcParenR"/>
            </a:pPr>
            <a:r>
              <a:rPr lang="en-US" dirty="0"/>
              <a:t>Break their membrane</a:t>
            </a:r>
          </a:p>
          <a:p>
            <a:pPr marL="914400" indent="509905">
              <a:buFont typeface="+mj-lt"/>
              <a:buAutoNum type="alphaLcParenR"/>
            </a:pPr>
            <a:r>
              <a:rPr lang="en-US" dirty="0"/>
              <a:t>Breakdown of </a:t>
            </a:r>
            <a:r>
              <a:rPr lang="en-US" dirty="0" err="1"/>
              <a:t>Hb</a:t>
            </a:r>
            <a:r>
              <a:rPr lang="en-US" dirty="0"/>
              <a:t> and release of Iron and subsequent </a:t>
            </a:r>
            <a:r>
              <a:rPr lang="en-US" dirty="0" err="1"/>
              <a:t>phagocyotosis</a:t>
            </a:r>
            <a:endParaRPr lang="en-US" dirty="0"/>
          </a:p>
          <a:p>
            <a:pPr marL="914400" indent="509905">
              <a:buFont typeface="+mj-lt"/>
              <a:buAutoNum type="alphaLcParenR"/>
            </a:pPr>
            <a:endParaRPr lang="en-US" dirty="0"/>
          </a:p>
          <a:p>
            <a:pPr marL="914400" indent="509905">
              <a:buFont typeface="+mj-lt"/>
              <a:buAutoNum type="alphaLcParenR"/>
            </a:pPr>
            <a:endParaRPr lang="en-US" dirty="0"/>
          </a:p>
          <a:p>
            <a:pPr marL="509905" indent="-509905"/>
            <a:r>
              <a:rPr lang="en-US" dirty="0"/>
              <a:t>		  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8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486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486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486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486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486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486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486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486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486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/>
          <a:lstStyle/>
          <a:p>
            <a:r>
              <a:rPr lang="en-US" b="1" dirty="0"/>
              <a:t>Intravascular Haemolysis</a:t>
            </a:r>
          </a:p>
        </p:txBody>
      </p:sp>
      <p:sp>
        <p:nvSpPr>
          <p:cNvPr id="1048617" name="TextBox 2"/>
          <p:cNvSpPr txBox="1"/>
          <p:nvPr/>
        </p:nvSpPr>
        <p:spPr>
          <a:xfrm>
            <a:off x="457199" y="1611425"/>
            <a:ext cx="8153400" cy="5958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95630" indent="-595630">
              <a:buFont typeface="Wingdings" panose="05000000000000000000" pitchFamily="2" charset="2"/>
              <a:buChar char="Ø"/>
            </a:pPr>
            <a:r>
              <a:rPr lang="en-US" dirty="0"/>
              <a:t>Breakdown of RBCs within blood vessels</a:t>
            </a:r>
          </a:p>
          <a:p>
            <a:pPr marL="595630" indent="-595630">
              <a:buFont typeface="Wingdings" panose="05000000000000000000" pitchFamily="2" charset="2"/>
              <a:buChar char="Ø"/>
            </a:pPr>
            <a:endParaRPr lang="en-US" dirty="0"/>
          </a:p>
          <a:p>
            <a:pPr marL="595630" indent="-595630">
              <a:buFont typeface="Wingdings" panose="05000000000000000000" pitchFamily="2" charset="2"/>
              <a:buChar char="Ø"/>
            </a:pPr>
            <a:r>
              <a:rPr lang="en-US" dirty="0"/>
              <a:t>Factors– External or internal, biochemical or physical</a:t>
            </a:r>
          </a:p>
          <a:p>
            <a:pPr marL="595630" indent="-595630">
              <a:buFont typeface="Wingdings" panose="05000000000000000000" pitchFamily="2" charset="2"/>
              <a:buChar char="Ø"/>
            </a:pPr>
            <a:endParaRPr lang="en-US" dirty="0"/>
          </a:p>
          <a:p>
            <a:pPr marL="595630" indent="-595630">
              <a:buFont typeface="Wingdings" panose="05000000000000000000" pitchFamily="2" charset="2"/>
              <a:buChar char="Ø"/>
            </a:pPr>
            <a:r>
              <a:rPr lang="en-US" dirty="0"/>
              <a:t>Autoimmune intravascular </a:t>
            </a:r>
            <a:r>
              <a:rPr lang="en-US" dirty="0" err="1"/>
              <a:t>haemolysis</a:t>
            </a:r>
            <a:r>
              <a:rPr lang="en-US" dirty="0"/>
              <a:t>- --Own Immune system attack RBCs</a:t>
            </a:r>
          </a:p>
          <a:p>
            <a:pPr marL="1510030" lvl="2" indent="-595630">
              <a:buFont typeface="Wingdings" panose="05000000000000000000" pitchFamily="2" charset="2"/>
              <a:buChar char="Ø"/>
            </a:pPr>
            <a:r>
              <a:rPr lang="en-US" dirty="0"/>
              <a:t>Mechanism not clear- Failure of immune system, possible mechanism</a:t>
            </a:r>
          </a:p>
          <a:p>
            <a:pPr marL="1656080" lvl="2" indent="-220980">
              <a:buFont typeface="Wingdings" panose="05000000000000000000" pitchFamily="2" charset="2"/>
              <a:buChar char="ü"/>
            </a:pPr>
            <a:r>
              <a:rPr lang="en-US" dirty="0"/>
              <a:t>-Drastic change in membrane of RBC, hence failure of immune system</a:t>
            </a:r>
          </a:p>
          <a:p>
            <a:pPr marL="1656080" lvl="2" indent="-220980">
              <a:buFont typeface="Wingdings" panose="05000000000000000000" pitchFamily="2" charset="2"/>
              <a:buChar char="ü"/>
            </a:pPr>
            <a:r>
              <a:rPr lang="en-US" dirty="0"/>
              <a:t>-Defect in immune system, ---- manufacturing antibodies </a:t>
            </a:r>
            <a:r>
              <a:rPr lang="en-US" dirty="0" err="1"/>
              <a:t>agains</a:t>
            </a:r>
            <a:r>
              <a:rPr lang="en-US" dirty="0"/>
              <a:t> RBCs</a:t>
            </a:r>
          </a:p>
          <a:p>
            <a:pPr marL="1656080" lvl="2" indent="-220980">
              <a:buFont typeface="Wingdings" panose="05000000000000000000" pitchFamily="2" charset="2"/>
              <a:buChar char="ü"/>
            </a:pPr>
            <a:r>
              <a:rPr lang="en-US" dirty="0"/>
              <a:t>-Presence of antigenic structure on RBCs</a:t>
            </a:r>
          </a:p>
          <a:p>
            <a:pPr marL="630555" lvl="2" indent="-630555">
              <a:buFont typeface="Wingdings" panose="05000000000000000000" pitchFamily="2" charset="2"/>
              <a:buChar char="Ø"/>
            </a:pPr>
            <a:r>
              <a:rPr lang="en-US" dirty="0"/>
              <a:t>Specific factors – Unknown for intravascular haemolysis</a:t>
            </a:r>
          </a:p>
          <a:p>
            <a:pPr marL="630555" lvl="2" indent="-630555">
              <a:buFont typeface="Wingdings" panose="05000000000000000000" pitchFamily="2" charset="2"/>
              <a:buChar char="Ø"/>
            </a:pPr>
            <a:endParaRPr lang="en-US" dirty="0"/>
          </a:p>
          <a:p>
            <a:pPr marL="630555" lvl="2" indent="-630555">
              <a:buFont typeface="Wingdings" panose="05000000000000000000" pitchFamily="2" charset="2"/>
              <a:buChar char="Ø"/>
            </a:pPr>
            <a:r>
              <a:rPr lang="en-US" dirty="0"/>
              <a:t>May be diagnose by </a:t>
            </a:r>
            <a:r>
              <a:rPr lang="en-US" dirty="0" err="1"/>
              <a:t>Coomb’s</a:t>
            </a:r>
            <a:r>
              <a:rPr lang="en-US" dirty="0"/>
              <a:t> test (Two types : Direct and Indirect)</a:t>
            </a:r>
          </a:p>
          <a:p>
            <a:pPr marL="1087755" lvl="3" indent="-630555">
              <a:buFont typeface="Wingdings" panose="05000000000000000000" pitchFamily="2" charset="2"/>
              <a:buChar char="Ø"/>
            </a:pPr>
            <a:r>
              <a:rPr lang="en-US" dirty="0"/>
              <a:t>In direct  </a:t>
            </a:r>
            <a:r>
              <a:rPr lang="en-US" dirty="0" err="1"/>
              <a:t>Coomb’s</a:t>
            </a:r>
            <a:r>
              <a:rPr lang="en-US" dirty="0"/>
              <a:t> </a:t>
            </a:r>
            <a:r>
              <a:rPr lang="en-US" dirty="0" err="1"/>
              <a:t>antisera</a:t>
            </a:r>
            <a:r>
              <a:rPr lang="en-US" dirty="0"/>
              <a:t> used - RBC is checked for presence of antigen on their surface</a:t>
            </a:r>
          </a:p>
          <a:p>
            <a:pPr marL="1087755" lvl="3" indent="-630555">
              <a:buFont typeface="Wingdings" panose="05000000000000000000" pitchFamily="2" charset="2"/>
              <a:buChar char="Ø"/>
            </a:pPr>
            <a:r>
              <a:rPr lang="en-US" dirty="0"/>
              <a:t>In indirect RBCs  presence of free floating antibody is determine </a:t>
            </a:r>
          </a:p>
          <a:p>
            <a:pPr marL="1510030" lvl="2" indent="-595630">
              <a:buFont typeface="Wingdings" panose="05000000000000000000" pitchFamily="2" charset="2"/>
              <a:buChar char="Ø"/>
            </a:pPr>
            <a:endParaRPr lang="en-US" dirty="0"/>
          </a:p>
          <a:p>
            <a:pPr marL="595630" indent="-595630">
              <a:buFont typeface="Wingdings" panose="05000000000000000000" pitchFamily="2" charset="2"/>
              <a:buChar char="Ø"/>
            </a:pPr>
            <a:endParaRPr lang="en-US" dirty="0"/>
          </a:p>
          <a:p>
            <a:pPr marL="595630" indent="-59563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" descr="https://upload.wikimedia.org/wikipedia/commons/thumb/9/92/Coombs_test_schema.png/450px-Coombs_test_schem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751" y="-159863"/>
            <a:ext cx="8485148" cy="5255843"/>
          </a:xfrm>
          <a:prstGeom prst="rect">
            <a:avLst/>
          </a:prstGeom>
          <a:noFill/>
        </p:spPr>
      </p:pic>
      <p:sp>
        <p:nvSpPr>
          <p:cNvPr id="1048618" name="TextBox 3"/>
          <p:cNvSpPr txBox="1"/>
          <p:nvPr/>
        </p:nvSpPr>
        <p:spPr>
          <a:xfrm>
            <a:off x="16700" y="5095979"/>
            <a:ext cx="9127299" cy="14763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Direct Coombs test</a:t>
            </a:r>
            <a:r>
              <a:rPr lang="en-US" dirty="0"/>
              <a:t> :  patient </a:t>
            </a:r>
            <a:r>
              <a:rPr lang="en-US" dirty="0">
                <a:hlinkClick r:id="rId4" tooltip="erythrocyte"/>
              </a:rPr>
              <a:t>erythrocytes</a:t>
            </a:r>
            <a:r>
              <a:rPr lang="en-US" dirty="0"/>
              <a:t> carry antibodies on their cell membrane </a:t>
            </a:r>
            <a:r>
              <a:rPr lang="en-GB" altLang="en-US" dirty="0"/>
              <a:t>a</a:t>
            </a:r>
            <a:r>
              <a:rPr lang="en-US" dirty="0" err="1"/>
              <a:t>nd</a:t>
            </a:r>
            <a:r>
              <a:rPr lang="en-US" dirty="0"/>
              <a:t> incubated with the Coombs serum. Consequence the red blood cells clump together. </a:t>
            </a:r>
          </a:p>
          <a:p>
            <a:r>
              <a:rPr lang="en-US" b="1" dirty="0"/>
              <a:t>Indirect </a:t>
            </a:r>
            <a:r>
              <a:rPr lang="en-US" b="1" dirty="0" err="1"/>
              <a:t>coombs</a:t>
            </a:r>
            <a:r>
              <a:rPr lang="en-US" b="1" dirty="0"/>
              <a:t> test</a:t>
            </a:r>
            <a:r>
              <a:rPr lang="en-US" dirty="0"/>
              <a:t> : Patient contains floating </a:t>
            </a:r>
            <a:r>
              <a:rPr lang="en-US" dirty="0">
                <a:hlinkClick r:id="rId5" tooltip="antibody"/>
              </a:rPr>
              <a:t>antibodies </a:t>
            </a:r>
            <a:r>
              <a:rPr lang="en-US" dirty="0"/>
              <a:t>– Added with  donor erythrocytes (blood to be transfused). The free serum antibodies bind to the donor erythrocytes and after the addition of the </a:t>
            </a:r>
            <a:r>
              <a:rPr lang="en-US" dirty="0" err="1"/>
              <a:t>Coombserum</a:t>
            </a:r>
            <a:r>
              <a:rPr lang="en-US" dirty="0"/>
              <a:t> agglutination occurs</a:t>
            </a:r>
          </a:p>
        </p:txBody>
      </p:sp>
      <p:sp>
        <p:nvSpPr>
          <p:cNvPr id="1048619" name="Title 1"/>
          <p:cNvSpPr txBox="1"/>
          <p:nvPr/>
        </p:nvSpPr>
        <p:spPr>
          <a:xfrm>
            <a:off x="457200" y="-1664204"/>
            <a:ext cx="8229600" cy="1504341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Intravascular Haemolysis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8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48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Intravascular Haemolysis</a:t>
            </a:r>
          </a:p>
        </p:txBody>
      </p:sp>
      <p:sp>
        <p:nvSpPr>
          <p:cNvPr id="1048621" name="TextBox 2"/>
          <p:cNvSpPr txBox="1"/>
          <p:nvPr/>
        </p:nvSpPr>
        <p:spPr>
          <a:xfrm>
            <a:off x="609600" y="1905000"/>
            <a:ext cx="7924800" cy="2491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0700" indent="-520700">
              <a:buFont typeface="Wingdings" panose="05000000000000000000" pitchFamily="2" charset="2"/>
              <a:buChar char="ü"/>
            </a:pPr>
            <a:r>
              <a:rPr lang="en-US" dirty="0"/>
              <a:t>This  type of  </a:t>
            </a:r>
            <a:r>
              <a:rPr lang="en-US" dirty="0" err="1"/>
              <a:t>haemolytic</a:t>
            </a:r>
            <a:r>
              <a:rPr lang="en-US" dirty="0"/>
              <a:t>  anaemia is </a:t>
            </a:r>
            <a:r>
              <a:rPr lang="en-US" dirty="0" err="1"/>
              <a:t>controlable</a:t>
            </a:r>
            <a:endParaRPr lang="en-US" dirty="0"/>
          </a:p>
          <a:p>
            <a:pPr marL="520700" indent="393700">
              <a:buFont typeface="Wingdings" panose="05000000000000000000" pitchFamily="2" charset="2"/>
              <a:buChar char="§"/>
            </a:pPr>
            <a:r>
              <a:rPr lang="en-US" dirty="0"/>
              <a:t>By destroying induced antibodies</a:t>
            </a:r>
          </a:p>
          <a:p>
            <a:pPr marL="520700" indent="-520700">
              <a:buFont typeface="Wingdings" panose="05000000000000000000" pitchFamily="2" charset="2"/>
              <a:buChar char="§"/>
            </a:pPr>
            <a:endParaRPr lang="en-US" dirty="0"/>
          </a:p>
          <a:p>
            <a:pPr marL="520700" indent="-520700">
              <a:buFont typeface="Wingdings" panose="05000000000000000000" pitchFamily="2" charset="2"/>
              <a:buChar char="ü"/>
            </a:pPr>
            <a:r>
              <a:rPr lang="en-US" dirty="0"/>
              <a:t>The main causes of intravascular haemolysis could be</a:t>
            </a:r>
          </a:p>
          <a:p>
            <a:pPr marL="520700" indent="504825">
              <a:buFont typeface="Wingdings" panose="05000000000000000000" pitchFamily="2" charset="2"/>
              <a:buChar char="ü"/>
            </a:pPr>
            <a:r>
              <a:rPr lang="en-US" dirty="0"/>
              <a:t>Introduction of some hypotonic agent in the body</a:t>
            </a:r>
          </a:p>
          <a:p>
            <a:pPr marL="520700" indent="504825">
              <a:buFont typeface="Wingdings" panose="05000000000000000000" pitchFamily="2" charset="2"/>
              <a:buChar char="ü"/>
            </a:pPr>
            <a:r>
              <a:rPr lang="en-US" dirty="0"/>
              <a:t>By complex toxins produced by bacteria , e.g. Clostridium  </a:t>
            </a:r>
            <a:r>
              <a:rPr lang="en-US" dirty="0" err="1"/>
              <a:t>tetani</a:t>
            </a:r>
            <a:endParaRPr lang="en-US" dirty="0"/>
          </a:p>
          <a:p>
            <a:pPr marL="520700" indent="504825">
              <a:buFont typeface="Wingdings" panose="05000000000000000000" pitchFamily="2" charset="2"/>
              <a:buChar char="ü"/>
            </a:pPr>
            <a:r>
              <a:rPr lang="en-US" dirty="0" err="1"/>
              <a:t>Rh</a:t>
            </a:r>
            <a:r>
              <a:rPr lang="en-US" dirty="0"/>
              <a:t> incompatibility between mother and </a:t>
            </a:r>
            <a:r>
              <a:rPr lang="en-US" dirty="0" err="1"/>
              <a:t>foetus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8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486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48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486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486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486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243</Words>
  <Application>Microsoft Office PowerPoint</Application>
  <PresentationFormat>On-screen Show (4:3)</PresentationFormat>
  <Paragraphs>45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Haemolytic anaemia</vt:lpstr>
      <vt:lpstr>Intravascular Haemolysis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Haemolytic anaemia</dc:title>
  <dc:creator>Shafaat</dc:creator>
  <cp:lastModifiedBy>MyUserName</cp:lastModifiedBy>
  <cp:revision>4</cp:revision>
  <dcterms:created xsi:type="dcterms:W3CDTF">2006-08-13T22:00:00Z</dcterms:created>
  <dcterms:modified xsi:type="dcterms:W3CDTF">2019-11-05T18:26:06Z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1033-10.2.0.7587</vt:lpwstr>
  </property>
</Properties>
</file>