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2" r:id="rId6"/>
    <p:sldId id="260" r:id="rId7"/>
    <p:sldId id="270" r:id="rId8"/>
    <p:sldId id="274" r:id="rId9"/>
    <p:sldId id="275" r:id="rId10"/>
    <p:sldId id="261" r:id="rId11"/>
    <p:sldId id="263" r:id="rId12"/>
    <p:sldId id="264" r:id="rId13"/>
    <p:sldId id="269" r:id="rId14"/>
    <p:sldId id="267" r:id="rId15"/>
    <p:sldId id="268" r:id="rId16"/>
    <p:sldId id="265" r:id="rId17"/>
    <p:sldId id="266" r:id="rId18"/>
    <p:sldId id="272" r:id="rId19"/>
    <p:sldId id="273" r:id="rId20"/>
    <p:sldId id="271" r:id="rId21"/>
    <p:sldId id="276" r:id="rId22"/>
    <p:sldId id="277" r:id="rId23"/>
    <p:sldId id="278" r:id="rId24"/>
    <p:sldId id="279" r:id="rId25"/>
    <p:sldId id="280" r:id="rId26"/>
    <p:sldId id="283" r:id="rId27"/>
    <p:sldId id="282" r:id="rId28"/>
    <p:sldId id="281" r:id="rId29"/>
    <p:sldId id="286" r:id="rId30"/>
    <p:sldId id="284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Respiratory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Kamran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561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48144"/>
            <a:ext cx="7315199" cy="5881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0961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3999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891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067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740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b="1" dirty="0"/>
              <a:t>Blood and Lymph in the </a:t>
            </a:r>
            <a:r>
              <a:rPr lang="en-US" b="1" dirty="0" smtClean="0"/>
              <a:t>Lung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Both </a:t>
            </a:r>
            <a:r>
              <a:rPr lang="en-US" dirty="0" smtClean="0"/>
              <a:t>the </a:t>
            </a:r>
            <a:r>
              <a:rPr lang="en-US" b="1" dirty="0" smtClean="0"/>
              <a:t>pulmonary </a:t>
            </a:r>
            <a:r>
              <a:rPr lang="en-US" b="1" dirty="0"/>
              <a:t>circulation </a:t>
            </a:r>
            <a:r>
              <a:rPr lang="en-US" dirty="0"/>
              <a:t>and </a:t>
            </a:r>
            <a:r>
              <a:rPr lang="en-US" dirty="0" smtClean="0"/>
              <a:t>the </a:t>
            </a:r>
            <a:r>
              <a:rPr lang="en-US" b="1" dirty="0" smtClean="0"/>
              <a:t>bronchial </a:t>
            </a:r>
            <a:r>
              <a:rPr lang="en-US" b="1" dirty="0"/>
              <a:t>circulation </a:t>
            </a:r>
            <a:r>
              <a:rPr lang="en-US" dirty="0"/>
              <a:t>contribute to blood </a:t>
            </a:r>
            <a:r>
              <a:rPr lang="en-US" dirty="0" smtClean="0"/>
              <a:t>flow </a:t>
            </a:r>
            <a:r>
              <a:rPr lang="en-US" dirty="0"/>
              <a:t>in the </a:t>
            </a:r>
            <a:r>
              <a:rPr lang="en-US" dirty="0" smtClean="0"/>
              <a:t>lungs</a:t>
            </a:r>
            <a:endParaRPr lang="en-US" dirty="0"/>
          </a:p>
          <a:p>
            <a:r>
              <a:rPr lang="en-US" dirty="0" smtClean="0"/>
              <a:t>Pulmonary circulation- leads to oxygenation of blood that returned </a:t>
            </a:r>
            <a:r>
              <a:rPr lang="en-US" dirty="0"/>
              <a:t>to the </a:t>
            </a:r>
            <a:r>
              <a:rPr lang="en-US" dirty="0" smtClean="0"/>
              <a:t>left </a:t>
            </a:r>
            <a:r>
              <a:rPr lang="en-US" dirty="0"/>
              <a:t>atrium </a:t>
            </a:r>
            <a:endParaRPr lang="en-US" dirty="0" smtClean="0"/>
          </a:p>
          <a:p>
            <a:r>
              <a:rPr lang="en-US" dirty="0" smtClean="0"/>
              <a:t>Bronchial circulation supplies </a:t>
            </a:r>
            <a:r>
              <a:rPr lang="en-US" dirty="0"/>
              <a:t>the pleura and hilar lymph </a:t>
            </a:r>
            <a:r>
              <a:rPr lang="en-US" dirty="0" smtClean="0"/>
              <a:t>nodes and includes the bronchial arteries that come from systemic arteries  &amp;</a:t>
            </a:r>
          </a:p>
          <a:p>
            <a:r>
              <a:rPr lang="en-US" dirty="0" smtClean="0"/>
              <a:t>Form capillaries </a:t>
            </a:r>
            <a:r>
              <a:rPr lang="en-US" dirty="0"/>
              <a:t>which drain into bronchial veins or anastomose with pulmonary capillaries or </a:t>
            </a:r>
            <a:r>
              <a:rPr lang="en-US" dirty="0" smtClean="0"/>
              <a:t>veins</a:t>
            </a:r>
          </a:p>
          <a:p>
            <a:r>
              <a:rPr lang="en-US" dirty="0" smtClean="0"/>
              <a:t>The </a:t>
            </a:r>
            <a:r>
              <a:rPr lang="en-US" dirty="0"/>
              <a:t>bronchial veins drain </a:t>
            </a:r>
            <a:r>
              <a:rPr lang="en-US" dirty="0" smtClean="0"/>
              <a:t>into the </a:t>
            </a:r>
            <a:r>
              <a:rPr lang="en-US" dirty="0"/>
              <a:t>azygos </a:t>
            </a:r>
            <a:r>
              <a:rPr lang="en-US" dirty="0" smtClean="0"/>
              <a:t>vein</a:t>
            </a:r>
          </a:p>
          <a:p>
            <a:r>
              <a:rPr lang="en-US" dirty="0" smtClean="0"/>
              <a:t>Lymphatic </a:t>
            </a:r>
            <a:r>
              <a:rPr lang="en-US" dirty="0"/>
              <a:t>channels are more abundant in the lungs than in </a:t>
            </a:r>
            <a:r>
              <a:rPr lang="en-US" dirty="0" smtClean="0"/>
              <a:t>any other organ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75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ronchial Circu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840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yramidal shap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809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ronchial Circu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9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2179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ronchial Circu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8001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112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normal pulmonar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6" name="Picture 4" descr="normal pulmona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3506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Regulation of Pulmonary Blood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r>
              <a:rPr lang="en-US" dirty="0" smtClean="0"/>
              <a:t>Cardiac output:</a:t>
            </a:r>
          </a:p>
          <a:p>
            <a:pPr lvl="1"/>
            <a:r>
              <a:rPr lang="en-US" dirty="0" smtClean="0"/>
              <a:t>Venous return</a:t>
            </a:r>
          </a:p>
          <a:p>
            <a:pPr lvl="1"/>
            <a:r>
              <a:rPr lang="en-US" dirty="0" smtClean="0"/>
              <a:t>Force of contraction</a:t>
            </a:r>
          </a:p>
          <a:p>
            <a:pPr lvl="1"/>
            <a:r>
              <a:rPr lang="en-US" dirty="0" smtClean="0"/>
              <a:t>Rate of contraction</a:t>
            </a:r>
          </a:p>
          <a:p>
            <a:pPr lvl="1"/>
            <a:r>
              <a:rPr lang="en-US" dirty="0" smtClean="0"/>
              <a:t>Peripheral resistance</a:t>
            </a:r>
          </a:p>
          <a:p>
            <a:r>
              <a:rPr lang="en-US" dirty="0" smtClean="0"/>
              <a:t>Vascular resistance</a:t>
            </a:r>
          </a:p>
          <a:p>
            <a:r>
              <a:rPr lang="en-US" dirty="0" smtClean="0"/>
              <a:t>Nervous factors</a:t>
            </a:r>
          </a:p>
          <a:p>
            <a:r>
              <a:rPr lang="en-US" dirty="0" smtClean="0"/>
              <a:t>Chemical factors</a:t>
            </a:r>
          </a:p>
          <a:p>
            <a:r>
              <a:rPr lang="en-US" dirty="0" smtClean="0"/>
              <a:t>Gravity &amp; </a:t>
            </a:r>
            <a:r>
              <a:rPr lang="en-US" smtClean="0"/>
              <a:t>hydrostatic pressure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575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igure_17_01_labe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35"/>
          <a:stretch>
            <a:fillRect/>
          </a:stretch>
        </p:blipFill>
        <p:spPr bwMode="auto">
          <a:xfrm>
            <a:off x="500063" y="530225"/>
            <a:ext cx="4953000" cy="607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5264150" y="2452688"/>
            <a:ext cx="468313" cy="0"/>
          </a:xfrm>
          <a:prstGeom prst="line">
            <a:avLst/>
          </a:prstGeom>
          <a:noFill/>
          <a:ln w="9525">
            <a:solidFill>
              <a:srgbClr val="DDDDD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665788" y="2252663"/>
            <a:ext cx="26320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DDDDD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b="1" dirty="0"/>
              <a:t>External Respiration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662613" y="5461000"/>
            <a:ext cx="2632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b="1" dirty="0"/>
              <a:t>Internal Respiration</a:t>
            </a: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5272088" y="5649913"/>
            <a:ext cx="468312" cy="0"/>
          </a:xfrm>
          <a:prstGeom prst="line">
            <a:avLst/>
          </a:prstGeom>
          <a:noFill/>
          <a:ln w="9525">
            <a:solidFill>
              <a:srgbClr val="DDDDD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560513" y="133350"/>
            <a:ext cx="6702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Schematic View of Respiration</a:t>
            </a:r>
          </a:p>
        </p:txBody>
      </p:sp>
    </p:spTree>
    <p:extLst>
      <p:ext uri="{BB962C8B-B14F-4D97-AF65-F5344CB8AC3E}">
        <p14:creationId xmlns:p14="http://schemas.microsoft.com/office/powerpoint/2010/main" val="25834771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85344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20365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b="1" dirty="0"/>
              <a:t>Respiratory </a:t>
            </a:r>
            <a:r>
              <a:rPr lang="en-US" b="1" dirty="0" smtClean="0"/>
              <a:t>Muscles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>
            <a:normAutofit/>
          </a:bodyPr>
          <a:lstStyle/>
          <a:p>
            <a:r>
              <a:rPr lang="en-US" dirty="0" smtClean="0"/>
              <a:t>The thoracic cavity comprising of the </a:t>
            </a:r>
            <a:r>
              <a:rPr lang="en-US" dirty="0"/>
              <a:t>rib cage and the spinal </a:t>
            </a:r>
            <a:r>
              <a:rPr lang="en-US" dirty="0" smtClean="0"/>
              <a:t>column holds the lungs and is associated with a variety of muscles</a:t>
            </a:r>
          </a:p>
          <a:p>
            <a:r>
              <a:rPr lang="en-US" dirty="0"/>
              <a:t>The lungs can be expanded and contracted in two ways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by </a:t>
            </a:r>
            <a:r>
              <a:rPr lang="en-US" dirty="0"/>
              <a:t>downward and upward movement of the </a:t>
            </a:r>
            <a:r>
              <a:rPr lang="en-US" dirty="0" smtClean="0"/>
              <a:t>diaphragm to </a:t>
            </a:r>
            <a:r>
              <a:rPr lang="en-US" dirty="0"/>
              <a:t>lengthen or shorten the chest cavity, </a:t>
            </a:r>
            <a:r>
              <a:rPr lang="en-US" dirty="0" smtClean="0"/>
              <a:t>&amp; </a:t>
            </a:r>
          </a:p>
          <a:p>
            <a:pPr lvl="1"/>
            <a:r>
              <a:rPr lang="en-US" dirty="0" smtClean="0"/>
              <a:t>by </a:t>
            </a:r>
            <a:r>
              <a:rPr lang="en-US" dirty="0"/>
              <a:t>elevation and depression of the ribs to increase and decrease </a:t>
            </a:r>
            <a:r>
              <a:rPr lang="en-US" dirty="0" smtClean="0"/>
              <a:t>the anteroposterior </a:t>
            </a:r>
            <a:r>
              <a:rPr lang="en-US" dirty="0"/>
              <a:t>diameter of the chest </a:t>
            </a:r>
            <a:r>
              <a:rPr lang="en-US" dirty="0" smtClean="0"/>
              <a:t>cavity</a:t>
            </a:r>
          </a:p>
          <a:p>
            <a:r>
              <a:rPr lang="en-US" dirty="0"/>
              <a:t>Normal quiet breathing is accomplished almost</a:t>
            </a:r>
            <a:br>
              <a:rPr lang="en-US" dirty="0"/>
            </a:br>
            <a:r>
              <a:rPr lang="en-US" dirty="0"/>
              <a:t>entirely by the </a:t>
            </a:r>
            <a:r>
              <a:rPr lang="en-US" dirty="0" smtClean="0"/>
              <a:t>movement </a:t>
            </a:r>
            <a:r>
              <a:rPr lang="en-US" dirty="0"/>
              <a:t>of </a:t>
            </a:r>
            <a:r>
              <a:rPr lang="en-US" dirty="0" smtClean="0"/>
              <a:t>the diaphragm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29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dirty="0" smtClean="0"/>
              <a:t>Diaphragm is attached </a:t>
            </a:r>
            <a:r>
              <a:rPr lang="en-US" dirty="0"/>
              <a:t>around the bottom of the thoracic </a:t>
            </a:r>
            <a:r>
              <a:rPr lang="en-US" dirty="0" smtClean="0"/>
              <a:t>cage</a:t>
            </a:r>
            <a:r>
              <a:rPr lang="en-US" dirty="0"/>
              <a:t> </a:t>
            </a:r>
            <a:r>
              <a:rPr lang="en-US" dirty="0" smtClean="0"/>
              <a:t>and arches </a:t>
            </a:r>
            <a:r>
              <a:rPr lang="en-US" dirty="0"/>
              <a:t>over the liver and moves downward like a </a:t>
            </a:r>
            <a:r>
              <a:rPr lang="en-US" dirty="0" smtClean="0"/>
              <a:t>piston when </a:t>
            </a:r>
            <a:r>
              <a:rPr lang="en-US" dirty="0"/>
              <a:t>it </a:t>
            </a:r>
            <a:r>
              <a:rPr lang="en-US" dirty="0" smtClean="0"/>
              <a:t>contracts in </a:t>
            </a:r>
            <a:r>
              <a:rPr lang="en-US" dirty="0" err="1" smtClean="0"/>
              <a:t>inspirat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</a:t>
            </a:r>
            <a:r>
              <a:rPr lang="en-US" dirty="0"/>
              <a:t>distance it moves ranges from 1.5 cm </a:t>
            </a:r>
            <a:r>
              <a:rPr lang="en-US" dirty="0" smtClean="0"/>
              <a:t>to as </a:t>
            </a:r>
            <a:r>
              <a:rPr lang="en-US" dirty="0"/>
              <a:t>much as 7 cm with deep </a:t>
            </a:r>
            <a:r>
              <a:rPr lang="en-US" dirty="0" smtClean="0"/>
              <a:t>inspiration</a:t>
            </a:r>
          </a:p>
          <a:p>
            <a:r>
              <a:rPr lang="en-US" dirty="0" smtClean="0"/>
              <a:t>During </a:t>
            </a:r>
            <a:r>
              <a:rPr lang="en-US" dirty="0"/>
              <a:t>expiration, the diaphragm simply relaxes,</a:t>
            </a:r>
            <a:br>
              <a:rPr lang="en-US" dirty="0"/>
            </a:br>
            <a:r>
              <a:rPr lang="en-US" dirty="0"/>
              <a:t>and the </a:t>
            </a:r>
            <a:r>
              <a:rPr lang="en-US" i="1" dirty="0"/>
              <a:t>elastic recoil </a:t>
            </a:r>
            <a:r>
              <a:rPr lang="en-US" dirty="0"/>
              <a:t>of the lungs, chest wall, and abdominal structures compresses the lungs and expels the </a:t>
            </a:r>
            <a:r>
              <a:rPr lang="en-US" dirty="0" smtClean="0"/>
              <a:t>air</a:t>
            </a:r>
          </a:p>
          <a:p>
            <a:r>
              <a:rPr lang="en-US" dirty="0"/>
              <a:t>During heavy breathing</a:t>
            </a:r>
            <a:r>
              <a:rPr lang="en-US" dirty="0" smtClean="0"/>
              <a:t>,</a:t>
            </a:r>
            <a:r>
              <a:rPr lang="en-US" dirty="0"/>
              <a:t> </a:t>
            </a:r>
            <a:r>
              <a:rPr lang="en-US" dirty="0" smtClean="0"/>
              <a:t>abdominal muscles  contract and pushes </a:t>
            </a:r>
            <a:r>
              <a:rPr lang="en-US" dirty="0"/>
              <a:t>the </a:t>
            </a:r>
            <a:r>
              <a:rPr lang="en-US" dirty="0" smtClean="0"/>
              <a:t>abdominal contents upward </a:t>
            </a:r>
            <a:r>
              <a:rPr lang="en-US" dirty="0"/>
              <a:t>against the bottom of the </a:t>
            </a:r>
            <a:r>
              <a:rPr lang="en-US" dirty="0" smtClean="0"/>
              <a:t>diaphragm, thus, providing extra force needed for forced expiration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066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dirty="0" smtClean="0"/>
              <a:t>The rib cage positioning during inspiration &amp; expiration has impact on lung expansion &amp; recoil</a:t>
            </a:r>
          </a:p>
          <a:p>
            <a:r>
              <a:rPr lang="en-US" dirty="0" smtClean="0"/>
              <a:t>In </a:t>
            </a:r>
            <a:r>
              <a:rPr lang="en-US" dirty="0"/>
              <a:t>the natural resting position, the ribs slant </a:t>
            </a:r>
            <a:r>
              <a:rPr lang="en-US" dirty="0" smtClean="0"/>
              <a:t>downward, </a:t>
            </a:r>
            <a:r>
              <a:rPr lang="en-US" dirty="0"/>
              <a:t>thus allowing the sternum </a:t>
            </a:r>
            <a:r>
              <a:rPr lang="en-US" dirty="0" smtClean="0"/>
              <a:t>to fall </a:t>
            </a:r>
            <a:r>
              <a:rPr lang="en-US" dirty="0"/>
              <a:t>backward toward the vertebral </a:t>
            </a:r>
            <a:r>
              <a:rPr lang="en-US" dirty="0" smtClean="0"/>
              <a:t>column</a:t>
            </a:r>
            <a:endParaRPr lang="en-US" dirty="0"/>
          </a:p>
          <a:p>
            <a:r>
              <a:rPr lang="en-US" dirty="0"/>
              <a:t>When the </a:t>
            </a:r>
            <a:r>
              <a:rPr lang="en-US" dirty="0" smtClean="0"/>
              <a:t>rib cage </a:t>
            </a:r>
            <a:r>
              <a:rPr lang="en-US" dirty="0"/>
              <a:t>is elevated, however, the ribs project almost </a:t>
            </a:r>
            <a:r>
              <a:rPr lang="en-US" dirty="0" smtClean="0"/>
              <a:t>directly forward</a:t>
            </a:r>
            <a:r>
              <a:rPr lang="en-US" dirty="0"/>
              <a:t>, so the sternum also moves forward, away </a:t>
            </a:r>
            <a:r>
              <a:rPr lang="en-US" dirty="0" smtClean="0"/>
              <a:t>from the </a:t>
            </a:r>
            <a:r>
              <a:rPr lang="en-US" dirty="0"/>
              <a:t>spine, making the </a:t>
            </a:r>
            <a:r>
              <a:rPr lang="en-US" dirty="0" smtClean="0"/>
              <a:t> anteroposterior </a:t>
            </a:r>
            <a:r>
              <a:rPr lang="en-US" dirty="0"/>
              <a:t>thickness of </a:t>
            </a:r>
            <a:r>
              <a:rPr lang="en-US" dirty="0" smtClean="0"/>
              <a:t>the chest </a:t>
            </a:r>
            <a:r>
              <a:rPr lang="en-US" dirty="0"/>
              <a:t>about 20 percent greater during maximum inspiration than during </a:t>
            </a:r>
            <a:r>
              <a:rPr lang="en-US" dirty="0" smtClean="0"/>
              <a:t>expiration</a:t>
            </a:r>
          </a:p>
          <a:p>
            <a:r>
              <a:rPr lang="en-US" dirty="0" smtClean="0"/>
              <a:t>This positioning of rib cage in up or downward direction is due to the muscles attached with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77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23_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229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All </a:t>
            </a:r>
            <a:r>
              <a:rPr lang="en-US" dirty="0"/>
              <a:t>the muscles </a:t>
            </a:r>
            <a:r>
              <a:rPr lang="en-US" dirty="0" smtClean="0"/>
              <a:t>that elevate the rib </a:t>
            </a:r>
            <a:r>
              <a:rPr lang="en-US" dirty="0"/>
              <a:t>cage are classified as muscles of inspiration, and </a:t>
            </a:r>
            <a:r>
              <a:rPr lang="en-US" dirty="0" smtClean="0"/>
              <a:t>those which depress </a:t>
            </a:r>
            <a:r>
              <a:rPr lang="en-US" dirty="0"/>
              <a:t>the chest cage </a:t>
            </a:r>
            <a:r>
              <a:rPr lang="en-US" dirty="0" smtClean="0"/>
              <a:t>are the muscles </a:t>
            </a:r>
            <a:r>
              <a:rPr lang="en-US" dirty="0"/>
              <a:t>of </a:t>
            </a:r>
            <a:r>
              <a:rPr lang="en-US" dirty="0" smtClean="0"/>
              <a:t>expiration</a:t>
            </a:r>
          </a:p>
          <a:p>
            <a:r>
              <a:rPr lang="en-US" dirty="0" smtClean="0"/>
              <a:t>The most important </a:t>
            </a:r>
            <a:r>
              <a:rPr lang="en-US" b="1" dirty="0" smtClean="0"/>
              <a:t>inspiratory </a:t>
            </a:r>
            <a:r>
              <a:rPr lang="en-US" b="1" dirty="0"/>
              <a:t>muscles </a:t>
            </a:r>
            <a:r>
              <a:rPr lang="en-US" dirty="0"/>
              <a:t>are </a:t>
            </a:r>
            <a:r>
              <a:rPr lang="en-US" dirty="0" smtClean="0"/>
              <a:t>the </a:t>
            </a:r>
            <a:r>
              <a:rPr lang="en-US" b="1" dirty="0" smtClean="0"/>
              <a:t>external </a:t>
            </a:r>
            <a:r>
              <a:rPr lang="en-US" b="1" dirty="0"/>
              <a:t>intercostal muscles, </a:t>
            </a:r>
            <a:r>
              <a:rPr lang="en-US" dirty="0"/>
              <a:t>which run obliquely downward </a:t>
            </a:r>
            <a:r>
              <a:rPr lang="en-US" dirty="0" smtClean="0"/>
              <a:t>and forward </a:t>
            </a:r>
            <a:r>
              <a:rPr lang="en-US" dirty="0"/>
              <a:t>from rib to </a:t>
            </a:r>
            <a:r>
              <a:rPr lang="en-US" dirty="0" smtClean="0"/>
              <a:t>rib</a:t>
            </a:r>
          </a:p>
          <a:p>
            <a:r>
              <a:rPr lang="en-US" dirty="0" smtClean="0"/>
              <a:t>Besides, other muscles </a:t>
            </a:r>
            <a:r>
              <a:rPr lang="en-US" dirty="0"/>
              <a:t>that help </a:t>
            </a:r>
            <a:r>
              <a:rPr lang="en-US" dirty="0" smtClean="0"/>
              <a:t>in uplifting ribs are:</a:t>
            </a:r>
          </a:p>
          <a:p>
            <a:pPr lvl="1"/>
            <a:r>
              <a:rPr lang="en-US" i="1" dirty="0" smtClean="0"/>
              <a:t>sternocleidomastoid </a:t>
            </a:r>
            <a:r>
              <a:rPr lang="en-US" dirty="0" smtClean="0"/>
              <a:t>muscles</a:t>
            </a:r>
            <a:r>
              <a:rPr lang="en-US" dirty="0"/>
              <a:t>, which lift upward on the sternum; </a:t>
            </a:r>
            <a:endParaRPr lang="en-US" dirty="0" smtClean="0"/>
          </a:p>
          <a:p>
            <a:pPr lvl="1"/>
            <a:r>
              <a:rPr lang="en-US" i="1" dirty="0" smtClean="0"/>
              <a:t>anterior serrati</a:t>
            </a:r>
            <a:r>
              <a:rPr lang="en-US" dirty="0"/>
              <a:t>, which lift many of the ribs; and 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i="1" dirty="0" err="1"/>
              <a:t>scaleni</a:t>
            </a:r>
            <a:r>
              <a:rPr lang="en-US" dirty="0"/>
              <a:t>, </a:t>
            </a:r>
            <a:r>
              <a:rPr lang="en-US" dirty="0" smtClean="0"/>
              <a:t>which lift </a:t>
            </a:r>
            <a:r>
              <a:rPr lang="en-US" dirty="0"/>
              <a:t>the first two </a:t>
            </a:r>
            <a:r>
              <a:rPr lang="en-US" dirty="0" smtClean="0"/>
              <a:t>ribs</a:t>
            </a:r>
          </a:p>
          <a:p>
            <a:r>
              <a:rPr lang="en-US" dirty="0" smtClean="0"/>
              <a:t>The scalene and </a:t>
            </a:r>
            <a:r>
              <a:rPr lang="en-US" dirty="0"/>
              <a:t>sternocleidomastoid muscles in the neck are </a:t>
            </a:r>
            <a:r>
              <a:rPr lang="en-US" dirty="0" smtClean="0"/>
              <a:t>accessory muscles functional </a:t>
            </a:r>
            <a:r>
              <a:rPr lang="en-US" dirty="0"/>
              <a:t>during deep labored </a:t>
            </a:r>
            <a:r>
              <a:rPr lang="en-US" dirty="0" smtClean="0"/>
              <a:t>respiration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33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5943600"/>
          </a:xfrm>
        </p:spPr>
        <p:txBody>
          <a:bodyPr>
            <a:normAutofit/>
          </a:bodyPr>
          <a:lstStyle/>
          <a:p>
            <a:r>
              <a:rPr lang="en-US" dirty="0" smtClean="0"/>
              <a:t>The expiratory muscles are mainly:</a:t>
            </a:r>
          </a:p>
          <a:p>
            <a:pPr lvl="1"/>
            <a:r>
              <a:rPr lang="en-US" i="1" dirty="0" smtClean="0"/>
              <a:t>abdominal </a:t>
            </a:r>
            <a:r>
              <a:rPr lang="en-US" i="1" dirty="0"/>
              <a:t>recti</a:t>
            </a:r>
            <a:r>
              <a:rPr lang="en-US" dirty="0"/>
              <a:t>, which </a:t>
            </a:r>
            <a:r>
              <a:rPr lang="en-US" dirty="0" smtClean="0"/>
              <a:t>have the </a:t>
            </a:r>
            <a:r>
              <a:rPr lang="en-US" dirty="0"/>
              <a:t>powerful effect of pulling downward on the lower </a:t>
            </a:r>
            <a:r>
              <a:rPr lang="en-US" dirty="0" smtClean="0"/>
              <a:t>ribs &amp; at </a:t>
            </a:r>
            <a:r>
              <a:rPr lang="en-US" dirty="0"/>
              <a:t>the same time </a:t>
            </a:r>
            <a:r>
              <a:rPr lang="en-US" dirty="0" smtClean="0"/>
              <a:t>they </a:t>
            </a:r>
            <a:r>
              <a:rPr lang="en-US" dirty="0"/>
              <a:t>and other abdominal </a:t>
            </a:r>
            <a:r>
              <a:rPr lang="en-US" dirty="0" smtClean="0"/>
              <a:t>muscles also </a:t>
            </a:r>
            <a:r>
              <a:rPr lang="en-US" dirty="0"/>
              <a:t>compress the abdominal contents upward against </a:t>
            </a:r>
            <a:r>
              <a:rPr lang="en-US" dirty="0" smtClean="0"/>
              <a:t>the diaphragm</a:t>
            </a:r>
          </a:p>
          <a:p>
            <a:pPr lvl="1"/>
            <a:r>
              <a:rPr lang="en-US" i="1" dirty="0" smtClean="0"/>
              <a:t>internal </a:t>
            </a:r>
            <a:r>
              <a:rPr lang="en-US" i="1" dirty="0" err="1" smtClean="0"/>
              <a:t>intercostals</a:t>
            </a:r>
            <a:r>
              <a:rPr lang="en-US" dirty="0"/>
              <a:t> </a:t>
            </a:r>
            <a:r>
              <a:rPr lang="en-US" dirty="0" smtClean="0"/>
              <a:t>that </a:t>
            </a:r>
            <a:r>
              <a:rPr lang="en-US" dirty="0"/>
              <a:t>pass </a:t>
            </a:r>
            <a:r>
              <a:rPr lang="en-US" dirty="0" smtClean="0"/>
              <a:t>obliquely downward </a:t>
            </a:r>
            <a:r>
              <a:rPr lang="en-US" dirty="0"/>
              <a:t>and posteriorly from rib to rib and therefore </a:t>
            </a:r>
            <a:r>
              <a:rPr lang="en-US" dirty="0" smtClean="0"/>
              <a:t>pull the </a:t>
            </a:r>
            <a:r>
              <a:rPr lang="en-US" dirty="0"/>
              <a:t>rib cage downward when they </a:t>
            </a:r>
            <a:r>
              <a:rPr lang="en-US" dirty="0" smtClean="0"/>
              <a:t>contract (just opposite to that external </a:t>
            </a:r>
            <a:r>
              <a:rPr lang="en-US" dirty="0" err="1" smtClean="0"/>
              <a:t>intercostals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 </a:t>
            </a:r>
            <a:r>
              <a:rPr lang="en-US" dirty="0"/>
              <a:t>abductor muscles in </a:t>
            </a:r>
            <a:r>
              <a:rPr lang="en-US" dirty="0" smtClean="0"/>
              <a:t>the larynx play an important role in opening / closing the glottis during swallowing (aspiration pneumonia)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944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Cj0287105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686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marL="1016000" indent="-1016000" eaLnBrk="1" hangingPunct="1"/>
            <a:r>
              <a:rPr lang="en-US" altLang="en-US" sz="4000" b="1" smtClean="0"/>
              <a:t/>
            </a:r>
            <a:br>
              <a:rPr lang="en-US" altLang="en-US" sz="4000" b="1" smtClean="0"/>
            </a:br>
            <a:r>
              <a:rPr lang="en-US" altLang="en-US" sz="4000" b="1" smtClean="0"/>
              <a:t> </a:t>
            </a:r>
            <a:r>
              <a:rPr lang="en-US" altLang="en-US" sz="4000" b="1" smtClean="0">
                <a:latin typeface="Comic Sans MS" pitchFamily="66" charset="0"/>
              </a:rPr>
              <a:t>Expiration </a:t>
            </a:r>
            <a:br>
              <a:rPr lang="en-US" altLang="en-US" sz="4000" b="1" smtClean="0">
                <a:latin typeface="Comic Sans MS" pitchFamily="66" charset="0"/>
              </a:rPr>
            </a:br>
            <a:endParaRPr lang="en-US" altLang="en-US" sz="4000" b="1" smtClean="0">
              <a:latin typeface="Comic Sans MS" pitchFamily="66" charset="0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647700" y="122237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1200" indent="-711200"/>
            <a:r>
              <a:rPr lang="en-US" altLang="en-US" smtClean="0">
                <a:latin typeface="Comic Sans MS" pitchFamily="66" charset="0"/>
              </a:rPr>
              <a:t> relaxation of diaphragm and intercostal muscles</a:t>
            </a:r>
          </a:p>
        </p:txBody>
      </p:sp>
      <p:pic>
        <p:nvPicPr>
          <p:cNvPr id="8" name="Picture 9" descr="f19-25_expiration-_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362200"/>
            <a:ext cx="7391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402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3013"/>
            <a:ext cx="9144000" cy="553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43000" y="228600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INSPIRATORY &amp; EXPIRATORY MUSCLES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18510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b="1" dirty="0" smtClean="0"/>
              <a:t>Work</a:t>
            </a:r>
            <a:r>
              <a:rPr lang="en-US" dirty="0" smtClean="0"/>
              <a:t> </a:t>
            </a:r>
            <a:r>
              <a:rPr lang="en-US" b="1" dirty="0" smtClean="0"/>
              <a:t>of</a:t>
            </a:r>
            <a:r>
              <a:rPr lang="en-US" dirty="0" smtClean="0"/>
              <a:t> </a:t>
            </a:r>
            <a:r>
              <a:rPr lang="en-US" b="1" dirty="0" smtClean="0"/>
              <a:t>Breathing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1"/>
          </a:xfrm>
        </p:spPr>
        <p:txBody>
          <a:bodyPr>
            <a:normAutofit/>
          </a:bodyPr>
          <a:lstStyle/>
          <a:p>
            <a:r>
              <a:rPr lang="en-US" dirty="0" smtClean="0"/>
              <a:t>Inspiration is active whereas expiration is passive</a:t>
            </a:r>
          </a:p>
          <a:p>
            <a:r>
              <a:rPr lang="en-US" dirty="0" smtClean="0"/>
              <a:t>Work of inspiration can be divided in 3 fractions:</a:t>
            </a:r>
          </a:p>
          <a:p>
            <a:r>
              <a:rPr lang="en-US" dirty="0" smtClean="0"/>
              <a:t>1) That required to expand the lung against the lung and chest elastic forces called compliance work or elastic work</a:t>
            </a:r>
          </a:p>
          <a:p>
            <a:r>
              <a:rPr lang="en-US" dirty="0" smtClean="0"/>
              <a:t>2) That required to overcome the viscosity of the lung and chest wall structure called tissue resistance work</a:t>
            </a:r>
          </a:p>
          <a:p>
            <a:r>
              <a:rPr lang="en-US" dirty="0" smtClean="0"/>
              <a:t>3) That required to overcome the airway resistance for moving air into lungs called airways resistance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120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Respiratory System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913" y="1514475"/>
            <a:ext cx="5210175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32817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Lung Compliance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248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↑in lung volume by each unit ↑in </a:t>
            </a:r>
            <a:r>
              <a:rPr lang="en-US" dirty="0" err="1" smtClean="0"/>
              <a:t>transpulmonary</a:t>
            </a:r>
            <a:r>
              <a:rPr lang="en-US" dirty="0" smtClean="0"/>
              <a:t> </a:t>
            </a:r>
            <a:r>
              <a:rPr lang="en-US" dirty="0" smtClean="0"/>
              <a:t>pressure, i.e., C = ∆V </a:t>
            </a:r>
            <a:r>
              <a:rPr lang="en-US" dirty="0"/>
              <a:t>/ </a:t>
            </a:r>
            <a:r>
              <a:rPr lang="en-US" dirty="0" smtClean="0"/>
              <a:t>∆P</a:t>
            </a:r>
            <a:endParaRPr lang="en-US" dirty="0" smtClean="0"/>
          </a:p>
          <a:p>
            <a:r>
              <a:rPr lang="en-US" b="1" dirty="0" err="1"/>
              <a:t>Transpulmonary</a:t>
            </a:r>
            <a:r>
              <a:rPr lang="en-US" b="1" dirty="0"/>
              <a:t> </a:t>
            </a:r>
            <a:r>
              <a:rPr lang="en-US" b="1" dirty="0" smtClean="0"/>
              <a:t>Pressure(TP)</a:t>
            </a:r>
            <a:r>
              <a:rPr lang="en-US" dirty="0" smtClean="0"/>
              <a:t>: </a:t>
            </a:r>
            <a:r>
              <a:rPr lang="en-US" dirty="0"/>
              <a:t>It is the difference between the alveolar pressure and the pleural pressure, i.e.,         				</a:t>
            </a:r>
            <a:r>
              <a:rPr lang="en-US" dirty="0" smtClean="0"/>
              <a:t>					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tp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err="1"/>
              <a:t>P</a:t>
            </a:r>
            <a:r>
              <a:rPr lang="en-US" baseline="-25000" dirty="0" err="1"/>
              <a:t>alv</a:t>
            </a:r>
            <a:r>
              <a:rPr lang="en-US" dirty="0"/>
              <a:t> - </a:t>
            </a:r>
            <a:r>
              <a:rPr lang="en-US" dirty="0" err="1"/>
              <a:t>P</a:t>
            </a:r>
            <a:r>
              <a:rPr lang="en-US" baseline="-25000" dirty="0" err="1"/>
              <a:t>pl</a:t>
            </a:r>
            <a:endParaRPr lang="en-US" baseline="-25000" dirty="0"/>
          </a:p>
          <a:p>
            <a:r>
              <a:rPr lang="en-US" dirty="0"/>
              <a:t>It is a measure of the elastic forces in the lungs that tend to collapse the lungs at each instant of respiration, called the </a:t>
            </a:r>
            <a:r>
              <a:rPr lang="en-US" i="1" dirty="0"/>
              <a:t>recoil </a:t>
            </a:r>
            <a:r>
              <a:rPr lang="en-US" i="1" dirty="0" smtClean="0"/>
              <a:t>pressure</a:t>
            </a:r>
          </a:p>
          <a:p>
            <a:r>
              <a:rPr lang="en-US" dirty="0" smtClean="0"/>
              <a:t>The total compliance of two lungs in normal adult averages about 200mL/Cm of water TP pressure</a:t>
            </a:r>
          </a:p>
          <a:p>
            <a:r>
              <a:rPr lang="en-US" dirty="0" smtClean="0"/>
              <a:t>Compliance of </a:t>
            </a:r>
            <a:r>
              <a:rPr lang="en-US" dirty="0" err="1" smtClean="0"/>
              <a:t>lungs+thoracic</a:t>
            </a:r>
            <a:r>
              <a:rPr lang="en-US" dirty="0" smtClean="0"/>
              <a:t> cage is half of that of lungs alone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209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58982"/>
            <a:ext cx="9144000" cy="5999018"/>
          </a:xfrm>
        </p:spPr>
        <p:txBody>
          <a:bodyPr>
            <a:normAutofit/>
          </a:bodyPr>
          <a:lstStyle/>
          <a:p>
            <a:r>
              <a:rPr lang="en-US" dirty="0" smtClean="0"/>
              <a:t>Clinically, it is the </a:t>
            </a:r>
            <a:r>
              <a:rPr lang="en-US" dirty="0"/>
              <a:t>ability of the lung to stretch </a:t>
            </a:r>
          </a:p>
          <a:p>
            <a:r>
              <a:rPr lang="en-US" dirty="0"/>
              <a:t>A high-compliance lung stretches easily as compared to low-compliance lung and needs more input from the inspiratory muscles</a:t>
            </a:r>
          </a:p>
          <a:p>
            <a:r>
              <a:rPr lang="en-US" dirty="0"/>
              <a:t>Compliance is different from </a:t>
            </a:r>
            <a:r>
              <a:rPr lang="en-US" dirty="0" err="1"/>
              <a:t>elastance</a:t>
            </a:r>
            <a:r>
              <a:rPr lang="en-US" dirty="0"/>
              <a:t> (elasticity-to recoil back)</a:t>
            </a:r>
          </a:p>
          <a:p>
            <a:r>
              <a:rPr lang="en-US" dirty="0"/>
              <a:t>If a lung stretches easily—does not mean that it returns to resting volume when stretching force is released (</a:t>
            </a:r>
            <a:r>
              <a:rPr lang="en-US" dirty="0" err="1"/>
              <a:t>elastance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7126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9144000" cy="6477000"/>
          </a:xfrm>
        </p:spPr>
        <p:txBody>
          <a:bodyPr/>
          <a:lstStyle/>
          <a:p>
            <a:r>
              <a:rPr lang="en-US" dirty="0"/>
              <a:t>A ↓ in lung compliance affects ventilation because more work is needed to stretch a stiff lung</a:t>
            </a:r>
          </a:p>
          <a:p>
            <a:r>
              <a:rPr lang="en-US" dirty="0"/>
              <a:t>Pathological conditions in which compliance is reduced are called </a:t>
            </a:r>
            <a:r>
              <a:rPr lang="en-US" b="1" dirty="0"/>
              <a:t>restrictive lung diseases</a:t>
            </a:r>
            <a:endParaRPr lang="en-US" dirty="0"/>
          </a:p>
          <a:p>
            <a:r>
              <a:rPr lang="en-US" dirty="0"/>
              <a:t>Two common causes of ↓compliance are inelastic scar tissue formed in fibrotic lung disease and inadequate alveolar production of surfactants</a:t>
            </a:r>
          </a:p>
          <a:p>
            <a:r>
              <a:rPr lang="en-US" dirty="0"/>
              <a:t>Actually, elastic recoil may also be used to describe the tendency of the lungs to oppose inflation; whereas compliance describes how easily the lungs </a:t>
            </a:r>
            <a:r>
              <a:rPr lang="en-US" dirty="0" smtClean="0"/>
              <a:t>inflate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6556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Elastic Behavior of Lungs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/>
          <a:lstStyle/>
          <a:p>
            <a:r>
              <a:rPr lang="en-US" dirty="0" smtClean="0"/>
              <a:t>This behavior is determined by 2 factors:</a:t>
            </a:r>
          </a:p>
          <a:p>
            <a:pPr lvl="1"/>
            <a:r>
              <a:rPr lang="en-US" dirty="0" smtClean="0"/>
              <a:t>Elastic connective tissue in the lungs</a:t>
            </a:r>
          </a:p>
          <a:p>
            <a:pPr lvl="1"/>
            <a:r>
              <a:rPr lang="en-US" dirty="0" smtClean="0"/>
              <a:t>Alveolar surface tension</a:t>
            </a:r>
          </a:p>
          <a:p>
            <a:r>
              <a:rPr lang="en-US" dirty="0" smtClean="0"/>
              <a:t>The elastic connective tissue consists of elastin &amp; collagen fibers found in lung parenchyma, i.e., in alveolar walls and around blood vessels and bronchi</a:t>
            </a:r>
          </a:p>
          <a:p>
            <a:r>
              <a:rPr lang="en-US" dirty="0" smtClean="0"/>
              <a:t>On stretching the lungs in inspiration, they become distorted and so have tendency to recoil back</a:t>
            </a:r>
          </a:p>
          <a:p>
            <a:r>
              <a:rPr lang="en-US" dirty="0" smtClean="0"/>
              <a:t>However, due to the interwoven mesh-like arrangement of these fibers, the lungs remain compliant and readily distensible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40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9144000" cy="6705600"/>
          </a:xfrm>
        </p:spPr>
        <p:txBody>
          <a:bodyPr/>
          <a:lstStyle/>
          <a:p>
            <a:r>
              <a:rPr lang="en-US" dirty="0" smtClean="0"/>
              <a:t> The alveoli are lined with fluid; so surface tension exists at the water-air interface</a:t>
            </a:r>
          </a:p>
          <a:p>
            <a:r>
              <a:rPr lang="en-US" dirty="0" smtClean="0"/>
              <a:t>This results in the attraction of like molecules, water –water molecules that tend to escape air among themselves, thus, causing the alveolus as small as possible and resulting in a pressure directed inward</a:t>
            </a:r>
          </a:p>
          <a:p>
            <a:r>
              <a:rPr lang="en-US" dirty="0" smtClean="0"/>
              <a:t>The magnitude of this collapsing pressure is determined by the law of </a:t>
            </a:r>
            <a:r>
              <a:rPr lang="en-US" dirty="0" err="1" smtClean="0"/>
              <a:t>LaPlace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P = 2ST (alveolar surface tension) / r</a:t>
            </a:r>
          </a:p>
          <a:p>
            <a:r>
              <a:rPr lang="en-US" dirty="0" smtClean="0"/>
              <a:t>Due to this pressure, alveoli are inherently unstable</a:t>
            </a:r>
          </a:p>
          <a:p>
            <a:r>
              <a:rPr lang="en-US" dirty="0" smtClean="0"/>
              <a:t>Surface tension also resist the expansion of the alveolus, thus, decreasing the compliance of lungs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29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9144000" cy="6553200"/>
          </a:xfrm>
        </p:spPr>
        <p:txBody>
          <a:bodyPr/>
          <a:lstStyle/>
          <a:p>
            <a:r>
              <a:rPr lang="en-US" dirty="0" smtClean="0"/>
              <a:t>Furthermore, if two alveoli of different sizes have the same surface tension, the smaller alveolus has a greater collapsing power and would tend to empty into the larger alveolus</a:t>
            </a:r>
          </a:p>
          <a:p>
            <a:r>
              <a:rPr lang="en-US" dirty="0" smtClean="0"/>
              <a:t>As a result, the air within the smaller alveolus, i.e., higher pressure flows into the larger one, i.e., lower pressure and an area of </a:t>
            </a:r>
            <a:r>
              <a:rPr lang="en-US" dirty="0" smtClean="0"/>
              <a:t>atelectasis </a:t>
            </a:r>
            <a:r>
              <a:rPr lang="en-US" dirty="0" smtClean="0"/>
              <a:t>(airway collapse) develops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3962400"/>
            <a:ext cx="52197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279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6629400"/>
          </a:xfrm>
        </p:spPr>
        <p:txBody>
          <a:bodyPr/>
          <a:lstStyle/>
          <a:p>
            <a:r>
              <a:rPr lang="en-US" dirty="0" smtClean="0"/>
              <a:t>Type II alveolar cell of normal lungs, however, produce surfactant, i.e., </a:t>
            </a:r>
            <a:r>
              <a:rPr lang="en-US" dirty="0" err="1" smtClean="0"/>
              <a:t>dipalmitoyl</a:t>
            </a:r>
            <a:r>
              <a:rPr lang="en-US" dirty="0" smtClean="0"/>
              <a:t> </a:t>
            </a:r>
            <a:r>
              <a:rPr lang="en-US" dirty="0" err="1" smtClean="0"/>
              <a:t>phosphatidyl</a:t>
            </a:r>
            <a:r>
              <a:rPr lang="en-US" dirty="0" smtClean="0"/>
              <a:t> choline, which disrupt the cohesive forces between the water molecules and performs 3 functions:</a:t>
            </a:r>
          </a:p>
          <a:p>
            <a:pPr lvl="1"/>
            <a:r>
              <a:rPr lang="en-US" dirty="0" smtClean="0"/>
              <a:t>Decrease surface tension</a:t>
            </a:r>
          </a:p>
          <a:p>
            <a:pPr lvl="1"/>
            <a:r>
              <a:rPr lang="en-US" dirty="0" smtClean="0"/>
              <a:t>Increase alveolar stability</a:t>
            </a:r>
          </a:p>
          <a:p>
            <a:pPr lvl="1"/>
            <a:r>
              <a:rPr lang="en-US" dirty="0" smtClean="0"/>
              <a:t>Prevents transudation of fluids</a:t>
            </a:r>
          </a:p>
          <a:p>
            <a:r>
              <a:rPr lang="en-US" dirty="0" smtClean="0"/>
              <a:t>Excessive surface tension would tend to reduce the hydrostatic pressure in the tissue outside the capillaries, resulting in ↑in capillary filtration</a:t>
            </a:r>
          </a:p>
          <a:p>
            <a:r>
              <a:rPr lang="en-US" dirty="0" smtClean="0"/>
              <a:t>This results in interstitial edema formation and excess fluid in the alveoli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12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Airway Resistance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factor that influence the work of breathing is the resistance of respiratory system to air flow</a:t>
            </a:r>
          </a:p>
          <a:p>
            <a:r>
              <a:rPr lang="en-US" dirty="0" err="1" smtClean="0"/>
              <a:t>Poiseuille’s</a:t>
            </a:r>
            <a:r>
              <a:rPr lang="en-US" dirty="0" smtClean="0"/>
              <a:t> law determines &amp; relates the resistance with the length (L) of the system, the viscosity (ƞ) of air &amp; radius of the tubes, i.e., bronchioles (r) as:</a:t>
            </a:r>
          </a:p>
          <a:p>
            <a:r>
              <a:rPr lang="en-US" dirty="0"/>
              <a:t> </a:t>
            </a:r>
            <a:r>
              <a:rPr lang="en-US" dirty="0" smtClean="0"/>
              <a:t>			   R </a:t>
            </a:r>
            <a:r>
              <a:rPr lang="el-GR" dirty="0" smtClean="0"/>
              <a:t>α</a:t>
            </a:r>
            <a:r>
              <a:rPr lang="en-US" dirty="0" smtClean="0"/>
              <a:t> </a:t>
            </a:r>
            <a:r>
              <a:rPr lang="en-US" dirty="0" err="1" smtClean="0"/>
              <a:t>Lƞ</a:t>
            </a:r>
            <a:r>
              <a:rPr lang="en-US" dirty="0" smtClean="0"/>
              <a:t>/r</a:t>
            </a:r>
            <a:r>
              <a:rPr lang="en-US" baseline="30000" dirty="0" smtClean="0"/>
              <a:t>4</a:t>
            </a:r>
            <a:r>
              <a:rPr lang="en-US" dirty="0" smtClean="0"/>
              <a:t> </a:t>
            </a:r>
          </a:p>
          <a:p>
            <a:r>
              <a:rPr lang="en-US" dirty="0" smtClean="0"/>
              <a:t>L is constant; ƞ is almost constant; r become the primary determinant of airway resistance</a:t>
            </a:r>
          </a:p>
          <a:p>
            <a:r>
              <a:rPr lang="en-US" dirty="0" smtClean="0"/>
              <a:t>Nearly 90% of airway resistance can be attributed to trachea &amp; bronchi; both are rigid structures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6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9144000" cy="6705600"/>
          </a:xfrm>
        </p:spPr>
        <p:txBody>
          <a:bodyPr/>
          <a:lstStyle/>
          <a:p>
            <a:r>
              <a:rPr lang="en-US" dirty="0" smtClean="0"/>
              <a:t>Their diameter normally does not change; but mucus accumulation from allergies or infections can dramatically ↑ resistance</a:t>
            </a:r>
          </a:p>
          <a:p>
            <a:r>
              <a:rPr lang="en-US" dirty="0" smtClean="0"/>
              <a:t>The bronchioles normally do not contribute </a:t>
            </a:r>
          </a:p>
          <a:p>
            <a:r>
              <a:rPr lang="en-US" dirty="0" smtClean="0"/>
              <a:t>Since they are collapsible, however, a ↓ in their diameter produce significant airway resistance </a:t>
            </a:r>
          </a:p>
          <a:p>
            <a:r>
              <a:rPr lang="en-US" dirty="0" smtClean="0"/>
              <a:t>Bronchioles are subject to reflex control by the nervous system and by hormones; especially most minute to minute changes occur due to </a:t>
            </a:r>
            <a:r>
              <a:rPr lang="en-US" dirty="0" err="1" smtClean="0"/>
              <a:t>paracrines</a:t>
            </a:r>
            <a:endParaRPr lang="en-US" dirty="0" smtClean="0"/>
          </a:p>
          <a:p>
            <a:r>
              <a:rPr lang="en-US" dirty="0" smtClean="0"/>
              <a:t>↑CO</a:t>
            </a:r>
            <a:r>
              <a:rPr lang="en-US" baseline="-25000" dirty="0" smtClean="0"/>
              <a:t>2</a:t>
            </a:r>
            <a:r>
              <a:rPr lang="en-US" dirty="0" smtClean="0"/>
              <a:t>in expired air cause bronchodilation</a:t>
            </a:r>
          </a:p>
          <a:p>
            <a:r>
              <a:rPr lang="en-US" dirty="0" smtClean="0"/>
              <a:t>Histamine, released from mast cell either by tissue damage or allergic reaction, is a </a:t>
            </a:r>
            <a:r>
              <a:rPr lang="en-US" dirty="0" err="1" smtClean="0"/>
              <a:t>bronchoconstrictor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73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76200"/>
            <a:ext cx="9144000" cy="6781800"/>
          </a:xfrm>
        </p:spPr>
        <p:txBody>
          <a:bodyPr/>
          <a:lstStyle/>
          <a:p>
            <a:r>
              <a:rPr lang="en-US" dirty="0" smtClean="0"/>
              <a:t>The primary neural control of bronchioles comes from PNS that cause bronchoconstriction, a reflex needed to protect lower respiratory tract to irritants</a:t>
            </a:r>
          </a:p>
          <a:p>
            <a:r>
              <a:rPr lang="en-US" dirty="0" smtClean="0"/>
              <a:t>No significant sympathetic innervation of the bronchioles in humans</a:t>
            </a:r>
          </a:p>
          <a:p>
            <a:r>
              <a:rPr lang="en-US" dirty="0" smtClean="0"/>
              <a:t>However, smooth muscles of bronchioles are well supplied with </a:t>
            </a:r>
            <a:r>
              <a:rPr lang="el-GR" dirty="0" smtClean="0"/>
              <a:t>β</a:t>
            </a:r>
            <a:r>
              <a:rPr lang="en-US" baseline="-25000" dirty="0" smtClean="0"/>
              <a:t>2</a:t>
            </a:r>
            <a:r>
              <a:rPr lang="en-US" dirty="0" smtClean="0"/>
              <a:t> receptors </a:t>
            </a:r>
          </a:p>
          <a:p>
            <a:r>
              <a:rPr lang="en-US" dirty="0" smtClean="0"/>
              <a:t>Considering the above, following factors determine airway resistance:</a:t>
            </a:r>
          </a:p>
          <a:p>
            <a:pPr lvl="1"/>
            <a:r>
              <a:rPr lang="en-US" dirty="0" smtClean="0"/>
              <a:t>Lung volume</a:t>
            </a:r>
          </a:p>
          <a:p>
            <a:pPr lvl="1"/>
            <a:r>
              <a:rPr lang="en-US" dirty="0" smtClean="0"/>
              <a:t>Airway obstruction</a:t>
            </a:r>
          </a:p>
          <a:p>
            <a:pPr lvl="1"/>
            <a:r>
              <a:rPr lang="en-US" dirty="0" smtClean="0"/>
              <a:t>Bronchial smooth muscle tone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86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3" y="1300163"/>
            <a:ext cx="5476875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721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6629400"/>
          </a:xfrm>
        </p:spPr>
        <p:txBody>
          <a:bodyPr/>
          <a:lstStyle/>
          <a:p>
            <a:r>
              <a:rPr lang="en-US" dirty="0" smtClean="0"/>
              <a:t>Lung Volume: As lung volume ↑</a:t>
            </a:r>
            <a:r>
              <a:rPr lang="en-US" dirty="0" err="1" smtClean="0"/>
              <a:t>es</a:t>
            </a:r>
            <a:r>
              <a:rPr lang="en-US" dirty="0" smtClean="0"/>
              <a:t>, resistance ↓</a:t>
            </a:r>
            <a:r>
              <a:rPr lang="en-US" dirty="0" err="1" smtClean="0"/>
              <a:t>es</a:t>
            </a:r>
            <a:endParaRPr lang="en-US" dirty="0" smtClean="0"/>
          </a:p>
          <a:p>
            <a:r>
              <a:rPr lang="en-US" dirty="0" smtClean="0"/>
              <a:t>In fact, at very low lung volumes, the small airway may close completely</a:t>
            </a:r>
          </a:p>
          <a:p>
            <a:r>
              <a:rPr lang="en-US" dirty="0" smtClean="0"/>
              <a:t>Airway </a:t>
            </a:r>
            <a:r>
              <a:rPr lang="en-US" dirty="0" err="1" smtClean="0"/>
              <a:t>Obstruction:may</a:t>
            </a:r>
            <a:r>
              <a:rPr lang="en-US" dirty="0" smtClean="0"/>
              <a:t> be caused by several factor</a:t>
            </a:r>
          </a:p>
          <a:p>
            <a:pPr lvl="1"/>
            <a:r>
              <a:rPr lang="en-US" dirty="0" smtClean="0"/>
              <a:t>Excess mucus production</a:t>
            </a:r>
          </a:p>
          <a:p>
            <a:pPr lvl="1"/>
            <a:r>
              <a:rPr lang="en-US" dirty="0" smtClean="0"/>
              <a:t>Inflammation and edema of the airway wall</a:t>
            </a:r>
          </a:p>
          <a:p>
            <a:pPr lvl="1"/>
            <a:r>
              <a:rPr lang="en-US" dirty="0" smtClean="0"/>
              <a:t>Airway collapse</a:t>
            </a:r>
          </a:p>
          <a:p>
            <a:r>
              <a:rPr lang="en-US" dirty="0" smtClean="0"/>
              <a:t>Asthma &amp; chronic bronchitis are characterized by overproduction of mucus; also by inflammation &amp; edema of the airway walls</a:t>
            </a:r>
          </a:p>
          <a:p>
            <a:r>
              <a:rPr lang="en-US" dirty="0" smtClean="0"/>
              <a:t>Emphysema involves the breakdown or destruction of alveoli and leads to airway collapse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60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9144000" cy="6705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Bronchial smooth muscle tone: regulated by neural &amp; hormonal mechanisms as well as </a:t>
            </a:r>
            <a:r>
              <a:rPr lang="en-US" dirty="0" err="1" smtClean="0"/>
              <a:t>paracrines</a:t>
            </a:r>
            <a:endParaRPr lang="en-US" dirty="0" smtClean="0"/>
          </a:p>
          <a:p>
            <a:r>
              <a:rPr lang="en-US" dirty="0" smtClean="0"/>
              <a:t>Diseases in which air flow is diminished are called obstructive lung diseases</a:t>
            </a:r>
          </a:p>
          <a:p>
            <a:r>
              <a:rPr lang="en-US" dirty="0" smtClean="0"/>
              <a:t>They include asthma, obstructive sleep apnea, emphysema and chronic bronchitis; the later two are called chronic obstructive pulmonary diseases</a:t>
            </a:r>
          </a:p>
          <a:p>
            <a:r>
              <a:rPr lang="en-US" dirty="0" smtClean="0"/>
              <a:t>Obstructive sleep apnea (breathless) results from obstruction of the upper airway due to abnormal relaxation of pharynx and tongue</a:t>
            </a:r>
          </a:p>
          <a:p>
            <a:r>
              <a:rPr lang="en-US" dirty="0" smtClean="0"/>
              <a:t>Asthma attacks range from mild to life threatening; responsible agents include </a:t>
            </a:r>
            <a:r>
              <a:rPr lang="en-US" dirty="0" err="1" smtClean="0"/>
              <a:t>ACh</a:t>
            </a:r>
            <a:r>
              <a:rPr lang="en-US" dirty="0" smtClean="0"/>
              <a:t>, histamine, substance P and leukotrienes from mast cells, macrophages &amp; eosinophils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10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b="1" dirty="0" smtClean="0"/>
              <a:t>Terminology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/>
          <a:lstStyle/>
          <a:p>
            <a:pPr marL="711200" indent="-711200">
              <a:lnSpc>
                <a:spcPct val="80000"/>
              </a:lnSpc>
            </a:pPr>
            <a:r>
              <a:rPr lang="en-US" altLang="en-US" sz="2800" b="1" dirty="0">
                <a:latin typeface="Comic Sans MS" pitchFamily="66" charset="0"/>
              </a:rPr>
              <a:t>Eupnea </a:t>
            </a:r>
            <a:r>
              <a:rPr lang="en-US" altLang="en-US" sz="2800" dirty="0">
                <a:latin typeface="Comic Sans MS" pitchFamily="66" charset="0"/>
              </a:rPr>
              <a:t>- normal quiet breathing, 12-17 breaths per </a:t>
            </a:r>
            <a:r>
              <a:rPr lang="en-US" altLang="en-US" sz="2800" dirty="0" smtClean="0">
                <a:latin typeface="Comic Sans MS" pitchFamily="66" charset="0"/>
              </a:rPr>
              <a:t>minute</a:t>
            </a:r>
            <a:endParaRPr lang="en-US" altLang="en-US" sz="2800" u="sng" dirty="0">
              <a:latin typeface="Comic Sans MS" pitchFamily="66" charset="0"/>
            </a:endParaRPr>
          </a:p>
          <a:p>
            <a:pPr marL="711200" indent="-711200">
              <a:lnSpc>
                <a:spcPct val="80000"/>
              </a:lnSpc>
            </a:pPr>
            <a:r>
              <a:rPr lang="en-US" altLang="en-US" sz="2800" b="1" dirty="0" err="1">
                <a:latin typeface="Comic Sans MS" pitchFamily="66" charset="0"/>
              </a:rPr>
              <a:t>Hyperpnea</a:t>
            </a:r>
            <a:r>
              <a:rPr lang="en-US" altLang="en-US" sz="2800" b="1" dirty="0">
                <a:latin typeface="Comic Sans MS" pitchFamily="66" charset="0"/>
              </a:rPr>
              <a:t> </a:t>
            </a:r>
            <a:r>
              <a:rPr lang="en-US" altLang="en-US" sz="2800" dirty="0">
                <a:latin typeface="Comic Sans MS" pitchFamily="66" charset="0"/>
              </a:rPr>
              <a:t>- increase in breathing to meet an increased demand by body for </a:t>
            </a:r>
            <a:r>
              <a:rPr lang="en-US" altLang="en-US" sz="2800" dirty="0" smtClean="0">
                <a:latin typeface="Comic Sans MS" pitchFamily="66" charset="0"/>
              </a:rPr>
              <a:t>oxygen</a:t>
            </a:r>
            <a:endParaRPr lang="en-US" altLang="en-US" sz="2800" u="sng" dirty="0">
              <a:latin typeface="Comic Sans MS" pitchFamily="66" charset="0"/>
            </a:endParaRPr>
          </a:p>
          <a:p>
            <a:pPr marL="711200" indent="-711200">
              <a:lnSpc>
                <a:spcPct val="80000"/>
              </a:lnSpc>
            </a:pPr>
            <a:r>
              <a:rPr lang="en-US" altLang="en-US" sz="2800" b="1" dirty="0">
                <a:latin typeface="Comic Sans MS" pitchFamily="66" charset="0"/>
              </a:rPr>
              <a:t>Hyperventilation </a:t>
            </a:r>
            <a:r>
              <a:rPr lang="en-US" altLang="en-US" sz="2800" dirty="0">
                <a:latin typeface="Comic Sans MS" pitchFamily="66" charset="0"/>
              </a:rPr>
              <a:t>- increase in pulmonary ventilation in excess of the need for oxygen.</a:t>
            </a:r>
          </a:p>
          <a:p>
            <a:pPr marL="1066800" lvl="1" indent="-609600">
              <a:lnSpc>
                <a:spcPct val="80000"/>
              </a:lnSpc>
            </a:pPr>
            <a:r>
              <a:rPr lang="en-US" altLang="en-US" sz="2400" dirty="0">
                <a:latin typeface="Comic Sans MS" pitchFamily="66" charset="0"/>
              </a:rPr>
              <a:t>Someone hysterical	            Breathe into </a:t>
            </a:r>
          </a:p>
          <a:p>
            <a:pPr marL="1066800" lvl="1" indent="-609600">
              <a:lnSpc>
                <a:spcPct val="80000"/>
              </a:lnSpc>
            </a:pPr>
            <a:r>
              <a:rPr lang="en-US" altLang="en-US" sz="2400" dirty="0">
                <a:latin typeface="Comic Sans MS" pitchFamily="66" charset="0"/>
              </a:rPr>
              <a:t>exertion				   paper bag.</a:t>
            </a:r>
            <a:endParaRPr lang="en-US" altLang="en-US" sz="2400" u="sng" dirty="0">
              <a:latin typeface="Comic Sans MS" pitchFamily="66" charset="0"/>
            </a:endParaRPr>
          </a:p>
          <a:p>
            <a:pPr marL="711200" indent="-711200">
              <a:lnSpc>
                <a:spcPct val="80000"/>
              </a:lnSpc>
            </a:pPr>
            <a:r>
              <a:rPr lang="en-US" altLang="en-US" sz="2800" b="1" dirty="0">
                <a:latin typeface="Comic Sans MS" pitchFamily="66" charset="0"/>
              </a:rPr>
              <a:t>Hypoventilation</a:t>
            </a:r>
            <a:r>
              <a:rPr lang="en-US" altLang="en-US" sz="2800" dirty="0">
                <a:latin typeface="Comic Sans MS" pitchFamily="66" charset="0"/>
              </a:rPr>
              <a:t> - decrease in pulmonary ventilation.</a:t>
            </a:r>
            <a:endParaRPr lang="en-US" altLang="en-US" sz="2800" u="sng" dirty="0">
              <a:latin typeface="Comic Sans MS" pitchFamily="66" charset="0"/>
            </a:endParaRPr>
          </a:p>
          <a:p>
            <a:pPr marL="711200" indent="-711200">
              <a:lnSpc>
                <a:spcPct val="80000"/>
              </a:lnSpc>
            </a:pPr>
            <a:r>
              <a:rPr lang="en-US" altLang="en-US" sz="2800" b="1" dirty="0">
                <a:latin typeface="Comic Sans MS" pitchFamily="66" charset="0"/>
              </a:rPr>
              <a:t>Apnea</a:t>
            </a:r>
            <a:r>
              <a:rPr lang="en-US" altLang="en-US" sz="2800" dirty="0">
                <a:latin typeface="Comic Sans MS" pitchFamily="66" charset="0"/>
              </a:rPr>
              <a:t> - temporary cessation of breathing at the end of normal expiration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4367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Cj0287105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686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marL="1117600" indent="-1117600" eaLnBrk="1" hangingPunct="1"/>
            <a:r>
              <a:rPr lang="en-US" altLang="en-US" sz="4000" b="1" smtClean="0"/>
              <a:t/>
            </a:r>
            <a:br>
              <a:rPr lang="en-US" altLang="en-US" sz="4000" b="1" smtClean="0"/>
            </a:br>
            <a:r>
              <a:rPr lang="en-US" altLang="en-US" sz="4000" b="1" smtClean="0"/>
              <a:t> </a:t>
            </a:r>
            <a:r>
              <a:rPr lang="en-US" altLang="en-US" sz="4000" b="1" smtClean="0">
                <a:latin typeface="Comic Sans MS" pitchFamily="66" charset="0"/>
              </a:rPr>
              <a:t>Volumes of Air Exchange</a:t>
            </a:r>
            <a:r>
              <a:rPr lang="en-US" altLang="en-US" b="1" smtClean="0">
                <a:latin typeface="Comic Sans MS" pitchFamily="66" charset="0"/>
              </a:rPr>
              <a:t> </a:t>
            </a:r>
            <a:br>
              <a:rPr lang="en-US" altLang="en-US" b="1" smtClean="0">
                <a:latin typeface="Comic Sans MS" pitchFamily="66" charset="0"/>
              </a:rPr>
            </a:br>
            <a:endParaRPr lang="en-US" altLang="en-US" b="1" smtClean="0">
              <a:latin typeface="Comic Sans MS" pitchFamily="66" charset="0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0" y="1676400"/>
            <a:ext cx="91440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1200" indent="-711200"/>
            <a:r>
              <a:rPr lang="en-US" altLang="en-US" sz="2800" b="1" i="1" dirty="0" smtClean="0">
                <a:latin typeface="Comic Sans MS" pitchFamily="66" charset="0"/>
              </a:rPr>
              <a:t>Tidal volume</a:t>
            </a:r>
            <a:r>
              <a:rPr lang="en-US" altLang="en-US" sz="2800" i="1" dirty="0" smtClean="0">
                <a:latin typeface="Comic Sans MS" pitchFamily="66" charset="0"/>
              </a:rPr>
              <a:t>  (TV)-</a:t>
            </a:r>
            <a:r>
              <a:rPr lang="en-US" altLang="en-US" sz="2800" dirty="0" smtClean="0">
                <a:latin typeface="Comic Sans MS" pitchFamily="66" charset="0"/>
              </a:rPr>
              <a:t>  </a:t>
            </a:r>
            <a:r>
              <a:rPr lang="en-US" sz="2800" dirty="0"/>
              <a:t>volume of air inspired or</a:t>
            </a:r>
            <a:br>
              <a:rPr lang="en-US" sz="2800" dirty="0"/>
            </a:br>
            <a:r>
              <a:rPr lang="en-US" sz="2800" dirty="0"/>
              <a:t>expired with each normal </a:t>
            </a:r>
            <a:r>
              <a:rPr lang="en-US" sz="2800" dirty="0" smtClean="0"/>
              <a:t>breath</a:t>
            </a:r>
            <a:r>
              <a:rPr lang="en-US" altLang="en-US" sz="2800" dirty="0" smtClean="0">
                <a:latin typeface="Comic Sans MS" pitchFamily="66" charset="0"/>
              </a:rPr>
              <a:t>   Normal</a:t>
            </a:r>
            <a:r>
              <a:rPr lang="en-US" sz="2800" dirty="0"/>
              <a:t> ∼</a:t>
            </a:r>
            <a:r>
              <a:rPr lang="en-US" altLang="en-US" sz="2800" dirty="0" smtClean="0">
                <a:latin typeface="Comic Sans MS" pitchFamily="66" charset="0"/>
              </a:rPr>
              <a:t> 500 ml </a:t>
            </a:r>
            <a:endParaRPr lang="en-US" altLang="en-US" sz="2800" u="sng" dirty="0" smtClean="0">
              <a:latin typeface="Comic Sans MS" pitchFamily="66" charset="0"/>
            </a:endParaRPr>
          </a:p>
          <a:p>
            <a:pPr marL="711200" indent="-711200"/>
            <a:r>
              <a:rPr lang="en-US" altLang="en-US" sz="2800" b="1" i="1" dirty="0" smtClean="0">
                <a:latin typeface="Comic Sans MS" pitchFamily="66" charset="0"/>
              </a:rPr>
              <a:t>Expiratory Reserve volume (ERV) </a:t>
            </a:r>
            <a:r>
              <a:rPr lang="en-US" altLang="en-US" sz="2800" i="1" dirty="0" smtClean="0">
                <a:latin typeface="Comic Sans MS" pitchFamily="66" charset="0"/>
              </a:rPr>
              <a:t>-</a:t>
            </a:r>
            <a:r>
              <a:rPr lang="en-US" altLang="en-US" sz="2800" dirty="0" smtClean="0">
                <a:latin typeface="Comic Sans MS" pitchFamily="66" charset="0"/>
              </a:rPr>
              <a:t> </a:t>
            </a:r>
            <a:r>
              <a:rPr lang="en-US" sz="2800" dirty="0"/>
              <a:t>the maximum </a:t>
            </a:r>
            <a:r>
              <a:rPr lang="en-US" sz="2800" dirty="0" smtClean="0"/>
              <a:t>extra volume </a:t>
            </a:r>
            <a:r>
              <a:rPr lang="en-US" sz="2800" dirty="0"/>
              <a:t>of air that can be expired by forceful </a:t>
            </a:r>
            <a:r>
              <a:rPr lang="en-US" sz="2800" dirty="0" smtClean="0"/>
              <a:t>expiration after </a:t>
            </a:r>
            <a:r>
              <a:rPr lang="en-US" sz="2800" dirty="0"/>
              <a:t>the end of a normal tidal </a:t>
            </a:r>
            <a:r>
              <a:rPr lang="en-US" sz="2800" dirty="0" smtClean="0"/>
              <a:t>expiration</a:t>
            </a:r>
            <a:r>
              <a:rPr lang="en-US" altLang="en-US" sz="2800" dirty="0" smtClean="0">
                <a:latin typeface="Comic Sans MS" pitchFamily="66" charset="0"/>
              </a:rPr>
              <a:t>(</a:t>
            </a:r>
            <a:r>
              <a:rPr lang="en-US" sz="2800" dirty="0" smtClean="0"/>
              <a:t>∼</a:t>
            </a:r>
            <a:r>
              <a:rPr lang="en-US" altLang="en-US" sz="2800" dirty="0" smtClean="0">
                <a:latin typeface="Comic Sans MS" pitchFamily="66" charset="0"/>
              </a:rPr>
              <a:t>1.1 liters)</a:t>
            </a:r>
            <a:endParaRPr lang="en-US" altLang="en-US" sz="2800" u="sng" dirty="0" smtClean="0">
              <a:latin typeface="Comic Sans MS" pitchFamily="66" charset="0"/>
            </a:endParaRPr>
          </a:p>
          <a:p>
            <a:pPr marL="711200" indent="-711200"/>
            <a:r>
              <a:rPr lang="en-US" altLang="en-US" sz="2800" b="1" i="1" dirty="0" smtClean="0">
                <a:latin typeface="Comic Sans MS" pitchFamily="66" charset="0"/>
              </a:rPr>
              <a:t>Inspiratory Reserve volume</a:t>
            </a:r>
            <a:r>
              <a:rPr lang="en-US" altLang="en-US" sz="2800" i="1" dirty="0" smtClean="0">
                <a:latin typeface="Comic Sans MS" pitchFamily="66" charset="0"/>
              </a:rPr>
              <a:t>  (IRV)-</a:t>
            </a:r>
            <a:r>
              <a:rPr lang="en-US" altLang="en-US" sz="2800" dirty="0" smtClean="0">
                <a:latin typeface="Comic Sans MS" pitchFamily="66" charset="0"/>
              </a:rPr>
              <a:t> </a:t>
            </a:r>
            <a:r>
              <a:rPr lang="en-US" sz="2800" dirty="0"/>
              <a:t>the extra volume </a:t>
            </a:r>
            <a:r>
              <a:rPr lang="en-US" sz="2800" dirty="0" smtClean="0"/>
              <a:t>of air </a:t>
            </a:r>
            <a:r>
              <a:rPr lang="en-US" sz="2800" dirty="0"/>
              <a:t>that can be inspired over and above the normal </a:t>
            </a:r>
            <a:r>
              <a:rPr lang="en-US" sz="2800" dirty="0" smtClean="0"/>
              <a:t>tidal volume </a:t>
            </a:r>
            <a:r>
              <a:rPr lang="en-US" sz="2800" dirty="0"/>
              <a:t>when the person inspires with full </a:t>
            </a:r>
            <a:r>
              <a:rPr lang="en-US" sz="2800" dirty="0" smtClean="0"/>
              <a:t>force</a:t>
            </a:r>
            <a:r>
              <a:rPr lang="en-US" sz="2800" dirty="0"/>
              <a:t> </a:t>
            </a:r>
            <a:r>
              <a:rPr lang="en-US" altLang="en-US" sz="2800" dirty="0" smtClean="0">
                <a:latin typeface="Comic Sans MS" pitchFamily="66" charset="0"/>
              </a:rPr>
              <a:t>(</a:t>
            </a:r>
            <a:r>
              <a:rPr lang="en-US" sz="2800" dirty="0" smtClean="0"/>
              <a:t>∼3 L</a:t>
            </a:r>
            <a:r>
              <a:rPr lang="en-US" sz="2800" dirty="0"/>
              <a:t>)</a:t>
            </a:r>
            <a:endParaRPr lang="en-US" altLang="en-US" sz="2800" u="sng" dirty="0" smtClean="0">
              <a:latin typeface="Comic Sans MS" pitchFamily="66" charset="0"/>
            </a:endParaRPr>
          </a:p>
          <a:p>
            <a:pPr marL="711200" indent="-711200"/>
            <a:r>
              <a:rPr lang="en-US" altLang="en-US" sz="2800" b="1" i="1" dirty="0" smtClean="0">
                <a:latin typeface="Comic Sans MS" pitchFamily="66" charset="0"/>
              </a:rPr>
              <a:t>Residual volume</a:t>
            </a:r>
            <a:r>
              <a:rPr lang="en-US" altLang="en-US" sz="2800" i="1" dirty="0" smtClean="0">
                <a:latin typeface="Comic Sans MS" pitchFamily="66" charset="0"/>
              </a:rPr>
              <a:t>  (RV)-</a:t>
            </a:r>
            <a:r>
              <a:rPr lang="en-US" altLang="en-US" sz="2800" dirty="0" smtClean="0">
                <a:latin typeface="Comic Sans MS" pitchFamily="66" charset="0"/>
              </a:rPr>
              <a:t> </a:t>
            </a:r>
            <a:r>
              <a:rPr lang="en-US" sz="2800" dirty="0"/>
              <a:t>is the volume of air remaining in</a:t>
            </a:r>
            <a:br>
              <a:rPr lang="en-US" sz="2800" dirty="0"/>
            </a:br>
            <a:r>
              <a:rPr lang="en-US" sz="2800" dirty="0"/>
              <a:t>the lungs after the most forceful </a:t>
            </a:r>
            <a:r>
              <a:rPr lang="en-US" sz="2800" dirty="0" smtClean="0"/>
              <a:t>expiration</a:t>
            </a:r>
            <a:r>
              <a:rPr lang="en-US" altLang="en-US" sz="2800" dirty="0" smtClean="0">
                <a:latin typeface="Comic Sans MS" pitchFamily="66" charset="0"/>
              </a:rPr>
              <a:t> (</a:t>
            </a:r>
            <a:r>
              <a:rPr lang="en-US" sz="2800" dirty="0" smtClean="0"/>
              <a:t>∼</a:t>
            </a:r>
            <a:r>
              <a:rPr lang="en-US" altLang="en-US" sz="2800" dirty="0" smtClean="0">
                <a:latin typeface="Comic Sans MS" pitchFamily="66" charset="0"/>
              </a:rPr>
              <a:t> 1.2 liters)</a:t>
            </a:r>
          </a:p>
        </p:txBody>
      </p:sp>
    </p:spTree>
    <p:extLst>
      <p:ext uri="{BB962C8B-B14F-4D97-AF65-F5344CB8AC3E}">
        <p14:creationId xmlns:p14="http://schemas.microsoft.com/office/powerpoint/2010/main" val="252668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Cj0287105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686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257300"/>
          </a:xfrm>
        </p:spPr>
        <p:txBody>
          <a:bodyPr>
            <a:normAutofit fontScale="90000"/>
          </a:bodyPr>
          <a:lstStyle/>
          <a:p>
            <a:pPr marL="1117600" indent="-1117600" eaLnBrk="1" hangingPunct="1"/>
            <a:r>
              <a:rPr lang="en-US" altLang="en-US" sz="4000" b="1" dirty="0" smtClean="0"/>
              <a:t/>
            </a:r>
            <a:br>
              <a:rPr lang="en-US" altLang="en-US" sz="4000" b="1" dirty="0" smtClean="0"/>
            </a:br>
            <a:r>
              <a:rPr lang="en-US" altLang="en-US" sz="4000" b="1" dirty="0" smtClean="0"/>
              <a:t> </a:t>
            </a:r>
            <a:r>
              <a:rPr lang="en-US" altLang="en-US" sz="4000" b="1" dirty="0" smtClean="0">
                <a:latin typeface="Comic Sans MS" pitchFamily="66" charset="0"/>
              </a:rPr>
              <a:t>Pulmonary Capacities</a:t>
            </a:r>
            <a:r>
              <a:rPr lang="en-US" altLang="en-US" b="1" dirty="0" smtClean="0">
                <a:latin typeface="Comic Sans MS" pitchFamily="66" charset="0"/>
              </a:rPr>
              <a:t> </a:t>
            </a:r>
            <a:br>
              <a:rPr lang="en-US" altLang="en-US" b="1" dirty="0" smtClean="0">
                <a:latin typeface="Comic Sans MS" pitchFamily="66" charset="0"/>
              </a:rPr>
            </a:br>
            <a:endParaRPr lang="en-US" altLang="en-US" b="1" dirty="0" smtClean="0">
              <a:latin typeface="Comic Sans MS" pitchFamily="66" charset="0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0" y="1143000"/>
            <a:ext cx="9144000" cy="5715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1200" indent="-711200"/>
            <a:r>
              <a:rPr lang="en-US" altLang="en-US" b="1" i="1" dirty="0" smtClean="0">
                <a:latin typeface="Comic Sans MS" pitchFamily="66" charset="0"/>
              </a:rPr>
              <a:t>Total Lung Capacity- </a:t>
            </a:r>
            <a:r>
              <a:rPr lang="en-US" dirty="0"/>
              <a:t>the maximum volume to</a:t>
            </a:r>
            <a:br>
              <a:rPr lang="en-US" dirty="0"/>
            </a:br>
            <a:r>
              <a:rPr lang="en-US" dirty="0"/>
              <a:t>which the lungs can be expanded with the greatest</a:t>
            </a:r>
            <a:br>
              <a:rPr lang="en-US" dirty="0"/>
            </a:br>
            <a:r>
              <a:rPr lang="en-US" dirty="0"/>
              <a:t>possible effort </a:t>
            </a:r>
            <a:r>
              <a:rPr lang="en-US" dirty="0" smtClean="0"/>
              <a:t>(</a:t>
            </a:r>
            <a:r>
              <a:rPr lang="en-US" dirty="0"/>
              <a:t>∼</a:t>
            </a:r>
            <a:r>
              <a:rPr lang="en-US" dirty="0" smtClean="0"/>
              <a:t> 5.8 L) TLC=VC+RV</a:t>
            </a:r>
          </a:p>
          <a:p>
            <a:pPr marL="711200" indent="-711200"/>
            <a:r>
              <a:rPr lang="en-US" altLang="en-US" b="1" i="1" dirty="0" smtClean="0">
                <a:latin typeface="Comic Sans MS" pitchFamily="66" charset="0"/>
              </a:rPr>
              <a:t>Vital capacity</a:t>
            </a:r>
            <a:r>
              <a:rPr lang="en-US" altLang="en-US" i="1" dirty="0" smtClean="0">
                <a:latin typeface="Comic Sans MS" pitchFamily="66" charset="0"/>
              </a:rPr>
              <a:t> -</a:t>
            </a:r>
            <a:r>
              <a:rPr lang="en-US" altLang="en-US" b="1" dirty="0" smtClean="0">
                <a:latin typeface="Comic Sans MS" pitchFamily="66" charset="0"/>
              </a:rPr>
              <a:t> </a:t>
            </a:r>
            <a:r>
              <a:rPr lang="en-US" dirty="0"/>
              <a:t>the maximum amount of air a </a:t>
            </a:r>
            <a:r>
              <a:rPr lang="en-US" dirty="0" smtClean="0"/>
              <a:t>person can </a:t>
            </a:r>
            <a:r>
              <a:rPr lang="en-US" dirty="0"/>
              <a:t>expel from the lungs after first filling the lungs </a:t>
            </a:r>
            <a:r>
              <a:rPr lang="en-US" dirty="0" smtClean="0"/>
              <a:t>to their </a:t>
            </a:r>
            <a:r>
              <a:rPr lang="en-US" dirty="0"/>
              <a:t>maximum extent and then expiring to the maximum extent </a:t>
            </a:r>
            <a:r>
              <a:rPr lang="en-US" dirty="0" smtClean="0"/>
              <a:t>(</a:t>
            </a:r>
            <a:r>
              <a:rPr lang="en-US" dirty="0"/>
              <a:t>∼</a:t>
            </a:r>
            <a:r>
              <a:rPr lang="en-US" dirty="0" smtClean="0"/>
              <a:t> 4.6 L)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</a:t>
            </a:r>
            <a:r>
              <a:rPr lang="en-US" altLang="en-US" dirty="0" smtClean="0">
                <a:latin typeface="Comic Sans MS" pitchFamily="66" charset="0"/>
              </a:rPr>
              <a:t>Vital capacity = sum of IRV+TV+ERV</a:t>
            </a:r>
            <a:endParaRPr lang="en-US" altLang="en-US" b="1" dirty="0" smtClean="0">
              <a:latin typeface="Comic Sans MS" pitchFamily="66" charset="0"/>
            </a:endParaRPr>
          </a:p>
          <a:p>
            <a:pPr marL="711200" indent="-711200"/>
            <a:r>
              <a:rPr lang="en-US" altLang="en-US" dirty="0" smtClean="0"/>
              <a:t> </a:t>
            </a:r>
            <a:r>
              <a:rPr lang="en-US" altLang="en-US" dirty="0" smtClean="0">
                <a:latin typeface="Comic Sans MS" pitchFamily="66" charset="0"/>
              </a:rPr>
              <a:t>Depends of many factors</a:t>
            </a:r>
          </a:p>
          <a:p>
            <a:pPr marL="1422400" lvl="2" indent="-508000"/>
            <a:r>
              <a:rPr lang="en-US" altLang="en-US" dirty="0" smtClean="0">
                <a:latin typeface="Comic Sans MS" pitchFamily="66" charset="0"/>
              </a:rPr>
              <a:t>size of thoracic cavity</a:t>
            </a:r>
          </a:p>
          <a:p>
            <a:pPr marL="1422400" lvl="2" indent="-508000"/>
            <a:r>
              <a:rPr lang="en-US" altLang="en-US" dirty="0" smtClean="0">
                <a:latin typeface="Comic Sans MS" pitchFamily="66" charset="0"/>
              </a:rPr>
              <a:t>posture</a:t>
            </a:r>
          </a:p>
          <a:p>
            <a:pPr marL="1422400" lvl="2" indent="-508000"/>
            <a:r>
              <a:rPr lang="en-US" altLang="en-US" dirty="0" smtClean="0">
                <a:latin typeface="Comic Sans MS" pitchFamily="66" charset="0"/>
              </a:rPr>
              <a:t>volume of blood in lungs </a:t>
            </a:r>
            <a:r>
              <a:rPr lang="en-US" altLang="en-US" dirty="0" smtClean="0"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altLang="en-US" dirty="0" smtClean="0">
                <a:latin typeface="Comic Sans MS" pitchFamily="66" charset="0"/>
              </a:rPr>
              <a:t> congestive heart failure, emphysema, disease, </a:t>
            </a:r>
            <a:r>
              <a:rPr lang="en-US" altLang="en-US" dirty="0" err="1" smtClean="0">
                <a:latin typeface="Comic Sans MS" pitchFamily="66" charset="0"/>
              </a:rPr>
              <a:t>etc</a:t>
            </a:r>
            <a:r>
              <a:rPr lang="en-US" altLang="en-US" dirty="0" smtClean="0">
                <a:latin typeface="Comic Sans MS" pitchFamily="66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784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839199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248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9144000" cy="6553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</a:t>
            </a:r>
            <a:r>
              <a:rPr lang="en-US" b="1" dirty="0" smtClean="0"/>
              <a:t>inspiratory </a:t>
            </a:r>
            <a:r>
              <a:rPr lang="en-US" b="1" dirty="0"/>
              <a:t>capacity </a:t>
            </a:r>
            <a:r>
              <a:rPr lang="en-US" dirty="0"/>
              <a:t>(</a:t>
            </a:r>
            <a:r>
              <a:rPr lang="en-US" dirty="0" smtClean="0"/>
              <a:t>∼3.5 </a:t>
            </a:r>
            <a:r>
              <a:rPr lang="en-US" dirty="0"/>
              <a:t>L</a:t>
            </a:r>
            <a:r>
              <a:rPr lang="en-US" dirty="0" smtClean="0"/>
              <a:t>) </a:t>
            </a:r>
            <a:r>
              <a:rPr lang="en-US" dirty="0"/>
              <a:t>the amount of</a:t>
            </a:r>
            <a:br>
              <a:rPr lang="en-US" dirty="0"/>
            </a:br>
            <a:r>
              <a:rPr lang="en-US" dirty="0"/>
              <a:t>air </a:t>
            </a:r>
            <a:r>
              <a:rPr lang="en-US" dirty="0" smtClean="0"/>
              <a:t>a </a:t>
            </a:r>
            <a:r>
              <a:rPr lang="en-US" dirty="0"/>
              <a:t>person can breathe in</a:t>
            </a:r>
            <a:r>
              <a:rPr lang="en-US" dirty="0" smtClean="0"/>
              <a:t>, beginning </a:t>
            </a:r>
            <a:r>
              <a:rPr lang="en-US" dirty="0"/>
              <a:t>at the normal expiratory level and distending the lungs to the maximum </a:t>
            </a:r>
            <a:r>
              <a:rPr lang="en-US" dirty="0" smtClean="0"/>
              <a:t>amount (</a:t>
            </a:r>
            <a:r>
              <a:rPr lang="en-US" dirty="0"/>
              <a:t>IRV + TV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functional </a:t>
            </a:r>
            <a:r>
              <a:rPr lang="en-US" b="1" dirty="0"/>
              <a:t>residual capacity </a:t>
            </a:r>
            <a:r>
              <a:rPr lang="en-US" dirty="0"/>
              <a:t>(FRC</a:t>
            </a:r>
            <a:r>
              <a:rPr lang="en-US" dirty="0" smtClean="0"/>
              <a:t>; ∼2.3 </a:t>
            </a:r>
            <a:r>
              <a:rPr lang="en-US" dirty="0"/>
              <a:t>L</a:t>
            </a:r>
            <a:r>
              <a:rPr lang="en-US" dirty="0" smtClean="0"/>
              <a:t>)- </a:t>
            </a:r>
            <a:r>
              <a:rPr lang="en-US" dirty="0"/>
              <a:t>represents the volume of the air remaining in the </a:t>
            </a:r>
            <a:r>
              <a:rPr lang="en-US" dirty="0" smtClean="0"/>
              <a:t>lungs after </a:t>
            </a:r>
            <a:r>
              <a:rPr lang="en-US" dirty="0"/>
              <a:t>expiration of a normal breath (RV + ERV</a:t>
            </a:r>
            <a:r>
              <a:rPr lang="en-US" dirty="0" smtClean="0"/>
              <a:t>)</a:t>
            </a:r>
          </a:p>
          <a:p>
            <a:r>
              <a:rPr lang="en-US" dirty="0" smtClean="0"/>
              <a:t>Lung </a:t>
            </a:r>
            <a:r>
              <a:rPr lang="en-US" dirty="0"/>
              <a:t>volumes and capacities </a:t>
            </a:r>
            <a:r>
              <a:rPr lang="en-US" dirty="0" smtClean="0"/>
              <a:t>are helpful to </a:t>
            </a:r>
            <a:r>
              <a:rPr lang="en-US" dirty="0"/>
              <a:t>determine lung </a:t>
            </a:r>
            <a:r>
              <a:rPr lang="en-US" dirty="0" smtClean="0"/>
              <a:t>dysfunction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forced </a:t>
            </a:r>
            <a:r>
              <a:rPr lang="en-US" b="1" dirty="0"/>
              <a:t>vital capacity (FVC</a:t>
            </a:r>
            <a:r>
              <a:rPr lang="en-US" b="1" dirty="0" smtClean="0"/>
              <a:t>)- </a:t>
            </a:r>
            <a:r>
              <a:rPr lang="en-US" dirty="0"/>
              <a:t>the largest amount of air </a:t>
            </a:r>
            <a:r>
              <a:rPr lang="en-US" dirty="0" smtClean="0"/>
              <a:t>that can </a:t>
            </a:r>
            <a:r>
              <a:rPr lang="en-US" dirty="0"/>
              <a:t>be expired </a:t>
            </a:r>
            <a:r>
              <a:rPr lang="en-US" dirty="0" smtClean="0"/>
              <a:t>after </a:t>
            </a:r>
            <a:r>
              <a:rPr lang="en-US" dirty="0"/>
              <a:t>a maximal </a:t>
            </a:r>
            <a:r>
              <a:rPr lang="en-US" dirty="0" smtClean="0"/>
              <a:t> inspiratory ef</a:t>
            </a:r>
            <a:r>
              <a:rPr lang="en-US" dirty="0"/>
              <a:t>f</a:t>
            </a:r>
            <a:r>
              <a:rPr lang="en-US" dirty="0" smtClean="0"/>
              <a:t>ort</a:t>
            </a:r>
            <a:r>
              <a:rPr lang="en-US" dirty="0"/>
              <a:t>, is </a:t>
            </a:r>
            <a:r>
              <a:rPr lang="en-US" dirty="0" smtClean="0"/>
              <a:t>frequently measured </a:t>
            </a:r>
            <a:r>
              <a:rPr lang="en-US" dirty="0"/>
              <a:t>clinically as an index of pulmonary </a:t>
            </a:r>
            <a:r>
              <a:rPr lang="en-US" dirty="0" smtClean="0"/>
              <a:t>function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3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b="1" dirty="0" smtClean="0"/>
              <a:t>FEV</a:t>
            </a:r>
            <a:r>
              <a:rPr lang="en-US" b="1" baseline="-25000" dirty="0"/>
              <a:t>1</a:t>
            </a:r>
            <a:r>
              <a:rPr lang="en-US" b="1" dirty="0" smtClean="0"/>
              <a:t> </a:t>
            </a:r>
            <a:r>
              <a:rPr lang="en-US" dirty="0"/>
              <a:t>( forced expiratory volume in 1 </a:t>
            </a:r>
            <a:r>
              <a:rPr lang="en-US" dirty="0" smtClean="0"/>
              <a:t>sec)- The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fraction of the vital capacity expired during the </a:t>
            </a:r>
            <a:r>
              <a:rPr lang="en-US" dirty="0" smtClean="0"/>
              <a:t>first second of </a:t>
            </a:r>
            <a:r>
              <a:rPr lang="en-US" dirty="0"/>
              <a:t>a forced expiration is referred to </a:t>
            </a:r>
            <a:r>
              <a:rPr lang="en-US" dirty="0" smtClean="0"/>
              <a:t>as </a:t>
            </a:r>
            <a:r>
              <a:rPr lang="en-US" b="1" dirty="0" smtClean="0"/>
              <a:t>FEV</a:t>
            </a:r>
            <a:r>
              <a:rPr lang="en-US" b="1" baseline="-25000" dirty="0" smtClean="0"/>
              <a:t>1</a:t>
            </a:r>
          </a:p>
          <a:p>
            <a:r>
              <a:rPr lang="en-US" dirty="0" smtClean="0"/>
              <a:t>The FEV</a:t>
            </a:r>
            <a:r>
              <a:rPr lang="en-US" baseline="-25000" dirty="0"/>
              <a:t>1</a:t>
            </a:r>
            <a:r>
              <a:rPr lang="en-US" dirty="0" smtClean="0"/>
              <a:t> </a:t>
            </a:r>
            <a:r>
              <a:rPr lang="en-US" dirty="0"/>
              <a:t>to FVC </a:t>
            </a:r>
            <a:r>
              <a:rPr lang="en-US" dirty="0" smtClean="0"/>
              <a:t>ratio (FEV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/>
              <a:t>/FVC) is a useful tool in the recognizing classes of airway disease </a:t>
            </a:r>
            <a:r>
              <a:rPr lang="en-US" b="1" dirty="0" smtClean="0"/>
              <a:t> </a:t>
            </a:r>
          </a:p>
          <a:p>
            <a:r>
              <a:rPr lang="en-US" b="1" dirty="0" smtClean="0"/>
              <a:t>Respiratory </a:t>
            </a:r>
            <a:r>
              <a:rPr lang="en-US" b="1" dirty="0"/>
              <a:t>minute volume (RMV</a:t>
            </a:r>
            <a:r>
              <a:rPr lang="en-US" b="1" dirty="0" smtClean="0"/>
              <a:t>)</a:t>
            </a:r>
            <a:r>
              <a:rPr lang="en-US" dirty="0" smtClean="0"/>
              <a:t>- </a:t>
            </a:r>
            <a:r>
              <a:rPr lang="en-US" dirty="0"/>
              <a:t>RMV is normally ∼</a:t>
            </a:r>
            <a:r>
              <a:rPr lang="en-US" dirty="0" smtClean="0"/>
              <a:t>6L </a:t>
            </a:r>
            <a:r>
              <a:rPr lang="en-US" dirty="0"/>
              <a:t>(500 mL/ breath × 12 breaths/min</a:t>
            </a:r>
            <a:r>
              <a:rPr lang="en-US" dirty="0" smtClean="0"/>
              <a:t>)</a:t>
            </a:r>
          </a:p>
          <a:p>
            <a:r>
              <a:rPr lang="en-US" b="1" dirty="0" smtClean="0"/>
              <a:t>Maximal </a:t>
            </a:r>
            <a:r>
              <a:rPr lang="en-US" b="1" dirty="0"/>
              <a:t>voluntary ventilation (MVV</a:t>
            </a:r>
            <a:r>
              <a:rPr lang="en-US" b="1" dirty="0" smtClean="0"/>
              <a:t>)</a:t>
            </a:r>
            <a:r>
              <a:rPr lang="en-US" dirty="0" smtClean="0"/>
              <a:t>- </a:t>
            </a:r>
            <a:r>
              <a:rPr lang="en-US" dirty="0"/>
              <a:t>the largest</a:t>
            </a:r>
            <a:br>
              <a:rPr lang="en-US" dirty="0"/>
            </a:br>
            <a:r>
              <a:rPr lang="en-US" dirty="0"/>
              <a:t>volume of gas that can be moved into and out of the lungs </a:t>
            </a:r>
            <a:r>
              <a:rPr lang="en-US" dirty="0" smtClean="0"/>
              <a:t>in 1 </a:t>
            </a:r>
            <a:r>
              <a:rPr lang="en-US" dirty="0"/>
              <a:t>min by voluntary </a:t>
            </a:r>
            <a:r>
              <a:rPr lang="en-US" dirty="0" smtClean="0"/>
              <a:t>effort; 140 </a:t>
            </a:r>
            <a:r>
              <a:rPr lang="en-US" dirty="0"/>
              <a:t>to 180 L/min for healthy adult </a:t>
            </a:r>
            <a:r>
              <a:rPr lang="en-US" dirty="0" smtClean="0"/>
              <a:t>males</a:t>
            </a:r>
          </a:p>
          <a:p>
            <a:r>
              <a:rPr lang="en-US" dirty="0"/>
              <a:t>Changes in </a:t>
            </a:r>
            <a:r>
              <a:rPr lang="en-US" dirty="0" smtClean="0"/>
              <a:t>RMV and </a:t>
            </a:r>
            <a:r>
              <a:rPr lang="en-US" dirty="0"/>
              <a:t>MVV in a patient can be indicative of lung </a:t>
            </a:r>
            <a:r>
              <a:rPr lang="en-US" dirty="0" smtClean="0"/>
              <a:t>dysfunction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63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7200"/>
            <a:ext cx="7315199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598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6172200"/>
          </a:xfrm>
        </p:spPr>
        <p:txBody>
          <a:bodyPr>
            <a:normAutofit/>
          </a:bodyPr>
          <a:lstStyle/>
          <a:p>
            <a:r>
              <a:rPr lang="en-US" b="1" dirty="0" smtClean="0"/>
              <a:t>Dead Space:</a:t>
            </a:r>
            <a:r>
              <a:rPr lang="en-US" dirty="0" smtClean="0"/>
              <a:t> </a:t>
            </a:r>
            <a:r>
              <a:rPr lang="en-US" dirty="0"/>
              <a:t>Some of the air a person breathes never reaches the </a:t>
            </a:r>
            <a:r>
              <a:rPr lang="en-US" dirty="0" smtClean="0"/>
              <a:t>gas exchange </a:t>
            </a:r>
            <a:r>
              <a:rPr lang="en-US" dirty="0"/>
              <a:t>areas but simply fills respiratory passages </a:t>
            </a:r>
            <a:r>
              <a:rPr lang="en-US" dirty="0" smtClean="0"/>
              <a:t>where gas </a:t>
            </a:r>
            <a:r>
              <a:rPr lang="en-US" dirty="0"/>
              <a:t>exchange does not occur, such as the nose, pharynx</a:t>
            </a:r>
            <a:r>
              <a:rPr lang="en-US" dirty="0" smtClean="0"/>
              <a:t>, and trachea; </a:t>
            </a:r>
            <a:r>
              <a:rPr lang="en-US" dirty="0"/>
              <a:t>t</a:t>
            </a:r>
            <a:r>
              <a:rPr lang="en-US" dirty="0" smtClean="0"/>
              <a:t>his </a:t>
            </a:r>
            <a:r>
              <a:rPr lang="en-US" dirty="0"/>
              <a:t>air is called </a:t>
            </a:r>
            <a:r>
              <a:rPr lang="en-US" i="1" dirty="0"/>
              <a:t>dead space </a:t>
            </a:r>
            <a:r>
              <a:rPr lang="en-US" i="1" dirty="0" smtClean="0"/>
              <a:t>air</a:t>
            </a:r>
            <a:r>
              <a:rPr lang="en-US" dirty="0"/>
              <a:t> </a:t>
            </a:r>
            <a:r>
              <a:rPr lang="en-US" dirty="0" smtClean="0"/>
              <a:t>and the passage is called dead space</a:t>
            </a:r>
          </a:p>
          <a:p>
            <a:r>
              <a:rPr lang="en-US" b="1" dirty="0"/>
              <a:t>Normal Dead Space </a:t>
            </a:r>
            <a:r>
              <a:rPr lang="en-US" b="1" dirty="0" smtClean="0"/>
              <a:t>Volume</a:t>
            </a:r>
            <a:r>
              <a:rPr lang="en-US" dirty="0" smtClean="0"/>
              <a:t>: The </a:t>
            </a:r>
            <a:r>
              <a:rPr lang="en-US" dirty="0"/>
              <a:t>normal dead space </a:t>
            </a:r>
            <a:r>
              <a:rPr lang="en-US" dirty="0" smtClean="0"/>
              <a:t>air in </a:t>
            </a:r>
            <a:r>
              <a:rPr lang="en-US" dirty="0"/>
              <a:t>a young adult man is about 150 </a:t>
            </a:r>
            <a:r>
              <a:rPr lang="en-US" dirty="0" smtClean="0"/>
              <a:t>mL; this increases slightly </a:t>
            </a:r>
            <a:r>
              <a:rPr lang="en-US" dirty="0"/>
              <a:t>with </a:t>
            </a:r>
            <a:r>
              <a:rPr lang="en-US" dirty="0" smtClean="0"/>
              <a:t>age</a:t>
            </a:r>
          </a:p>
          <a:p>
            <a:r>
              <a:rPr lang="en-US" dirty="0" smtClean="0"/>
              <a:t>Anatomical dead space</a:t>
            </a:r>
          </a:p>
          <a:p>
            <a:r>
              <a:rPr lang="en-US" dirty="0" smtClean="0"/>
              <a:t>Physiological dead space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01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6200"/>
            <a:ext cx="65532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914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lum bright="-18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9725"/>
            <a:ext cx="8382000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62000" y="27781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/>
            <a:r>
              <a:rPr lang="en-US" altLang="en-US" sz="4200">
                <a:solidFill>
                  <a:schemeClr val="tx2"/>
                </a:solidFill>
                <a:latin typeface="Times New Roman" pitchFamily="18" charset="0"/>
              </a:rPr>
              <a:t>Branching of Airways</a:t>
            </a:r>
          </a:p>
        </p:txBody>
      </p:sp>
    </p:spTree>
    <p:extLst>
      <p:ext uri="{BB962C8B-B14F-4D97-AF65-F5344CB8AC3E}">
        <p14:creationId xmlns:p14="http://schemas.microsoft.com/office/powerpoint/2010/main" val="394813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Alveolar Airway (Respiratory Unit)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last seven generations are made up </a:t>
            </a:r>
            <a:r>
              <a:rPr lang="en-US" dirty="0"/>
              <a:t>of transitional and respiratory bronchioles, alveolar ducts</a:t>
            </a:r>
            <a:r>
              <a:rPr lang="en-US" dirty="0" smtClean="0"/>
              <a:t>, and alveoli where gaseous exchange occur</a:t>
            </a:r>
          </a:p>
          <a:p>
            <a:r>
              <a:rPr lang="en-US" dirty="0" smtClean="0"/>
              <a:t>The velocity of airflow in this region is very low and also there is a change in tissue epithelium</a:t>
            </a:r>
          </a:p>
          <a:p>
            <a:r>
              <a:rPr lang="en-US" dirty="0"/>
              <a:t>Humans have 300 million alveoli, and the total</a:t>
            </a:r>
            <a:br>
              <a:rPr lang="en-US" dirty="0"/>
            </a:br>
            <a:r>
              <a:rPr lang="en-US" dirty="0"/>
              <a:t>area of the alveolar walls in contact with capillaries in </a:t>
            </a:r>
            <a:r>
              <a:rPr lang="en-US" dirty="0" smtClean="0"/>
              <a:t>both lungs </a:t>
            </a:r>
            <a:r>
              <a:rPr lang="en-US" dirty="0"/>
              <a:t>is about 70 </a:t>
            </a:r>
            <a:r>
              <a:rPr lang="en-US" dirty="0" smtClean="0"/>
              <a:t>m</a:t>
            </a:r>
            <a:r>
              <a:rPr lang="en-US" baseline="30000" dirty="0" smtClean="0"/>
              <a:t>2</a:t>
            </a:r>
          </a:p>
          <a:p>
            <a:r>
              <a:rPr lang="en-US" dirty="0" smtClean="0"/>
              <a:t>The </a:t>
            </a:r>
            <a:r>
              <a:rPr lang="en-US" dirty="0"/>
              <a:t>alveoli are lined by two types of epithelial </a:t>
            </a:r>
            <a:r>
              <a:rPr lang="en-US" dirty="0" smtClean="0"/>
              <a:t>cells:</a:t>
            </a:r>
          </a:p>
          <a:p>
            <a:pPr lvl="1"/>
            <a:r>
              <a:rPr lang="en-US" b="1" dirty="0" smtClean="0"/>
              <a:t>Type </a:t>
            </a:r>
            <a:r>
              <a:rPr lang="en-US" b="1" dirty="0"/>
              <a:t>I </a:t>
            </a:r>
            <a:r>
              <a:rPr lang="en-US" b="1" dirty="0" smtClean="0"/>
              <a:t>cells:</a:t>
            </a:r>
            <a:r>
              <a:rPr lang="en-US" dirty="0" smtClean="0"/>
              <a:t> flat </a:t>
            </a:r>
            <a:r>
              <a:rPr lang="en-US" dirty="0"/>
              <a:t>cells with large cytoplasmic extensions </a:t>
            </a:r>
            <a:r>
              <a:rPr lang="en-US" dirty="0" smtClean="0"/>
              <a:t>and are </a:t>
            </a:r>
            <a:r>
              <a:rPr lang="en-US" dirty="0"/>
              <a:t>the primary lining cells of the alveoli, covering </a:t>
            </a:r>
            <a:r>
              <a:rPr lang="en-US" dirty="0" smtClean="0"/>
              <a:t>approx. 95</a:t>
            </a:r>
            <a:r>
              <a:rPr lang="en-US" dirty="0"/>
              <a:t>% of the alveolar epithelial surface </a:t>
            </a:r>
            <a:r>
              <a:rPr lang="en-US" dirty="0" smtClean="0"/>
              <a:t>area</a:t>
            </a:r>
          </a:p>
          <a:p>
            <a:pPr lvl="1"/>
            <a:r>
              <a:rPr lang="en-US" b="1" dirty="0"/>
              <a:t>Type II </a:t>
            </a:r>
            <a:r>
              <a:rPr lang="en-US" b="1" dirty="0" smtClean="0"/>
              <a:t>cells:(</a:t>
            </a:r>
            <a:r>
              <a:rPr lang="en-US" b="1" dirty="0"/>
              <a:t>granular </a:t>
            </a:r>
            <a:r>
              <a:rPr lang="en-US" b="1" dirty="0" err="1"/>
              <a:t>pneumocytes</a:t>
            </a:r>
            <a:r>
              <a:rPr lang="en-US" b="1" dirty="0"/>
              <a:t>) </a:t>
            </a:r>
            <a:r>
              <a:rPr lang="en-US" dirty="0"/>
              <a:t>are thicker and contain </a:t>
            </a:r>
            <a:r>
              <a:rPr lang="en-US" dirty="0" smtClean="0"/>
              <a:t>numerous lamellar </a:t>
            </a:r>
            <a:r>
              <a:rPr lang="en-US" dirty="0"/>
              <a:t>inclusion </a:t>
            </a:r>
            <a:r>
              <a:rPr lang="en-US" dirty="0" smtClean="0"/>
              <a:t>bodies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30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6629400"/>
          </a:xfrm>
        </p:spPr>
        <p:txBody>
          <a:bodyPr/>
          <a:lstStyle/>
          <a:p>
            <a:r>
              <a:rPr lang="en-US" dirty="0"/>
              <a:t>Type II cells make up only 5% of the surface area, but they represent approx. 60% of epithelial cells in the alveoli</a:t>
            </a:r>
          </a:p>
          <a:p>
            <a:r>
              <a:rPr lang="en-US" dirty="0"/>
              <a:t>Type II cell produce </a:t>
            </a:r>
            <a:r>
              <a:rPr lang="en-US" b="1" dirty="0"/>
              <a:t>surfactant</a:t>
            </a:r>
            <a:r>
              <a:rPr lang="en-US" dirty="0"/>
              <a:t> </a:t>
            </a:r>
          </a:p>
          <a:p>
            <a:r>
              <a:rPr lang="en-US" dirty="0" smtClean="0"/>
              <a:t>The </a:t>
            </a:r>
            <a:r>
              <a:rPr lang="en-US" dirty="0"/>
              <a:t>surfactant layer plays an important role in maintaining alveolar structure by reducing surface tension which is inversely proportional to the surfactant concentration per unit area</a:t>
            </a:r>
          </a:p>
          <a:p>
            <a:r>
              <a:rPr lang="en-US" dirty="0"/>
              <a:t>The surfactant molecules move further apart as the alveoli enlarge during inspiration, and surface  tension increases, whereas it decreases when they move closer together during </a:t>
            </a:r>
            <a:r>
              <a:rPr lang="en-US" dirty="0" smtClean="0"/>
              <a:t>expiration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901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457200"/>
            <a:ext cx="9130145" cy="6400800"/>
          </a:xfrm>
        </p:spPr>
        <p:txBody>
          <a:bodyPr/>
          <a:lstStyle/>
          <a:p>
            <a:r>
              <a:rPr lang="en-US" dirty="0"/>
              <a:t>Some of the protein–lipid complexes in surfactant are taken up by endocytosis in type II alveolar cells and recycled</a:t>
            </a:r>
          </a:p>
          <a:p>
            <a:r>
              <a:rPr lang="en-US" dirty="0"/>
              <a:t>The alveoli are surrounded by pulmonary capillaries</a:t>
            </a:r>
          </a:p>
          <a:p>
            <a:r>
              <a:rPr lang="en-US" dirty="0"/>
              <a:t>In most areas, air and blood are separated only by the alveolar epithelium and the capillary endothelium, so they are about </a:t>
            </a:r>
            <a:r>
              <a:rPr lang="el-GR" dirty="0"/>
              <a:t>0.5 μ</a:t>
            </a:r>
            <a:r>
              <a:rPr lang="en-US" dirty="0"/>
              <a:t>m apart</a:t>
            </a:r>
          </a:p>
          <a:p>
            <a:r>
              <a:rPr lang="en-US" dirty="0"/>
              <a:t>The alveoli also contain other specialized cells, including pulmonary alveolar macrophages</a:t>
            </a:r>
            <a:br>
              <a:rPr lang="en-US" dirty="0"/>
            </a:br>
            <a:r>
              <a:rPr lang="en-US" dirty="0"/>
              <a:t>(PAMs, or AMs), lymphocytes, plasma cells,  neuroendocrine cells, and mast cells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0174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1908</Words>
  <Application>Microsoft Office PowerPoint</Application>
  <PresentationFormat>On-screen Show (4:3)</PresentationFormat>
  <Paragraphs>176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Respiratory System</vt:lpstr>
      <vt:lpstr>PowerPoint Presentation</vt:lpstr>
      <vt:lpstr>Respiratory System</vt:lpstr>
      <vt:lpstr>PowerPoint Presentation</vt:lpstr>
      <vt:lpstr>PowerPoint Presentation</vt:lpstr>
      <vt:lpstr>PowerPoint Presentation</vt:lpstr>
      <vt:lpstr>Alveolar Airway (Respiratory Unit)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Blood and Lymph in the Lung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Regulation of Pulmonary Blood Flow</vt:lpstr>
      <vt:lpstr>PowerPoint Presentation</vt:lpstr>
      <vt:lpstr>Respiratory Muscles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Expiration  </vt:lpstr>
      <vt:lpstr>PowerPoint Presentation</vt:lpstr>
      <vt:lpstr>Work of Breathing</vt:lpstr>
      <vt:lpstr>Lung Compliance</vt:lpstr>
      <vt:lpstr>PowerPoint Presentation</vt:lpstr>
      <vt:lpstr>PowerPoint Presentation</vt:lpstr>
      <vt:lpstr>Elastic Behavior of Lungs</vt:lpstr>
      <vt:lpstr>PowerPoint Presentation</vt:lpstr>
      <vt:lpstr>PowerPoint Presentation</vt:lpstr>
      <vt:lpstr>PowerPoint Presentation</vt:lpstr>
      <vt:lpstr>Airway Resistance</vt:lpstr>
      <vt:lpstr>PowerPoint Presentation</vt:lpstr>
      <vt:lpstr>PowerPoint Presentation</vt:lpstr>
      <vt:lpstr>PowerPoint Presentation</vt:lpstr>
      <vt:lpstr>PowerPoint Presentation</vt:lpstr>
      <vt:lpstr>Terminology</vt:lpstr>
      <vt:lpstr>  Volumes of Air Exchange  </vt:lpstr>
      <vt:lpstr>  Pulmonary Capacities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Respiratory System</dc:title>
  <dc:creator>Munim</dc:creator>
  <cp:lastModifiedBy>Munim</cp:lastModifiedBy>
  <cp:revision>16</cp:revision>
  <dcterms:created xsi:type="dcterms:W3CDTF">2006-08-16T00:00:00Z</dcterms:created>
  <dcterms:modified xsi:type="dcterms:W3CDTF">2018-05-24T01:06:34Z</dcterms:modified>
</cp:coreProperties>
</file>