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3" r:id="rId1"/>
  </p:sldMasterIdLst>
  <p:notesMasterIdLst>
    <p:notesMasterId r:id="rId25"/>
  </p:notesMasterIdLst>
  <p:sldIdLst>
    <p:sldId id="256" r:id="rId2"/>
    <p:sldId id="257" r:id="rId3"/>
    <p:sldId id="258" r:id="rId4"/>
    <p:sldId id="259" r:id="rId5"/>
    <p:sldId id="260" r:id="rId6"/>
    <p:sldId id="261" r:id="rId7"/>
    <p:sldId id="277" r:id="rId8"/>
    <p:sldId id="262" r:id="rId9"/>
    <p:sldId id="263" r:id="rId10"/>
    <p:sldId id="264" r:id="rId11"/>
    <p:sldId id="278"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384" y="1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0126A25-A81F-424B-9F11-5E7C82767558}" type="datetimeFigureOut">
              <a:rPr lang="en-GB" smtClean="0"/>
              <a:t>13/01/2021</a:t>
            </a:fld>
            <a:endParaRPr lang="en-GB"/>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22C1E04-1A74-4FE3-B48E-EEFF83353167}" type="slidenum">
              <a:rPr lang="en-GB" smtClean="0"/>
              <a:t>‹#›</a:t>
            </a:fld>
            <a:endParaRPr lang="en-GB"/>
          </a:p>
        </p:txBody>
      </p:sp>
    </p:spTree>
    <p:extLst>
      <p:ext uri="{BB962C8B-B14F-4D97-AF65-F5344CB8AC3E}">
        <p14:creationId xmlns:p14="http://schemas.microsoft.com/office/powerpoint/2010/main" val="2726273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http://www.maxwideman.com/guests/s-curve/using.htm</a:t>
            </a:r>
            <a:endParaRPr lang="en-GB" dirty="0"/>
          </a:p>
        </p:txBody>
      </p:sp>
      <p:sp>
        <p:nvSpPr>
          <p:cNvPr id="4" name="Slide Number Placeholder 3"/>
          <p:cNvSpPr>
            <a:spLocks noGrp="1"/>
          </p:cNvSpPr>
          <p:nvPr>
            <p:ph type="sldNum" sz="quarter" idx="10"/>
          </p:nvPr>
        </p:nvSpPr>
        <p:spPr/>
        <p:txBody>
          <a:bodyPr/>
          <a:lstStyle/>
          <a:p>
            <a:fld id="{C22C1E04-1A74-4FE3-B48E-EEFF83353167}" type="slidenum">
              <a:rPr lang="en-GB" smtClean="0"/>
              <a:t>3</a:t>
            </a:fld>
            <a:endParaRPr lang="en-GB"/>
          </a:p>
        </p:txBody>
      </p:sp>
    </p:spTree>
    <p:extLst>
      <p:ext uri="{BB962C8B-B14F-4D97-AF65-F5344CB8AC3E}">
        <p14:creationId xmlns:p14="http://schemas.microsoft.com/office/powerpoint/2010/main" val="58664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The Baseline Schedule may be used to generate Baseline S‑curves. These S‑curves reflects the planned progress of the Project. If the Project requirements change prior to commencement (e.g. change of scope, delayed start, etc.), the Baseline Schedule may require revision and re-base lining to reflect the changed requirements.</a:t>
            </a:r>
            <a:endParaRPr lang="en-GB" dirty="0"/>
          </a:p>
        </p:txBody>
      </p:sp>
      <p:sp>
        <p:nvSpPr>
          <p:cNvPr id="4" name="Slide Number Placeholder 3"/>
          <p:cNvSpPr>
            <a:spLocks noGrp="1"/>
          </p:cNvSpPr>
          <p:nvPr>
            <p:ph type="sldNum" sz="quarter" idx="10"/>
          </p:nvPr>
        </p:nvSpPr>
        <p:spPr/>
        <p:txBody>
          <a:bodyPr/>
          <a:lstStyle/>
          <a:p>
            <a:fld id="{C22C1E04-1A74-4FE3-B48E-EEFF83353167}" type="slidenum">
              <a:rPr lang="en-GB" smtClean="0"/>
              <a:t>5</a:t>
            </a:fld>
            <a:endParaRPr lang="en-GB"/>
          </a:p>
        </p:txBody>
      </p:sp>
    </p:spTree>
    <p:extLst>
      <p:ext uri="{BB962C8B-B14F-4D97-AF65-F5344CB8AC3E}">
        <p14:creationId xmlns:p14="http://schemas.microsoft.com/office/powerpoint/2010/main" val="401517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At the completion of the Project, with all Tasks 100% complete, the Actual S‑curves will terminate at the Project Completion Date, and be identical to the Target S‑curves. The Actual S‑curves will usually change shape over the duration of the Project due to changes to Task Start Dates and Finish Dates, Man Hours and/or Cost, and Task % Complete to date.</a:t>
            </a:r>
          </a:p>
          <a:p>
            <a:r>
              <a:rPr lang="en-GB" sz="1200" b="1" i="0" kern="1200" dirty="0" smtClean="0">
                <a:solidFill>
                  <a:schemeClr val="tx1"/>
                </a:solidFill>
                <a:effectLst/>
                <a:latin typeface="+mn-lt"/>
                <a:ea typeface="+mn-ea"/>
                <a:cs typeface="+mn-cs"/>
              </a:rPr>
              <a:t>Changing the Cut Off Date after the </a:t>
            </a:r>
            <a:r>
              <a:rPr lang="en-GB" sz="1200" b="1" i="0" kern="1200" dirty="0" err="1" smtClean="0">
                <a:solidFill>
                  <a:schemeClr val="tx1"/>
                </a:solidFill>
                <a:effectLst/>
                <a:latin typeface="+mn-lt"/>
                <a:ea typeface="+mn-ea"/>
                <a:cs typeface="+mn-cs"/>
              </a:rPr>
              <a:t>Producti</a:t>
            </a:r>
            <a:endParaRPr lang="en-GB" sz="1200" b="1" i="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22C1E04-1A74-4FE3-B48E-EEFF83353167}" type="slidenum">
              <a:rPr lang="en-GB" smtClean="0"/>
              <a:t>9</a:t>
            </a:fld>
            <a:endParaRPr lang="en-GB"/>
          </a:p>
        </p:txBody>
      </p:sp>
    </p:spTree>
    <p:extLst>
      <p:ext uri="{BB962C8B-B14F-4D97-AF65-F5344CB8AC3E}">
        <p14:creationId xmlns:p14="http://schemas.microsoft.com/office/powerpoint/2010/main" val="2514111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900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994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905997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006687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390002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43706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865041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9095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75528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56117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27304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22606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6091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621559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47197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1/13/2021</a:t>
            </a:fld>
            <a:endParaRPr lang="en-US"/>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84673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330399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1/13/2021</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4269369988"/>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g"/><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475357" y="2481452"/>
            <a:ext cx="4191635" cy="696595"/>
          </a:xfrm>
          <a:prstGeom prst="rect">
            <a:avLst/>
          </a:prstGeom>
        </p:spPr>
        <p:txBody>
          <a:bodyPr vert="horz" wrap="square" lIns="0" tIns="13335" rIns="0" bIns="0" rtlCol="0">
            <a:spAutoFit/>
          </a:bodyPr>
          <a:lstStyle/>
          <a:p>
            <a:pPr marL="12700">
              <a:lnSpc>
                <a:spcPct val="100000"/>
              </a:lnSpc>
              <a:spcBef>
                <a:spcPts val="105"/>
              </a:spcBef>
            </a:pPr>
            <a:r>
              <a:rPr sz="4400" b="0" dirty="0">
                <a:latin typeface="Carlito"/>
                <a:cs typeface="Carlito"/>
              </a:rPr>
              <a:t>TM </a:t>
            </a:r>
            <a:r>
              <a:rPr sz="4400" b="0" spc="-80" dirty="0">
                <a:latin typeface="Carlito"/>
                <a:cs typeface="Carlito"/>
              </a:rPr>
              <a:t>Tools </a:t>
            </a:r>
            <a:r>
              <a:rPr sz="4400" b="0" dirty="0">
                <a:latin typeface="Carlito"/>
                <a:cs typeface="Carlito"/>
              </a:rPr>
              <a:t>- S</a:t>
            </a:r>
            <a:r>
              <a:rPr sz="4400" b="0" spc="30" dirty="0">
                <a:latin typeface="Carlito"/>
                <a:cs typeface="Carlito"/>
              </a:rPr>
              <a:t> </a:t>
            </a:r>
            <a:r>
              <a:rPr sz="4400" b="0" spc="-5" dirty="0">
                <a:latin typeface="Carlito"/>
                <a:cs typeface="Carlito"/>
              </a:rPr>
              <a:t>Curve</a:t>
            </a:r>
            <a:endParaRPr sz="4400" dirty="0">
              <a:latin typeface="Carlito"/>
              <a:cs typeface="Carl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496646"/>
            <a:ext cx="8043442" cy="1304844"/>
          </a:xfrm>
          <a:prstGeom prst="rect">
            <a:avLst/>
          </a:prstGeom>
        </p:spPr>
        <p:txBody>
          <a:bodyPr vert="horz" wrap="square" lIns="0" tIns="12065" rIns="0" bIns="0" rtlCol="0">
            <a:spAutoFit/>
          </a:bodyPr>
          <a:lstStyle/>
          <a:p>
            <a:pPr marL="12700">
              <a:lnSpc>
                <a:spcPct val="100000"/>
              </a:lnSpc>
              <a:spcBef>
                <a:spcPts val="95"/>
              </a:spcBef>
            </a:pPr>
            <a:r>
              <a:rPr spc="-5" dirty="0"/>
              <a:t>The Man </a:t>
            </a:r>
            <a:r>
              <a:rPr spc="-15" dirty="0"/>
              <a:t>Hours versus </a:t>
            </a:r>
            <a:r>
              <a:rPr spc="-5" dirty="0"/>
              <a:t>Time S</a:t>
            </a:r>
            <a:r>
              <a:rPr spc="-30" dirty="0"/>
              <a:t> </a:t>
            </a:r>
            <a:r>
              <a:rPr spc="-5" dirty="0"/>
              <a:t>Curve</a:t>
            </a:r>
          </a:p>
        </p:txBody>
      </p:sp>
      <p:sp>
        <p:nvSpPr>
          <p:cNvPr id="3" name="object 3"/>
          <p:cNvSpPr txBox="1">
            <a:spLocks noGrp="1"/>
          </p:cNvSpPr>
          <p:nvPr>
            <p:ph idx="1"/>
          </p:nvPr>
        </p:nvSpPr>
        <p:spPr>
          <a:xfrm>
            <a:off x="152400" y="1981200"/>
            <a:ext cx="6711654" cy="4195481"/>
          </a:xfrm>
          <a:prstGeom prst="rect">
            <a:avLst/>
          </a:prstGeom>
        </p:spPr>
        <p:txBody>
          <a:bodyPr vert="horz" wrap="square" lIns="0" tIns="12700" rIns="0" bIns="0" rtlCol="0">
            <a:spAutoFit/>
          </a:bodyPr>
          <a:lstStyle/>
          <a:p>
            <a:pPr marL="208279">
              <a:lnSpc>
                <a:spcPct val="100000"/>
              </a:lnSpc>
              <a:spcBef>
                <a:spcPts val="100"/>
              </a:spcBef>
            </a:pPr>
            <a:r>
              <a:rPr spc="-5" dirty="0"/>
              <a:t>The </a:t>
            </a:r>
            <a:r>
              <a:rPr spc="-10" dirty="0"/>
              <a:t>Costs versus </a:t>
            </a:r>
            <a:r>
              <a:rPr spc="-5" dirty="0"/>
              <a:t>Time </a:t>
            </a:r>
            <a:r>
              <a:rPr dirty="0"/>
              <a:t>S</a:t>
            </a:r>
            <a:r>
              <a:rPr spc="-5" dirty="0"/>
              <a:t> Curve</a:t>
            </a:r>
          </a:p>
          <a:p>
            <a:pPr marL="551180" marR="497840" indent="-342900">
              <a:lnSpc>
                <a:spcPct val="80000"/>
              </a:lnSpc>
              <a:spcBef>
                <a:spcPts val="360"/>
              </a:spcBef>
              <a:buFont typeface="Arial"/>
              <a:buChar char="•"/>
              <a:tabLst>
                <a:tab pos="550545" algn="l"/>
                <a:tab pos="551180" algn="l"/>
              </a:tabLst>
            </a:pPr>
            <a:r>
              <a:rPr b="0" spc="-5" dirty="0">
                <a:latin typeface="Carlito"/>
                <a:cs typeface="Carlito"/>
              </a:rPr>
              <a:t>The Costs </a:t>
            </a:r>
            <a:r>
              <a:rPr b="0" spc="-10" dirty="0">
                <a:latin typeface="Carlito"/>
                <a:cs typeface="Carlito"/>
              </a:rPr>
              <a:t>versus </a:t>
            </a:r>
            <a:r>
              <a:rPr b="0" spc="-5" dirty="0">
                <a:latin typeface="Carlito"/>
                <a:cs typeface="Carlito"/>
              </a:rPr>
              <a:t>Time </a:t>
            </a:r>
            <a:r>
              <a:rPr b="0" dirty="0">
                <a:latin typeface="Carlito"/>
                <a:cs typeface="Carlito"/>
              </a:rPr>
              <a:t>S </a:t>
            </a:r>
            <a:r>
              <a:rPr b="0" spc="-5" dirty="0">
                <a:latin typeface="Carlito"/>
                <a:cs typeface="Carlito"/>
              </a:rPr>
              <a:t>Curve </a:t>
            </a:r>
            <a:r>
              <a:rPr b="0" dirty="0">
                <a:latin typeface="Carlito"/>
                <a:cs typeface="Carlito"/>
              </a:rPr>
              <a:t>is </a:t>
            </a:r>
            <a:r>
              <a:rPr b="0" spc="-10" dirty="0">
                <a:latin typeface="Carlito"/>
                <a:cs typeface="Carlito"/>
              </a:rPr>
              <a:t>shows </a:t>
            </a:r>
            <a:r>
              <a:rPr b="0" spc="-5" dirty="0">
                <a:latin typeface="Carlito"/>
                <a:cs typeface="Carlito"/>
              </a:rPr>
              <a:t>cumulative </a:t>
            </a:r>
            <a:r>
              <a:rPr b="0" spc="-10" dirty="0">
                <a:latin typeface="Carlito"/>
                <a:cs typeface="Carlito"/>
              </a:rPr>
              <a:t>costs expended over </a:t>
            </a:r>
            <a:r>
              <a:rPr b="0" dirty="0">
                <a:latin typeface="Carlito"/>
                <a:cs typeface="Carlito"/>
              </a:rPr>
              <a:t>time </a:t>
            </a:r>
            <a:r>
              <a:rPr b="0" spc="-15" dirty="0">
                <a:latin typeface="Carlito"/>
                <a:cs typeface="Carlito"/>
              </a:rPr>
              <a:t>for </a:t>
            </a:r>
            <a:r>
              <a:rPr b="0" dirty="0">
                <a:latin typeface="Carlito"/>
                <a:cs typeface="Carlito"/>
              </a:rPr>
              <a:t>the </a:t>
            </a:r>
            <a:r>
              <a:rPr b="0" spc="-10" dirty="0">
                <a:latin typeface="Carlito"/>
                <a:cs typeface="Carlito"/>
              </a:rPr>
              <a:t>duration </a:t>
            </a:r>
            <a:r>
              <a:rPr b="0" spc="-5" dirty="0">
                <a:latin typeface="Carlito"/>
                <a:cs typeface="Carlito"/>
              </a:rPr>
              <a:t>of </a:t>
            </a:r>
            <a:r>
              <a:rPr b="0" dirty="0">
                <a:latin typeface="Carlito"/>
                <a:cs typeface="Carlito"/>
              </a:rPr>
              <a:t>the  </a:t>
            </a:r>
            <a:r>
              <a:rPr b="0" spc="-10" dirty="0">
                <a:latin typeface="Carlito"/>
                <a:cs typeface="Carlito"/>
              </a:rPr>
              <a:t>project, </a:t>
            </a:r>
            <a:r>
              <a:rPr b="0" dirty="0">
                <a:latin typeface="Carlito"/>
                <a:cs typeface="Carlito"/>
              </a:rPr>
              <a:t>and </a:t>
            </a:r>
            <a:r>
              <a:rPr b="0" spc="-10" dirty="0">
                <a:latin typeface="Carlito"/>
                <a:cs typeface="Carlito"/>
              </a:rPr>
              <a:t>may </a:t>
            </a:r>
            <a:r>
              <a:rPr b="0" dirty="0">
                <a:latin typeface="Carlito"/>
                <a:cs typeface="Carlito"/>
              </a:rPr>
              <a:t>be </a:t>
            </a:r>
            <a:r>
              <a:rPr b="0" spc="-5" dirty="0">
                <a:latin typeface="Carlito"/>
                <a:cs typeface="Carlito"/>
              </a:rPr>
              <a:t>used </a:t>
            </a:r>
            <a:r>
              <a:rPr b="0" spc="-10" dirty="0">
                <a:latin typeface="Carlito"/>
                <a:cs typeface="Carlito"/>
              </a:rPr>
              <a:t>to </a:t>
            </a:r>
            <a:r>
              <a:rPr b="0" spc="-5" dirty="0">
                <a:latin typeface="Carlito"/>
                <a:cs typeface="Carlito"/>
              </a:rPr>
              <a:t>assist </a:t>
            </a:r>
            <a:r>
              <a:rPr b="0" dirty="0">
                <a:latin typeface="Carlito"/>
                <a:cs typeface="Carlito"/>
              </a:rPr>
              <a:t>in the </a:t>
            </a:r>
            <a:r>
              <a:rPr b="0" spc="-5" dirty="0">
                <a:latin typeface="Carlito"/>
                <a:cs typeface="Carlito"/>
              </a:rPr>
              <a:t>calculation of </a:t>
            </a:r>
            <a:r>
              <a:rPr b="0" dirty="0">
                <a:latin typeface="Carlito"/>
                <a:cs typeface="Carlito"/>
              </a:rPr>
              <a:t>the </a:t>
            </a:r>
            <a:r>
              <a:rPr b="0" spc="-5" dirty="0">
                <a:latin typeface="Carlito"/>
                <a:cs typeface="Carlito"/>
              </a:rPr>
              <a:t>project's cash </a:t>
            </a:r>
            <a:r>
              <a:rPr b="0" spc="-30" dirty="0">
                <a:latin typeface="Carlito"/>
                <a:cs typeface="Carlito"/>
              </a:rPr>
              <a:t>flow, </a:t>
            </a:r>
            <a:r>
              <a:rPr b="0" dirty="0">
                <a:latin typeface="Carlito"/>
                <a:cs typeface="Carlito"/>
              </a:rPr>
              <a:t>and </a:t>
            </a:r>
            <a:r>
              <a:rPr b="0" spc="-10" dirty="0">
                <a:latin typeface="Carlito"/>
                <a:cs typeface="Carlito"/>
              </a:rPr>
              <a:t>cost to</a:t>
            </a:r>
            <a:r>
              <a:rPr b="0" spc="-35" dirty="0">
                <a:latin typeface="Carlito"/>
                <a:cs typeface="Carlito"/>
              </a:rPr>
              <a:t> </a:t>
            </a:r>
            <a:r>
              <a:rPr b="0" spc="-5" dirty="0">
                <a:latin typeface="Carlito"/>
                <a:cs typeface="Carlito"/>
              </a:rPr>
              <a:t>complete.</a:t>
            </a:r>
          </a:p>
          <a:p>
            <a:pPr marL="208279">
              <a:lnSpc>
                <a:spcPct val="100000"/>
              </a:lnSpc>
            </a:pPr>
            <a:r>
              <a:rPr spc="-20" dirty="0"/>
              <a:t>Value </a:t>
            </a:r>
            <a:r>
              <a:rPr dirty="0"/>
              <a:t>and </a:t>
            </a:r>
            <a:r>
              <a:rPr spc="-15" dirty="0"/>
              <a:t>Percentage </a:t>
            </a:r>
            <a:r>
              <a:rPr dirty="0"/>
              <a:t>S</a:t>
            </a:r>
            <a:r>
              <a:rPr spc="-45" dirty="0"/>
              <a:t> </a:t>
            </a:r>
            <a:r>
              <a:rPr spc="-10" dirty="0"/>
              <a:t>Curves</a:t>
            </a:r>
          </a:p>
          <a:p>
            <a:pPr marL="551180" marR="5080" indent="-342900">
              <a:lnSpc>
                <a:spcPts val="1440"/>
              </a:lnSpc>
              <a:spcBef>
                <a:spcPts val="345"/>
              </a:spcBef>
              <a:buFont typeface="Arial"/>
              <a:buChar char="•"/>
              <a:tabLst>
                <a:tab pos="550545" algn="l"/>
                <a:tab pos="551180" algn="l"/>
              </a:tabLst>
            </a:pPr>
            <a:r>
              <a:rPr b="0" dirty="0">
                <a:latin typeface="Carlito"/>
                <a:cs typeface="Carlito"/>
              </a:rPr>
              <a:t>S </a:t>
            </a:r>
            <a:r>
              <a:rPr b="0" spc="-5" dirty="0">
                <a:latin typeface="Carlito"/>
                <a:cs typeface="Carlito"/>
              </a:rPr>
              <a:t>Curves </a:t>
            </a:r>
            <a:r>
              <a:rPr b="0" spc="-10" dirty="0">
                <a:latin typeface="Carlito"/>
                <a:cs typeface="Carlito"/>
              </a:rPr>
              <a:t>may </a:t>
            </a:r>
            <a:r>
              <a:rPr b="0" dirty="0">
                <a:latin typeface="Carlito"/>
                <a:cs typeface="Carlito"/>
              </a:rPr>
              <a:t>be </a:t>
            </a:r>
            <a:r>
              <a:rPr b="0" spc="-5" dirty="0">
                <a:latin typeface="Carlito"/>
                <a:cs typeface="Carlito"/>
              </a:rPr>
              <a:t>graphed </a:t>
            </a:r>
            <a:r>
              <a:rPr b="0" dirty="0">
                <a:latin typeface="Carlito"/>
                <a:cs typeface="Carlito"/>
              </a:rPr>
              <a:t>as </a:t>
            </a:r>
            <a:r>
              <a:rPr b="0" spc="-5" dirty="0">
                <a:latin typeface="Carlito"/>
                <a:cs typeface="Carlito"/>
              </a:rPr>
              <a:t>absolute values (i.e. </a:t>
            </a:r>
            <a:r>
              <a:rPr b="0" dirty="0">
                <a:latin typeface="Carlito"/>
                <a:cs typeface="Carlito"/>
              </a:rPr>
              <a:t>Man </a:t>
            </a:r>
            <a:r>
              <a:rPr b="0" spc="-10" dirty="0">
                <a:latin typeface="Carlito"/>
                <a:cs typeface="Carlito"/>
              </a:rPr>
              <a:t>Hours </a:t>
            </a:r>
            <a:r>
              <a:rPr b="0" spc="-5" dirty="0">
                <a:latin typeface="Carlito"/>
                <a:cs typeface="Carlito"/>
              </a:rPr>
              <a:t>or Costs) </a:t>
            </a:r>
            <a:r>
              <a:rPr b="0" spc="-10" dirty="0">
                <a:latin typeface="Carlito"/>
                <a:cs typeface="Carlito"/>
              </a:rPr>
              <a:t>versus </a:t>
            </a:r>
            <a:r>
              <a:rPr b="0" spc="-5" dirty="0">
                <a:latin typeface="Carlito"/>
                <a:cs typeface="Carlito"/>
              </a:rPr>
              <a:t>Time, or </a:t>
            </a:r>
            <a:r>
              <a:rPr b="0" dirty="0">
                <a:latin typeface="Carlito"/>
                <a:cs typeface="Carlito"/>
              </a:rPr>
              <a:t>as </a:t>
            </a:r>
            <a:r>
              <a:rPr b="0" spc="-10" dirty="0">
                <a:latin typeface="Carlito"/>
                <a:cs typeface="Carlito"/>
              </a:rPr>
              <a:t>percentage </a:t>
            </a:r>
            <a:r>
              <a:rPr b="0" spc="-5" dirty="0">
                <a:latin typeface="Carlito"/>
                <a:cs typeface="Carlito"/>
              </a:rPr>
              <a:t>values  </a:t>
            </a:r>
            <a:r>
              <a:rPr b="0" spc="-10" dirty="0">
                <a:latin typeface="Carlito"/>
                <a:cs typeface="Carlito"/>
              </a:rPr>
              <a:t>versus</a:t>
            </a:r>
            <a:r>
              <a:rPr b="0" spc="-20" dirty="0">
                <a:latin typeface="Carlito"/>
                <a:cs typeface="Carlito"/>
              </a:rPr>
              <a:t> </a:t>
            </a:r>
            <a:r>
              <a:rPr b="0" dirty="0">
                <a:latin typeface="Carlito"/>
                <a:cs typeface="Carlito"/>
              </a:rPr>
              <a:t>Time.</a:t>
            </a:r>
          </a:p>
          <a:p>
            <a:pPr marL="208279">
              <a:lnSpc>
                <a:spcPct val="100000"/>
              </a:lnSpc>
              <a:spcBef>
                <a:spcPts val="15"/>
              </a:spcBef>
            </a:pPr>
            <a:r>
              <a:rPr spc="-20" dirty="0"/>
              <a:t>Value </a:t>
            </a:r>
            <a:r>
              <a:rPr dirty="0"/>
              <a:t>S</a:t>
            </a:r>
            <a:r>
              <a:rPr spc="-30" dirty="0"/>
              <a:t> </a:t>
            </a:r>
            <a:r>
              <a:rPr spc="-10" dirty="0"/>
              <a:t>Curves</a:t>
            </a:r>
          </a:p>
          <a:p>
            <a:pPr marL="551180" marR="339090" indent="-342900">
              <a:lnSpc>
                <a:spcPct val="80000"/>
              </a:lnSpc>
              <a:spcBef>
                <a:spcPts val="360"/>
              </a:spcBef>
              <a:buChar char="•"/>
              <a:tabLst>
                <a:tab pos="550545" algn="l"/>
                <a:tab pos="551180" algn="l"/>
              </a:tabLst>
            </a:pPr>
            <a:r>
              <a:rPr b="0" spc="-95" dirty="0">
                <a:latin typeface="Arial"/>
                <a:cs typeface="Arial"/>
              </a:rPr>
              <a:t>Value</a:t>
            </a:r>
            <a:r>
              <a:rPr b="0" spc="-90" dirty="0">
                <a:latin typeface="Arial"/>
                <a:cs typeface="Arial"/>
              </a:rPr>
              <a:t> </a:t>
            </a:r>
            <a:r>
              <a:rPr b="0" spc="-315" dirty="0">
                <a:latin typeface="Arial"/>
                <a:cs typeface="Arial"/>
              </a:rPr>
              <a:t>S</a:t>
            </a:r>
            <a:r>
              <a:rPr b="0" spc="-290" dirty="0">
                <a:latin typeface="Arial"/>
                <a:cs typeface="Arial"/>
              </a:rPr>
              <a:t> </a:t>
            </a:r>
            <a:r>
              <a:rPr b="0" spc="-110" dirty="0">
                <a:latin typeface="Arial"/>
                <a:cs typeface="Arial"/>
              </a:rPr>
              <a:t>Curves</a:t>
            </a:r>
            <a:r>
              <a:rPr b="0" spc="-80" dirty="0">
                <a:latin typeface="Arial"/>
                <a:cs typeface="Arial"/>
              </a:rPr>
              <a:t> </a:t>
            </a:r>
            <a:r>
              <a:rPr b="0" spc="-70" dirty="0">
                <a:latin typeface="Arial"/>
                <a:cs typeface="Arial"/>
              </a:rPr>
              <a:t>are</a:t>
            </a:r>
            <a:r>
              <a:rPr b="0" spc="-80" dirty="0">
                <a:latin typeface="Arial"/>
                <a:cs typeface="Arial"/>
              </a:rPr>
              <a:t> </a:t>
            </a:r>
            <a:r>
              <a:rPr b="0" spc="-55" dirty="0">
                <a:latin typeface="Arial"/>
                <a:cs typeface="Arial"/>
              </a:rPr>
              <a:t>useful</a:t>
            </a:r>
            <a:r>
              <a:rPr b="0" spc="-70" dirty="0">
                <a:latin typeface="Arial"/>
                <a:cs typeface="Arial"/>
              </a:rPr>
              <a:t> </a:t>
            </a:r>
            <a:r>
              <a:rPr b="0" spc="-10" dirty="0">
                <a:latin typeface="Arial"/>
                <a:cs typeface="Arial"/>
              </a:rPr>
              <a:t>for</a:t>
            </a:r>
            <a:r>
              <a:rPr b="0" spc="-65" dirty="0">
                <a:latin typeface="Arial"/>
                <a:cs typeface="Arial"/>
              </a:rPr>
              <a:t> </a:t>
            </a:r>
            <a:r>
              <a:rPr b="0" spc="-35" dirty="0">
                <a:latin typeface="Arial"/>
                <a:cs typeface="Arial"/>
              </a:rPr>
              <a:t>determining</a:t>
            </a:r>
            <a:r>
              <a:rPr b="0" spc="-85" dirty="0">
                <a:latin typeface="Arial"/>
                <a:cs typeface="Arial"/>
              </a:rPr>
              <a:t> </a:t>
            </a:r>
            <a:r>
              <a:rPr b="0" spc="-20" dirty="0">
                <a:latin typeface="Arial"/>
                <a:cs typeface="Arial"/>
              </a:rPr>
              <a:t>the</a:t>
            </a:r>
            <a:r>
              <a:rPr b="0" spc="-80" dirty="0">
                <a:latin typeface="Arial"/>
                <a:cs typeface="Arial"/>
              </a:rPr>
              <a:t> </a:t>
            </a:r>
            <a:r>
              <a:rPr b="0" spc="-45" dirty="0">
                <a:latin typeface="Arial"/>
                <a:cs typeface="Arial"/>
              </a:rPr>
              <a:t>project’s</a:t>
            </a:r>
            <a:r>
              <a:rPr b="0" spc="-75" dirty="0">
                <a:latin typeface="Arial"/>
                <a:cs typeface="Arial"/>
              </a:rPr>
              <a:t> man</a:t>
            </a:r>
            <a:r>
              <a:rPr b="0" spc="-70" dirty="0">
                <a:latin typeface="Arial"/>
                <a:cs typeface="Arial"/>
              </a:rPr>
              <a:t> </a:t>
            </a:r>
            <a:r>
              <a:rPr b="0" spc="-65" dirty="0">
                <a:latin typeface="Arial"/>
                <a:cs typeface="Arial"/>
              </a:rPr>
              <a:t>hours</a:t>
            </a:r>
            <a:r>
              <a:rPr b="0" spc="-100" dirty="0">
                <a:latin typeface="Arial"/>
                <a:cs typeface="Arial"/>
              </a:rPr>
              <a:t> </a:t>
            </a:r>
            <a:r>
              <a:rPr b="0" spc="-15" dirty="0">
                <a:latin typeface="Arial"/>
                <a:cs typeface="Arial"/>
              </a:rPr>
              <a:t>or</a:t>
            </a:r>
            <a:r>
              <a:rPr b="0" spc="-70" dirty="0">
                <a:latin typeface="Arial"/>
                <a:cs typeface="Arial"/>
              </a:rPr>
              <a:t> </a:t>
            </a:r>
            <a:r>
              <a:rPr b="0" spc="-90" dirty="0">
                <a:latin typeface="Arial"/>
                <a:cs typeface="Arial"/>
              </a:rPr>
              <a:t>costs</a:t>
            </a:r>
            <a:r>
              <a:rPr b="0" spc="-85" dirty="0">
                <a:latin typeface="Arial"/>
                <a:cs typeface="Arial"/>
              </a:rPr>
              <a:t> </a:t>
            </a:r>
            <a:r>
              <a:rPr b="0" spc="-75" dirty="0">
                <a:latin typeface="Arial"/>
                <a:cs typeface="Arial"/>
              </a:rPr>
              <a:t>expended </a:t>
            </a:r>
            <a:r>
              <a:rPr b="0" spc="10" dirty="0">
                <a:latin typeface="Arial"/>
                <a:cs typeface="Arial"/>
              </a:rPr>
              <a:t>to</a:t>
            </a:r>
            <a:r>
              <a:rPr b="0" spc="-90" dirty="0">
                <a:latin typeface="Arial"/>
                <a:cs typeface="Arial"/>
              </a:rPr>
              <a:t> </a:t>
            </a:r>
            <a:r>
              <a:rPr b="0" spc="-50" dirty="0">
                <a:latin typeface="Arial"/>
                <a:cs typeface="Arial"/>
              </a:rPr>
              <a:t>date,</a:t>
            </a:r>
            <a:r>
              <a:rPr b="0" spc="-95" dirty="0">
                <a:latin typeface="Arial"/>
                <a:cs typeface="Arial"/>
              </a:rPr>
              <a:t> </a:t>
            </a:r>
            <a:r>
              <a:rPr b="0" spc="-70" dirty="0">
                <a:latin typeface="Arial"/>
                <a:cs typeface="Arial"/>
              </a:rPr>
              <a:t>and</a:t>
            </a:r>
            <a:r>
              <a:rPr b="0" spc="-90" dirty="0">
                <a:latin typeface="Arial"/>
                <a:cs typeface="Arial"/>
              </a:rPr>
              <a:t> </a:t>
            </a:r>
            <a:r>
              <a:rPr b="0" spc="-75" dirty="0">
                <a:latin typeface="Arial"/>
                <a:cs typeface="Arial"/>
              </a:rPr>
              <a:t>man  </a:t>
            </a:r>
            <a:r>
              <a:rPr b="0" spc="-5" dirty="0">
                <a:latin typeface="Carlito"/>
                <a:cs typeface="Carlito"/>
              </a:rPr>
              <a:t>hours or </a:t>
            </a:r>
            <a:r>
              <a:rPr b="0" spc="-10" dirty="0">
                <a:latin typeface="Carlito"/>
                <a:cs typeface="Carlito"/>
              </a:rPr>
              <a:t>costs to</a:t>
            </a:r>
            <a:r>
              <a:rPr b="0" spc="-60" dirty="0">
                <a:latin typeface="Carlito"/>
                <a:cs typeface="Carlito"/>
              </a:rPr>
              <a:t> </a:t>
            </a:r>
            <a:r>
              <a:rPr b="0" spc="-5" dirty="0">
                <a:latin typeface="Carlito"/>
                <a:cs typeface="Carlito"/>
              </a:rPr>
              <a:t>complete.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b="1" dirty="0"/>
              <a:t>Man Hours versus Time S‑curves</a:t>
            </a:r>
            <a:br>
              <a:rPr lang="en-GB" b="1" dirty="0"/>
            </a:br>
            <a:endParaRPr lang="en-GB" dirty="0"/>
          </a:p>
        </p:txBody>
      </p:sp>
      <p:sp>
        <p:nvSpPr>
          <p:cNvPr id="11" name="Content Placeholder 10"/>
          <p:cNvSpPr>
            <a:spLocks noGrp="1"/>
          </p:cNvSpPr>
          <p:nvPr>
            <p:ph sz="half" idx="2"/>
          </p:nvPr>
        </p:nvSpPr>
        <p:spPr>
          <a:xfrm>
            <a:off x="228601" y="2514600"/>
            <a:ext cx="3733800" cy="3741738"/>
          </a:xfrm>
        </p:spPr>
        <p:txBody>
          <a:bodyPr>
            <a:normAutofit fontScale="92500" lnSpcReduction="20000"/>
          </a:bodyPr>
          <a:lstStyle/>
          <a:p>
            <a:r>
              <a:rPr lang="en-GB" dirty="0"/>
              <a:t>Analysis of the above S-curves reveals the Project as of the 4th of February 2016:</a:t>
            </a:r>
          </a:p>
          <a:p>
            <a:r>
              <a:rPr lang="en-GB" dirty="0"/>
              <a:t>Is 10.5 Man Hours behind schedule (48.5 – 38.0)</a:t>
            </a:r>
          </a:p>
          <a:p>
            <a:r>
              <a:rPr lang="en-GB" dirty="0"/>
              <a:t>Has grown in scope by 5.0 Man Hours (95.0 – 90.0)</a:t>
            </a:r>
          </a:p>
          <a:p>
            <a:r>
              <a:rPr lang="en-GB" dirty="0"/>
              <a:t>Has increased in Duration by 1 Day</a:t>
            </a:r>
          </a:p>
          <a:p>
            <a:r>
              <a:rPr lang="en-GB" dirty="0"/>
              <a:t>Started 1 Day late</a:t>
            </a:r>
          </a:p>
          <a:p>
            <a:r>
              <a:rPr lang="en-GB" dirty="0"/>
              <a:t>Will finish 2 Days late</a:t>
            </a:r>
          </a:p>
          <a:p>
            <a:r>
              <a:rPr lang="en-GB" dirty="0"/>
              <a:t>Will require 57.0 Man Hours to complete (95.0 – 38.0)</a:t>
            </a:r>
          </a:p>
          <a:p>
            <a:endParaRPr lang="en-GB" dirty="0"/>
          </a:p>
        </p:txBody>
      </p:sp>
      <p:sp>
        <p:nvSpPr>
          <p:cNvPr id="13" name="Content Placeholder 12"/>
          <p:cNvSpPr>
            <a:spLocks noGrp="1"/>
          </p:cNvSpPr>
          <p:nvPr>
            <p:ph sz="quarter" idx="4"/>
          </p:nvPr>
        </p:nvSpPr>
        <p:spPr/>
        <p:txBody>
          <a:bodyPr/>
          <a:lstStyle/>
          <a:p>
            <a:endParaRPr lang="en-GB"/>
          </a:p>
        </p:txBody>
      </p:sp>
      <p:grpSp>
        <p:nvGrpSpPr>
          <p:cNvPr id="4" name="object 4"/>
          <p:cNvGrpSpPr/>
          <p:nvPr/>
        </p:nvGrpSpPr>
        <p:grpSpPr>
          <a:xfrm>
            <a:off x="3810000" y="1524000"/>
            <a:ext cx="5638800" cy="5029200"/>
            <a:chOff x="1371600" y="3429000"/>
            <a:chExt cx="5124450" cy="3204210"/>
          </a:xfrm>
        </p:grpSpPr>
        <p:sp>
          <p:nvSpPr>
            <p:cNvPr id="5" name="object 5"/>
            <p:cNvSpPr/>
            <p:nvPr/>
          </p:nvSpPr>
          <p:spPr>
            <a:xfrm>
              <a:off x="1371600" y="3429000"/>
              <a:ext cx="5124450" cy="3152775"/>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843530" y="6441033"/>
              <a:ext cx="2175383" cy="192024"/>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4953000" y="6441033"/>
              <a:ext cx="103632" cy="192024"/>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04815" y="6441033"/>
              <a:ext cx="1075131" cy="192024"/>
            </a:xfrm>
            <a:prstGeom prst="rect">
              <a:avLst/>
            </a:prstGeom>
            <a:blipFill>
              <a:blip r:embed="rId5"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406939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27"/>
            <a:ext cx="7921090" cy="1766509"/>
          </a:xfrm>
          <a:prstGeom prst="rect">
            <a:avLst/>
          </a:prstGeom>
        </p:spPr>
        <p:txBody>
          <a:bodyPr vert="horz" wrap="square" lIns="0" tIns="12065" rIns="0" bIns="0" rtlCol="0">
            <a:spAutoFit/>
          </a:bodyPr>
          <a:lstStyle/>
          <a:p>
            <a:pPr marL="913130" marR="5080" indent="-901065">
              <a:lnSpc>
                <a:spcPct val="100000"/>
              </a:lnSpc>
              <a:spcBef>
                <a:spcPts val="95"/>
              </a:spcBef>
            </a:pPr>
            <a:r>
              <a:rPr sz="3800" spc="-30" dirty="0"/>
              <a:t>Percentage </a:t>
            </a:r>
            <a:r>
              <a:rPr sz="3800" spc="-5" dirty="0"/>
              <a:t>Man </a:t>
            </a:r>
            <a:r>
              <a:rPr sz="3800" spc="-15" dirty="0"/>
              <a:t>Hours versus </a:t>
            </a:r>
            <a:r>
              <a:rPr sz="3800" spc="-10" dirty="0"/>
              <a:t>Time  </a:t>
            </a:r>
            <a:r>
              <a:rPr sz="3800" spc="-5" dirty="0"/>
              <a:t>(Baseline = 100%) S</a:t>
            </a:r>
            <a:r>
              <a:rPr sz="3800" spc="-25" dirty="0"/>
              <a:t> </a:t>
            </a:r>
            <a:r>
              <a:rPr sz="3800" spc="-10" dirty="0"/>
              <a:t>Curves</a:t>
            </a:r>
          </a:p>
        </p:txBody>
      </p:sp>
      <p:sp>
        <p:nvSpPr>
          <p:cNvPr id="7" name="Content Placeholder 6"/>
          <p:cNvSpPr>
            <a:spLocks noGrp="1"/>
          </p:cNvSpPr>
          <p:nvPr>
            <p:ph sz="half" idx="2"/>
          </p:nvPr>
        </p:nvSpPr>
        <p:spPr>
          <a:xfrm>
            <a:off x="232575" y="1888067"/>
            <a:ext cx="3298113" cy="4897352"/>
          </a:xfrm>
        </p:spPr>
        <p:txBody>
          <a:bodyPr>
            <a:normAutofit fontScale="92500"/>
          </a:bodyPr>
          <a:lstStyle/>
          <a:p>
            <a:r>
              <a:rPr lang="en-GB" dirty="0"/>
              <a:t>By setting the Baseline S-curve to finish at 100%, the Project's percentage growth (or contraction) may be compared to the Baseline Schedule, and the Baseline % Complete as of the Cut Off Date may be determined</a:t>
            </a:r>
            <a:r>
              <a:rPr lang="en-GB" dirty="0" smtClean="0"/>
              <a:t>.</a:t>
            </a:r>
          </a:p>
          <a:p>
            <a:r>
              <a:rPr lang="en-GB" dirty="0"/>
              <a:t>Analysis of the </a:t>
            </a:r>
            <a:r>
              <a:rPr lang="en-GB" dirty="0" smtClean="0"/>
              <a:t>given S‑curves </a:t>
            </a:r>
            <a:r>
              <a:rPr lang="en-GB" dirty="0"/>
              <a:t>reveals the Project as of the </a:t>
            </a:r>
            <a:r>
              <a:rPr lang="en-GB" dirty="0" smtClean="0"/>
              <a:t>3rd </a:t>
            </a:r>
            <a:r>
              <a:rPr lang="en-GB" dirty="0"/>
              <a:t>of </a:t>
            </a:r>
            <a:r>
              <a:rPr lang="en-GB" dirty="0" smtClean="0"/>
              <a:t>May 2012:</a:t>
            </a:r>
            <a:endParaRPr lang="en-GB" dirty="0"/>
          </a:p>
          <a:p>
            <a:r>
              <a:rPr lang="en-GB" dirty="0"/>
              <a:t>Has grown in scope by 5.56% (105.56 – 100.00)</a:t>
            </a:r>
          </a:p>
          <a:p>
            <a:r>
              <a:rPr lang="en-GB" dirty="0"/>
              <a:t>Was planned to be 86.67% complete</a:t>
            </a:r>
          </a:p>
          <a:p>
            <a:endParaRPr lang="en-GB" dirty="0"/>
          </a:p>
        </p:txBody>
      </p:sp>
      <p:sp>
        <p:nvSpPr>
          <p:cNvPr id="8" name="Text Placeholder 7"/>
          <p:cNvSpPr>
            <a:spLocks noGrp="1"/>
          </p:cNvSpPr>
          <p:nvPr>
            <p:ph type="body" sz="quarter" idx="3"/>
          </p:nvPr>
        </p:nvSpPr>
        <p:spPr/>
        <p:txBody>
          <a:bodyPr/>
          <a:lstStyle/>
          <a:p>
            <a:endParaRPr lang="en-GB"/>
          </a:p>
        </p:txBody>
      </p:sp>
      <p:sp>
        <p:nvSpPr>
          <p:cNvPr id="9" name="Content Placeholder 8"/>
          <p:cNvSpPr>
            <a:spLocks noGrp="1"/>
          </p:cNvSpPr>
          <p:nvPr>
            <p:ph sz="quarter" idx="4"/>
          </p:nvPr>
        </p:nvSpPr>
        <p:spPr/>
        <p:txBody>
          <a:bodyPr/>
          <a:lstStyle/>
          <a:p>
            <a:endParaRPr lang="en-GB"/>
          </a:p>
        </p:txBody>
      </p:sp>
      <p:grpSp>
        <p:nvGrpSpPr>
          <p:cNvPr id="3" name="object 3"/>
          <p:cNvGrpSpPr/>
          <p:nvPr/>
        </p:nvGrpSpPr>
        <p:grpSpPr>
          <a:xfrm>
            <a:off x="3556088" y="1175520"/>
            <a:ext cx="5587912" cy="6063481"/>
            <a:chOff x="211581" y="1640472"/>
            <a:chExt cx="6346648" cy="4992585"/>
          </a:xfrm>
        </p:grpSpPr>
        <p:sp>
          <p:nvSpPr>
            <p:cNvPr id="4" name="object 4"/>
            <p:cNvSpPr/>
            <p:nvPr/>
          </p:nvSpPr>
          <p:spPr>
            <a:xfrm>
              <a:off x="211581" y="1640472"/>
              <a:ext cx="6346648" cy="4678874"/>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4953000" y="6441033"/>
              <a:ext cx="103632" cy="192024"/>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90425"/>
            <a:ext cx="8382000" cy="1181734"/>
          </a:xfrm>
          <a:prstGeom prst="rect">
            <a:avLst/>
          </a:prstGeom>
        </p:spPr>
        <p:txBody>
          <a:bodyPr vert="horz" wrap="square" lIns="0" tIns="12065" rIns="0" bIns="0" rtlCol="0">
            <a:spAutoFit/>
          </a:bodyPr>
          <a:lstStyle/>
          <a:p>
            <a:pPr marL="1147445" marR="5080" indent="-1135380">
              <a:lnSpc>
                <a:spcPct val="100000"/>
              </a:lnSpc>
              <a:spcBef>
                <a:spcPts val="95"/>
              </a:spcBef>
            </a:pPr>
            <a:r>
              <a:rPr sz="3800" spc="-30" dirty="0"/>
              <a:t>Percentage </a:t>
            </a:r>
            <a:r>
              <a:rPr sz="3800" spc="-5" dirty="0"/>
              <a:t>Man </a:t>
            </a:r>
            <a:r>
              <a:rPr sz="3800" spc="-15" dirty="0"/>
              <a:t>Hours versus </a:t>
            </a:r>
            <a:r>
              <a:rPr sz="3800" spc="-10" dirty="0"/>
              <a:t>Time  </a:t>
            </a:r>
            <a:r>
              <a:rPr sz="3800" spc="-65" dirty="0"/>
              <a:t>(Target </a:t>
            </a:r>
            <a:r>
              <a:rPr sz="3800" spc="-5" dirty="0"/>
              <a:t>= 100%) S</a:t>
            </a:r>
            <a:r>
              <a:rPr sz="3800" spc="40" dirty="0"/>
              <a:t> </a:t>
            </a:r>
            <a:r>
              <a:rPr sz="3800" spc="-10" dirty="0"/>
              <a:t>Curves</a:t>
            </a:r>
          </a:p>
        </p:txBody>
      </p:sp>
      <p:grpSp>
        <p:nvGrpSpPr>
          <p:cNvPr id="3" name="object 3"/>
          <p:cNvGrpSpPr/>
          <p:nvPr/>
        </p:nvGrpSpPr>
        <p:grpSpPr>
          <a:xfrm>
            <a:off x="609600" y="1676438"/>
            <a:ext cx="7772400" cy="4956619"/>
            <a:chOff x="609600" y="1676438"/>
            <a:chExt cx="7772400" cy="4956619"/>
          </a:xfrm>
        </p:grpSpPr>
        <p:sp>
          <p:nvSpPr>
            <p:cNvPr id="4" name="object 4"/>
            <p:cNvSpPr/>
            <p:nvPr/>
          </p:nvSpPr>
          <p:spPr>
            <a:xfrm>
              <a:off x="609600" y="1676438"/>
              <a:ext cx="7772400" cy="4771136"/>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4953000" y="6441033"/>
              <a:ext cx="103632" cy="192024"/>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0264" y="461594"/>
            <a:ext cx="4903470" cy="697230"/>
          </a:xfrm>
          <a:prstGeom prst="rect">
            <a:avLst/>
          </a:prstGeom>
        </p:spPr>
        <p:txBody>
          <a:bodyPr vert="horz" wrap="square" lIns="0" tIns="13335" rIns="0" bIns="0" rtlCol="0">
            <a:spAutoFit/>
          </a:bodyPr>
          <a:lstStyle/>
          <a:p>
            <a:pPr marL="12700">
              <a:lnSpc>
                <a:spcPct val="100000"/>
              </a:lnSpc>
              <a:spcBef>
                <a:spcPts val="105"/>
              </a:spcBef>
            </a:pPr>
            <a:r>
              <a:rPr sz="4400" spc="-30" dirty="0"/>
              <a:t>Why </a:t>
            </a:r>
            <a:r>
              <a:rPr sz="4400" dirty="0"/>
              <a:t>Use an S</a:t>
            </a:r>
            <a:r>
              <a:rPr sz="4400" spc="-45" dirty="0"/>
              <a:t> </a:t>
            </a:r>
            <a:r>
              <a:rPr sz="4400" spc="-5" dirty="0"/>
              <a:t>Curve?</a:t>
            </a:r>
            <a:endParaRPr sz="4400"/>
          </a:p>
        </p:txBody>
      </p:sp>
      <p:sp>
        <p:nvSpPr>
          <p:cNvPr id="3" name="object 3"/>
          <p:cNvSpPr txBox="1"/>
          <p:nvPr/>
        </p:nvSpPr>
        <p:spPr>
          <a:xfrm>
            <a:off x="535940" y="1607565"/>
            <a:ext cx="7383780" cy="3245485"/>
          </a:xfrm>
          <a:prstGeom prst="rect">
            <a:avLst/>
          </a:prstGeom>
        </p:spPr>
        <p:txBody>
          <a:bodyPr vert="horz" wrap="square" lIns="0" tIns="13335" rIns="0" bIns="0" rtlCol="0">
            <a:spAutoFit/>
          </a:bodyPr>
          <a:lstStyle/>
          <a:p>
            <a:pPr marL="355600" marR="183515" indent="-342900">
              <a:lnSpc>
                <a:spcPct val="100000"/>
              </a:lnSpc>
              <a:spcBef>
                <a:spcPts val="105"/>
              </a:spcBef>
            </a:pPr>
            <a:r>
              <a:rPr sz="3200" dirty="0">
                <a:solidFill>
                  <a:srgbClr val="FFFFFF"/>
                </a:solidFill>
                <a:latin typeface="Carlito"/>
                <a:cs typeface="Carlito"/>
              </a:rPr>
              <a:t>S </a:t>
            </a:r>
            <a:r>
              <a:rPr sz="3200" spc="-5" dirty="0">
                <a:solidFill>
                  <a:srgbClr val="FFFFFF"/>
                </a:solidFill>
                <a:latin typeface="Carlito"/>
                <a:cs typeface="Carlito"/>
              </a:rPr>
              <a:t>Curves </a:t>
            </a:r>
            <a:r>
              <a:rPr sz="3200" spc="-10" dirty="0">
                <a:solidFill>
                  <a:srgbClr val="FFFFFF"/>
                </a:solidFill>
                <a:latin typeface="Carlito"/>
                <a:cs typeface="Carlito"/>
              </a:rPr>
              <a:t>allows </a:t>
            </a:r>
            <a:r>
              <a:rPr sz="3200" spc="-15" dirty="0">
                <a:solidFill>
                  <a:srgbClr val="FFFFFF"/>
                </a:solidFill>
                <a:latin typeface="Carlito"/>
                <a:cs typeface="Carlito"/>
              </a:rPr>
              <a:t>project </a:t>
            </a:r>
            <a:r>
              <a:rPr sz="3200" spc="-10" dirty="0">
                <a:solidFill>
                  <a:srgbClr val="FFFFFF"/>
                </a:solidFill>
                <a:latin typeface="Carlito"/>
                <a:cs typeface="Carlito"/>
              </a:rPr>
              <a:t>managers </a:t>
            </a:r>
            <a:r>
              <a:rPr sz="3200" spc="-25" dirty="0">
                <a:solidFill>
                  <a:srgbClr val="FFFFFF"/>
                </a:solidFill>
                <a:latin typeface="Carlito"/>
                <a:cs typeface="Carlito"/>
              </a:rPr>
              <a:t>to </a:t>
            </a:r>
            <a:r>
              <a:rPr sz="3200" spc="-5" dirty="0">
                <a:solidFill>
                  <a:srgbClr val="FFFFFF"/>
                </a:solidFill>
                <a:latin typeface="Carlito"/>
                <a:cs typeface="Carlito"/>
              </a:rPr>
              <a:t>quickly  </a:t>
            </a:r>
            <a:r>
              <a:rPr sz="3200" spc="-10" dirty="0">
                <a:solidFill>
                  <a:srgbClr val="FFFFFF"/>
                </a:solidFill>
                <a:latin typeface="Carlito"/>
                <a:cs typeface="Carlito"/>
              </a:rPr>
              <a:t>identify:</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10" dirty="0">
                <a:solidFill>
                  <a:srgbClr val="FFFFFF"/>
                </a:solidFill>
                <a:latin typeface="Carlito"/>
                <a:cs typeface="Carlito"/>
              </a:rPr>
              <a:t>Project</a:t>
            </a:r>
            <a:r>
              <a:rPr sz="3200" spc="-45" dirty="0">
                <a:solidFill>
                  <a:srgbClr val="FFFFFF"/>
                </a:solidFill>
                <a:latin typeface="Carlito"/>
                <a:cs typeface="Carlito"/>
              </a:rPr>
              <a:t> </a:t>
            </a:r>
            <a:r>
              <a:rPr sz="3200" spc="-15" dirty="0">
                <a:solidFill>
                  <a:srgbClr val="FFFFFF"/>
                </a:solidFill>
                <a:latin typeface="Carlito"/>
                <a:cs typeface="Carlito"/>
              </a:rPr>
              <a:t>Progress</a:t>
            </a:r>
            <a:endParaRPr sz="3200">
              <a:latin typeface="Carlito"/>
              <a:cs typeface="Carlito"/>
            </a:endParaRPr>
          </a:p>
          <a:p>
            <a:pPr marL="355600" marR="5080" indent="-342900">
              <a:lnSpc>
                <a:spcPct val="100000"/>
              </a:lnSpc>
              <a:spcBef>
                <a:spcPts val="765"/>
              </a:spcBef>
              <a:buFont typeface="Arial"/>
              <a:buChar char="•"/>
              <a:tabLst>
                <a:tab pos="354965" algn="l"/>
                <a:tab pos="355600" algn="l"/>
              </a:tabLst>
            </a:pPr>
            <a:r>
              <a:rPr sz="3200" spc="-10" dirty="0">
                <a:solidFill>
                  <a:srgbClr val="FFFFFF"/>
                </a:solidFill>
                <a:latin typeface="Carlito"/>
                <a:cs typeface="Carlito"/>
              </a:rPr>
              <a:t>Project Growth </a:t>
            </a:r>
            <a:r>
              <a:rPr sz="3200" spc="-5" dirty="0">
                <a:solidFill>
                  <a:srgbClr val="FFFFFF"/>
                </a:solidFill>
                <a:latin typeface="Carlito"/>
                <a:cs typeface="Carlito"/>
              </a:rPr>
              <a:t>or </a:t>
            </a:r>
            <a:r>
              <a:rPr sz="3200" spc="-10" dirty="0">
                <a:solidFill>
                  <a:srgbClr val="FFFFFF"/>
                </a:solidFill>
                <a:latin typeface="Carlito"/>
                <a:cs typeface="Carlito"/>
              </a:rPr>
              <a:t>Contraction </a:t>
            </a:r>
            <a:r>
              <a:rPr sz="3200" spc="-5" dirty="0">
                <a:solidFill>
                  <a:srgbClr val="FFFFFF"/>
                </a:solidFill>
                <a:latin typeface="Carlito"/>
                <a:cs typeface="Carlito"/>
              </a:rPr>
              <a:t>(Man </a:t>
            </a:r>
            <a:r>
              <a:rPr sz="3200" spc="-15" dirty="0">
                <a:solidFill>
                  <a:srgbClr val="FFFFFF"/>
                </a:solidFill>
                <a:latin typeface="Carlito"/>
                <a:cs typeface="Carlito"/>
              </a:rPr>
              <a:t>Hours  </a:t>
            </a:r>
            <a:r>
              <a:rPr sz="3200" dirty="0">
                <a:solidFill>
                  <a:srgbClr val="FFFFFF"/>
                </a:solidFill>
                <a:latin typeface="Carlito"/>
                <a:cs typeface="Carlito"/>
              </a:rPr>
              <a:t>and / or </a:t>
            </a:r>
            <a:r>
              <a:rPr sz="3200" spc="-10" dirty="0">
                <a:solidFill>
                  <a:srgbClr val="FFFFFF"/>
                </a:solidFill>
                <a:latin typeface="Carlito"/>
                <a:cs typeface="Carlito"/>
              </a:rPr>
              <a:t>Costs,</a:t>
            </a:r>
            <a:r>
              <a:rPr sz="3200" spc="-20" dirty="0">
                <a:solidFill>
                  <a:srgbClr val="FFFFFF"/>
                </a:solidFill>
                <a:latin typeface="Carlito"/>
                <a:cs typeface="Carlito"/>
              </a:rPr>
              <a:t> </a:t>
            </a:r>
            <a:r>
              <a:rPr sz="3200" spc="-15" dirty="0">
                <a:solidFill>
                  <a:srgbClr val="FFFFFF"/>
                </a:solidFill>
                <a:latin typeface="Carlito"/>
                <a:cs typeface="Carlito"/>
              </a:rPr>
              <a:t>Duration)</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10" dirty="0">
                <a:solidFill>
                  <a:srgbClr val="FFFFFF"/>
                </a:solidFill>
                <a:latin typeface="Carlito"/>
                <a:cs typeface="Carlito"/>
              </a:rPr>
              <a:t>Project Start </a:t>
            </a:r>
            <a:r>
              <a:rPr sz="3200" dirty="0">
                <a:solidFill>
                  <a:srgbClr val="FFFFFF"/>
                </a:solidFill>
                <a:latin typeface="Carlito"/>
                <a:cs typeface="Carlito"/>
              </a:rPr>
              <a:t>and / </a:t>
            </a:r>
            <a:r>
              <a:rPr sz="3200" spc="-5" dirty="0">
                <a:solidFill>
                  <a:srgbClr val="FFFFFF"/>
                </a:solidFill>
                <a:latin typeface="Carlito"/>
                <a:cs typeface="Carlito"/>
              </a:rPr>
              <a:t>or Finish</a:t>
            </a:r>
            <a:r>
              <a:rPr sz="3200" dirty="0">
                <a:solidFill>
                  <a:srgbClr val="FFFFFF"/>
                </a:solidFill>
                <a:latin typeface="Carlito"/>
                <a:cs typeface="Carlito"/>
              </a:rPr>
              <a:t> </a:t>
            </a:r>
            <a:r>
              <a:rPr sz="3200" spc="-10" dirty="0">
                <a:solidFill>
                  <a:srgbClr val="FFFFFF"/>
                </a:solidFill>
                <a:latin typeface="Carlito"/>
                <a:cs typeface="Carlito"/>
              </a:rPr>
              <a:t>Slippage</a:t>
            </a:r>
            <a:endParaRPr sz="3200">
              <a:latin typeface="Carlito"/>
              <a:cs typeface="Carlit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7793227" cy="1305486"/>
          </a:xfrm>
          <a:prstGeom prst="rect">
            <a:avLst/>
          </a:prstGeom>
        </p:spPr>
        <p:txBody>
          <a:bodyPr vert="horz" wrap="square" lIns="0" tIns="12700" rIns="0" bIns="0" rtlCol="0">
            <a:spAutoFit/>
          </a:bodyPr>
          <a:lstStyle/>
          <a:p>
            <a:r>
              <a:rPr lang="en-GB" b="1" dirty="0"/>
              <a:t> Calculating Project Growth using S-curves</a:t>
            </a:r>
          </a:p>
        </p:txBody>
      </p:sp>
      <p:sp>
        <p:nvSpPr>
          <p:cNvPr id="3" name="object 3"/>
          <p:cNvSpPr txBox="1"/>
          <p:nvPr/>
        </p:nvSpPr>
        <p:spPr>
          <a:xfrm>
            <a:off x="497840" y="4586096"/>
            <a:ext cx="8054340" cy="1868332"/>
          </a:xfrm>
          <a:prstGeom prst="rect">
            <a:avLst/>
          </a:prstGeom>
        </p:spPr>
        <p:txBody>
          <a:bodyPr vert="horz" wrap="square" lIns="0" tIns="94615" rIns="0" bIns="0" rtlCol="0">
            <a:spAutoFit/>
          </a:bodyPr>
          <a:lstStyle/>
          <a:p>
            <a:pPr marL="50800" marR="55880">
              <a:lnSpc>
                <a:spcPct val="80000"/>
              </a:lnSpc>
              <a:spcBef>
                <a:spcPts val="745"/>
              </a:spcBef>
              <a:tabLst>
                <a:tab pos="393065" algn="l"/>
                <a:tab pos="393700" algn="l"/>
              </a:tabLst>
            </a:pPr>
            <a:r>
              <a:rPr lang="en-GB" dirty="0"/>
              <a:t>Comparison of the Baseline and Target S-curves quickly reveals if the project has grown (Target S-curve finishes above Baseline S-curve) or contracted (Target S-curve finishes below Baseline S-curve) in scope. A change in the project's scopes implies a re-allocation of resources (increase or decrease), and the very possible requirement to raise contract variations. If the resources are fixed, then the duration of the project will increase (finish later) or decrease (finish earlier), possibly leading to the need to submit an extension of time claim.</a:t>
            </a:r>
            <a:endParaRPr sz="2700" dirty="0">
              <a:latin typeface="Carlito"/>
              <a:cs typeface="Carlito"/>
            </a:endParaRPr>
          </a:p>
        </p:txBody>
      </p:sp>
      <p:sp>
        <p:nvSpPr>
          <p:cNvPr id="5" name="object 4"/>
          <p:cNvSpPr/>
          <p:nvPr/>
        </p:nvSpPr>
        <p:spPr>
          <a:xfrm>
            <a:off x="1447800" y="1371600"/>
            <a:ext cx="6477000" cy="2819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3601" y="461594"/>
            <a:ext cx="3404360" cy="697230"/>
          </a:xfrm>
          <a:prstGeom prst="rect">
            <a:avLst/>
          </a:prstGeom>
        </p:spPr>
        <p:txBody>
          <a:bodyPr vert="horz" wrap="square" lIns="0" tIns="13335" rIns="0" bIns="0" rtlCol="0">
            <a:spAutoFit/>
          </a:bodyPr>
          <a:lstStyle/>
          <a:p>
            <a:pPr marL="12700">
              <a:lnSpc>
                <a:spcPct val="100000"/>
              </a:lnSpc>
              <a:spcBef>
                <a:spcPts val="105"/>
              </a:spcBef>
            </a:pPr>
            <a:r>
              <a:rPr sz="4400" b="0" spc="-5" dirty="0">
                <a:latin typeface="Carlito"/>
                <a:cs typeface="Carlito"/>
              </a:rPr>
              <a:t>Slippa</a:t>
            </a:r>
            <a:r>
              <a:rPr sz="4400" b="0" spc="-25" dirty="0">
                <a:latin typeface="Carlito"/>
                <a:cs typeface="Carlito"/>
              </a:rPr>
              <a:t>g</a:t>
            </a:r>
            <a:r>
              <a:rPr sz="4400" b="0" dirty="0">
                <a:latin typeface="Carlito"/>
                <a:cs typeface="Carlito"/>
              </a:rPr>
              <a:t>e</a:t>
            </a:r>
            <a:endParaRPr sz="4400" dirty="0">
              <a:latin typeface="Carlito"/>
              <a:cs typeface="Carlito"/>
            </a:endParaRPr>
          </a:p>
        </p:txBody>
      </p:sp>
      <p:sp>
        <p:nvSpPr>
          <p:cNvPr id="3" name="object 3"/>
          <p:cNvSpPr txBox="1"/>
          <p:nvPr/>
        </p:nvSpPr>
        <p:spPr>
          <a:xfrm>
            <a:off x="535940" y="1558797"/>
            <a:ext cx="7851140" cy="4465320"/>
          </a:xfrm>
          <a:prstGeom prst="rect">
            <a:avLst/>
          </a:prstGeom>
        </p:spPr>
        <p:txBody>
          <a:bodyPr vert="horz" wrap="square" lIns="0" tIns="61594" rIns="0" bIns="0" rtlCol="0">
            <a:spAutoFit/>
          </a:bodyPr>
          <a:lstStyle/>
          <a:p>
            <a:pPr marL="355600" marR="5080" indent="-342900">
              <a:lnSpc>
                <a:spcPct val="90000"/>
              </a:lnSpc>
              <a:spcBef>
                <a:spcPts val="484"/>
              </a:spcBef>
              <a:buFont typeface="Arial"/>
              <a:buChar char="•"/>
              <a:tabLst>
                <a:tab pos="354965" algn="l"/>
                <a:tab pos="355600" algn="l"/>
              </a:tabLst>
            </a:pPr>
            <a:r>
              <a:rPr sz="3200" spc="-10" dirty="0">
                <a:solidFill>
                  <a:srgbClr val="FFFFFF"/>
                </a:solidFill>
                <a:latin typeface="Carlito"/>
                <a:cs typeface="Carlito"/>
              </a:rPr>
              <a:t>Slippage </a:t>
            </a:r>
            <a:r>
              <a:rPr sz="3200" dirty="0">
                <a:solidFill>
                  <a:srgbClr val="FFFFFF"/>
                </a:solidFill>
                <a:latin typeface="Carlito"/>
                <a:cs typeface="Carlito"/>
              </a:rPr>
              <a:t>is </a:t>
            </a:r>
            <a:r>
              <a:rPr sz="3200" spc="-10" dirty="0">
                <a:solidFill>
                  <a:srgbClr val="FFFFFF"/>
                </a:solidFill>
                <a:latin typeface="Carlito"/>
                <a:cs typeface="Carlito"/>
              </a:rPr>
              <a:t>defined </a:t>
            </a:r>
            <a:r>
              <a:rPr sz="3200" dirty="0">
                <a:solidFill>
                  <a:srgbClr val="FFFFFF"/>
                </a:solidFill>
                <a:latin typeface="Carlito"/>
                <a:cs typeface="Carlito"/>
              </a:rPr>
              <a:t>as </a:t>
            </a:r>
            <a:r>
              <a:rPr sz="3200" spc="5" dirty="0">
                <a:solidFill>
                  <a:srgbClr val="FFFFFF"/>
                </a:solidFill>
                <a:latin typeface="Carlito"/>
                <a:cs typeface="Carlito"/>
              </a:rPr>
              <a:t>"</a:t>
            </a:r>
            <a:r>
              <a:rPr sz="3200" i="1" spc="5" dirty="0">
                <a:solidFill>
                  <a:srgbClr val="FFFFFF"/>
                </a:solidFill>
                <a:latin typeface="Carlito"/>
                <a:cs typeface="Carlito"/>
              </a:rPr>
              <a:t>the </a:t>
            </a:r>
            <a:r>
              <a:rPr sz="3200" i="1" spc="-10" dirty="0">
                <a:solidFill>
                  <a:srgbClr val="FFFFFF"/>
                </a:solidFill>
                <a:latin typeface="Carlito"/>
                <a:cs typeface="Carlito"/>
              </a:rPr>
              <a:t>amount </a:t>
            </a:r>
            <a:r>
              <a:rPr sz="3200" i="1" spc="-5" dirty="0">
                <a:solidFill>
                  <a:srgbClr val="FFFFFF"/>
                </a:solidFill>
                <a:latin typeface="Carlito"/>
                <a:cs typeface="Carlito"/>
              </a:rPr>
              <a:t>of </a:t>
            </a:r>
            <a:r>
              <a:rPr sz="3200" i="1" dirty="0">
                <a:solidFill>
                  <a:srgbClr val="FFFFFF"/>
                </a:solidFill>
                <a:latin typeface="Carlito"/>
                <a:cs typeface="Carlito"/>
              </a:rPr>
              <a:t>time a  </a:t>
            </a:r>
            <a:r>
              <a:rPr sz="3200" i="1" spc="-15" dirty="0">
                <a:solidFill>
                  <a:srgbClr val="FFFFFF"/>
                </a:solidFill>
                <a:latin typeface="Carlito"/>
                <a:cs typeface="Carlito"/>
              </a:rPr>
              <a:t>task </a:t>
            </a:r>
            <a:r>
              <a:rPr sz="3200" i="1" spc="-5" dirty="0">
                <a:solidFill>
                  <a:srgbClr val="FFFFFF"/>
                </a:solidFill>
                <a:latin typeface="Carlito"/>
                <a:cs typeface="Carlito"/>
              </a:rPr>
              <a:t>has </a:t>
            </a:r>
            <a:r>
              <a:rPr sz="3200" i="1" dirty="0">
                <a:solidFill>
                  <a:srgbClr val="FFFFFF"/>
                </a:solidFill>
                <a:latin typeface="Carlito"/>
                <a:cs typeface="Carlito"/>
              </a:rPr>
              <a:t>been </a:t>
            </a:r>
            <a:r>
              <a:rPr sz="3200" i="1" spc="-5" dirty="0">
                <a:solidFill>
                  <a:srgbClr val="FFFFFF"/>
                </a:solidFill>
                <a:latin typeface="Carlito"/>
                <a:cs typeface="Carlito"/>
              </a:rPr>
              <a:t>delayed from </a:t>
            </a:r>
            <a:r>
              <a:rPr sz="3200" i="1" dirty="0">
                <a:solidFill>
                  <a:srgbClr val="FFFFFF"/>
                </a:solidFill>
                <a:latin typeface="Carlito"/>
                <a:cs typeface="Carlito"/>
              </a:rPr>
              <a:t>its </a:t>
            </a:r>
            <a:r>
              <a:rPr sz="3200" i="1" spc="-5" dirty="0">
                <a:solidFill>
                  <a:srgbClr val="FFFFFF"/>
                </a:solidFill>
                <a:latin typeface="Carlito"/>
                <a:cs typeface="Carlito"/>
              </a:rPr>
              <a:t>original  baseline schedule. The slippage </a:t>
            </a:r>
            <a:r>
              <a:rPr sz="3200" i="1" dirty="0">
                <a:solidFill>
                  <a:srgbClr val="FFFFFF"/>
                </a:solidFill>
                <a:latin typeface="Carlito"/>
                <a:cs typeface="Carlito"/>
              </a:rPr>
              <a:t>is the  </a:t>
            </a:r>
            <a:r>
              <a:rPr sz="3200" i="1" spc="-10" dirty="0">
                <a:solidFill>
                  <a:srgbClr val="FFFFFF"/>
                </a:solidFill>
                <a:latin typeface="Carlito"/>
                <a:cs typeface="Carlito"/>
              </a:rPr>
              <a:t>difference </a:t>
            </a:r>
            <a:r>
              <a:rPr sz="3200" i="1" spc="-5" dirty="0">
                <a:solidFill>
                  <a:srgbClr val="FFFFFF"/>
                </a:solidFill>
                <a:latin typeface="Carlito"/>
                <a:cs typeface="Carlito"/>
              </a:rPr>
              <a:t>between </a:t>
            </a:r>
            <a:r>
              <a:rPr sz="3200" i="1" dirty="0">
                <a:solidFill>
                  <a:srgbClr val="FFFFFF"/>
                </a:solidFill>
                <a:latin typeface="Carlito"/>
                <a:cs typeface="Carlito"/>
              </a:rPr>
              <a:t>the </a:t>
            </a:r>
            <a:r>
              <a:rPr sz="3200" i="1" spc="-5" dirty="0">
                <a:solidFill>
                  <a:srgbClr val="FFFFFF"/>
                </a:solidFill>
                <a:latin typeface="Carlito"/>
                <a:cs typeface="Carlito"/>
              </a:rPr>
              <a:t>scheduled </a:t>
            </a:r>
            <a:r>
              <a:rPr sz="3200" i="1" spc="-20" dirty="0">
                <a:solidFill>
                  <a:srgbClr val="FFFFFF"/>
                </a:solidFill>
                <a:latin typeface="Carlito"/>
                <a:cs typeface="Carlito"/>
              </a:rPr>
              <a:t>start </a:t>
            </a:r>
            <a:r>
              <a:rPr sz="3200" i="1" spc="-5" dirty="0">
                <a:solidFill>
                  <a:srgbClr val="FFFFFF"/>
                </a:solidFill>
                <a:latin typeface="Carlito"/>
                <a:cs typeface="Carlito"/>
              </a:rPr>
              <a:t>or  finish </a:t>
            </a:r>
            <a:r>
              <a:rPr sz="3200" i="1" spc="-15" dirty="0">
                <a:solidFill>
                  <a:srgbClr val="FFFFFF"/>
                </a:solidFill>
                <a:latin typeface="Carlito"/>
                <a:cs typeface="Carlito"/>
              </a:rPr>
              <a:t>date </a:t>
            </a:r>
            <a:r>
              <a:rPr sz="3200" i="1" spc="-20" dirty="0">
                <a:solidFill>
                  <a:srgbClr val="FFFFFF"/>
                </a:solidFill>
                <a:latin typeface="Carlito"/>
                <a:cs typeface="Carlito"/>
              </a:rPr>
              <a:t>for </a:t>
            </a:r>
            <a:r>
              <a:rPr sz="3200" i="1" dirty="0">
                <a:solidFill>
                  <a:srgbClr val="FFFFFF"/>
                </a:solidFill>
                <a:latin typeface="Carlito"/>
                <a:cs typeface="Carlito"/>
              </a:rPr>
              <a:t>a </a:t>
            </a:r>
            <a:r>
              <a:rPr sz="3200" i="1" spc="-20" dirty="0">
                <a:solidFill>
                  <a:srgbClr val="FFFFFF"/>
                </a:solidFill>
                <a:latin typeface="Carlito"/>
                <a:cs typeface="Carlito"/>
              </a:rPr>
              <a:t>task </a:t>
            </a:r>
            <a:r>
              <a:rPr sz="3200" i="1" spc="-5" dirty="0">
                <a:solidFill>
                  <a:srgbClr val="FFFFFF"/>
                </a:solidFill>
                <a:latin typeface="Carlito"/>
                <a:cs typeface="Carlito"/>
              </a:rPr>
              <a:t>and </a:t>
            </a:r>
            <a:r>
              <a:rPr sz="3200" i="1" dirty="0">
                <a:solidFill>
                  <a:srgbClr val="FFFFFF"/>
                </a:solidFill>
                <a:latin typeface="Carlito"/>
                <a:cs typeface="Carlito"/>
              </a:rPr>
              <a:t>the </a:t>
            </a:r>
            <a:r>
              <a:rPr sz="3200" i="1" spc="-5" dirty="0">
                <a:solidFill>
                  <a:srgbClr val="FFFFFF"/>
                </a:solidFill>
                <a:latin typeface="Carlito"/>
                <a:cs typeface="Carlito"/>
              </a:rPr>
              <a:t>baseline </a:t>
            </a:r>
            <a:r>
              <a:rPr sz="3200" i="1" spc="-20" dirty="0">
                <a:solidFill>
                  <a:srgbClr val="FFFFFF"/>
                </a:solidFill>
                <a:latin typeface="Carlito"/>
                <a:cs typeface="Carlito"/>
              </a:rPr>
              <a:t>start </a:t>
            </a:r>
            <a:r>
              <a:rPr sz="3200" i="1" spc="-5" dirty="0">
                <a:solidFill>
                  <a:srgbClr val="FFFFFF"/>
                </a:solidFill>
                <a:latin typeface="Carlito"/>
                <a:cs typeface="Carlito"/>
              </a:rPr>
              <a:t>or  finish </a:t>
            </a:r>
            <a:r>
              <a:rPr sz="3200" i="1" spc="-15" dirty="0">
                <a:solidFill>
                  <a:srgbClr val="FFFFFF"/>
                </a:solidFill>
                <a:latin typeface="Carlito"/>
                <a:cs typeface="Carlito"/>
              </a:rPr>
              <a:t>date. </a:t>
            </a:r>
            <a:r>
              <a:rPr sz="3200" i="1" spc="-5" dirty="0">
                <a:solidFill>
                  <a:srgbClr val="FFFFFF"/>
                </a:solidFill>
                <a:latin typeface="Carlito"/>
                <a:cs typeface="Carlito"/>
              </a:rPr>
              <a:t>Slippage </a:t>
            </a:r>
            <a:r>
              <a:rPr sz="3200" i="1" spc="-10" dirty="0">
                <a:solidFill>
                  <a:srgbClr val="FFFFFF"/>
                </a:solidFill>
                <a:latin typeface="Carlito"/>
                <a:cs typeface="Carlito"/>
              </a:rPr>
              <a:t>can occur </a:t>
            </a:r>
            <a:r>
              <a:rPr sz="3200" i="1" dirty="0">
                <a:solidFill>
                  <a:srgbClr val="FFFFFF"/>
                </a:solidFill>
                <a:latin typeface="Carlito"/>
                <a:cs typeface="Carlito"/>
              </a:rPr>
              <a:t>when a  </a:t>
            </a:r>
            <a:r>
              <a:rPr sz="3200" i="1" spc="-5" dirty="0">
                <a:solidFill>
                  <a:srgbClr val="FFFFFF"/>
                </a:solidFill>
                <a:latin typeface="Carlito"/>
                <a:cs typeface="Carlito"/>
              </a:rPr>
              <a:t>baseline plan </a:t>
            </a:r>
            <a:r>
              <a:rPr sz="3200" i="1" dirty="0">
                <a:solidFill>
                  <a:srgbClr val="FFFFFF"/>
                </a:solidFill>
                <a:latin typeface="Carlito"/>
                <a:cs typeface="Carlito"/>
              </a:rPr>
              <a:t>is </a:t>
            </a:r>
            <a:r>
              <a:rPr sz="3200" i="1" spc="-5" dirty="0">
                <a:solidFill>
                  <a:srgbClr val="FFFFFF"/>
                </a:solidFill>
                <a:latin typeface="Carlito"/>
                <a:cs typeface="Carlito"/>
              </a:rPr>
              <a:t>set and </a:t>
            </a:r>
            <a:r>
              <a:rPr sz="3200" i="1" dirty="0">
                <a:solidFill>
                  <a:srgbClr val="FFFFFF"/>
                </a:solidFill>
                <a:latin typeface="Carlito"/>
                <a:cs typeface="Carlito"/>
              </a:rPr>
              <a:t>the </a:t>
            </a:r>
            <a:r>
              <a:rPr sz="3200" i="1" spc="-5" dirty="0">
                <a:solidFill>
                  <a:srgbClr val="FFFFFF"/>
                </a:solidFill>
                <a:latin typeface="Carlito"/>
                <a:cs typeface="Carlito"/>
              </a:rPr>
              <a:t>actual </a:t>
            </a:r>
            <a:r>
              <a:rPr sz="3200" i="1" spc="-15" dirty="0">
                <a:solidFill>
                  <a:srgbClr val="FFFFFF"/>
                </a:solidFill>
                <a:latin typeface="Carlito"/>
                <a:cs typeface="Carlito"/>
              </a:rPr>
              <a:t>dates  </a:t>
            </a:r>
            <a:r>
              <a:rPr sz="3200" i="1" spc="-10" dirty="0">
                <a:solidFill>
                  <a:srgbClr val="FFFFFF"/>
                </a:solidFill>
                <a:latin typeface="Carlito"/>
                <a:cs typeface="Carlito"/>
              </a:rPr>
              <a:t>subsequently entered </a:t>
            </a:r>
            <a:r>
              <a:rPr sz="3200" i="1" spc="-20" dirty="0">
                <a:solidFill>
                  <a:srgbClr val="FFFFFF"/>
                </a:solidFill>
                <a:latin typeface="Carlito"/>
                <a:cs typeface="Carlito"/>
              </a:rPr>
              <a:t>for tasks </a:t>
            </a:r>
            <a:r>
              <a:rPr sz="3200" i="1" spc="-5" dirty="0">
                <a:solidFill>
                  <a:srgbClr val="FFFFFF"/>
                </a:solidFill>
                <a:latin typeface="Carlito"/>
                <a:cs typeface="Carlito"/>
              </a:rPr>
              <a:t>are </a:t>
            </a:r>
            <a:r>
              <a:rPr sz="3200" i="1" spc="-10" dirty="0">
                <a:solidFill>
                  <a:srgbClr val="FFFFFF"/>
                </a:solidFill>
                <a:latin typeface="Carlito"/>
                <a:cs typeface="Carlito"/>
              </a:rPr>
              <a:t>later </a:t>
            </a:r>
            <a:r>
              <a:rPr sz="3200" i="1" dirty="0">
                <a:solidFill>
                  <a:srgbClr val="FFFFFF"/>
                </a:solidFill>
                <a:latin typeface="Carlito"/>
                <a:cs typeface="Carlito"/>
              </a:rPr>
              <a:t>than  </a:t>
            </a:r>
            <a:r>
              <a:rPr sz="3200" i="1" spc="-5" dirty="0">
                <a:solidFill>
                  <a:srgbClr val="FFFFFF"/>
                </a:solidFill>
                <a:latin typeface="Carlito"/>
                <a:cs typeface="Carlito"/>
              </a:rPr>
              <a:t>the baseline </a:t>
            </a:r>
            <a:r>
              <a:rPr sz="3200" i="1" spc="-10" dirty="0">
                <a:solidFill>
                  <a:srgbClr val="FFFFFF"/>
                </a:solidFill>
                <a:latin typeface="Carlito"/>
                <a:cs typeface="Carlito"/>
              </a:rPr>
              <a:t>dates </a:t>
            </a:r>
            <a:r>
              <a:rPr sz="3200" i="1" dirty="0">
                <a:solidFill>
                  <a:srgbClr val="FFFFFF"/>
                </a:solidFill>
                <a:latin typeface="Carlito"/>
                <a:cs typeface="Carlito"/>
              </a:rPr>
              <a:t>or </a:t>
            </a:r>
            <a:r>
              <a:rPr sz="3200" i="1" spc="-5" dirty="0">
                <a:solidFill>
                  <a:srgbClr val="FFFFFF"/>
                </a:solidFill>
                <a:latin typeface="Carlito"/>
                <a:cs typeface="Carlito"/>
              </a:rPr>
              <a:t>the actual durations are  </a:t>
            </a:r>
            <a:r>
              <a:rPr sz="3200" i="1" dirty="0">
                <a:solidFill>
                  <a:srgbClr val="FFFFFF"/>
                </a:solidFill>
                <a:latin typeface="Carlito"/>
                <a:cs typeface="Carlito"/>
              </a:rPr>
              <a:t>longer </a:t>
            </a:r>
            <a:r>
              <a:rPr sz="3200" i="1" spc="-5" dirty="0">
                <a:solidFill>
                  <a:srgbClr val="FFFFFF"/>
                </a:solidFill>
                <a:latin typeface="Carlito"/>
                <a:cs typeface="Carlito"/>
              </a:rPr>
              <a:t>than </a:t>
            </a:r>
            <a:r>
              <a:rPr sz="3200" i="1" dirty="0">
                <a:solidFill>
                  <a:srgbClr val="FFFFFF"/>
                </a:solidFill>
                <a:latin typeface="Carlito"/>
                <a:cs typeface="Carlito"/>
              </a:rPr>
              <a:t>the </a:t>
            </a:r>
            <a:r>
              <a:rPr sz="3200" i="1" spc="-5" dirty="0">
                <a:solidFill>
                  <a:srgbClr val="FFFFFF"/>
                </a:solidFill>
                <a:latin typeface="Carlito"/>
                <a:cs typeface="Carlito"/>
              </a:rPr>
              <a:t>baseline schedule</a:t>
            </a:r>
            <a:r>
              <a:rPr sz="3200" i="1" spc="15" dirty="0">
                <a:solidFill>
                  <a:srgbClr val="FFFFFF"/>
                </a:solidFill>
                <a:latin typeface="Carlito"/>
                <a:cs typeface="Carlito"/>
              </a:rPr>
              <a:t> </a:t>
            </a:r>
            <a:r>
              <a:rPr sz="3200" i="1" spc="-5" dirty="0">
                <a:solidFill>
                  <a:srgbClr val="FFFFFF"/>
                </a:solidFill>
                <a:latin typeface="Carlito"/>
                <a:cs typeface="Carlito"/>
              </a:rPr>
              <a:t>durations</a:t>
            </a:r>
            <a:r>
              <a:rPr sz="3200" spc="-5" dirty="0">
                <a:solidFill>
                  <a:srgbClr val="FFFFFF"/>
                </a:solidFill>
                <a:latin typeface="Carlito"/>
                <a:cs typeface="Carlito"/>
              </a:rPr>
              <a:t>".</a:t>
            </a:r>
            <a:endParaRPr sz="3200">
              <a:latin typeface="Carlito"/>
              <a:cs typeface="Carlit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2825750" marR="5080" indent="-2481580">
              <a:lnSpc>
                <a:spcPct val="100000"/>
              </a:lnSpc>
              <a:spcBef>
                <a:spcPts val="95"/>
              </a:spcBef>
            </a:pPr>
            <a:r>
              <a:rPr spc="-10" dirty="0"/>
              <a:t>Calculating Project Start </a:t>
            </a:r>
            <a:r>
              <a:rPr spc="-5" dirty="0"/>
              <a:t>/ </a:t>
            </a:r>
            <a:r>
              <a:rPr dirty="0"/>
              <a:t>Finish  </a:t>
            </a:r>
            <a:r>
              <a:rPr spc="-10" dirty="0"/>
              <a:t>Slippage</a:t>
            </a:r>
          </a:p>
        </p:txBody>
      </p:sp>
      <p:sp>
        <p:nvSpPr>
          <p:cNvPr id="3" name="object 3"/>
          <p:cNvSpPr/>
          <p:nvPr/>
        </p:nvSpPr>
        <p:spPr>
          <a:xfrm>
            <a:off x="838200" y="1819381"/>
            <a:ext cx="7620000" cy="43815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461594"/>
            <a:ext cx="4863210" cy="697230"/>
          </a:xfrm>
          <a:prstGeom prst="rect">
            <a:avLst/>
          </a:prstGeom>
        </p:spPr>
        <p:txBody>
          <a:bodyPr vert="horz" wrap="square" lIns="0" tIns="13335" rIns="0" bIns="0" rtlCol="0">
            <a:spAutoFit/>
          </a:bodyPr>
          <a:lstStyle/>
          <a:p>
            <a:pPr marL="12700">
              <a:lnSpc>
                <a:spcPct val="100000"/>
              </a:lnSpc>
              <a:spcBef>
                <a:spcPts val="105"/>
              </a:spcBef>
            </a:pPr>
            <a:r>
              <a:rPr sz="4400" dirty="0"/>
              <a:t>S </a:t>
            </a:r>
            <a:r>
              <a:rPr sz="4400" spc="-5" dirty="0"/>
              <a:t>Curve</a:t>
            </a:r>
            <a:r>
              <a:rPr sz="4400" spc="-65" dirty="0"/>
              <a:t> </a:t>
            </a:r>
            <a:r>
              <a:rPr sz="4400" spc="-5" dirty="0"/>
              <a:t>Analysis</a:t>
            </a:r>
            <a:endParaRPr sz="4400" dirty="0"/>
          </a:p>
        </p:txBody>
      </p:sp>
      <p:sp>
        <p:nvSpPr>
          <p:cNvPr id="3" name="object 3"/>
          <p:cNvSpPr txBox="1"/>
          <p:nvPr/>
        </p:nvSpPr>
        <p:spPr>
          <a:xfrm>
            <a:off x="535940" y="1545081"/>
            <a:ext cx="8054975" cy="4064635"/>
          </a:xfrm>
          <a:prstGeom prst="rect">
            <a:avLst/>
          </a:prstGeom>
        </p:spPr>
        <p:txBody>
          <a:bodyPr vert="horz" wrap="square" lIns="0" tIns="85725" rIns="0" bIns="0" rtlCol="0">
            <a:spAutoFit/>
          </a:bodyPr>
          <a:lstStyle/>
          <a:p>
            <a:pPr marL="355600" marR="139065" indent="-342900">
              <a:lnSpc>
                <a:spcPts val="2400"/>
              </a:lnSpc>
              <a:spcBef>
                <a:spcPts val="675"/>
              </a:spcBef>
              <a:buFont typeface="Arial"/>
              <a:buChar char="•"/>
              <a:tabLst>
                <a:tab pos="354965" algn="l"/>
                <a:tab pos="355600" algn="l"/>
                <a:tab pos="6320790" algn="l"/>
              </a:tabLst>
            </a:pPr>
            <a:r>
              <a:rPr sz="2500" b="1" spc="-10" dirty="0">
                <a:solidFill>
                  <a:srgbClr val="FFFFFF"/>
                </a:solidFill>
                <a:latin typeface="Carlito"/>
                <a:cs typeface="Carlito"/>
              </a:rPr>
              <a:t>The progress </a:t>
            </a:r>
            <a:r>
              <a:rPr sz="2500" b="1" spc="-5" dirty="0">
                <a:solidFill>
                  <a:srgbClr val="FFFFFF"/>
                </a:solidFill>
                <a:latin typeface="Carlito"/>
                <a:cs typeface="Carlito"/>
              </a:rPr>
              <a:t>of the </a:t>
            </a:r>
            <a:r>
              <a:rPr sz="2500" b="1" spc="-10" dirty="0">
                <a:solidFill>
                  <a:srgbClr val="FFFFFF"/>
                </a:solidFill>
                <a:latin typeface="Carlito"/>
                <a:cs typeface="Carlito"/>
              </a:rPr>
              <a:t>project </a:t>
            </a:r>
            <a:r>
              <a:rPr sz="2500" b="1" spc="-5" dirty="0">
                <a:solidFill>
                  <a:srgbClr val="FFFFFF"/>
                </a:solidFill>
                <a:latin typeface="Carlito"/>
                <a:cs typeface="Carlito"/>
              </a:rPr>
              <a:t>is behind</a:t>
            </a:r>
            <a:r>
              <a:rPr sz="2500" b="1" spc="90" dirty="0">
                <a:solidFill>
                  <a:srgbClr val="FFFFFF"/>
                </a:solidFill>
                <a:latin typeface="Carlito"/>
                <a:cs typeface="Carlito"/>
              </a:rPr>
              <a:t> </a:t>
            </a:r>
            <a:r>
              <a:rPr sz="2500" b="1" spc="-15" dirty="0">
                <a:solidFill>
                  <a:srgbClr val="FFFFFF"/>
                </a:solidFill>
                <a:latin typeface="Carlito"/>
                <a:cs typeface="Carlito"/>
              </a:rPr>
              <a:t>target </a:t>
            </a:r>
            <a:r>
              <a:rPr sz="2500" b="1" spc="-5" dirty="0">
                <a:solidFill>
                  <a:srgbClr val="FFFFFF"/>
                </a:solidFill>
                <a:latin typeface="Carlito"/>
                <a:cs typeface="Carlito"/>
              </a:rPr>
              <a:t>.	</a:t>
            </a:r>
            <a:r>
              <a:rPr sz="2500" spc="-10" dirty="0">
                <a:solidFill>
                  <a:srgbClr val="FFFFFF"/>
                </a:solidFill>
                <a:latin typeface="Carlito"/>
                <a:cs typeface="Carlito"/>
              </a:rPr>
              <a:t>The </a:t>
            </a:r>
            <a:r>
              <a:rPr sz="2500" spc="-5" dirty="0">
                <a:solidFill>
                  <a:srgbClr val="FFFFFF"/>
                </a:solidFill>
                <a:latin typeface="Carlito"/>
                <a:cs typeface="Carlito"/>
              </a:rPr>
              <a:t>Actual</a:t>
            </a:r>
            <a:r>
              <a:rPr sz="2500" spc="-40" dirty="0">
                <a:solidFill>
                  <a:srgbClr val="FFFFFF"/>
                </a:solidFill>
                <a:latin typeface="Carlito"/>
                <a:cs typeface="Carlito"/>
              </a:rPr>
              <a:t> </a:t>
            </a:r>
            <a:r>
              <a:rPr sz="2500" spc="-5" dirty="0">
                <a:solidFill>
                  <a:srgbClr val="FFFFFF"/>
                </a:solidFill>
                <a:latin typeface="Carlito"/>
                <a:cs typeface="Carlito"/>
              </a:rPr>
              <a:t>S  Curve </a:t>
            </a:r>
            <a:r>
              <a:rPr sz="2500" spc="-10" dirty="0">
                <a:solidFill>
                  <a:srgbClr val="FFFFFF"/>
                </a:solidFill>
                <a:latin typeface="Carlito"/>
                <a:cs typeface="Carlito"/>
              </a:rPr>
              <a:t>sits below </a:t>
            </a:r>
            <a:r>
              <a:rPr sz="2500" spc="-5" dirty="0">
                <a:solidFill>
                  <a:srgbClr val="FFFFFF"/>
                </a:solidFill>
                <a:latin typeface="Carlito"/>
                <a:cs typeface="Carlito"/>
              </a:rPr>
              <a:t>the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10" dirty="0">
                <a:solidFill>
                  <a:srgbClr val="FFFFFF"/>
                </a:solidFill>
                <a:latin typeface="Carlito"/>
                <a:cs typeface="Carlito"/>
              </a:rPr>
              <a:t>at </a:t>
            </a:r>
            <a:r>
              <a:rPr sz="2500" spc="-5" dirty="0">
                <a:solidFill>
                  <a:srgbClr val="FFFFFF"/>
                </a:solidFill>
                <a:latin typeface="Carlito"/>
                <a:cs typeface="Carlito"/>
              </a:rPr>
              <a:t>the </a:t>
            </a:r>
            <a:r>
              <a:rPr sz="2500" spc="-10" dirty="0">
                <a:solidFill>
                  <a:srgbClr val="FFFFFF"/>
                </a:solidFill>
                <a:latin typeface="Carlito"/>
                <a:cs typeface="Carlito"/>
              </a:rPr>
              <a:t>Cut </a:t>
            </a:r>
            <a:r>
              <a:rPr sz="2500" spc="-15" dirty="0">
                <a:solidFill>
                  <a:srgbClr val="FFFFFF"/>
                </a:solidFill>
                <a:latin typeface="Carlito"/>
                <a:cs typeface="Carlito"/>
              </a:rPr>
              <a:t>Off</a:t>
            </a:r>
            <a:r>
              <a:rPr sz="2500" spc="90" dirty="0">
                <a:solidFill>
                  <a:srgbClr val="FFFFFF"/>
                </a:solidFill>
                <a:latin typeface="Carlito"/>
                <a:cs typeface="Carlito"/>
              </a:rPr>
              <a:t> </a:t>
            </a:r>
            <a:r>
              <a:rPr sz="2500" spc="-15" dirty="0">
                <a:solidFill>
                  <a:srgbClr val="FFFFFF"/>
                </a:solidFill>
                <a:latin typeface="Carlito"/>
                <a:cs typeface="Carlito"/>
              </a:rPr>
              <a:t>Date.</a:t>
            </a:r>
            <a:endParaRPr sz="2500">
              <a:latin typeface="Carlito"/>
              <a:cs typeface="Carlito"/>
            </a:endParaRPr>
          </a:p>
          <a:p>
            <a:pPr marL="355600" marR="285750" indent="-342900">
              <a:lnSpc>
                <a:spcPts val="2400"/>
              </a:lnSpc>
              <a:spcBef>
                <a:spcPts val="600"/>
              </a:spcBef>
              <a:buFont typeface="Arial"/>
              <a:buChar char="•"/>
              <a:tabLst>
                <a:tab pos="354965" algn="l"/>
                <a:tab pos="355600" algn="l"/>
                <a:tab pos="5374640" algn="l"/>
              </a:tabLst>
            </a:pPr>
            <a:r>
              <a:rPr sz="2500" b="1" spc="-5" dirty="0">
                <a:solidFill>
                  <a:srgbClr val="FFFFFF"/>
                </a:solidFill>
                <a:latin typeface="Carlito"/>
                <a:cs typeface="Carlito"/>
              </a:rPr>
              <a:t>The </a:t>
            </a:r>
            <a:r>
              <a:rPr sz="2500" b="1" spc="-10" dirty="0">
                <a:solidFill>
                  <a:srgbClr val="FFFFFF"/>
                </a:solidFill>
                <a:latin typeface="Carlito"/>
                <a:cs typeface="Carlito"/>
              </a:rPr>
              <a:t>project </a:t>
            </a:r>
            <a:r>
              <a:rPr sz="2500" b="1" spc="-5" dirty="0">
                <a:solidFill>
                  <a:srgbClr val="FFFFFF"/>
                </a:solidFill>
                <a:latin typeface="Carlito"/>
                <a:cs typeface="Carlito"/>
              </a:rPr>
              <a:t>has </a:t>
            </a:r>
            <a:r>
              <a:rPr sz="2500" b="1" spc="-10" dirty="0">
                <a:solidFill>
                  <a:srgbClr val="FFFFFF"/>
                </a:solidFill>
                <a:latin typeface="Carlito"/>
                <a:cs typeface="Carlito"/>
              </a:rPr>
              <a:t>grown </a:t>
            </a:r>
            <a:r>
              <a:rPr sz="2500" b="1" spc="-5" dirty="0">
                <a:solidFill>
                  <a:srgbClr val="FFFFFF"/>
                </a:solidFill>
                <a:latin typeface="Carlito"/>
                <a:cs typeface="Carlito"/>
              </a:rPr>
              <a:t>in</a:t>
            </a:r>
            <a:r>
              <a:rPr sz="2500" b="1" spc="65" dirty="0">
                <a:solidFill>
                  <a:srgbClr val="FFFFFF"/>
                </a:solidFill>
                <a:latin typeface="Carlito"/>
                <a:cs typeface="Carlito"/>
              </a:rPr>
              <a:t> </a:t>
            </a:r>
            <a:r>
              <a:rPr sz="2500" b="1" spc="-5" dirty="0">
                <a:solidFill>
                  <a:srgbClr val="FFFFFF"/>
                </a:solidFill>
                <a:latin typeface="Carlito"/>
                <a:cs typeface="Carlito"/>
              </a:rPr>
              <a:t>man </a:t>
            </a:r>
            <a:r>
              <a:rPr sz="2500" b="1" spc="-10" dirty="0">
                <a:solidFill>
                  <a:srgbClr val="FFFFFF"/>
                </a:solidFill>
                <a:latin typeface="Carlito"/>
                <a:cs typeface="Carlito"/>
              </a:rPr>
              <a:t>hours.	</a:t>
            </a:r>
            <a:r>
              <a:rPr sz="2500" spc="-10" dirty="0">
                <a:solidFill>
                  <a:srgbClr val="FFFFFF"/>
                </a:solidFill>
                <a:latin typeface="Carlito"/>
                <a:cs typeface="Carlito"/>
              </a:rPr>
              <a:t>The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10" dirty="0">
                <a:solidFill>
                  <a:srgbClr val="FFFFFF"/>
                </a:solidFill>
                <a:latin typeface="Carlito"/>
                <a:cs typeface="Carlito"/>
              </a:rPr>
              <a:t>finishes above </a:t>
            </a:r>
            <a:r>
              <a:rPr sz="2500" spc="-5" dirty="0">
                <a:solidFill>
                  <a:srgbClr val="FFFFFF"/>
                </a:solidFill>
                <a:latin typeface="Carlito"/>
                <a:cs typeface="Carlito"/>
              </a:rPr>
              <a:t>the Baseline S</a:t>
            </a:r>
            <a:r>
              <a:rPr sz="2500" spc="45" dirty="0">
                <a:solidFill>
                  <a:srgbClr val="FFFFFF"/>
                </a:solidFill>
                <a:latin typeface="Carlito"/>
                <a:cs typeface="Carlito"/>
              </a:rPr>
              <a:t> </a:t>
            </a:r>
            <a:r>
              <a:rPr sz="2500" spc="-10" dirty="0">
                <a:solidFill>
                  <a:srgbClr val="FFFFFF"/>
                </a:solidFill>
                <a:latin typeface="Carlito"/>
                <a:cs typeface="Carlito"/>
              </a:rPr>
              <a:t>Curve.</a:t>
            </a:r>
            <a:endParaRPr sz="2500">
              <a:latin typeface="Carlito"/>
              <a:cs typeface="Carlito"/>
            </a:endParaRPr>
          </a:p>
          <a:p>
            <a:pPr marL="355600" marR="633730" indent="-342900">
              <a:lnSpc>
                <a:spcPts val="2400"/>
              </a:lnSpc>
              <a:spcBef>
                <a:spcPts val="600"/>
              </a:spcBef>
              <a:buFont typeface="Arial"/>
              <a:buChar char="•"/>
              <a:tabLst>
                <a:tab pos="354965" algn="l"/>
                <a:tab pos="355600" algn="l"/>
                <a:tab pos="5027295" algn="l"/>
              </a:tabLst>
            </a:pPr>
            <a:r>
              <a:rPr sz="2500" b="1" spc="-10" dirty="0">
                <a:solidFill>
                  <a:srgbClr val="FFFFFF"/>
                </a:solidFill>
                <a:latin typeface="Carlito"/>
                <a:cs typeface="Carlito"/>
              </a:rPr>
              <a:t>The project </a:t>
            </a:r>
            <a:r>
              <a:rPr sz="2500" b="1" spc="-5" dirty="0">
                <a:solidFill>
                  <a:srgbClr val="FFFFFF"/>
                </a:solidFill>
                <a:latin typeface="Carlito"/>
                <a:cs typeface="Carlito"/>
              </a:rPr>
              <a:t>has </a:t>
            </a:r>
            <a:r>
              <a:rPr sz="2500" b="1" spc="-15" dirty="0">
                <a:solidFill>
                  <a:srgbClr val="FFFFFF"/>
                </a:solidFill>
                <a:latin typeface="Carlito"/>
                <a:cs typeface="Carlito"/>
              </a:rPr>
              <a:t>grown</a:t>
            </a:r>
            <a:r>
              <a:rPr sz="2500" b="1" spc="70" dirty="0">
                <a:solidFill>
                  <a:srgbClr val="FFFFFF"/>
                </a:solidFill>
                <a:latin typeface="Carlito"/>
                <a:cs typeface="Carlito"/>
              </a:rPr>
              <a:t> </a:t>
            </a:r>
            <a:r>
              <a:rPr sz="2500" b="1" spc="-5" dirty="0">
                <a:solidFill>
                  <a:srgbClr val="FFFFFF"/>
                </a:solidFill>
                <a:latin typeface="Carlito"/>
                <a:cs typeface="Carlito"/>
              </a:rPr>
              <a:t>in</a:t>
            </a:r>
            <a:r>
              <a:rPr sz="2500" b="1" spc="5" dirty="0">
                <a:solidFill>
                  <a:srgbClr val="FFFFFF"/>
                </a:solidFill>
                <a:latin typeface="Carlito"/>
                <a:cs typeface="Carlito"/>
              </a:rPr>
              <a:t> </a:t>
            </a:r>
            <a:r>
              <a:rPr sz="2500" b="1" spc="-10" dirty="0">
                <a:solidFill>
                  <a:srgbClr val="FFFFFF"/>
                </a:solidFill>
                <a:latin typeface="Carlito"/>
                <a:cs typeface="Carlito"/>
              </a:rPr>
              <a:t>duration.	</a:t>
            </a:r>
            <a:r>
              <a:rPr sz="2500" spc="-10" dirty="0">
                <a:solidFill>
                  <a:srgbClr val="FFFFFF"/>
                </a:solidFill>
                <a:latin typeface="Carlito"/>
                <a:cs typeface="Carlito"/>
              </a:rPr>
              <a:t>The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15" dirty="0">
                <a:solidFill>
                  <a:srgbClr val="FFFFFF"/>
                </a:solidFill>
                <a:latin typeface="Carlito"/>
                <a:cs typeface="Carlito"/>
              </a:rPr>
              <a:t>duration </a:t>
            </a:r>
            <a:r>
              <a:rPr sz="2500" spc="-5" dirty="0">
                <a:solidFill>
                  <a:srgbClr val="FFFFFF"/>
                </a:solidFill>
                <a:latin typeface="Carlito"/>
                <a:cs typeface="Carlito"/>
              </a:rPr>
              <a:t>is </a:t>
            </a:r>
            <a:r>
              <a:rPr sz="2500" spc="-10" dirty="0">
                <a:solidFill>
                  <a:srgbClr val="FFFFFF"/>
                </a:solidFill>
                <a:latin typeface="Carlito"/>
                <a:cs typeface="Carlito"/>
              </a:rPr>
              <a:t>longer </a:t>
            </a:r>
            <a:r>
              <a:rPr sz="2500" spc="-5" dirty="0">
                <a:solidFill>
                  <a:srgbClr val="FFFFFF"/>
                </a:solidFill>
                <a:latin typeface="Carlito"/>
                <a:cs typeface="Carlito"/>
              </a:rPr>
              <a:t>than the Baseline S Curve</a:t>
            </a:r>
            <a:r>
              <a:rPr sz="2500" spc="100" dirty="0">
                <a:solidFill>
                  <a:srgbClr val="FFFFFF"/>
                </a:solidFill>
                <a:latin typeface="Carlito"/>
                <a:cs typeface="Carlito"/>
              </a:rPr>
              <a:t> </a:t>
            </a:r>
            <a:r>
              <a:rPr sz="2500" spc="-15" dirty="0">
                <a:solidFill>
                  <a:srgbClr val="FFFFFF"/>
                </a:solidFill>
                <a:latin typeface="Carlito"/>
                <a:cs typeface="Carlito"/>
              </a:rPr>
              <a:t>duration.</a:t>
            </a:r>
            <a:endParaRPr sz="2500">
              <a:latin typeface="Carlito"/>
              <a:cs typeface="Carlito"/>
            </a:endParaRPr>
          </a:p>
          <a:p>
            <a:pPr marL="355600" marR="5080" indent="-342900">
              <a:lnSpc>
                <a:spcPts val="2400"/>
              </a:lnSpc>
              <a:spcBef>
                <a:spcPts val="605"/>
              </a:spcBef>
              <a:buFont typeface="Arial"/>
              <a:buChar char="•"/>
              <a:tabLst>
                <a:tab pos="354965" algn="l"/>
                <a:tab pos="355600" algn="l"/>
              </a:tabLst>
            </a:pPr>
            <a:r>
              <a:rPr sz="2500" b="1" spc="-5" dirty="0">
                <a:solidFill>
                  <a:srgbClr val="FFFFFF"/>
                </a:solidFill>
                <a:latin typeface="Carlito"/>
                <a:cs typeface="Carlito"/>
              </a:rPr>
              <a:t>The </a:t>
            </a:r>
            <a:r>
              <a:rPr sz="2500" b="1" spc="-10" dirty="0">
                <a:solidFill>
                  <a:srgbClr val="FFFFFF"/>
                </a:solidFill>
                <a:latin typeface="Carlito"/>
                <a:cs typeface="Carlito"/>
              </a:rPr>
              <a:t>project </a:t>
            </a:r>
            <a:r>
              <a:rPr sz="2500" b="1" spc="-5" dirty="0">
                <a:solidFill>
                  <a:srgbClr val="FFFFFF"/>
                </a:solidFill>
                <a:latin typeface="Carlito"/>
                <a:cs typeface="Carlito"/>
              </a:rPr>
              <a:t>has </a:t>
            </a:r>
            <a:r>
              <a:rPr sz="2500" b="1" spc="-10" dirty="0">
                <a:solidFill>
                  <a:srgbClr val="FFFFFF"/>
                </a:solidFill>
                <a:latin typeface="Carlito"/>
                <a:cs typeface="Carlito"/>
              </a:rPr>
              <a:t>experienced </a:t>
            </a:r>
            <a:r>
              <a:rPr sz="2500" b="1" spc="-15" dirty="0">
                <a:solidFill>
                  <a:srgbClr val="FFFFFF"/>
                </a:solidFill>
                <a:latin typeface="Carlito"/>
                <a:cs typeface="Carlito"/>
              </a:rPr>
              <a:t>start </a:t>
            </a:r>
            <a:r>
              <a:rPr sz="2500" b="1" spc="-5" dirty="0">
                <a:solidFill>
                  <a:srgbClr val="FFFFFF"/>
                </a:solidFill>
                <a:latin typeface="Carlito"/>
                <a:cs typeface="Carlito"/>
              </a:rPr>
              <a:t>slippage, </a:t>
            </a:r>
            <a:r>
              <a:rPr sz="2500" b="1" dirty="0">
                <a:solidFill>
                  <a:srgbClr val="FFFFFF"/>
                </a:solidFill>
                <a:latin typeface="Carlito"/>
                <a:cs typeface="Carlito"/>
              </a:rPr>
              <a:t>and </a:t>
            </a:r>
            <a:r>
              <a:rPr sz="2500" b="1" spc="-5" dirty="0">
                <a:solidFill>
                  <a:srgbClr val="FFFFFF"/>
                </a:solidFill>
                <a:latin typeface="Carlito"/>
                <a:cs typeface="Carlito"/>
              </a:rPr>
              <a:t>thus  </a:t>
            </a:r>
            <a:r>
              <a:rPr sz="2500" b="1" spc="-15" dirty="0">
                <a:solidFill>
                  <a:srgbClr val="FFFFFF"/>
                </a:solidFill>
                <a:latin typeface="Carlito"/>
                <a:cs typeface="Carlito"/>
              </a:rPr>
              <a:t>started </a:t>
            </a:r>
            <a:r>
              <a:rPr sz="2500" b="1" spc="-20" dirty="0">
                <a:solidFill>
                  <a:srgbClr val="FFFFFF"/>
                </a:solidFill>
                <a:latin typeface="Carlito"/>
                <a:cs typeface="Carlito"/>
              </a:rPr>
              <a:t>later </a:t>
            </a:r>
            <a:r>
              <a:rPr sz="2500" b="1" spc="-5" dirty="0">
                <a:solidFill>
                  <a:srgbClr val="FFFFFF"/>
                </a:solidFill>
                <a:latin typeface="Carlito"/>
                <a:cs typeface="Carlito"/>
              </a:rPr>
              <a:t>than planned . </a:t>
            </a:r>
            <a:r>
              <a:rPr sz="2500" spc="-10" dirty="0">
                <a:solidFill>
                  <a:srgbClr val="FFFFFF"/>
                </a:solidFill>
                <a:latin typeface="Carlito"/>
                <a:cs typeface="Carlito"/>
              </a:rPr>
              <a:t>The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15" dirty="0">
                <a:solidFill>
                  <a:srgbClr val="FFFFFF"/>
                </a:solidFill>
                <a:latin typeface="Carlito"/>
                <a:cs typeface="Carlito"/>
              </a:rPr>
              <a:t>starts to </a:t>
            </a:r>
            <a:r>
              <a:rPr sz="2500" spc="-5" dirty="0">
                <a:solidFill>
                  <a:srgbClr val="FFFFFF"/>
                </a:solidFill>
                <a:latin typeface="Carlito"/>
                <a:cs typeface="Carlito"/>
              </a:rPr>
              <a:t>the  </a:t>
            </a:r>
            <a:r>
              <a:rPr sz="2500" spc="-10" dirty="0">
                <a:solidFill>
                  <a:srgbClr val="FFFFFF"/>
                </a:solidFill>
                <a:latin typeface="Carlito"/>
                <a:cs typeface="Carlito"/>
              </a:rPr>
              <a:t>right </a:t>
            </a:r>
            <a:r>
              <a:rPr sz="2500" spc="-5" dirty="0">
                <a:solidFill>
                  <a:srgbClr val="FFFFFF"/>
                </a:solidFill>
                <a:latin typeface="Carlito"/>
                <a:cs typeface="Carlito"/>
              </a:rPr>
              <a:t>of the Baseline S</a:t>
            </a:r>
            <a:r>
              <a:rPr sz="2500" spc="5" dirty="0">
                <a:solidFill>
                  <a:srgbClr val="FFFFFF"/>
                </a:solidFill>
                <a:latin typeface="Carlito"/>
                <a:cs typeface="Carlito"/>
              </a:rPr>
              <a:t> </a:t>
            </a:r>
            <a:r>
              <a:rPr sz="2500" spc="-5" dirty="0">
                <a:solidFill>
                  <a:srgbClr val="FFFFFF"/>
                </a:solidFill>
                <a:latin typeface="Carlito"/>
                <a:cs typeface="Carlito"/>
              </a:rPr>
              <a:t>Curve.</a:t>
            </a:r>
            <a:endParaRPr sz="2500">
              <a:latin typeface="Carlito"/>
              <a:cs typeface="Carlito"/>
            </a:endParaRPr>
          </a:p>
          <a:p>
            <a:pPr marL="355600" marR="123825" indent="-342900">
              <a:lnSpc>
                <a:spcPct val="80000"/>
              </a:lnSpc>
              <a:spcBef>
                <a:spcPts val="620"/>
              </a:spcBef>
              <a:buClr>
                <a:srgbClr val="FFFFFF"/>
              </a:buClr>
              <a:buFont typeface="Arial"/>
              <a:buChar char="•"/>
              <a:tabLst>
                <a:tab pos="425450" algn="l"/>
                <a:tab pos="426084" algn="l"/>
                <a:tab pos="3810635" algn="l"/>
              </a:tabLst>
            </a:pPr>
            <a:r>
              <a:rPr dirty="0"/>
              <a:t>	</a:t>
            </a:r>
            <a:r>
              <a:rPr sz="2500" b="1" spc="-10" dirty="0">
                <a:solidFill>
                  <a:srgbClr val="FFFFFF"/>
                </a:solidFill>
                <a:latin typeface="Carlito"/>
                <a:cs typeface="Carlito"/>
              </a:rPr>
              <a:t>The project </a:t>
            </a:r>
            <a:r>
              <a:rPr sz="2500" b="1" spc="-5" dirty="0">
                <a:solidFill>
                  <a:srgbClr val="FFFFFF"/>
                </a:solidFill>
                <a:latin typeface="Carlito"/>
                <a:cs typeface="Carlito"/>
              </a:rPr>
              <a:t>has </a:t>
            </a:r>
            <a:r>
              <a:rPr sz="2500" b="1" spc="-10" dirty="0">
                <a:solidFill>
                  <a:srgbClr val="FFFFFF"/>
                </a:solidFill>
                <a:latin typeface="Carlito"/>
                <a:cs typeface="Carlito"/>
              </a:rPr>
              <a:t>experienced finish slippage, </a:t>
            </a:r>
            <a:r>
              <a:rPr sz="2500" b="1" spc="-5" dirty="0">
                <a:solidFill>
                  <a:srgbClr val="FFFFFF"/>
                </a:solidFill>
                <a:latin typeface="Carlito"/>
                <a:cs typeface="Carlito"/>
              </a:rPr>
              <a:t>and thus </a:t>
            </a:r>
            <a:r>
              <a:rPr sz="2500" b="1" spc="-10" dirty="0">
                <a:solidFill>
                  <a:srgbClr val="FFFFFF"/>
                </a:solidFill>
                <a:latin typeface="Carlito"/>
                <a:cs typeface="Carlito"/>
              </a:rPr>
              <a:t>will  finish </a:t>
            </a:r>
            <a:r>
              <a:rPr sz="2500" b="1" spc="-20" dirty="0">
                <a:solidFill>
                  <a:srgbClr val="FFFFFF"/>
                </a:solidFill>
                <a:latin typeface="Carlito"/>
                <a:cs typeface="Carlito"/>
              </a:rPr>
              <a:t>later</a:t>
            </a:r>
            <a:r>
              <a:rPr sz="2500" b="1" spc="35" dirty="0">
                <a:solidFill>
                  <a:srgbClr val="FFFFFF"/>
                </a:solidFill>
                <a:latin typeface="Carlito"/>
                <a:cs typeface="Carlito"/>
              </a:rPr>
              <a:t> </a:t>
            </a:r>
            <a:r>
              <a:rPr sz="2500" b="1" spc="-5" dirty="0">
                <a:solidFill>
                  <a:srgbClr val="FFFFFF"/>
                </a:solidFill>
                <a:latin typeface="Carlito"/>
                <a:cs typeface="Carlito"/>
              </a:rPr>
              <a:t>than</a:t>
            </a:r>
            <a:r>
              <a:rPr sz="2500" b="1" spc="45" dirty="0">
                <a:solidFill>
                  <a:srgbClr val="FFFFFF"/>
                </a:solidFill>
                <a:latin typeface="Carlito"/>
                <a:cs typeface="Carlito"/>
              </a:rPr>
              <a:t> </a:t>
            </a:r>
            <a:r>
              <a:rPr sz="2500" b="1" spc="-5" dirty="0">
                <a:solidFill>
                  <a:srgbClr val="FFFFFF"/>
                </a:solidFill>
                <a:latin typeface="Carlito"/>
                <a:cs typeface="Carlito"/>
              </a:rPr>
              <a:t>planned.	</a:t>
            </a:r>
            <a:r>
              <a:rPr sz="2500" spc="-10" dirty="0">
                <a:solidFill>
                  <a:srgbClr val="FFFFFF"/>
                </a:solidFill>
                <a:latin typeface="Carlito"/>
                <a:cs typeface="Carlito"/>
              </a:rPr>
              <a:t>The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10" dirty="0">
                <a:solidFill>
                  <a:srgbClr val="FFFFFF"/>
                </a:solidFill>
                <a:latin typeface="Carlito"/>
                <a:cs typeface="Carlito"/>
              </a:rPr>
              <a:t>finishes </a:t>
            </a:r>
            <a:r>
              <a:rPr sz="2500" spc="-15" dirty="0">
                <a:solidFill>
                  <a:srgbClr val="FFFFFF"/>
                </a:solidFill>
                <a:latin typeface="Carlito"/>
                <a:cs typeface="Carlito"/>
              </a:rPr>
              <a:t>to  </a:t>
            </a:r>
            <a:r>
              <a:rPr sz="2500" spc="-5" dirty="0">
                <a:solidFill>
                  <a:srgbClr val="FFFFFF"/>
                </a:solidFill>
                <a:latin typeface="Carlito"/>
                <a:cs typeface="Carlito"/>
              </a:rPr>
              <a:t>the </a:t>
            </a:r>
            <a:r>
              <a:rPr sz="2500" spc="-10" dirty="0">
                <a:solidFill>
                  <a:srgbClr val="FFFFFF"/>
                </a:solidFill>
                <a:latin typeface="Carlito"/>
                <a:cs typeface="Carlito"/>
              </a:rPr>
              <a:t>right </a:t>
            </a:r>
            <a:r>
              <a:rPr sz="2500" spc="-5" dirty="0">
                <a:solidFill>
                  <a:srgbClr val="FFFFFF"/>
                </a:solidFill>
                <a:latin typeface="Carlito"/>
                <a:cs typeface="Carlito"/>
              </a:rPr>
              <a:t>of the Baseline S</a:t>
            </a:r>
            <a:r>
              <a:rPr sz="2500" spc="5" dirty="0">
                <a:solidFill>
                  <a:srgbClr val="FFFFFF"/>
                </a:solidFill>
                <a:latin typeface="Carlito"/>
                <a:cs typeface="Carlito"/>
              </a:rPr>
              <a:t> </a:t>
            </a:r>
            <a:r>
              <a:rPr sz="2500" spc="-5" dirty="0">
                <a:solidFill>
                  <a:srgbClr val="FFFFFF"/>
                </a:solidFill>
                <a:latin typeface="Carlito"/>
                <a:cs typeface="Carlito"/>
              </a:rPr>
              <a:t>Curve</a:t>
            </a:r>
            <a:endParaRPr sz="2500">
              <a:latin typeface="Carlito"/>
              <a:cs typeface="Carli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61594"/>
            <a:ext cx="5921755" cy="697230"/>
          </a:xfrm>
          <a:prstGeom prst="rect">
            <a:avLst/>
          </a:prstGeom>
        </p:spPr>
        <p:txBody>
          <a:bodyPr vert="horz" wrap="square" lIns="0" tIns="13335" rIns="0" bIns="0" rtlCol="0">
            <a:spAutoFit/>
          </a:bodyPr>
          <a:lstStyle/>
          <a:p>
            <a:pPr marL="12700">
              <a:lnSpc>
                <a:spcPct val="100000"/>
              </a:lnSpc>
              <a:spcBef>
                <a:spcPts val="105"/>
              </a:spcBef>
            </a:pPr>
            <a:r>
              <a:rPr sz="4400" spc="-10" dirty="0"/>
              <a:t>Project</a:t>
            </a:r>
            <a:r>
              <a:rPr sz="4400" spc="-110" dirty="0"/>
              <a:t> </a:t>
            </a:r>
            <a:r>
              <a:rPr sz="4400" spc="-15" dirty="0"/>
              <a:t>Progress</a:t>
            </a:r>
            <a:endParaRPr sz="4400" dirty="0"/>
          </a:p>
        </p:txBody>
      </p:sp>
      <p:sp>
        <p:nvSpPr>
          <p:cNvPr id="3" name="object 3"/>
          <p:cNvSpPr txBox="1"/>
          <p:nvPr/>
        </p:nvSpPr>
        <p:spPr>
          <a:xfrm>
            <a:off x="535940" y="1537461"/>
            <a:ext cx="7230745" cy="4388485"/>
          </a:xfrm>
          <a:prstGeom prst="rect">
            <a:avLst/>
          </a:prstGeom>
        </p:spPr>
        <p:txBody>
          <a:bodyPr vert="horz" wrap="square" lIns="0" tIns="12700" rIns="0" bIns="0" rtlCol="0">
            <a:spAutoFit/>
          </a:bodyPr>
          <a:lstStyle/>
          <a:p>
            <a:pPr marL="12700">
              <a:lnSpc>
                <a:spcPct val="100000"/>
              </a:lnSpc>
              <a:spcBef>
                <a:spcPts val="100"/>
              </a:spcBef>
              <a:tabLst>
                <a:tab pos="2772410" algn="l"/>
              </a:tabLst>
            </a:pPr>
            <a:r>
              <a:rPr sz="2700" i="1" dirty="0">
                <a:solidFill>
                  <a:srgbClr val="FFFFFF"/>
                </a:solidFill>
                <a:latin typeface="Carlito"/>
                <a:cs typeface="Carlito"/>
              </a:rPr>
              <a:t>Actual</a:t>
            </a:r>
            <a:r>
              <a:rPr sz="2700" i="1" spc="-20" dirty="0">
                <a:solidFill>
                  <a:srgbClr val="FFFFFF"/>
                </a:solidFill>
                <a:latin typeface="Carlito"/>
                <a:cs typeface="Carlito"/>
              </a:rPr>
              <a:t> </a:t>
            </a:r>
            <a:r>
              <a:rPr sz="2700" i="1" dirty="0">
                <a:solidFill>
                  <a:srgbClr val="FFFFFF"/>
                </a:solidFill>
                <a:latin typeface="Carlito"/>
                <a:cs typeface="Carlito"/>
              </a:rPr>
              <a:t>%</a:t>
            </a:r>
            <a:r>
              <a:rPr sz="2700" i="1" spc="5" dirty="0">
                <a:solidFill>
                  <a:srgbClr val="FFFFFF"/>
                </a:solidFill>
                <a:latin typeface="Carlito"/>
                <a:cs typeface="Carlito"/>
              </a:rPr>
              <a:t> </a:t>
            </a:r>
            <a:r>
              <a:rPr sz="2700" i="1" spc="-10" dirty="0">
                <a:solidFill>
                  <a:srgbClr val="FFFFFF"/>
                </a:solidFill>
                <a:latin typeface="Carlito"/>
                <a:cs typeface="Carlito"/>
              </a:rPr>
              <a:t>Complete	</a:t>
            </a:r>
            <a:r>
              <a:rPr sz="2700" i="1" dirty="0">
                <a:solidFill>
                  <a:srgbClr val="FFFFFF"/>
                </a:solidFill>
                <a:latin typeface="Carlito"/>
                <a:cs typeface="Carlito"/>
              </a:rPr>
              <a:t>=</a:t>
            </a:r>
            <a:endParaRPr sz="2700">
              <a:latin typeface="Carlito"/>
              <a:cs typeface="Carlito"/>
            </a:endParaRPr>
          </a:p>
          <a:p>
            <a:pPr marL="355600" marR="5080" indent="-342900">
              <a:lnSpc>
                <a:spcPts val="2600"/>
              </a:lnSpc>
              <a:spcBef>
                <a:spcPts val="620"/>
              </a:spcBef>
            </a:pPr>
            <a:r>
              <a:rPr sz="2700" i="1" dirty="0">
                <a:solidFill>
                  <a:srgbClr val="FFFFFF"/>
                </a:solidFill>
                <a:latin typeface="Carlito"/>
                <a:cs typeface="Carlito"/>
              </a:rPr>
              <a:t>Actual YTD Man </a:t>
            </a:r>
            <a:r>
              <a:rPr sz="2700" i="1" spc="-5" dirty="0">
                <a:solidFill>
                  <a:srgbClr val="FFFFFF"/>
                </a:solidFill>
                <a:latin typeface="Carlito"/>
                <a:cs typeface="Carlito"/>
              </a:rPr>
              <a:t>Hours </a:t>
            </a:r>
            <a:r>
              <a:rPr sz="2700" i="1" dirty="0">
                <a:solidFill>
                  <a:srgbClr val="FFFFFF"/>
                </a:solidFill>
                <a:latin typeface="Carlito"/>
                <a:cs typeface="Carlito"/>
              </a:rPr>
              <a:t>@ Cut Off </a:t>
            </a:r>
            <a:r>
              <a:rPr sz="2700" i="1" spc="-15" dirty="0">
                <a:solidFill>
                  <a:srgbClr val="FFFFFF"/>
                </a:solidFill>
                <a:latin typeface="Carlito"/>
                <a:cs typeface="Carlito"/>
              </a:rPr>
              <a:t>Date </a:t>
            </a:r>
            <a:r>
              <a:rPr sz="2700" i="1" dirty="0">
                <a:solidFill>
                  <a:srgbClr val="FFFFFF"/>
                </a:solidFill>
                <a:latin typeface="Carlito"/>
                <a:cs typeface="Carlito"/>
              </a:rPr>
              <a:t>/ </a:t>
            </a:r>
            <a:r>
              <a:rPr sz="2700" i="1" spc="-45" dirty="0">
                <a:solidFill>
                  <a:srgbClr val="FFFFFF"/>
                </a:solidFill>
                <a:latin typeface="Carlito"/>
                <a:cs typeface="Carlito"/>
              </a:rPr>
              <a:t>Target </a:t>
            </a:r>
            <a:r>
              <a:rPr sz="2700" i="1" dirty="0">
                <a:solidFill>
                  <a:srgbClr val="FFFFFF"/>
                </a:solidFill>
                <a:latin typeface="Carlito"/>
                <a:cs typeface="Carlito"/>
              </a:rPr>
              <a:t>Man  </a:t>
            </a:r>
            <a:r>
              <a:rPr sz="2700" i="1" spc="-5" dirty="0">
                <a:solidFill>
                  <a:srgbClr val="FFFFFF"/>
                </a:solidFill>
                <a:latin typeface="Carlito"/>
                <a:cs typeface="Carlito"/>
              </a:rPr>
              <a:t>Hours </a:t>
            </a:r>
            <a:r>
              <a:rPr sz="2700" i="1" dirty="0">
                <a:solidFill>
                  <a:srgbClr val="FFFFFF"/>
                </a:solidFill>
                <a:latin typeface="Carlito"/>
                <a:cs typeface="Carlito"/>
              </a:rPr>
              <a:t>x</a:t>
            </a:r>
            <a:r>
              <a:rPr sz="2700" i="1" spc="-15" dirty="0">
                <a:solidFill>
                  <a:srgbClr val="FFFFFF"/>
                </a:solidFill>
                <a:latin typeface="Carlito"/>
                <a:cs typeface="Carlito"/>
              </a:rPr>
              <a:t> </a:t>
            </a:r>
            <a:r>
              <a:rPr sz="2700" i="1" dirty="0">
                <a:solidFill>
                  <a:srgbClr val="FFFFFF"/>
                </a:solidFill>
                <a:latin typeface="Carlito"/>
                <a:cs typeface="Carlito"/>
              </a:rPr>
              <a:t>100%</a:t>
            </a:r>
            <a:endParaRPr sz="2700">
              <a:latin typeface="Carlito"/>
              <a:cs typeface="Carlito"/>
            </a:endParaRPr>
          </a:p>
          <a:p>
            <a:pPr marL="12700">
              <a:lnSpc>
                <a:spcPct val="100000"/>
              </a:lnSpc>
              <a:spcBef>
                <a:spcPts val="15"/>
              </a:spcBef>
            </a:pPr>
            <a:r>
              <a:rPr sz="2700" dirty="0">
                <a:solidFill>
                  <a:srgbClr val="FFFFFF"/>
                </a:solidFill>
                <a:latin typeface="Carlito"/>
                <a:cs typeface="Carlito"/>
              </a:rPr>
              <a:t>= </a:t>
            </a:r>
            <a:r>
              <a:rPr sz="2700" i="1" dirty="0">
                <a:solidFill>
                  <a:srgbClr val="FFFFFF"/>
                </a:solidFill>
                <a:latin typeface="Carlito"/>
                <a:cs typeface="Carlito"/>
              </a:rPr>
              <a:t>38.0 / 95.0 x</a:t>
            </a:r>
            <a:r>
              <a:rPr sz="2700" i="1" spc="-40" dirty="0">
                <a:solidFill>
                  <a:srgbClr val="FFFFFF"/>
                </a:solidFill>
                <a:latin typeface="Carlito"/>
                <a:cs typeface="Carlito"/>
              </a:rPr>
              <a:t> </a:t>
            </a:r>
            <a:r>
              <a:rPr sz="2700" i="1" dirty="0">
                <a:solidFill>
                  <a:srgbClr val="FFFFFF"/>
                </a:solidFill>
                <a:latin typeface="Carlito"/>
                <a:cs typeface="Carlito"/>
              </a:rPr>
              <a:t>100%</a:t>
            </a:r>
            <a:endParaRPr sz="2700">
              <a:latin typeface="Carlito"/>
              <a:cs typeface="Carlito"/>
            </a:endParaRPr>
          </a:p>
          <a:p>
            <a:pPr marL="88900">
              <a:lnSpc>
                <a:spcPct val="100000"/>
              </a:lnSpc>
            </a:pPr>
            <a:r>
              <a:rPr sz="2700" i="1" dirty="0">
                <a:solidFill>
                  <a:srgbClr val="FFFFFF"/>
                </a:solidFill>
                <a:latin typeface="Carlito"/>
                <a:cs typeface="Carlito"/>
              </a:rPr>
              <a:t>=</a:t>
            </a:r>
            <a:r>
              <a:rPr sz="2700" i="1" spc="5" dirty="0">
                <a:solidFill>
                  <a:srgbClr val="FFFFFF"/>
                </a:solidFill>
                <a:latin typeface="Carlito"/>
                <a:cs typeface="Carlito"/>
              </a:rPr>
              <a:t> </a:t>
            </a:r>
            <a:r>
              <a:rPr sz="2700" i="1" dirty="0">
                <a:solidFill>
                  <a:srgbClr val="FFFFFF"/>
                </a:solidFill>
                <a:latin typeface="Carlito"/>
                <a:cs typeface="Carlito"/>
              </a:rPr>
              <a:t>40.00%</a:t>
            </a:r>
            <a:endParaRPr sz="2700">
              <a:latin typeface="Carlito"/>
              <a:cs typeface="Carlito"/>
            </a:endParaRPr>
          </a:p>
          <a:p>
            <a:pPr>
              <a:lnSpc>
                <a:spcPct val="100000"/>
              </a:lnSpc>
              <a:spcBef>
                <a:spcPts val="5"/>
              </a:spcBef>
            </a:pPr>
            <a:endParaRPr sz="2650">
              <a:latin typeface="Carlito"/>
              <a:cs typeface="Carlito"/>
            </a:endParaRPr>
          </a:p>
          <a:p>
            <a:pPr marL="12700">
              <a:lnSpc>
                <a:spcPct val="100000"/>
              </a:lnSpc>
              <a:tabLst>
                <a:tab pos="2766695" algn="l"/>
              </a:tabLst>
            </a:pPr>
            <a:r>
              <a:rPr sz="2700" i="1" spc="-45" dirty="0">
                <a:solidFill>
                  <a:srgbClr val="FFFFFF"/>
                </a:solidFill>
                <a:latin typeface="Carlito"/>
                <a:cs typeface="Carlito"/>
              </a:rPr>
              <a:t>Target</a:t>
            </a:r>
            <a:r>
              <a:rPr sz="2700" i="1" spc="-25" dirty="0">
                <a:solidFill>
                  <a:srgbClr val="FFFFFF"/>
                </a:solidFill>
                <a:latin typeface="Carlito"/>
                <a:cs typeface="Carlito"/>
              </a:rPr>
              <a:t> </a:t>
            </a:r>
            <a:r>
              <a:rPr sz="2700" i="1" dirty="0">
                <a:solidFill>
                  <a:srgbClr val="FFFFFF"/>
                </a:solidFill>
                <a:latin typeface="Carlito"/>
                <a:cs typeface="Carlito"/>
              </a:rPr>
              <a:t>%</a:t>
            </a:r>
            <a:r>
              <a:rPr sz="2700" i="1" spc="-5" dirty="0">
                <a:solidFill>
                  <a:srgbClr val="FFFFFF"/>
                </a:solidFill>
                <a:latin typeface="Carlito"/>
                <a:cs typeface="Carlito"/>
              </a:rPr>
              <a:t> </a:t>
            </a:r>
            <a:r>
              <a:rPr sz="2700" i="1" spc="-10" dirty="0">
                <a:solidFill>
                  <a:srgbClr val="FFFFFF"/>
                </a:solidFill>
                <a:latin typeface="Carlito"/>
                <a:cs typeface="Carlito"/>
              </a:rPr>
              <a:t>Complete	</a:t>
            </a:r>
            <a:r>
              <a:rPr sz="2700" i="1" dirty="0">
                <a:solidFill>
                  <a:srgbClr val="FFFFFF"/>
                </a:solidFill>
                <a:latin typeface="Carlito"/>
                <a:cs typeface="Carlito"/>
              </a:rPr>
              <a:t>=</a:t>
            </a:r>
            <a:endParaRPr sz="2700">
              <a:latin typeface="Carlito"/>
              <a:cs typeface="Carlito"/>
            </a:endParaRPr>
          </a:p>
          <a:p>
            <a:pPr marL="355600" marR="10160" indent="-342900">
              <a:lnSpc>
                <a:spcPts val="2590"/>
              </a:lnSpc>
              <a:spcBef>
                <a:spcPts val="630"/>
              </a:spcBef>
            </a:pPr>
            <a:r>
              <a:rPr sz="2700" i="1" spc="-45" dirty="0">
                <a:solidFill>
                  <a:srgbClr val="FFFFFF"/>
                </a:solidFill>
                <a:latin typeface="Carlito"/>
                <a:cs typeface="Carlito"/>
              </a:rPr>
              <a:t>Target </a:t>
            </a:r>
            <a:r>
              <a:rPr sz="2700" i="1" dirty="0">
                <a:solidFill>
                  <a:srgbClr val="FFFFFF"/>
                </a:solidFill>
                <a:latin typeface="Carlito"/>
                <a:cs typeface="Carlito"/>
              </a:rPr>
              <a:t>YTD Man </a:t>
            </a:r>
            <a:r>
              <a:rPr sz="2700" i="1" spc="-5" dirty="0">
                <a:solidFill>
                  <a:srgbClr val="FFFFFF"/>
                </a:solidFill>
                <a:latin typeface="Carlito"/>
                <a:cs typeface="Carlito"/>
              </a:rPr>
              <a:t>Hours </a:t>
            </a:r>
            <a:r>
              <a:rPr sz="2700" i="1" dirty="0">
                <a:solidFill>
                  <a:srgbClr val="FFFFFF"/>
                </a:solidFill>
                <a:latin typeface="Carlito"/>
                <a:cs typeface="Carlito"/>
              </a:rPr>
              <a:t>@ Cut Off </a:t>
            </a:r>
            <a:r>
              <a:rPr sz="2700" i="1" spc="-15" dirty="0">
                <a:solidFill>
                  <a:srgbClr val="FFFFFF"/>
                </a:solidFill>
                <a:latin typeface="Carlito"/>
                <a:cs typeface="Carlito"/>
              </a:rPr>
              <a:t>Date </a:t>
            </a:r>
            <a:r>
              <a:rPr sz="2700" i="1" dirty="0">
                <a:solidFill>
                  <a:srgbClr val="FFFFFF"/>
                </a:solidFill>
                <a:latin typeface="Carlito"/>
                <a:cs typeface="Carlito"/>
              </a:rPr>
              <a:t>/ </a:t>
            </a:r>
            <a:r>
              <a:rPr sz="2700" i="1" spc="-45" dirty="0">
                <a:solidFill>
                  <a:srgbClr val="FFFFFF"/>
                </a:solidFill>
                <a:latin typeface="Carlito"/>
                <a:cs typeface="Carlito"/>
              </a:rPr>
              <a:t>Target </a:t>
            </a:r>
            <a:r>
              <a:rPr sz="2700" i="1" dirty="0">
                <a:solidFill>
                  <a:srgbClr val="FFFFFF"/>
                </a:solidFill>
                <a:latin typeface="Carlito"/>
                <a:cs typeface="Carlito"/>
              </a:rPr>
              <a:t>Man  </a:t>
            </a:r>
            <a:r>
              <a:rPr sz="2700" i="1" spc="-5" dirty="0">
                <a:solidFill>
                  <a:srgbClr val="FFFFFF"/>
                </a:solidFill>
                <a:latin typeface="Carlito"/>
                <a:cs typeface="Carlito"/>
              </a:rPr>
              <a:t>Hours </a:t>
            </a:r>
            <a:r>
              <a:rPr sz="2700" i="1" dirty="0">
                <a:solidFill>
                  <a:srgbClr val="FFFFFF"/>
                </a:solidFill>
                <a:latin typeface="Carlito"/>
                <a:cs typeface="Carlito"/>
              </a:rPr>
              <a:t>x</a:t>
            </a:r>
            <a:r>
              <a:rPr sz="2700" i="1" spc="-15" dirty="0">
                <a:solidFill>
                  <a:srgbClr val="FFFFFF"/>
                </a:solidFill>
                <a:latin typeface="Carlito"/>
                <a:cs typeface="Carlito"/>
              </a:rPr>
              <a:t> </a:t>
            </a:r>
            <a:r>
              <a:rPr sz="2700" i="1" dirty="0">
                <a:solidFill>
                  <a:srgbClr val="FFFFFF"/>
                </a:solidFill>
                <a:latin typeface="Carlito"/>
                <a:cs typeface="Carlito"/>
              </a:rPr>
              <a:t>100%</a:t>
            </a:r>
            <a:endParaRPr sz="2700">
              <a:latin typeface="Carlito"/>
              <a:cs typeface="Carlito"/>
            </a:endParaRPr>
          </a:p>
          <a:p>
            <a:pPr marL="88900">
              <a:lnSpc>
                <a:spcPct val="100000"/>
              </a:lnSpc>
              <a:spcBef>
                <a:spcPts val="25"/>
              </a:spcBef>
            </a:pPr>
            <a:r>
              <a:rPr sz="2700" dirty="0">
                <a:solidFill>
                  <a:srgbClr val="FFFFFF"/>
                </a:solidFill>
                <a:latin typeface="Carlito"/>
                <a:cs typeface="Carlito"/>
              </a:rPr>
              <a:t>= </a:t>
            </a:r>
            <a:r>
              <a:rPr sz="2700" i="1" dirty="0">
                <a:solidFill>
                  <a:srgbClr val="FFFFFF"/>
                </a:solidFill>
                <a:latin typeface="Carlito"/>
                <a:cs typeface="Carlito"/>
              </a:rPr>
              <a:t>48.5 / 95.0 x</a:t>
            </a:r>
            <a:r>
              <a:rPr sz="2700" i="1" spc="-35" dirty="0">
                <a:solidFill>
                  <a:srgbClr val="FFFFFF"/>
                </a:solidFill>
                <a:latin typeface="Carlito"/>
                <a:cs typeface="Carlito"/>
              </a:rPr>
              <a:t> </a:t>
            </a:r>
            <a:r>
              <a:rPr sz="2700" i="1" dirty="0">
                <a:solidFill>
                  <a:srgbClr val="FFFFFF"/>
                </a:solidFill>
                <a:latin typeface="Carlito"/>
                <a:cs typeface="Carlito"/>
              </a:rPr>
              <a:t>100%</a:t>
            </a:r>
            <a:endParaRPr sz="2700">
              <a:latin typeface="Carlito"/>
              <a:cs typeface="Carlito"/>
            </a:endParaRPr>
          </a:p>
          <a:p>
            <a:pPr marL="88900">
              <a:lnSpc>
                <a:spcPct val="100000"/>
              </a:lnSpc>
            </a:pPr>
            <a:r>
              <a:rPr sz="2700" i="1" dirty="0">
                <a:solidFill>
                  <a:srgbClr val="FFFFFF"/>
                </a:solidFill>
                <a:latin typeface="Carlito"/>
                <a:cs typeface="Carlito"/>
              </a:rPr>
              <a:t>=</a:t>
            </a:r>
            <a:r>
              <a:rPr sz="2700" i="1" spc="5" dirty="0">
                <a:solidFill>
                  <a:srgbClr val="FFFFFF"/>
                </a:solidFill>
                <a:latin typeface="Carlito"/>
                <a:cs typeface="Carlito"/>
              </a:rPr>
              <a:t> </a:t>
            </a:r>
            <a:r>
              <a:rPr sz="2700" i="1" dirty="0">
                <a:solidFill>
                  <a:srgbClr val="FFFFFF"/>
                </a:solidFill>
                <a:latin typeface="Carlito"/>
                <a:cs typeface="Carlito"/>
              </a:rPr>
              <a:t>51.05%</a:t>
            </a:r>
            <a:endParaRPr sz="2700">
              <a:latin typeface="Carlito"/>
              <a:cs typeface="Carl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200" y="461594"/>
            <a:ext cx="3726942" cy="697230"/>
          </a:xfrm>
          <a:prstGeom prst="rect">
            <a:avLst/>
          </a:prstGeom>
        </p:spPr>
        <p:txBody>
          <a:bodyPr vert="horz" wrap="square" lIns="0" tIns="13335" rIns="0" bIns="0" rtlCol="0">
            <a:spAutoFit/>
          </a:bodyPr>
          <a:lstStyle/>
          <a:p>
            <a:pPr marL="12700">
              <a:lnSpc>
                <a:spcPct val="100000"/>
              </a:lnSpc>
              <a:spcBef>
                <a:spcPts val="105"/>
              </a:spcBef>
            </a:pPr>
            <a:r>
              <a:rPr sz="4400" b="0" spc="-5" dirty="0">
                <a:latin typeface="Carlito"/>
                <a:cs typeface="Carlito"/>
              </a:rPr>
              <a:t>D</a:t>
            </a:r>
            <a:r>
              <a:rPr sz="4400" b="0" spc="-30" dirty="0">
                <a:latin typeface="Carlito"/>
                <a:cs typeface="Carlito"/>
              </a:rPr>
              <a:t>e</a:t>
            </a:r>
            <a:r>
              <a:rPr sz="4400" b="0" spc="-5" dirty="0">
                <a:latin typeface="Carlito"/>
                <a:cs typeface="Carlito"/>
              </a:rPr>
              <a:t>finition</a:t>
            </a:r>
            <a:endParaRPr sz="4400" dirty="0">
              <a:latin typeface="Carlito"/>
              <a:cs typeface="Carlito"/>
            </a:endParaRPr>
          </a:p>
        </p:txBody>
      </p:sp>
      <p:sp>
        <p:nvSpPr>
          <p:cNvPr id="3" name="object 3"/>
          <p:cNvSpPr txBox="1"/>
          <p:nvPr/>
        </p:nvSpPr>
        <p:spPr>
          <a:xfrm>
            <a:off x="535940" y="1558797"/>
            <a:ext cx="8054340" cy="4123690"/>
          </a:xfrm>
          <a:prstGeom prst="rect">
            <a:avLst/>
          </a:prstGeom>
        </p:spPr>
        <p:txBody>
          <a:bodyPr vert="horz" wrap="square" lIns="0" tIns="61594" rIns="0" bIns="0" rtlCol="0">
            <a:spAutoFit/>
          </a:bodyPr>
          <a:lstStyle/>
          <a:p>
            <a:pPr marL="355600" marR="114300" indent="-342900">
              <a:lnSpc>
                <a:spcPct val="90000"/>
              </a:lnSpc>
              <a:spcBef>
                <a:spcPts val="484"/>
              </a:spcBef>
              <a:buFont typeface="Arial"/>
              <a:buChar char="•"/>
              <a:tabLst>
                <a:tab pos="354965" algn="l"/>
                <a:tab pos="355600" algn="l"/>
              </a:tabLst>
            </a:pPr>
            <a:r>
              <a:rPr sz="3200" dirty="0">
                <a:solidFill>
                  <a:srgbClr val="FFFFFF"/>
                </a:solidFill>
                <a:latin typeface="Carlito"/>
                <a:cs typeface="Carlito"/>
              </a:rPr>
              <a:t>a </a:t>
            </a:r>
            <a:r>
              <a:rPr sz="3200" spc="-15" dirty="0">
                <a:solidFill>
                  <a:srgbClr val="FFFFFF"/>
                </a:solidFill>
                <a:latin typeface="Carlito"/>
                <a:cs typeface="Carlito"/>
              </a:rPr>
              <a:t>display </a:t>
            </a:r>
            <a:r>
              <a:rPr sz="3200" spc="-5" dirty="0">
                <a:solidFill>
                  <a:srgbClr val="FFFFFF"/>
                </a:solidFill>
                <a:latin typeface="Carlito"/>
                <a:cs typeface="Carlito"/>
              </a:rPr>
              <a:t>of </a:t>
            </a:r>
            <a:r>
              <a:rPr sz="3200" spc="-10" dirty="0">
                <a:solidFill>
                  <a:srgbClr val="FFFFFF"/>
                </a:solidFill>
                <a:latin typeface="Carlito"/>
                <a:cs typeface="Carlito"/>
              </a:rPr>
              <a:t>cumulative </a:t>
            </a:r>
            <a:r>
              <a:rPr sz="3200" spc="-15" dirty="0">
                <a:solidFill>
                  <a:srgbClr val="FFFFFF"/>
                </a:solidFill>
                <a:latin typeface="Carlito"/>
                <a:cs typeface="Carlito"/>
              </a:rPr>
              <a:t>costs, </a:t>
            </a:r>
            <a:r>
              <a:rPr sz="3200" dirty="0">
                <a:solidFill>
                  <a:srgbClr val="FFFFFF"/>
                </a:solidFill>
                <a:latin typeface="Carlito"/>
                <a:cs typeface="Carlito"/>
              </a:rPr>
              <a:t>labour </a:t>
            </a:r>
            <a:r>
              <a:rPr sz="3200" spc="-20" dirty="0">
                <a:solidFill>
                  <a:srgbClr val="FFFFFF"/>
                </a:solidFill>
                <a:latin typeface="Carlito"/>
                <a:cs typeface="Carlito"/>
              </a:rPr>
              <a:t>hours </a:t>
            </a:r>
            <a:r>
              <a:rPr sz="3200" spc="-5" dirty="0">
                <a:solidFill>
                  <a:srgbClr val="FFFFFF"/>
                </a:solidFill>
                <a:latin typeface="Carlito"/>
                <a:cs typeface="Carlito"/>
              </a:rPr>
              <a:t>or  other </a:t>
            </a:r>
            <a:r>
              <a:rPr sz="3200" spc="-10" dirty="0">
                <a:solidFill>
                  <a:srgbClr val="FFFFFF"/>
                </a:solidFill>
                <a:latin typeface="Carlito"/>
                <a:cs typeface="Carlito"/>
              </a:rPr>
              <a:t>quantities </a:t>
            </a:r>
            <a:r>
              <a:rPr sz="3200" spc="-20" dirty="0">
                <a:solidFill>
                  <a:srgbClr val="FFFFFF"/>
                </a:solidFill>
                <a:latin typeface="Carlito"/>
                <a:cs typeface="Carlito"/>
              </a:rPr>
              <a:t>plotted </a:t>
            </a:r>
            <a:r>
              <a:rPr sz="3200" spc="-15" dirty="0">
                <a:solidFill>
                  <a:srgbClr val="FFFFFF"/>
                </a:solidFill>
                <a:latin typeface="Carlito"/>
                <a:cs typeface="Carlito"/>
              </a:rPr>
              <a:t>against </a:t>
            </a:r>
            <a:r>
              <a:rPr sz="3200" spc="-5" dirty="0">
                <a:solidFill>
                  <a:srgbClr val="FFFFFF"/>
                </a:solidFill>
                <a:latin typeface="Carlito"/>
                <a:cs typeface="Carlito"/>
              </a:rPr>
              <a:t>time. The  name </a:t>
            </a:r>
            <a:r>
              <a:rPr sz="3200" spc="-10" dirty="0">
                <a:solidFill>
                  <a:srgbClr val="FFFFFF"/>
                </a:solidFill>
                <a:latin typeface="Carlito"/>
                <a:cs typeface="Carlito"/>
              </a:rPr>
              <a:t>derives </a:t>
            </a:r>
            <a:r>
              <a:rPr sz="3200" spc="-20" dirty="0">
                <a:solidFill>
                  <a:srgbClr val="FFFFFF"/>
                </a:solidFill>
                <a:latin typeface="Carlito"/>
                <a:cs typeface="Carlito"/>
              </a:rPr>
              <a:t>from </a:t>
            </a:r>
            <a:r>
              <a:rPr sz="3200" spc="-5" dirty="0">
                <a:solidFill>
                  <a:srgbClr val="FFFFFF"/>
                </a:solidFill>
                <a:latin typeface="Carlito"/>
                <a:cs typeface="Carlito"/>
              </a:rPr>
              <a:t>the </a:t>
            </a:r>
            <a:r>
              <a:rPr sz="3200" spc="-20" dirty="0">
                <a:solidFill>
                  <a:srgbClr val="FFFFFF"/>
                </a:solidFill>
                <a:latin typeface="Carlito"/>
                <a:cs typeface="Carlito"/>
              </a:rPr>
              <a:t>S-like </a:t>
            </a:r>
            <a:r>
              <a:rPr sz="3200" spc="-5" dirty="0">
                <a:solidFill>
                  <a:srgbClr val="FFFFFF"/>
                </a:solidFill>
                <a:latin typeface="Carlito"/>
                <a:cs typeface="Carlito"/>
              </a:rPr>
              <a:t>shape of the  curve, </a:t>
            </a:r>
            <a:r>
              <a:rPr sz="3200" spc="-20" dirty="0">
                <a:solidFill>
                  <a:srgbClr val="FFFFFF"/>
                </a:solidFill>
                <a:latin typeface="Carlito"/>
                <a:cs typeface="Carlito"/>
              </a:rPr>
              <a:t>flatter </a:t>
            </a:r>
            <a:r>
              <a:rPr sz="3200" spc="-10" dirty="0">
                <a:solidFill>
                  <a:srgbClr val="FFFFFF"/>
                </a:solidFill>
                <a:latin typeface="Carlito"/>
                <a:cs typeface="Carlito"/>
              </a:rPr>
              <a:t>at </a:t>
            </a:r>
            <a:r>
              <a:rPr sz="3200" dirty="0">
                <a:solidFill>
                  <a:srgbClr val="FFFFFF"/>
                </a:solidFill>
                <a:latin typeface="Carlito"/>
                <a:cs typeface="Carlito"/>
              </a:rPr>
              <a:t>the </a:t>
            </a:r>
            <a:r>
              <a:rPr sz="3200" spc="-5" dirty="0">
                <a:solidFill>
                  <a:srgbClr val="FFFFFF"/>
                </a:solidFill>
                <a:latin typeface="Carlito"/>
                <a:cs typeface="Carlito"/>
              </a:rPr>
              <a:t>beginning </a:t>
            </a:r>
            <a:r>
              <a:rPr sz="3200" dirty="0">
                <a:solidFill>
                  <a:srgbClr val="FFFFFF"/>
                </a:solidFill>
                <a:latin typeface="Carlito"/>
                <a:cs typeface="Carlito"/>
              </a:rPr>
              <a:t>and end and  </a:t>
            </a:r>
            <a:r>
              <a:rPr sz="3200" spc="-15" dirty="0">
                <a:solidFill>
                  <a:srgbClr val="FFFFFF"/>
                </a:solidFill>
                <a:latin typeface="Carlito"/>
                <a:cs typeface="Carlito"/>
              </a:rPr>
              <a:t>steeper </a:t>
            </a:r>
            <a:r>
              <a:rPr sz="3200" dirty="0">
                <a:solidFill>
                  <a:srgbClr val="FFFFFF"/>
                </a:solidFill>
                <a:latin typeface="Carlito"/>
                <a:cs typeface="Carlito"/>
              </a:rPr>
              <a:t>in the </a:t>
            </a:r>
            <a:r>
              <a:rPr sz="3200" spc="-5" dirty="0">
                <a:solidFill>
                  <a:srgbClr val="FFFFFF"/>
                </a:solidFill>
                <a:latin typeface="Carlito"/>
                <a:cs typeface="Carlito"/>
              </a:rPr>
              <a:t>middle, </a:t>
            </a:r>
            <a:r>
              <a:rPr sz="3200" dirty="0">
                <a:solidFill>
                  <a:srgbClr val="FFFFFF"/>
                </a:solidFill>
                <a:latin typeface="Carlito"/>
                <a:cs typeface="Carlito"/>
              </a:rPr>
              <a:t>which is </a:t>
            </a:r>
            <a:r>
              <a:rPr sz="3200" spc="-5" dirty="0">
                <a:solidFill>
                  <a:srgbClr val="FFFFFF"/>
                </a:solidFill>
                <a:latin typeface="Carlito"/>
                <a:cs typeface="Carlito"/>
              </a:rPr>
              <a:t>typical of </a:t>
            </a:r>
            <a:r>
              <a:rPr sz="3200" spc="-15" dirty="0">
                <a:solidFill>
                  <a:srgbClr val="FFFFFF"/>
                </a:solidFill>
                <a:latin typeface="Carlito"/>
                <a:cs typeface="Carlito"/>
              </a:rPr>
              <a:t>most  </a:t>
            </a:r>
            <a:r>
              <a:rPr sz="3200" spc="-10" dirty="0">
                <a:solidFill>
                  <a:srgbClr val="FFFFFF"/>
                </a:solidFill>
                <a:latin typeface="Carlito"/>
                <a:cs typeface="Carlito"/>
              </a:rPr>
              <a:t>projects.</a:t>
            </a:r>
            <a:endParaRPr sz="3200" dirty="0">
              <a:latin typeface="Carlito"/>
              <a:cs typeface="Carlito"/>
            </a:endParaRPr>
          </a:p>
          <a:p>
            <a:pPr marL="355600" marR="5080" indent="-342900">
              <a:lnSpc>
                <a:spcPct val="90000"/>
              </a:lnSpc>
              <a:spcBef>
                <a:spcPts val="770"/>
              </a:spcBef>
              <a:buFont typeface="Arial"/>
              <a:buChar char="•"/>
              <a:tabLst>
                <a:tab pos="354965" algn="l"/>
                <a:tab pos="355600" algn="l"/>
              </a:tabLst>
            </a:pPr>
            <a:r>
              <a:rPr sz="3200" spc="-5" dirty="0">
                <a:solidFill>
                  <a:srgbClr val="FFFFFF"/>
                </a:solidFill>
                <a:latin typeface="Carlito"/>
                <a:cs typeface="Carlito"/>
              </a:rPr>
              <a:t>The beginning </a:t>
            </a:r>
            <a:r>
              <a:rPr sz="3200" spc="-10" dirty="0">
                <a:solidFill>
                  <a:srgbClr val="FFFFFF"/>
                </a:solidFill>
                <a:latin typeface="Carlito"/>
                <a:cs typeface="Carlito"/>
              </a:rPr>
              <a:t>represents </a:t>
            </a:r>
            <a:r>
              <a:rPr sz="3200" dirty="0">
                <a:solidFill>
                  <a:srgbClr val="FFFFFF"/>
                </a:solidFill>
                <a:latin typeface="Carlito"/>
                <a:cs typeface="Carlito"/>
              </a:rPr>
              <a:t>a </a:t>
            </a:r>
            <a:r>
              <a:rPr sz="3200" spc="-60" dirty="0">
                <a:solidFill>
                  <a:srgbClr val="FFFFFF"/>
                </a:solidFill>
                <a:latin typeface="Carlito"/>
                <a:cs typeface="Carlito"/>
              </a:rPr>
              <a:t>slow, </a:t>
            </a:r>
            <a:r>
              <a:rPr sz="3200" spc="-20" dirty="0">
                <a:solidFill>
                  <a:srgbClr val="FFFFFF"/>
                </a:solidFill>
                <a:latin typeface="Carlito"/>
                <a:cs typeface="Carlito"/>
              </a:rPr>
              <a:t>deliberate  </a:t>
            </a:r>
            <a:r>
              <a:rPr sz="3200" spc="-5" dirty="0">
                <a:solidFill>
                  <a:srgbClr val="FFFFFF"/>
                </a:solidFill>
                <a:latin typeface="Carlito"/>
                <a:cs typeface="Carlito"/>
              </a:rPr>
              <a:t>but </a:t>
            </a:r>
            <a:r>
              <a:rPr sz="3200" spc="-10" dirty="0">
                <a:solidFill>
                  <a:srgbClr val="FFFFFF"/>
                </a:solidFill>
                <a:latin typeface="Carlito"/>
                <a:cs typeface="Carlito"/>
              </a:rPr>
              <a:t>accelerating </a:t>
            </a:r>
            <a:r>
              <a:rPr sz="3200" spc="-15" dirty="0">
                <a:solidFill>
                  <a:srgbClr val="FFFFFF"/>
                </a:solidFill>
                <a:latin typeface="Carlito"/>
                <a:cs typeface="Carlito"/>
              </a:rPr>
              <a:t>start, </a:t>
            </a:r>
            <a:r>
              <a:rPr sz="3200" dirty="0">
                <a:solidFill>
                  <a:srgbClr val="FFFFFF"/>
                </a:solidFill>
                <a:latin typeface="Carlito"/>
                <a:cs typeface="Carlito"/>
              </a:rPr>
              <a:t>while the end  </a:t>
            </a:r>
            <a:r>
              <a:rPr sz="3200" spc="-10" dirty="0">
                <a:solidFill>
                  <a:srgbClr val="FFFFFF"/>
                </a:solidFill>
                <a:latin typeface="Carlito"/>
                <a:cs typeface="Carlito"/>
              </a:rPr>
              <a:t>represents </a:t>
            </a:r>
            <a:r>
              <a:rPr sz="3200" dirty="0">
                <a:solidFill>
                  <a:srgbClr val="FFFFFF"/>
                </a:solidFill>
                <a:latin typeface="Carlito"/>
                <a:cs typeface="Carlito"/>
              </a:rPr>
              <a:t>a </a:t>
            </a:r>
            <a:r>
              <a:rPr sz="3200" spc="-10" dirty="0">
                <a:solidFill>
                  <a:srgbClr val="FFFFFF"/>
                </a:solidFill>
                <a:latin typeface="Carlito"/>
                <a:cs typeface="Carlito"/>
              </a:rPr>
              <a:t>deceleration </a:t>
            </a:r>
            <a:r>
              <a:rPr sz="3200" dirty="0">
                <a:solidFill>
                  <a:srgbClr val="FFFFFF"/>
                </a:solidFill>
                <a:latin typeface="Carlito"/>
                <a:cs typeface="Carlito"/>
              </a:rPr>
              <a:t>as the </a:t>
            </a:r>
            <a:r>
              <a:rPr sz="3200" spc="-10" dirty="0">
                <a:solidFill>
                  <a:srgbClr val="FFFFFF"/>
                </a:solidFill>
                <a:latin typeface="Carlito"/>
                <a:cs typeface="Carlito"/>
              </a:rPr>
              <a:t>work </a:t>
            </a:r>
            <a:r>
              <a:rPr sz="3200" dirty="0">
                <a:solidFill>
                  <a:srgbClr val="FFFFFF"/>
                </a:solidFill>
                <a:latin typeface="Carlito"/>
                <a:cs typeface="Carlito"/>
              </a:rPr>
              <a:t>runs</a:t>
            </a:r>
            <a:r>
              <a:rPr sz="3200" spc="-125" dirty="0">
                <a:solidFill>
                  <a:srgbClr val="FFFFFF"/>
                </a:solidFill>
                <a:latin typeface="Carlito"/>
                <a:cs typeface="Carlito"/>
              </a:rPr>
              <a:t> </a:t>
            </a:r>
            <a:r>
              <a:rPr sz="3200" spc="-5" dirty="0">
                <a:solidFill>
                  <a:srgbClr val="FFFFFF"/>
                </a:solidFill>
                <a:latin typeface="Carlito"/>
                <a:cs typeface="Carlito"/>
              </a:rPr>
              <a:t>out</a:t>
            </a:r>
            <a:endParaRPr sz="3200" dirty="0">
              <a:latin typeface="Carlito"/>
              <a:cs typeface="Carlito"/>
            </a:endParaRPr>
          </a:p>
        </p:txBody>
      </p:sp>
      <p:sp>
        <p:nvSpPr>
          <p:cNvPr id="4" name="object 4"/>
          <p:cNvSpPr/>
          <p:nvPr/>
        </p:nvSpPr>
        <p:spPr>
          <a:xfrm>
            <a:off x="6705600" y="228600"/>
            <a:ext cx="2143125" cy="142875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61594"/>
            <a:ext cx="7023988" cy="697230"/>
          </a:xfrm>
          <a:prstGeom prst="rect">
            <a:avLst/>
          </a:prstGeom>
        </p:spPr>
        <p:txBody>
          <a:bodyPr vert="horz" wrap="square" lIns="0" tIns="13335" rIns="0" bIns="0" rtlCol="0">
            <a:spAutoFit/>
          </a:bodyPr>
          <a:lstStyle/>
          <a:p>
            <a:pPr marL="12700">
              <a:lnSpc>
                <a:spcPct val="100000"/>
              </a:lnSpc>
              <a:spcBef>
                <a:spcPts val="105"/>
              </a:spcBef>
            </a:pPr>
            <a:r>
              <a:rPr sz="4400" i="1" spc="-5" dirty="0">
                <a:latin typeface="Carlito"/>
                <a:cs typeface="Carlito"/>
              </a:rPr>
              <a:t>Project Growth </a:t>
            </a:r>
            <a:r>
              <a:rPr sz="4400" i="1" dirty="0">
                <a:latin typeface="Carlito"/>
                <a:cs typeface="Carlito"/>
              </a:rPr>
              <a:t>(Man</a:t>
            </a:r>
            <a:r>
              <a:rPr sz="4400" i="1" spc="-25" dirty="0">
                <a:latin typeface="Carlito"/>
                <a:cs typeface="Carlito"/>
              </a:rPr>
              <a:t> </a:t>
            </a:r>
            <a:r>
              <a:rPr sz="4400" i="1" dirty="0">
                <a:latin typeface="Carlito"/>
                <a:cs typeface="Carlito"/>
              </a:rPr>
              <a:t>Hours)</a:t>
            </a:r>
            <a:endParaRPr sz="4400" dirty="0">
              <a:latin typeface="Carlito"/>
              <a:cs typeface="Carlito"/>
            </a:endParaRPr>
          </a:p>
        </p:txBody>
      </p:sp>
      <p:sp>
        <p:nvSpPr>
          <p:cNvPr id="3" name="object 3"/>
          <p:cNvSpPr txBox="1"/>
          <p:nvPr/>
        </p:nvSpPr>
        <p:spPr>
          <a:xfrm>
            <a:off x="535940" y="1607565"/>
            <a:ext cx="7910195" cy="1977389"/>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4965" algn="l"/>
                <a:tab pos="355600" algn="l"/>
              </a:tabLst>
            </a:pPr>
            <a:r>
              <a:rPr sz="3200" spc="-10" dirty="0">
                <a:solidFill>
                  <a:srgbClr val="FFFFFF"/>
                </a:solidFill>
                <a:latin typeface="Carlito"/>
                <a:cs typeface="Carlito"/>
              </a:rPr>
              <a:t>Analysis </a:t>
            </a:r>
            <a:r>
              <a:rPr sz="3200" spc="-5" dirty="0">
                <a:solidFill>
                  <a:srgbClr val="FFFFFF"/>
                </a:solidFill>
                <a:latin typeface="Carlito"/>
                <a:cs typeface="Carlito"/>
              </a:rPr>
              <a:t>of the </a:t>
            </a:r>
            <a:r>
              <a:rPr sz="3200" dirty="0">
                <a:solidFill>
                  <a:srgbClr val="FFFFFF"/>
                </a:solidFill>
                <a:latin typeface="Carlito"/>
                <a:cs typeface="Carlito"/>
              </a:rPr>
              <a:t>Baseline and </a:t>
            </a:r>
            <a:r>
              <a:rPr sz="3200" spc="-60" dirty="0">
                <a:solidFill>
                  <a:srgbClr val="FFFFFF"/>
                </a:solidFill>
                <a:latin typeface="Carlito"/>
                <a:cs typeface="Carlito"/>
              </a:rPr>
              <a:t>Target </a:t>
            </a:r>
            <a:r>
              <a:rPr sz="3200" dirty="0">
                <a:solidFill>
                  <a:srgbClr val="FFFFFF"/>
                </a:solidFill>
                <a:latin typeface="Carlito"/>
                <a:cs typeface="Carlito"/>
              </a:rPr>
              <a:t>S </a:t>
            </a:r>
            <a:r>
              <a:rPr sz="3200" spc="-10" dirty="0">
                <a:solidFill>
                  <a:srgbClr val="FFFFFF"/>
                </a:solidFill>
                <a:latin typeface="Carlito"/>
                <a:cs typeface="Carlito"/>
              </a:rPr>
              <a:t>Curve  </a:t>
            </a:r>
            <a:r>
              <a:rPr sz="3200" spc="-20" dirty="0">
                <a:solidFill>
                  <a:srgbClr val="FFFFFF"/>
                </a:solidFill>
                <a:latin typeface="Carlito"/>
                <a:cs typeface="Carlito"/>
              </a:rPr>
              <a:t>data </a:t>
            </a:r>
            <a:r>
              <a:rPr sz="3200" spc="-15" dirty="0">
                <a:solidFill>
                  <a:srgbClr val="FFFFFF"/>
                </a:solidFill>
                <a:latin typeface="Carlito"/>
                <a:cs typeface="Carlito"/>
              </a:rPr>
              <a:t>at </a:t>
            </a:r>
            <a:r>
              <a:rPr sz="3200" spc="-10" dirty="0">
                <a:solidFill>
                  <a:srgbClr val="FFFFFF"/>
                </a:solidFill>
                <a:latin typeface="Carlito"/>
                <a:cs typeface="Carlito"/>
              </a:rPr>
              <a:t>project completion reveals </a:t>
            </a:r>
            <a:r>
              <a:rPr sz="3200" dirty="0">
                <a:solidFill>
                  <a:srgbClr val="FFFFFF"/>
                </a:solidFill>
                <a:latin typeface="Carlito"/>
                <a:cs typeface="Carlito"/>
              </a:rPr>
              <a:t>the </a:t>
            </a:r>
            <a:r>
              <a:rPr sz="3200" spc="-10" dirty="0">
                <a:solidFill>
                  <a:srgbClr val="FFFFFF"/>
                </a:solidFill>
                <a:latin typeface="Carlito"/>
                <a:cs typeface="Carlito"/>
              </a:rPr>
              <a:t>project  </a:t>
            </a:r>
            <a:r>
              <a:rPr sz="3200" spc="-5" dirty="0">
                <a:solidFill>
                  <a:srgbClr val="FFFFFF"/>
                </a:solidFill>
                <a:latin typeface="Carlito"/>
                <a:cs typeface="Carlito"/>
              </a:rPr>
              <a:t>has </a:t>
            </a:r>
            <a:r>
              <a:rPr sz="3200" spc="-10" dirty="0">
                <a:solidFill>
                  <a:srgbClr val="FFFFFF"/>
                </a:solidFill>
                <a:latin typeface="Carlito"/>
                <a:cs typeface="Carlito"/>
              </a:rPr>
              <a:t>grown </a:t>
            </a:r>
            <a:r>
              <a:rPr sz="3200" dirty="0">
                <a:solidFill>
                  <a:srgbClr val="FFFFFF"/>
                </a:solidFill>
                <a:latin typeface="Carlito"/>
                <a:cs typeface="Carlito"/>
              </a:rPr>
              <a:t>in </a:t>
            </a:r>
            <a:r>
              <a:rPr sz="3200" spc="-10" dirty="0">
                <a:solidFill>
                  <a:srgbClr val="FFFFFF"/>
                </a:solidFill>
                <a:latin typeface="Carlito"/>
                <a:cs typeface="Carlito"/>
              </a:rPr>
              <a:t>scope by </a:t>
            </a:r>
            <a:r>
              <a:rPr sz="3200" dirty="0">
                <a:solidFill>
                  <a:srgbClr val="FFFFFF"/>
                </a:solidFill>
                <a:latin typeface="Carlito"/>
                <a:cs typeface="Carlito"/>
              </a:rPr>
              <a:t>5.0 man </a:t>
            </a:r>
            <a:r>
              <a:rPr sz="3200" spc="-15" dirty="0">
                <a:solidFill>
                  <a:srgbClr val="FFFFFF"/>
                </a:solidFill>
                <a:latin typeface="Carlito"/>
                <a:cs typeface="Carlito"/>
              </a:rPr>
              <a:t>hours, </a:t>
            </a:r>
            <a:r>
              <a:rPr sz="3200" spc="-5" dirty="0">
                <a:solidFill>
                  <a:srgbClr val="FFFFFF"/>
                </a:solidFill>
                <a:latin typeface="Carlito"/>
                <a:cs typeface="Carlito"/>
              </a:rPr>
              <a:t>or  5.56% </a:t>
            </a:r>
            <a:r>
              <a:rPr sz="3200" dirty="0">
                <a:solidFill>
                  <a:srgbClr val="FFFFFF"/>
                </a:solidFill>
                <a:latin typeface="Carlito"/>
                <a:cs typeface="Carlito"/>
              </a:rPr>
              <a:t>as </a:t>
            </a:r>
            <a:r>
              <a:rPr sz="3200" spc="-10" dirty="0">
                <a:solidFill>
                  <a:srgbClr val="FFFFFF"/>
                </a:solidFill>
                <a:latin typeface="Carlito"/>
                <a:cs typeface="Carlito"/>
              </a:rPr>
              <a:t>compared </a:t>
            </a:r>
            <a:r>
              <a:rPr sz="3200" spc="-25" dirty="0">
                <a:solidFill>
                  <a:srgbClr val="FFFFFF"/>
                </a:solidFill>
                <a:latin typeface="Carlito"/>
                <a:cs typeface="Carlito"/>
              </a:rPr>
              <a:t>to </a:t>
            </a:r>
            <a:r>
              <a:rPr sz="3200" dirty="0">
                <a:solidFill>
                  <a:srgbClr val="FFFFFF"/>
                </a:solidFill>
                <a:latin typeface="Carlito"/>
                <a:cs typeface="Carlito"/>
              </a:rPr>
              <a:t>the Baseline</a:t>
            </a:r>
            <a:r>
              <a:rPr sz="3200" spc="5" dirty="0">
                <a:solidFill>
                  <a:srgbClr val="FFFFFF"/>
                </a:solidFill>
                <a:latin typeface="Carlito"/>
                <a:cs typeface="Carlito"/>
              </a:rPr>
              <a:t> </a:t>
            </a:r>
            <a:r>
              <a:rPr sz="3200" spc="-5" dirty="0">
                <a:solidFill>
                  <a:srgbClr val="FFFFFF"/>
                </a:solidFill>
                <a:latin typeface="Carlito"/>
                <a:cs typeface="Carlito"/>
              </a:rPr>
              <a:t>Schedule.</a:t>
            </a:r>
            <a:endParaRPr sz="3200">
              <a:latin typeface="Carlito"/>
              <a:cs typeface="Carlito"/>
            </a:endParaRPr>
          </a:p>
        </p:txBody>
      </p:sp>
      <p:sp>
        <p:nvSpPr>
          <p:cNvPr id="4" name="object 4"/>
          <p:cNvSpPr txBox="1"/>
          <p:nvPr/>
        </p:nvSpPr>
        <p:spPr>
          <a:xfrm>
            <a:off x="688340" y="4256913"/>
            <a:ext cx="7442200" cy="1732280"/>
          </a:xfrm>
          <a:prstGeom prst="rect">
            <a:avLst/>
          </a:prstGeom>
        </p:spPr>
        <p:txBody>
          <a:bodyPr vert="horz" wrap="square" lIns="0" tIns="12065" rIns="0" bIns="0" rtlCol="0">
            <a:spAutoFit/>
          </a:bodyPr>
          <a:lstStyle/>
          <a:p>
            <a:pPr marL="12700">
              <a:lnSpc>
                <a:spcPct val="100000"/>
              </a:lnSpc>
              <a:spcBef>
                <a:spcPts val="95"/>
              </a:spcBef>
              <a:tabLst>
                <a:tab pos="2531110" algn="l"/>
              </a:tabLst>
            </a:pPr>
            <a:r>
              <a:rPr sz="1600" i="1" spc="-15" dirty="0">
                <a:solidFill>
                  <a:srgbClr val="FFFFFF"/>
                </a:solidFill>
                <a:latin typeface="Times New Roman"/>
                <a:cs typeface="Times New Roman"/>
              </a:rPr>
              <a:t>Project Growth</a:t>
            </a:r>
            <a:r>
              <a:rPr sz="1600" i="1" spc="45" dirty="0">
                <a:solidFill>
                  <a:srgbClr val="FFFFFF"/>
                </a:solidFill>
                <a:latin typeface="Times New Roman"/>
                <a:cs typeface="Times New Roman"/>
              </a:rPr>
              <a:t> </a:t>
            </a:r>
            <a:r>
              <a:rPr sz="1600" i="1" spc="-10" dirty="0">
                <a:solidFill>
                  <a:srgbClr val="FFFFFF"/>
                </a:solidFill>
                <a:latin typeface="Times New Roman"/>
                <a:cs typeface="Times New Roman"/>
              </a:rPr>
              <a:t>(Man</a:t>
            </a:r>
            <a:r>
              <a:rPr sz="1600" i="1" spc="10" dirty="0">
                <a:solidFill>
                  <a:srgbClr val="FFFFFF"/>
                </a:solidFill>
                <a:latin typeface="Times New Roman"/>
                <a:cs typeface="Times New Roman"/>
              </a:rPr>
              <a:t> </a:t>
            </a:r>
            <a:r>
              <a:rPr sz="1600" i="1" spc="-5" dirty="0">
                <a:solidFill>
                  <a:srgbClr val="FFFFFF"/>
                </a:solidFill>
                <a:latin typeface="Times New Roman"/>
                <a:cs typeface="Times New Roman"/>
              </a:rPr>
              <a:t>Hours)	= </a:t>
            </a:r>
            <a:r>
              <a:rPr sz="1600" i="1" spc="-35" dirty="0">
                <a:solidFill>
                  <a:srgbClr val="FFFFFF"/>
                </a:solidFill>
                <a:latin typeface="Times New Roman"/>
                <a:cs typeface="Times New Roman"/>
              </a:rPr>
              <a:t>Total </a:t>
            </a:r>
            <a:r>
              <a:rPr sz="1600" i="1" spc="-40" dirty="0">
                <a:solidFill>
                  <a:srgbClr val="FFFFFF"/>
                </a:solidFill>
                <a:latin typeface="Times New Roman"/>
                <a:cs typeface="Times New Roman"/>
              </a:rPr>
              <a:t>Target </a:t>
            </a:r>
            <a:r>
              <a:rPr sz="1600" i="1" spc="-5" dirty="0">
                <a:solidFill>
                  <a:srgbClr val="FFFFFF"/>
                </a:solidFill>
                <a:latin typeface="Times New Roman"/>
                <a:cs typeface="Times New Roman"/>
              </a:rPr>
              <a:t>Man Hours – </a:t>
            </a:r>
            <a:r>
              <a:rPr sz="1600" i="1" spc="-35" dirty="0">
                <a:solidFill>
                  <a:srgbClr val="FFFFFF"/>
                </a:solidFill>
                <a:latin typeface="Times New Roman"/>
                <a:cs typeface="Times New Roman"/>
              </a:rPr>
              <a:t>Total </a:t>
            </a:r>
            <a:r>
              <a:rPr sz="1600" i="1" spc="-5" dirty="0">
                <a:solidFill>
                  <a:srgbClr val="FFFFFF"/>
                </a:solidFill>
                <a:latin typeface="Times New Roman"/>
                <a:cs typeface="Times New Roman"/>
              </a:rPr>
              <a:t>Baseline Man</a:t>
            </a:r>
            <a:r>
              <a:rPr sz="1600" i="1" spc="165" dirty="0">
                <a:solidFill>
                  <a:srgbClr val="FFFFFF"/>
                </a:solidFill>
                <a:latin typeface="Times New Roman"/>
                <a:cs typeface="Times New Roman"/>
              </a:rPr>
              <a:t> </a:t>
            </a:r>
            <a:r>
              <a:rPr sz="1600" i="1" spc="-5" dirty="0">
                <a:solidFill>
                  <a:srgbClr val="FFFFFF"/>
                </a:solidFill>
                <a:latin typeface="Times New Roman"/>
                <a:cs typeface="Times New Roman"/>
              </a:rPr>
              <a:t>Hours</a:t>
            </a:r>
            <a:endParaRPr sz="1600">
              <a:latin typeface="Times New Roman"/>
              <a:cs typeface="Times New Roman"/>
            </a:endParaRPr>
          </a:p>
          <a:p>
            <a:pPr marL="2012314">
              <a:lnSpc>
                <a:spcPct val="100000"/>
              </a:lnSpc>
            </a:pPr>
            <a:r>
              <a:rPr sz="1600" i="1" spc="-5" dirty="0">
                <a:solidFill>
                  <a:srgbClr val="FFFFFF"/>
                </a:solidFill>
                <a:latin typeface="Times New Roman"/>
                <a:cs typeface="Times New Roman"/>
              </a:rPr>
              <a:t>= 95.0 –</a:t>
            </a:r>
            <a:r>
              <a:rPr sz="1600" i="1" dirty="0">
                <a:solidFill>
                  <a:srgbClr val="FFFFFF"/>
                </a:solidFill>
                <a:latin typeface="Times New Roman"/>
                <a:cs typeface="Times New Roman"/>
              </a:rPr>
              <a:t> </a:t>
            </a:r>
            <a:r>
              <a:rPr sz="1600" i="1" spc="-5" dirty="0">
                <a:solidFill>
                  <a:srgbClr val="FFFFFF"/>
                </a:solidFill>
                <a:latin typeface="Times New Roman"/>
                <a:cs typeface="Times New Roman"/>
              </a:rPr>
              <a:t>90.0</a:t>
            </a:r>
            <a:endParaRPr sz="1600">
              <a:latin typeface="Times New Roman"/>
              <a:cs typeface="Times New Roman"/>
            </a:endParaRPr>
          </a:p>
          <a:p>
            <a:pPr marL="2012314">
              <a:lnSpc>
                <a:spcPct val="100000"/>
              </a:lnSpc>
            </a:pPr>
            <a:r>
              <a:rPr sz="1600" i="1" spc="-5" dirty="0">
                <a:solidFill>
                  <a:srgbClr val="FFFFFF"/>
                </a:solidFill>
                <a:latin typeface="Times New Roman"/>
                <a:cs typeface="Times New Roman"/>
              </a:rPr>
              <a:t>=</a:t>
            </a:r>
            <a:r>
              <a:rPr sz="1600" i="1" spc="-10" dirty="0">
                <a:solidFill>
                  <a:srgbClr val="FFFFFF"/>
                </a:solidFill>
                <a:latin typeface="Times New Roman"/>
                <a:cs typeface="Times New Roman"/>
              </a:rPr>
              <a:t> </a:t>
            </a:r>
            <a:r>
              <a:rPr sz="1600" i="1" spc="-5" dirty="0">
                <a:solidFill>
                  <a:srgbClr val="FFFFFF"/>
                </a:solidFill>
                <a:latin typeface="Times New Roman"/>
                <a:cs typeface="Times New Roman"/>
              </a:rPr>
              <a:t>5.0</a:t>
            </a:r>
            <a:endParaRPr sz="1600">
              <a:latin typeface="Times New Roman"/>
              <a:cs typeface="Times New Roman"/>
            </a:endParaRPr>
          </a:p>
          <a:p>
            <a:pPr marL="12700">
              <a:lnSpc>
                <a:spcPct val="100000"/>
              </a:lnSpc>
            </a:pPr>
            <a:r>
              <a:rPr sz="1600" i="1" spc="-15" dirty="0">
                <a:solidFill>
                  <a:srgbClr val="FFFFFF"/>
                </a:solidFill>
                <a:latin typeface="Times New Roman"/>
                <a:cs typeface="Times New Roman"/>
              </a:rPr>
              <a:t>Project </a:t>
            </a:r>
            <a:r>
              <a:rPr sz="1600" i="1" spc="-5" dirty="0">
                <a:solidFill>
                  <a:srgbClr val="FFFFFF"/>
                </a:solidFill>
                <a:latin typeface="Times New Roman"/>
                <a:cs typeface="Times New Roman"/>
              </a:rPr>
              <a:t>% </a:t>
            </a:r>
            <a:r>
              <a:rPr sz="1600" i="1" spc="-15" dirty="0">
                <a:solidFill>
                  <a:srgbClr val="FFFFFF"/>
                </a:solidFill>
                <a:latin typeface="Times New Roman"/>
                <a:cs typeface="Times New Roman"/>
              </a:rPr>
              <a:t>Growth </a:t>
            </a:r>
            <a:r>
              <a:rPr sz="1600" i="1" spc="-10" dirty="0">
                <a:solidFill>
                  <a:srgbClr val="FFFFFF"/>
                </a:solidFill>
                <a:latin typeface="Times New Roman"/>
                <a:cs typeface="Times New Roman"/>
              </a:rPr>
              <a:t>(Man </a:t>
            </a:r>
            <a:r>
              <a:rPr sz="1600" i="1" spc="-5" dirty="0">
                <a:solidFill>
                  <a:srgbClr val="FFFFFF"/>
                </a:solidFill>
                <a:latin typeface="Times New Roman"/>
                <a:cs typeface="Times New Roman"/>
              </a:rPr>
              <a:t>Hours) = </a:t>
            </a:r>
            <a:r>
              <a:rPr sz="1600" i="1" spc="-35" dirty="0">
                <a:solidFill>
                  <a:srgbClr val="FFFFFF"/>
                </a:solidFill>
                <a:latin typeface="Times New Roman"/>
                <a:cs typeface="Times New Roman"/>
              </a:rPr>
              <a:t>((Target </a:t>
            </a:r>
            <a:r>
              <a:rPr sz="1600" i="1" spc="-5" dirty="0">
                <a:solidFill>
                  <a:srgbClr val="FFFFFF"/>
                </a:solidFill>
                <a:latin typeface="Times New Roman"/>
                <a:cs typeface="Times New Roman"/>
              </a:rPr>
              <a:t>Man Hours / Baseline Man Hours) - 1) x</a:t>
            </a:r>
            <a:r>
              <a:rPr sz="1600" i="1" spc="210" dirty="0">
                <a:solidFill>
                  <a:srgbClr val="FFFFFF"/>
                </a:solidFill>
                <a:latin typeface="Times New Roman"/>
                <a:cs typeface="Times New Roman"/>
              </a:rPr>
              <a:t> </a:t>
            </a:r>
            <a:r>
              <a:rPr sz="1600" i="1" spc="-5" dirty="0">
                <a:solidFill>
                  <a:srgbClr val="FFFFFF"/>
                </a:solidFill>
                <a:latin typeface="Times New Roman"/>
                <a:cs typeface="Times New Roman"/>
              </a:rPr>
              <a:t>100%</a:t>
            </a:r>
            <a:endParaRPr sz="1600">
              <a:latin typeface="Times New Roman"/>
              <a:cs typeface="Times New Roman"/>
            </a:endParaRPr>
          </a:p>
          <a:p>
            <a:pPr>
              <a:lnSpc>
                <a:spcPct val="100000"/>
              </a:lnSpc>
              <a:spcBef>
                <a:spcPts val="25"/>
              </a:spcBef>
            </a:pPr>
            <a:endParaRPr sz="1650">
              <a:latin typeface="Times New Roman"/>
              <a:cs typeface="Times New Roman"/>
            </a:endParaRPr>
          </a:p>
          <a:p>
            <a:pPr marL="469900">
              <a:lnSpc>
                <a:spcPct val="100000"/>
              </a:lnSpc>
            </a:pPr>
            <a:r>
              <a:rPr sz="1600" i="1" spc="-5" dirty="0">
                <a:solidFill>
                  <a:srgbClr val="FFFFFF"/>
                </a:solidFill>
                <a:latin typeface="Times New Roman"/>
                <a:cs typeface="Times New Roman"/>
              </a:rPr>
              <a:t>= </a:t>
            </a:r>
            <a:r>
              <a:rPr sz="1600" i="1" spc="-10" dirty="0">
                <a:solidFill>
                  <a:srgbClr val="FFFFFF"/>
                </a:solidFill>
                <a:latin typeface="Times New Roman"/>
                <a:cs typeface="Times New Roman"/>
              </a:rPr>
              <a:t>((95.0 </a:t>
            </a:r>
            <a:r>
              <a:rPr sz="1600" i="1" spc="-5" dirty="0">
                <a:solidFill>
                  <a:srgbClr val="FFFFFF"/>
                </a:solidFill>
                <a:latin typeface="Times New Roman"/>
                <a:cs typeface="Times New Roman"/>
              </a:rPr>
              <a:t>/ 90.0) - 1) x</a:t>
            </a:r>
            <a:r>
              <a:rPr sz="1600" i="1" spc="-15" dirty="0">
                <a:solidFill>
                  <a:srgbClr val="FFFFFF"/>
                </a:solidFill>
                <a:latin typeface="Times New Roman"/>
                <a:cs typeface="Times New Roman"/>
              </a:rPr>
              <a:t> </a:t>
            </a:r>
            <a:r>
              <a:rPr sz="1600" i="1" spc="-5" dirty="0">
                <a:solidFill>
                  <a:srgbClr val="FFFFFF"/>
                </a:solidFill>
                <a:latin typeface="Times New Roman"/>
                <a:cs typeface="Times New Roman"/>
              </a:rPr>
              <a:t>100%</a:t>
            </a:r>
            <a:endParaRPr sz="1600">
              <a:latin typeface="Times New Roman"/>
              <a:cs typeface="Times New Roman"/>
            </a:endParaRPr>
          </a:p>
          <a:p>
            <a:pPr marL="469900">
              <a:lnSpc>
                <a:spcPct val="100000"/>
              </a:lnSpc>
            </a:pPr>
            <a:r>
              <a:rPr sz="1600" i="1" spc="-5" dirty="0">
                <a:solidFill>
                  <a:srgbClr val="FFFFFF"/>
                </a:solidFill>
                <a:latin typeface="Times New Roman"/>
                <a:cs typeface="Times New Roman"/>
              </a:rPr>
              <a:t>=</a:t>
            </a:r>
            <a:r>
              <a:rPr sz="1600" i="1" spc="-10" dirty="0">
                <a:solidFill>
                  <a:srgbClr val="FFFFFF"/>
                </a:solidFill>
                <a:latin typeface="Times New Roman"/>
                <a:cs typeface="Times New Roman"/>
              </a:rPr>
              <a:t> </a:t>
            </a:r>
            <a:r>
              <a:rPr sz="1600" i="1" spc="-5" dirty="0">
                <a:solidFill>
                  <a:srgbClr val="FFFFFF"/>
                </a:solidFill>
                <a:latin typeface="Times New Roman"/>
                <a:cs typeface="Times New Roman"/>
              </a:rPr>
              <a:t>5.56%</a:t>
            </a:r>
            <a:endParaRPr sz="16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61594"/>
            <a:ext cx="7077582" cy="697230"/>
          </a:xfrm>
          <a:prstGeom prst="rect">
            <a:avLst/>
          </a:prstGeom>
        </p:spPr>
        <p:txBody>
          <a:bodyPr vert="horz" wrap="square" lIns="0" tIns="13335" rIns="0" bIns="0" rtlCol="0">
            <a:spAutoFit/>
          </a:bodyPr>
          <a:lstStyle/>
          <a:p>
            <a:pPr marL="12700">
              <a:lnSpc>
                <a:spcPct val="100000"/>
              </a:lnSpc>
              <a:spcBef>
                <a:spcPts val="105"/>
              </a:spcBef>
            </a:pPr>
            <a:r>
              <a:rPr sz="4400" i="1" spc="-5" dirty="0">
                <a:latin typeface="Carlito"/>
                <a:cs typeface="Carlito"/>
              </a:rPr>
              <a:t>Project Growth</a:t>
            </a:r>
            <a:r>
              <a:rPr sz="4400" i="1" spc="-20" dirty="0">
                <a:latin typeface="Carlito"/>
                <a:cs typeface="Carlito"/>
              </a:rPr>
              <a:t> </a:t>
            </a:r>
            <a:r>
              <a:rPr sz="4400" i="1" dirty="0">
                <a:latin typeface="Carlito"/>
                <a:cs typeface="Carlito"/>
              </a:rPr>
              <a:t>(Duration)</a:t>
            </a:r>
            <a:endParaRPr sz="4400" dirty="0">
              <a:latin typeface="Carlito"/>
              <a:cs typeface="Carlito"/>
            </a:endParaRPr>
          </a:p>
        </p:txBody>
      </p:sp>
      <p:sp>
        <p:nvSpPr>
          <p:cNvPr id="3" name="object 3"/>
          <p:cNvSpPr txBox="1"/>
          <p:nvPr/>
        </p:nvSpPr>
        <p:spPr>
          <a:xfrm>
            <a:off x="535940" y="1545081"/>
            <a:ext cx="7642859" cy="4293235"/>
          </a:xfrm>
          <a:prstGeom prst="rect">
            <a:avLst/>
          </a:prstGeom>
        </p:spPr>
        <p:txBody>
          <a:bodyPr vert="horz" wrap="square" lIns="0" tIns="88265" rIns="0" bIns="0" rtlCol="0">
            <a:spAutoFit/>
          </a:bodyPr>
          <a:lstStyle/>
          <a:p>
            <a:pPr marL="355600" marR="5080" indent="-342900">
              <a:lnSpc>
                <a:spcPct val="80000"/>
              </a:lnSpc>
              <a:spcBef>
                <a:spcPts val="695"/>
              </a:spcBef>
            </a:pPr>
            <a:r>
              <a:rPr sz="2500" spc="-10" dirty="0">
                <a:solidFill>
                  <a:srgbClr val="FFFFFF"/>
                </a:solidFill>
                <a:latin typeface="Carlito"/>
                <a:cs typeface="Carlito"/>
              </a:rPr>
              <a:t>Analysis </a:t>
            </a:r>
            <a:r>
              <a:rPr sz="2500" dirty="0">
                <a:solidFill>
                  <a:srgbClr val="FFFFFF"/>
                </a:solidFill>
                <a:latin typeface="Carlito"/>
                <a:cs typeface="Carlito"/>
              </a:rPr>
              <a:t>of </a:t>
            </a:r>
            <a:r>
              <a:rPr sz="2500" spc="-5" dirty="0">
                <a:solidFill>
                  <a:srgbClr val="FFFFFF"/>
                </a:solidFill>
                <a:latin typeface="Carlito"/>
                <a:cs typeface="Carlito"/>
              </a:rPr>
              <a:t>the Baseline and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20" dirty="0">
                <a:solidFill>
                  <a:srgbClr val="FFFFFF"/>
                </a:solidFill>
                <a:latin typeface="Carlito"/>
                <a:cs typeface="Carlito"/>
              </a:rPr>
              <a:t>data </a:t>
            </a:r>
            <a:r>
              <a:rPr sz="2500" spc="-10" dirty="0">
                <a:solidFill>
                  <a:srgbClr val="FFFFFF"/>
                </a:solidFill>
                <a:latin typeface="Carlito"/>
                <a:cs typeface="Carlito"/>
              </a:rPr>
              <a:t>reveals </a:t>
            </a:r>
            <a:r>
              <a:rPr sz="2500" spc="-5" dirty="0">
                <a:solidFill>
                  <a:srgbClr val="FFFFFF"/>
                </a:solidFill>
                <a:latin typeface="Carlito"/>
                <a:cs typeface="Carlito"/>
              </a:rPr>
              <a:t>the  </a:t>
            </a:r>
            <a:r>
              <a:rPr sz="2500" spc="-10" dirty="0">
                <a:solidFill>
                  <a:srgbClr val="FFFFFF"/>
                </a:solidFill>
                <a:latin typeface="Carlito"/>
                <a:cs typeface="Carlito"/>
              </a:rPr>
              <a:t>project has experience </a:t>
            </a:r>
            <a:r>
              <a:rPr sz="2500" spc="-5" dirty="0">
                <a:solidFill>
                  <a:srgbClr val="FFFFFF"/>
                </a:solidFill>
                <a:latin typeface="Carlito"/>
                <a:cs typeface="Carlito"/>
              </a:rPr>
              <a:t>a </a:t>
            </a:r>
            <a:r>
              <a:rPr sz="2500" spc="-10" dirty="0">
                <a:solidFill>
                  <a:srgbClr val="FFFFFF"/>
                </a:solidFill>
                <a:latin typeface="Carlito"/>
                <a:cs typeface="Carlito"/>
              </a:rPr>
              <a:t>growth </a:t>
            </a:r>
            <a:r>
              <a:rPr sz="2500" spc="-5" dirty="0">
                <a:solidFill>
                  <a:srgbClr val="FFFFFF"/>
                </a:solidFill>
                <a:latin typeface="Carlito"/>
                <a:cs typeface="Carlito"/>
              </a:rPr>
              <a:t>in </a:t>
            </a:r>
            <a:r>
              <a:rPr sz="2500" spc="-15" dirty="0">
                <a:solidFill>
                  <a:srgbClr val="FFFFFF"/>
                </a:solidFill>
                <a:latin typeface="Carlito"/>
                <a:cs typeface="Carlito"/>
              </a:rPr>
              <a:t>duration </a:t>
            </a:r>
            <a:r>
              <a:rPr sz="2500" spc="-5" dirty="0">
                <a:solidFill>
                  <a:srgbClr val="FFFFFF"/>
                </a:solidFill>
                <a:latin typeface="Carlito"/>
                <a:cs typeface="Carlito"/>
              </a:rPr>
              <a:t>of 1 </a:t>
            </a:r>
            <a:r>
              <a:rPr sz="2500" spc="-65" dirty="0">
                <a:solidFill>
                  <a:srgbClr val="FFFFFF"/>
                </a:solidFill>
                <a:latin typeface="Carlito"/>
                <a:cs typeface="Carlito"/>
              </a:rPr>
              <a:t>day, </a:t>
            </a:r>
            <a:r>
              <a:rPr sz="2500" spc="-10" dirty="0">
                <a:solidFill>
                  <a:srgbClr val="FFFFFF"/>
                </a:solidFill>
                <a:latin typeface="Carlito"/>
                <a:cs typeface="Carlito"/>
              </a:rPr>
              <a:t>or  20.00% </a:t>
            </a:r>
            <a:r>
              <a:rPr sz="2500" spc="-5" dirty="0">
                <a:solidFill>
                  <a:srgbClr val="FFFFFF"/>
                </a:solidFill>
                <a:latin typeface="Carlito"/>
                <a:cs typeface="Carlito"/>
              </a:rPr>
              <a:t>as </a:t>
            </a:r>
            <a:r>
              <a:rPr sz="2500" spc="-15" dirty="0">
                <a:solidFill>
                  <a:srgbClr val="FFFFFF"/>
                </a:solidFill>
                <a:latin typeface="Carlito"/>
                <a:cs typeface="Carlito"/>
              </a:rPr>
              <a:t>compared to </a:t>
            </a:r>
            <a:r>
              <a:rPr sz="2500" spc="-5" dirty="0">
                <a:solidFill>
                  <a:srgbClr val="FFFFFF"/>
                </a:solidFill>
                <a:latin typeface="Carlito"/>
                <a:cs typeface="Carlito"/>
              </a:rPr>
              <a:t>the Baseline</a:t>
            </a:r>
            <a:r>
              <a:rPr sz="2500" spc="40" dirty="0">
                <a:solidFill>
                  <a:srgbClr val="FFFFFF"/>
                </a:solidFill>
                <a:latin typeface="Carlito"/>
                <a:cs typeface="Carlito"/>
              </a:rPr>
              <a:t> </a:t>
            </a:r>
            <a:r>
              <a:rPr sz="2500" spc="-10" dirty="0">
                <a:solidFill>
                  <a:srgbClr val="FFFFFF"/>
                </a:solidFill>
                <a:latin typeface="Carlito"/>
                <a:cs typeface="Carlito"/>
              </a:rPr>
              <a:t>Schedule.</a:t>
            </a:r>
            <a:endParaRPr sz="2500">
              <a:latin typeface="Carlito"/>
              <a:cs typeface="Carlito"/>
            </a:endParaRPr>
          </a:p>
          <a:p>
            <a:pPr>
              <a:lnSpc>
                <a:spcPct val="100000"/>
              </a:lnSpc>
              <a:spcBef>
                <a:spcPts val="40"/>
              </a:spcBef>
            </a:pPr>
            <a:endParaRPr sz="2900">
              <a:latin typeface="Carlito"/>
              <a:cs typeface="Carlito"/>
            </a:endParaRPr>
          </a:p>
          <a:p>
            <a:pPr marL="355600" marR="563245" indent="-342900">
              <a:lnSpc>
                <a:spcPts val="2400"/>
              </a:lnSpc>
              <a:tabLst>
                <a:tab pos="3498215" algn="l"/>
              </a:tabLst>
            </a:pPr>
            <a:r>
              <a:rPr sz="2500" i="1" spc="-10" dirty="0">
                <a:solidFill>
                  <a:srgbClr val="FFFFFF"/>
                </a:solidFill>
                <a:latin typeface="Carlito"/>
                <a:cs typeface="Carlito"/>
              </a:rPr>
              <a:t>Project</a:t>
            </a:r>
            <a:r>
              <a:rPr sz="2500" i="1" spc="40" dirty="0">
                <a:solidFill>
                  <a:srgbClr val="FFFFFF"/>
                </a:solidFill>
                <a:latin typeface="Carlito"/>
                <a:cs typeface="Carlito"/>
              </a:rPr>
              <a:t> </a:t>
            </a:r>
            <a:r>
              <a:rPr sz="2500" i="1" spc="-5" dirty="0">
                <a:solidFill>
                  <a:srgbClr val="FFFFFF"/>
                </a:solidFill>
                <a:latin typeface="Carlito"/>
                <a:cs typeface="Carlito"/>
              </a:rPr>
              <a:t>Growth</a:t>
            </a:r>
            <a:r>
              <a:rPr sz="2500" i="1" spc="40" dirty="0">
                <a:solidFill>
                  <a:srgbClr val="FFFFFF"/>
                </a:solidFill>
                <a:latin typeface="Carlito"/>
                <a:cs typeface="Carlito"/>
              </a:rPr>
              <a:t> </a:t>
            </a:r>
            <a:r>
              <a:rPr sz="2500" i="1" spc="-10" dirty="0">
                <a:solidFill>
                  <a:srgbClr val="FFFFFF"/>
                </a:solidFill>
                <a:latin typeface="Carlito"/>
                <a:cs typeface="Carlito"/>
              </a:rPr>
              <a:t>(Duration)	</a:t>
            </a:r>
            <a:r>
              <a:rPr sz="2500" i="1" spc="-5" dirty="0">
                <a:solidFill>
                  <a:srgbClr val="FFFFFF"/>
                </a:solidFill>
                <a:latin typeface="Carlito"/>
                <a:cs typeface="Carlito"/>
              </a:rPr>
              <a:t>= </a:t>
            </a:r>
            <a:r>
              <a:rPr sz="2500" i="1" spc="-50" dirty="0">
                <a:solidFill>
                  <a:srgbClr val="FFFFFF"/>
                </a:solidFill>
                <a:latin typeface="Carlito"/>
                <a:cs typeface="Carlito"/>
              </a:rPr>
              <a:t>Target </a:t>
            </a:r>
            <a:r>
              <a:rPr sz="2500" i="1" spc="-10" dirty="0">
                <a:solidFill>
                  <a:srgbClr val="FFFFFF"/>
                </a:solidFill>
                <a:latin typeface="Carlito"/>
                <a:cs typeface="Carlito"/>
              </a:rPr>
              <a:t>Duration </a:t>
            </a:r>
            <a:r>
              <a:rPr sz="2500" i="1" spc="-5" dirty="0">
                <a:solidFill>
                  <a:srgbClr val="FFFFFF"/>
                </a:solidFill>
                <a:latin typeface="Carlito"/>
                <a:cs typeface="Carlito"/>
              </a:rPr>
              <a:t>- Baseline  </a:t>
            </a:r>
            <a:r>
              <a:rPr sz="2500" i="1" spc="-10" dirty="0">
                <a:solidFill>
                  <a:srgbClr val="FFFFFF"/>
                </a:solidFill>
                <a:latin typeface="Carlito"/>
                <a:cs typeface="Carlito"/>
              </a:rPr>
              <a:t>Duration</a:t>
            </a:r>
            <a:endParaRPr sz="2500">
              <a:latin typeface="Carlito"/>
              <a:cs typeface="Carlito"/>
            </a:endParaRPr>
          </a:p>
          <a:p>
            <a:pPr marL="2756535">
              <a:lnSpc>
                <a:spcPct val="100000"/>
              </a:lnSpc>
              <a:spcBef>
                <a:spcPts val="20"/>
              </a:spcBef>
            </a:pPr>
            <a:r>
              <a:rPr sz="2500" i="1" spc="-5" dirty="0">
                <a:solidFill>
                  <a:srgbClr val="FFFFFF"/>
                </a:solidFill>
                <a:latin typeface="Carlito"/>
                <a:cs typeface="Carlito"/>
              </a:rPr>
              <a:t>= 6 days </a:t>
            </a:r>
            <a:r>
              <a:rPr sz="2500" i="1" spc="-150" dirty="0">
                <a:solidFill>
                  <a:srgbClr val="FFFFFF"/>
                </a:solidFill>
                <a:latin typeface="Arial"/>
                <a:cs typeface="Arial"/>
              </a:rPr>
              <a:t>– </a:t>
            </a:r>
            <a:r>
              <a:rPr sz="2500" i="1" spc="-5" dirty="0">
                <a:solidFill>
                  <a:srgbClr val="FFFFFF"/>
                </a:solidFill>
                <a:latin typeface="Carlito"/>
                <a:cs typeface="Carlito"/>
              </a:rPr>
              <a:t>5</a:t>
            </a:r>
            <a:r>
              <a:rPr sz="2500" i="1" spc="10" dirty="0">
                <a:solidFill>
                  <a:srgbClr val="FFFFFF"/>
                </a:solidFill>
                <a:latin typeface="Carlito"/>
                <a:cs typeface="Carlito"/>
              </a:rPr>
              <a:t> </a:t>
            </a:r>
            <a:r>
              <a:rPr sz="2500" i="1" spc="-10" dirty="0">
                <a:solidFill>
                  <a:srgbClr val="FFFFFF"/>
                </a:solidFill>
                <a:latin typeface="Carlito"/>
                <a:cs typeface="Carlito"/>
              </a:rPr>
              <a:t>days</a:t>
            </a:r>
            <a:endParaRPr sz="2500">
              <a:latin typeface="Carlito"/>
              <a:cs typeface="Carlito"/>
            </a:endParaRPr>
          </a:p>
          <a:p>
            <a:pPr marL="2826385">
              <a:lnSpc>
                <a:spcPct val="100000"/>
              </a:lnSpc>
            </a:pPr>
            <a:r>
              <a:rPr sz="2500" i="1" spc="-5" dirty="0">
                <a:solidFill>
                  <a:srgbClr val="FFFFFF"/>
                </a:solidFill>
                <a:latin typeface="Carlito"/>
                <a:cs typeface="Carlito"/>
              </a:rPr>
              <a:t>= 1</a:t>
            </a:r>
            <a:r>
              <a:rPr sz="2500" i="1" spc="-10" dirty="0">
                <a:solidFill>
                  <a:srgbClr val="FFFFFF"/>
                </a:solidFill>
                <a:latin typeface="Carlito"/>
                <a:cs typeface="Carlito"/>
              </a:rPr>
              <a:t> </a:t>
            </a:r>
            <a:r>
              <a:rPr sz="2500" i="1" spc="-5" dirty="0">
                <a:solidFill>
                  <a:srgbClr val="FFFFFF"/>
                </a:solidFill>
                <a:latin typeface="Carlito"/>
                <a:cs typeface="Carlito"/>
              </a:rPr>
              <a:t>day</a:t>
            </a:r>
            <a:endParaRPr sz="2500">
              <a:latin typeface="Carlito"/>
              <a:cs typeface="Carlito"/>
            </a:endParaRPr>
          </a:p>
          <a:p>
            <a:pPr marL="355600" marR="48895" indent="-342900">
              <a:lnSpc>
                <a:spcPts val="2400"/>
              </a:lnSpc>
              <a:spcBef>
                <a:spcPts val="580"/>
              </a:spcBef>
              <a:tabLst>
                <a:tab pos="3797300" algn="l"/>
              </a:tabLst>
            </a:pPr>
            <a:r>
              <a:rPr sz="2500" i="1" spc="-10" dirty="0">
                <a:solidFill>
                  <a:srgbClr val="FFFFFF"/>
                </a:solidFill>
                <a:latin typeface="Carlito"/>
                <a:cs typeface="Carlito"/>
              </a:rPr>
              <a:t>Project </a:t>
            </a:r>
            <a:r>
              <a:rPr sz="2500" i="1" spc="-5" dirty="0">
                <a:solidFill>
                  <a:srgbClr val="FFFFFF"/>
                </a:solidFill>
                <a:latin typeface="Carlito"/>
                <a:cs typeface="Carlito"/>
              </a:rPr>
              <a:t>%</a:t>
            </a:r>
            <a:r>
              <a:rPr sz="2500" i="1" spc="50" dirty="0">
                <a:solidFill>
                  <a:srgbClr val="FFFFFF"/>
                </a:solidFill>
                <a:latin typeface="Carlito"/>
                <a:cs typeface="Carlito"/>
              </a:rPr>
              <a:t> </a:t>
            </a:r>
            <a:r>
              <a:rPr sz="2500" i="1" spc="-5" dirty="0">
                <a:solidFill>
                  <a:srgbClr val="FFFFFF"/>
                </a:solidFill>
                <a:latin typeface="Carlito"/>
                <a:cs typeface="Carlito"/>
              </a:rPr>
              <a:t>Growth</a:t>
            </a:r>
            <a:r>
              <a:rPr sz="2500" i="1" spc="50" dirty="0">
                <a:solidFill>
                  <a:srgbClr val="FFFFFF"/>
                </a:solidFill>
                <a:latin typeface="Carlito"/>
                <a:cs typeface="Carlito"/>
              </a:rPr>
              <a:t> </a:t>
            </a:r>
            <a:r>
              <a:rPr sz="2500" i="1" spc="-10" dirty="0">
                <a:solidFill>
                  <a:srgbClr val="FFFFFF"/>
                </a:solidFill>
                <a:latin typeface="Carlito"/>
                <a:cs typeface="Carlito"/>
              </a:rPr>
              <a:t>(Duration)	</a:t>
            </a:r>
            <a:r>
              <a:rPr sz="2500" i="1" spc="-5" dirty="0">
                <a:solidFill>
                  <a:srgbClr val="FFFFFF"/>
                </a:solidFill>
                <a:latin typeface="Carlito"/>
                <a:cs typeface="Carlito"/>
              </a:rPr>
              <a:t>= </a:t>
            </a:r>
            <a:r>
              <a:rPr sz="2500" i="1" spc="-40" dirty="0">
                <a:solidFill>
                  <a:srgbClr val="FFFFFF"/>
                </a:solidFill>
                <a:latin typeface="Carlito"/>
                <a:cs typeface="Carlito"/>
              </a:rPr>
              <a:t>((Target </a:t>
            </a:r>
            <a:r>
              <a:rPr sz="2500" i="1" spc="-10" dirty="0">
                <a:solidFill>
                  <a:srgbClr val="FFFFFF"/>
                </a:solidFill>
                <a:latin typeface="Carlito"/>
                <a:cs typeface="Carlito"/>
              </a:rPr>
              <a:t>Duration </a:t>
            </a:r>
            <a:r>
              <a:rPr sz="2500" i="1" spc="-5" dirty="0">
                <a:solidFill>
                  <a:srgbClr val="FFFFFF"/>
                </a:solidFill>
                <a:latin typeface="Carlito"/>
                <a:cs typeface="Carlito"/>
              </a:rPr>
              <a:t>/ Baseline  </a:t>
            </a:r>
            <a:r>
              <a:rPr sz="2500" i="1" spc="-10" dirty="0">
                <a:solidFill>
                  <a:srgbClr val="FFFFFF"/>
                </a:solidFill>
                <a:latin typeface="Carlito"/>
                <a:cs typeface="Carlito"/>
              </a:rPr>
              <a:t>Duration) </a:t>
            </a:r>
            <a:r>
              <a:rPr sz="2500" i="1" spc="-5" dirty="0">
                <a:solidFill>
                  <a:srgbClr val="FFFFFF"/>
                </a:solidFill>
                <a:latin typeface="Carlito"/>
                <a:cs typeface="Carlito"/>
              </a:rPr>
              <a:t>- 1) x</a:t>
            </a:r>
            <a:r>
              <a:rPr sz="2500" i="1" spc="25" dirty="0">
                <a:solidFill>
                  <a:srgbClr val="FFFFFF"/>
                </a:solidFill>
                <a:latin typeface="Carlito"/>
                <a:cs typeface="Carlito"/>
              </a:rPr>
              <a:t> </a:t>
            </a:r>
            <a:r>
              <a:rPr sz="2500" i="1" spc="-5" dirty="0">
                <a:solidFill>
                  <a:srgbClr val="FFFFFF"/>
                </a:solidFill>
                <a:latin typeface="Carlito"/>
                <a:cs typeface="Carlito"/>
              </a:rPr>
              <a:t>100%</a:t>
            </a:r>
            <a:endParaRPr sz="2500">
              <a:latin typeface="Carlito"/>
              <a:cs typeface="Carlito"/>
            </a:endParaRPr>
          </a:p>
          <a:p>
            <a:pPr marL="2756535">
              <a:lnSpc>
                <a:spcPct val="100000"/>
              </a:lnSpc>
              <a:spcBef>
                <a:spcPts val="20"/>
              </a:spcBef>
            </a:pPr>
            <a:r>
              <a:rPr sz="2500" i="1" spc="-5" dirty="0">
                <a:solidFill>
                  <a:srgbClr val="FFFFFF"/>
                </a:solidFill>
                <a:latin typeface="Carlito"/>
                <a:cs typeface="Carlito"/>
              </a:rPr>
              <a:t>= </a:t>
            </a:r>
            <a:r>
              <a:rPr sz="2500" i="1" spc="-10" dirty="0">
                <a:solidFill>
                  <a:srgbClr val="FFFFFF"/>
                </a:solidFill>
                <a:latin typeface="Carlito"/>
                <a:cs typeface="Carlito"/>
              </a:rPr>
              <a:t>((6 </a:t>
            </a:r>
            <a:r>
              <a:rPr sz="2500" i="1" spc="-5" dirty="0">
                <a:solidFill>
                  <a:srgbClr val="FFFFFF"/>
                </a:solidFill>
                <a:latin typeface="Carlito"/>
                <a:cs typeface="Carlito"/>
              </a:rPr>
              <a:t>days / 5 </a:t>
            </a:r>
            <a:r>
              <a:rPr sz="2500" i="1" spc="-10" dirty="0">
                <a:solidFill>
                  <a:srgbClr val="FFFFFF"/>
                </a:solidFill>
                <a:latin typeface="Carlito"/>
                <a:cs typeface="Carlito"/>
              </a:rPr>
              <a:t>days) </a:t>
            </a:r>
            <a:r>
              <a:rPr sz="2500" i="1" spc="-5" dirty="0">
                <a:solidFill>
                  <a:srgbClr val="FFFFFF"/>
                </a:solidFill>
                <a:latin typeface="Carlito"/>
                <a:cs typeface="Carlito"/>
              </a:rPr>
              <a:t>- 1) x</a:t>
            </a:r>
            <a:r>
              <a:rPr sz="2500" i="1" spc="20" dirty="0">
                <a:solidFill>
                  <a:srgbClr val="FFFFFF"/>
                </a:solidFill>
                <a:latin typeface="Carlito"/>
                <a:cs typeface="Carlito"/>
              </a:rPr>
              <a:t> </a:t>
            </a:r>
            <a:r>
              <a:rPr sz="2500" i="1" spc="-5" dirty="0">
                <a:solidFill>
                  <a:srgbClr val="FFFFFF"/>
                </a:solidFill>
                <a:latin typeface="Carlito"/>
                <a:cs typeface="Carlito"/>
              </a:rPr>
              <a:t>100%</a:t>
            </a:r>
            <a:endParaRPr sz="2500">
              <a:latin typeface="Carlito"/>
              <a:cs typeface="Carlito"/>
            </a:endParaRPr>
          </a:p>
          <a:p>
            <a:pPr marL="2756535">
              <a:lnSpc>
                <a:spcPct val="100000"/>
              </a:lnSpc>
              <a:spcBef>
                <a:spcPts val="5"/>
              </a:spcBef>
            </a:pPr>
            <a:r>
              <a:rPr sz="2500" i="1" spc="-5" dirty="0">
                <a:solidFill>
                  <a:srgbClr val="FFFFFF"/>
                </a:solidFill>
                <a:latin typeface="Carlito"/>
                <a:cs typeface="Carlito"/>
              </a:rPr>
              <a:t>=</a:t>
            </a:r>
            <a:r>
              <a:rPr sz="2500" i="1" spc="-10" dirty="0">
                <a:solidFill>
                  <a:srgbClr val="FFFFFF"/>
                </a:solidFill>
                <a:latin typeface="Carlito"/>
                <a:cs typeface="Carlito"/>
              </a:rPr>
              <a:t> 20.00%</a:t>
            </a:r>
            <a:endParaRPr sz="2500">
              <a:latin typeface="Carlito"/>
              <a:cs typeface="Carlit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365149"/>
            <a:ext cx="7241412" cy="697230"/>
          </a:xfrm>
          <a:prstGeom prst="rect">
            <a:avLst/>
          </a:prstGeom>
        </p:spPr>
        <p:txBody>
          <a:bodyPr vert="horz" wrap="square" lIns="0" tIns="13335" rIns="0" bIns="0" rtlCol="0">
            <a:spAutoFit/>
          </a:bodyPr>
          <a:lstStyle/>
          <a:p>
            <a:pPr marL="12700">
              <a:lnSpc>
                <a:spcPct val="100000"/>
              </a:lnSpc>
              <a:spcBef>
                <a:spcPts val="105"/>
              </a:spcBef>
            </a:pPr>
            <a:r>
              <a:rPr sz="4400" i="1" spc="-5" dirty="0">
                <a:latin typeface="Carlito"/>
                <a:cs typeface="Carlito"/>
              </a:rPr>
              <a:t>Project </a:t>
            </a:r>
            <a:r>
              <a:rPr sz="4400" i="1" spc="-10" dirty="0">
                <a:latin typeface="Carlito"/>
                <a:cs typeface="Carlito"/>
              </a:rPr>
              <a:t>Start</a:t>
            </a:r>
            <a:r>
              <a:rPr sz="4400" i="1" spc="-75" dirty="0">
                <a:latin typeface="Carlito"/>
                <a:cs typeface="Carlito"/>
              </a:rPr>
              <a:t> </a:t>
            </a:r>
            <a:r>
              <a:rPr sz="4400" i="1" dirty="0">
                <a:latin typeface="Carlito"/>
                <a:cs typeface="Carlito"/>
              </a:rPr>
              <a:t>Slippage</a:t>
            </a:r>
            <a:endParaRPr sz="4400" dirty="0">
              <a:latin typeface="Carlito"/>
              <a:cs typeface="Carlito"/>
            </a:endParaRPr>
          </a:p>
        </p:txBody>
      </p:sp>
      <p:sp>
        <p:nvSpPr>
          <p:cNvPr id="3" name="object 3"/>
          <p:cNvSpPr txBox="1"/>
          <p:nvPr/>
        </p:nvSpPr>
        <p:spPr>
          <a:xfrm>
            <a:off x="497840" y="1545081"/>
            <a:ext cx="8105775" cy="2540635"/>
          </a:xfrm>
          <a:prstGeom prst="rect">
            <a:avLst/>
          </a:prstGeom>
        </p:spPr>
        <p:txBody>
          <a:bodyPr vert="horz" wrap="square" lIns="0" tIns="88265" rIns="0" bIns="0" rtlCol="0">
            <a:spAutoFit/>
          </a:bodyPr>
          <a:lstStyle/>
          <a:p>
            <a:pPr marL="393700" marR="17780" indent="-342900">
              <a:lnSpc>
                <a:spcPct val="80000"/>
              </a:lnSpc>
              <a:spcBef>
                <a:spcPts val="695"/>
              </a:spcBef>
            </a:pPr>
            <a:r>
              <a:rPr sz="2500" spc="-10" dirty="0">
                <a:solidFill>
                  <a:srgbClr val="FFFFFF"/>
                </a:solidFill>
                <a:latin typeface="Carlito"/>
                <a:cs typeface="Carlito"/>
              </a:rPr>
              <a:t>Analysis </a:t>
            </a:r>
            <a:r>
              <a:rPr sz="2500" dirty="0">
                <a:solidFill>
                  <a:srgbClr val="FFFFFF"/>
                </a:solidFill>
                <a:latin typeface="Carlito"/>
                <a:cs typeface="Carlito"/>
              </a:rPr>
              <a:t>of </a:t>
            </a:r>
            <a:r>
              <a:rPr sz="2500" spc="-5" dirty="0">
                <a:solidFill>
                  <a:srgbClr val="FFFFFF"/>
                </a:solidFill>
                <a:latin typeface="Carlito"/>
                <a:cs typeface="Carlito"/>
              </a:rPr>
              <a:t>the Baseline and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20" dirty="0">
                <a:solidFill>
                  <a:srgbClr val="FFFFFF"/>
                </a:solidFill>
                <a:latin typeface="Carlito"/>
                <a:cs typeface="Carlito"/>
              </a:rPr>
              <a:t>data </a:t>
            </a:r>
            <a:r>
              <a:rPr sz="2500" spc="-10" dirty="0">
                <a:solidFill>
                  <a:srgbClr val="FFFFFF"/>
                </a:solidFill>
                <a:latin typeface="Carlito"/>
                <a:cs typeface="Carlito"/>
              </a:rPr>
              <a:t>reveals </a:t>
            </a:r>
            <a:r>
              <a:rPr sz="2500" spc="-5" dirty="0">
                <a:solidFill>
                  <a:srgbClr val="FFFFFF"/>
                </a:solidFill>
                <a:latin typeface="Carlito"/>
                <a:cs typeface="Carlito"/>
              </a:rPr>
              <a:t>the  </a:t>
            </a:r>
            <a:r>
              <a:rPr sz="2500" spc="-10" dirty="0">
                <a:solidFill>
                  <a:srgbClr val="FFFFFF"/>
                </a:solidFill>
                <a:latin typeface="Carlito"/>
                <a:cs typeface="Carlito"/>
              </a:rPr>
              <a:t>project has </a:t>
            </a:r>
            <a:r>
              <a:rPr sz="2500" spc="-5" dirty="0">
                <a:solidFill>
                  <a:srgbClr val="FFFFFF"/>
                </a:solidFill>
                <a:latin typeface="Carlito"/>
                <a:cs typeface="Carlito"/>
              </a:rPr>
              <a:t>a </a:t>
            </a:r>
            <a:r>
              <a:rPr sz="2500" spc="-15" dirty="0">
                <a:solidFill>
                  <a:srgbClr val="FFFFFF"/>
                </a:solidFill>
                <a:latin typeface="Carlito"/>
                <a:cs typeface="Carlito"/>
              </a:rPr>
              <a:t>start </a:t>
            </a:r>
            <a:r>
              <a:rPr sz="2500" spc="-10" dirty="0">
                <a:solidFill>
                  <a:srgbClr val="FFFFFF"/>
                </a:solidFill>
                <a:latin typeface="Carlito"/>
                <a:cs typeface="Carlito"/>
              </a:rPr>
              <a:t>slippage </a:t>
            </a:r>
            <a:r>
              <a:rPr sz="2500" spc="-5" dirty="0">
                <a:solidFill>
                  <a:srgbClr val="FFFFFF"/>
                </a:solidFill>
                <a:latin typeface="Carlito"/>
                <a:cs typeface="Carlito"/>
              </a:rPr>
              <a:t>of 1 </a:t>
            </a:r>
            <a:r>
              <a:rPr sz="2500" spc="-65" dirty="0">
                <a:solidFill>
                  <a:srgbClr val="FFFFFF"/>
                </a:solidFill>
                <a:latin typeface="Carlito"/>
                <a:cs typeface="Carlito"/>
              </a:rPr>
              <a:t>day, </a:t>
            </a:r>
            <a:r>
              <a:rPr sz="2500" spc="-5" dirty="0">
                <a:solidFill>
                  <a:srgbClr val="FFFFFF"/>
                </a:solidFill>
                <a:latin typeface="Carlito"/>
                <a:cs typeface="Carlito"/>
              </a:rPr>
              <a:t>or </a:t>
            </a:r>
            <a:r>
              <a:rPr sz="2500" spc="-10" dirty="0">
                <a:solidFill>
                  <a:srgbClr val="FFFFFF"/>
                </a:solidFill>
                <a:latin typeface="Carlito"/>
                <a:cs typeface="Carlito"/>
              </a:rPr>
              <a:t>20.00% </a:t>
            </a:r>
            <a:r>
              <a:rPr sz="2500" spc="-5" dirty="0">
                <a:solidFill>
                  <a:srgbClr val="FFFFFF"/>
                </a:solidFill>
                <a:latin typeface="Carlito"/>
                <a:cs typeface="Carlito"/>
              </a:rPr>
              <a:t>as </a:t>
            </a:r>
            <a:r>
              <a:rPr sz="2500" spc="-15" dirty="0">
                <a:solidFill>
                  <a:srgbClr val="FFFFFF"/>
                </a:solidFill>
                <a:latin typeface="Carlito"/>
                <a:cs typeface="Carlito"/>
              </a:rPr>
              <a:t>compared  to </a:t>
            </a:r>
            <a:r>
              <a:rPr sz="2500" spc="-5" dirty="0">
                <a:solidFill>
                  <a:srgbClr val="FFFFFF"/>
                </a:solidFill>
                <a:latin typeface="Carlito"/>
                <a:cs typeface="Carlito"/>
              </a:rPr>
              <a:t>the Baseline </a:t>
            </a:r>
            <a:r>
              <a:rPr sz="2500" spc="-10" dirty="0">
                <a:solidFill>
                  <a:srgbClr val="FFFFFF"/>
                </a:solidFill>
                <a:latin typeface="Carlito"/>
                <a:cs typeface="Carlito"/>
              </a:rPr>
              <a:t>Schedule.</a:t>
            </a:r>
            <a:endParaRPr sz="2500">
              <a:latin typeface="Carlito"/>
              <a:cs typeface="Carlito"/>
            </a:endParaRPr>
          </a:p>
          <a:p>
            <a:pPr>
              <a:lnSpc>
                <a:spcPct val="100000"/>
              </a:lnSpc>
              <a:spcBef>
                <a:spcPts val="10"/>
              </a:spcBef>
            </a:pPr>
            <a:endParaRPr sz="2450">
              <a:latin typeface="Carlito"/>
              <a:cs typeface="Carlito"/>
            </a:endParaRPr>
          </a:p>
          <a:p>
            <a:pPr marL="50800">
              <a:lnSpc>
                <a:spcPct val="100000"/>
              </a:lnSpc>
              <a:tabLst>
                <a:tab pos="1981200" algn="l"/>
              </a:tabLst>
            </a:pPr>
            <a:r>
              <a:rPr sz="2500" i="1" spc="-15" dirty="0">
                <a:solidFill>
                  <a:srgbClr val="FFFFFF"/>
                </a:solidFill>
                <a:latin typeface="Carlito"/>
                <a:cs typeface="Carlito"/>
              </a:rPr>
              <a:t>Start</a:t>
            </a:r>
            <a:r>
              <a:rPr sz="2500" i="1" spc="10" dirty="0">
                <a:solidFill>
                  <a:srgbClr val="FFFFFF"/>
                </a:solidFill>
                <a:latin typeface="Carlito"/>
                <a:cs typeface="Carlito"/>
              </a:rPr>
              <a:t> </a:t>
            </a:r>
            <a:r>
              <a:rPr sz="2500" i="1" spc="-10" dirty="0">
                <a:solidFill>
                  <a:srgbClr val="FFFFFF"/>
                </a:solidFill>
                <a:latin typeface="Carlito"/>
                <a:cs typeface="Carlito"/>
              </a:rPr>
              <a:t>Slippage	</a:t>
            </a:r>
            <a:r>
              <a:rPr sz="2500" i="1" spc="-5" dirty="0">
                <a:solidFill>
                  <a:srgbClr val="FFFFFF"/>
                </a:solidFill>
                <a:latin typeface="Carlito"/>
                <a:cs typeface="Carlito"/>
              </a:rPr>
              <a:t>= </a:t>
            </a:r>
            <a:r>
              <a:rPr sz="2500" i="1" spc="-50" dirty="0">
                <a:solidFill>
                  <a:srgbClr val="FFFFFF"/>
                </a:solidFill>
                <a:latin typeface="Carlito"/>
                <a:cs typeface="Carlito"/>
              </a:rPr>
              <a:t>Target </a:t>
            </a:r>
            <a:r>
              <a:rPr sz="2500" i="1" spc="-15" dirty="0">
                <a:solidFill>
                  <a:srgbClr val="FFFFFF"/>
                </a:solidFill>
                <a:latin typeface="Carlito"/>
                <a:cs typeface="Carlito"/>
              </a:rPr>
              <a:t>Start </a:t>
            </a:r>
            <a:r>
              <a:rPr sz="2500" i="1" spc="-10" dirty="0">
                <a:solidFill>
                  <a:srgbClr val="FFFFFF"/>
                </a:solidFill>
                <a:latin typeface="Carlito"/>
                <a:cs typeface="Carlito"/>
              </a:rPr>
              <a:t>Date </a:t>
            </a:r>
            <a:r>
              <a:rPr sz="2500" i="1" spc="-150" dirty="0">
                <a:solidFill>
                  <a:srgbClr val="FFFFFF"/>
                </a:solidFill>
                <a:latin typeface="Arial"/>
                <a:cs typeface="Arial"/>
              </a:rPr>
              <a:t>–</a:t>
            </a:r>
            <a:r>
              <a:rPr sz="2500" i="1" spc="5" dirty="0">
                <a:solidFill>
                  <a:srgbClr val="FFFFFF"/>
                </a:solidFill>
                <a:latin typeface="Arial"/>
                <a:cs typeface="Arial"/>
              </a:rPr>
              <a:t> </a:t>
            </a:r>
            <a:r>
              <a:rPr sz="2500" i="1" spc="-5" dirty="0">
                <a:solidFill>
                  <a:srgbClr val="FFFFFF"/>
                </a:solidFill>
                <a:latin typeface="Carlito"/>
                <a:cs typeface="Carlito"/>
              </a:rPr>
              <a:t>Baseline</a:t>
            </a:r>
            <a:endParaRPr sz="2500">
              <a:latin typeface="Carlito"/>
              <a:cs typeface="Carlito"/>
            </a:endParaRPr>
          </a:p>
          <a:p>
            <a:pPr marL="1879600">
              <a:lnSpc>
                <a:spcPct val="100000"/>
              </a:lnSpc>
            </a:pPr>
            <a:r>
              <a:rPr sz="2500" i="1" spc="-10" dirty="0">
                <a:solidFill>
                  <a:srgbClr val="FFFFFF"/>
                </a:solidFill>
                <a:latin typeface="Carlito"/>
                <a:cs typeface="Carlito"/>
              </a:rPr>
              <a:t>=Start Date1</a:t>
            </a:r>
            <a:r>
              <a:rPr sz="2475" i="1" spc="-15" baseline="25252" dirty="0">
                <a:solidFill>
                  <a:srgbClr val="FFFFFF"/>
                </a:solidFill>
                <a:latin typeface="Carlito"/>
                <a:cs typeface="Carlito"/>
              </a:rPr>
              <a:t>st </a:t>
            </a:r>
            <a:r>
              <a:rPr sz="2500" i="1" spc="-5" dirty="0">
                <a:solidFill>
                  <a:srgbClr val="FFFFFF"/>
                </a:solidFill>
                <a:latin typeface="Carlito"/>
                <a:cs typeface="Carlito"/>
              </a:rPr>
              <a:t>May 2012 </a:t>
            </a:r>
            <a:r>
              <a:rPr sz="2500" i="1" spc="-150" dirty="0">
                <a:solidFill>
                  <a:srgbClr val="FFFFFF"/>
                </a:solidFill>
                <a:latin typeface="Arial"/>
                <a:cs typeface="Arial"/>
              </a:rPr>
              <a:t>– </a:t>
            </a:r>
            <a:r>
              <a:rPr sz="2500" i="1" spc="-5" dirty="0">
                <a:solidFill>
                  <a:srgbClr val="FFFFFF"/>
                </a:solidFill>
                <a:latin typeface="Carlito"/>
                <a:cs typeface="Carlito"/>
              </a:rPr>
              <a:t>30</a:t>
            </a:r>
            <a:r>
              <a:rPr sz="2475" i="1" spc="-7" baseline="25252" dirty="0">
                <a:solidFill>
                  <a:srgbClr val="FFFFFF"/>
                </a:solidFill>
                <a:latin typeface="Carlito"/>
                <a:cs typeface="Carlito"/>
              </a:rPr>
              <a:t>th </a:t>
            </a:r>
            <a:r>
              <a:rPr sz="2500" i="1" spc="-5" dirty="0">
                <a:solidFill>
                  <a:srgbClr val="FFFFFF"/>
                </a:solidFill>
                <a:latin typeface="Carlito"/>
                <a:cs typeface="Carlito"/>
              </a:rPr>
              <a:t>April</a:t>
            </a:r>
            <a:r>
              <a:rPr sz="2500" i="1" spc="-280" dirty="0">
                <a:solidFill>
                  <a:srgbClr val="FFFFFF"/>
                </a:solidFill>
                <a:latin typeface="Carlito"/>
                <a:cs typeface="Carlito"/>
              </a:rPr>
              <a:t> </a:t>
            </a:r>
            <a:r>
              <a:rPr sz="2500" i="1" spc="-5" dirty="0">
                <a:solidFill>
                  <a:srgbClr val="FFFFFF"/>
                </a:solidFill>
                <a:latin typeface="Carlito"/>
                <a:cs typeface="Carlito"/>
              </a:rPr>
              <a:t>2012</a:t>
            </a:r>
            <a:endParaRPr sz="2500">
              <a:latin typeface="Carlito"/>
              <a:cs typeface="Carlito"/>
            </a:endParaRPr>
          </a:p>
          <a:p>
            <a:pPr marL="1879600">
              <a:lnSpc>
                <a:spcPct val="100000"/>
              </a:lnSpc>
            </a:pPr>
            <a:r>
              <a:rPr sz="2500" i="1" spc="-5" dirty="0">
                <a:solidFill>
                  <a:srgbClr val="FFFFFF"/>
                </a:solidFill>
                <a:latin typeface="Carlito"/>
                <a:cs typeface="Carlito"/>
              </a:rPr>
              <a:t>=1</a:t>
            </a:r>
            <a:r>
              <a:rPr sz="2500" i="1" spc="-25" dirty="0">
                <a:solidFill>
                  <a:srgbClr val="FFFFFF"/>
                </a:solidFill>
                <a:latin typeface="Carlito"/>
                <a:cs typeface="Carlito"/>
              </a:rPr>
              <a:t> </a:t>
            </a:r>
            <a:r>
              <a:rPr sz="2500" i="1" spc="-10" dirty="0">
                <a:solidFill>
                  <a:srgbClr val="FFFFFF"/>
                </a:solidFill>
                <a:latin typeface="Carlito"/>
                <a:cs typeface="Carlito"/>
              </a:rPr>
              <a:t>day</a:t>
            </a:r>
            <a:endParaRPr sz="2500">
              <a:latin typeface="Carlito"/>
              <a:cs typeface="Carlito"/>
            </a:endParaRPr>
          </a:p>
        </p:txBody>
      </p:sp>
      <p:sp>
        <p:nvSpPr>
          <p:cNvPr id="4" name="object 4"/>
          <p:cNvSpPr txBox="1"/>
          <p:nvPr/>
        </p:nvSpPr>
        <p:spPr>
          <a:xfrm>
            <a:off x="535940" y="4441316"/>
            <a:ext cx="2111375" cy="406400"/>
          </a:xfrm>
          <a:prstGeom prst="rect">
            <a:avLst/>
          </a:prstGeom>
        </p:spPr>
        <p:txBody>
          <a:bodyPr vert="horz" wrap="square" lIns="0" tIns="12065" rIns="0" bIns="0" rtlCol="0">
            <a:spAutoFit/>
          </a:bodyPr>
          <a:lstStyle/>
          <a:p>
            <a:pPr marL="12700">
              <a:lnSpc>
                <a:spcPct val="100000"/>
              </a:lnSpc>
              <a:spcBef>
                <a:spcPts val="95"/>
              </a:spcBef>
            </a:pPr>
            <a:r>
              <a:rPr sz="2500" i="1" spc="-15" dirty="0">
                <a:solidFill>
                  <a:srgbClr val="FFFFFF"/>
                </a:solidFill>
                <a:latin typeface="Carlito"/>
                <a:cs typeface="Carlito"/>
              </a:rPr>
              <a:t>Start </a:t>
            </a:r>
            <a:r>
              <a:rPr sz="2500" i="1" spc="-10" dirty="0">
                <a:solidFill>
                  <a:srgbClr val="FFFFFF"/>
                </a:solidFill>
                <a:latin typeface="Carlito"/>
                <a:cs typeface="Carlito"/>
              </a:rPr>
              <a:t>Slippage</a:t>
            </a:r>
            <a:r>
              <a:rPr sz="2500" i="1" spc="-30" dirty="0">
                <a:solidFill>
                  <a:srgbClr val="FFFFFF"/>
                </a:solidFill>
                <a:latin typeface="Carlito"/>
                <a:cs typeface="Carlito"/>
              </a:rPr>
              <a:t> </a:t>
            </a:r>
            <a:r>
              <a:rPr sz="2500" i="1" spc="-5" dirty="0">
                <a:solidFill>
                  <a:srgbClr val="FFFFFF"/>
                </a:solidFill>
                <a:latin typeface="Carlito"/>
                <a:cs typeface="Carlito"/>
              </a:rPr>
              <a:t>%</a:t>
            </a:r>
            <a:endParaRPr sz="2500">
              <a:latin typeface="Carlito"/>
              <a:cs typeface="Carlito"/>
            </a:endParaRPr>
          </a:p>
        </p:txBody>
      </p:sp>
      <p:sp>
        <p:nvSpPr>
          <p:cNvPr id="5" name="object 5"/>
          <p:cNvSpPr txBox="1"/>
          <p:nvPr/>
        </p:nvSpPr>
        <p:spPr>
          <a:xfrm>
            <a:off x="2791714" y="4441316"/>
            <a:ext cx="5626735" cy="1168400"/>
          </a:xfrm>
          <a:prstGeom prst="rect">
            <a:avLst/>
          </a:prstGeom>
        </p:spPr>
        <p:txBody>
          <a:bodyPr vert="horz" wrap="square" lIns="0" tIns="12065" rIns="0" bIns="0" rtlCol="0">
            <a:spAutoFit/>
          </a:bodyPr>
          <a:lstStyle/>
          <a:p>
            <a:pPr marL="57150">
              <a:lnSpc>
                <a:spcPct val="100000"/>
              </a:lnSpc>
              <a:spcBef>
                <a:spcPts val="95"/>
              </a:spcBef>
            </a:pPr>
            <a:r>
              <a:rPr sz="2500" i="1" spc="-5" dirty="0">
                <a:solidFill>
                  <a:srgbClr val="FFFFFF"/>
                </a:solidFill>
                <a:latin typeface="Carlito"/>
                <a:cs typeface="Carlito"/>
              </a:rPr>
              <a:t>= </a:t>
            </a:r>
            <a:r>
              <a:rPr sz="2500" i="1" spc="-15" dirty="0">
                <a:solidFill>
                  <a:srgbClr val="FFFFFF"/>
                </a:solidFill>
                <a:latin typeface="Carlito"/>
                <a:cs typeface="Carlito"/>
              </a:rPr>
              <a:t>Start </a:t>
            </a:r>
            <a:r>
              <a:rPr sz="2500" i="1" spc="-10" dirty="0">
                <a:solidFill>
                  <a:srgbClr val="FFFFFF"/>
                </a:solidFill>
                <a:latin typeface="Carlito"/>
                <a:cs typeface="Carlito"/>
              </a:rPr>
              <a:t>Slippage </a:t>
            </a:r>
            <a:r>
              <a:rPr sz="2500" i="1" spc="-5" dirty="0">
                <a:solidFill>
                  <a:srgbClr val="FFFFFF"/>
                </a:solidFill>
                <a:latin typeface="Carlito"/>
                <a:cs typeface="Carlito"/>
              </a:rPr>
              <a:t>/ Baseline </a:t>
            </a:r>
            <a:r>
              <a:rPr sz="2500" i="1" spc="-10" dirty="0">
                <a:solidFill>
                  <a:srgbClr val="FFFFFF"/>
                </a:solidFill>
                <a:latin typeface="Carlito"/>
                <a:cs typeface="Carlito"/>
              </a:rPr>
              <a:t>Duration </a:t>
            </a:r>
            <a:r>
              <a:rPr sz="2500" i="1" spc="-5" dirty="0">
                <a:solidFill>
                  <a:srgbClr val="FFFFFF"/>
                </a:solidFill>
                <a:latin typeface="Carlito"/>
                <a:cs typeface="Carlito"/>
              </a:rPr>
              <a:t>x</a:t>
            </a:r>
            <a:r>
              <a:rPr sz="2500" i="1" spc="140" dirty="0">
                <a:solidFill>
                  <a:srgbClr val="FFFFFF"/>
                </a:solidFill>
                <a:latin typeface="Carlito"/>
                <a:cs typeface="Carlito"/>
              </a:rPr>
              <a:t> </a:t>
            </a:r>
            <a:r>
              <a:rPr sz="2500" i="1" spc="-10" dirty="0">
                <a:solidFill>
                  <a:srgbClr val="FFFFFF"/>
                </a:solidFill>
                <a:latin typeface="Carlito"/>
                <a:cs typeface="Carlito"/>
              </a:rPr>
              <a:t>100%</a:t>
            </a:r>
            <a:endParaRPr sz="2500">
              <a:latin typeface="Carlito"/>
              <a:cs typeface="Carlito"/>
            </a:endParaRPr>
          </a:p>
          <a:p>
            <a:pPr marL="12700">
              <a:lnSpc>
                <a:spcPct val="100000"/>
              </a:lnSpc>
            </a:pPr>
            <a:r>
              <a:rPr sz="2500" i="1" spc="-5" dirty="0">
                <a:solidFill>
                  <a:srgbClr val="FFFFFF"/>
                </a:solidFill>
                <a:latin typeface="Carlito"/>
                <a:cs typeface="Carlito"/>
              </a:rPr>
              <a:t>=1 </a:t>
            </a:r>
            <a:r>
              <a:rPr sz="2500" i="1" spc="-10" dirty="0">
                <a:solidFill>
                  <a:srgbClr val="FFFFFF"/>
                </a:solidFill>
                <a:latin typeface="Carlito"/>
                <a:cs typeface="Carlito"/>
              </a:rPr>
              <a:t>day </a:t>
            </a:r>
            <a:r>
              <a:rPr sz="2500" i="1" spc="-5" dirty="0">
                <a:solidFill>
                  <a:srgbClr val="FFFFFF"/>
                </a:solidFill>
                <a:latin typeface="Carlito"/>
                <a:cs typeface="Carlito"/>
              </a:rPr>
              <a:t>/ 5 </a:t>
            </a:r>
            <a:r>
              <a:rPr sz="2500" i="1" spc="-10" dirty="0">
                <a:solidFill>
                  <a:srgbClr val="FFFFFF"/>
                </a:solidFill>
                <a:latin typeface="Carlito"/>
                <a:cs typeface="Carlito"/>
              </a:rPr>
              <a:t>days </a:t>
            </a:r>
            <a:r>
              <a:rPr sz="2500" i="1" spc="-5" dirty="0">
                <a:solidFill>
                  <a:srgbClr val="FFFFFF"/>
                </a:solidFill>
                <a:latin typeface="Carlito"/>
                <a:cs typeface="Carlito"/>
              </a:rPr>
              <a:t>x</a:t>
            </a:r>
            <a:r>
              <a:rPr sz="2500" i="1" spc="30" dirty="0">
                <a:solidFill>
                  <a:srgbClr val="FFFFFF"/>
                </a:solidFill>
                <a:latin typeface="Carlito"/>
                <a:cs typeface="Carlito"/>
              </a:rPr>
              <a:t> </a:t>
            </a:r>
            <a:r>
              <a:rPr sz="2500" i="1" spc="-5" dirty="0">
                <a:solidFill>
                  <a:srgbClr val="FFFFFF"/>
                </a:solidFill>
                <a:latin typeface="Carlito"/>
                <a:cs typeface="Carlito"/>
              </a:rPr>
              <a:t>100%</a:t>
            </a:r>
            <a:endParaRPr sz="2500">
              <a:latin typeface="Carlito"/>
              <a:cs typeface="Carlito"/>
            </a:endParaRPr>
          </a:p>
          <a:p>
            <a:pPr marL="12700">
              <a:lnSpc>
                <a:spcPct val="100000"/>
              </a:lnSpc>
            </a:pPr>
            <a:r>
              <a:rPr sz="2500" spc="-10" dirty="0">
                <a:solidFill>
                  <a:srgbClr val="FFFFFF"/>
                </a:solidFill>
                <a:latin typeface="Carlito"/>
                <a:cs typeface="Carlito"/>
              </a:rPr>
              <a:t>=</a:t>
            </a:r>
            <a:r>
              <a:rPr sz="2500" i="1" spc="-10" dirty="0">
                <a:solidFill>
                  <a:srgbClr val="FFFFFF"/>
                </a:solidFill>
                <a:latin typeface="Carlito"/>
                <a:cs typeface="Carlito"/>
              </a:rPr>
              <a:t>20.00%</a:t>
            </a:r>
            <a:endParaRPr sz="2500">
              <a:latin typeface="Carlito"/>
              <a:cs typeface="Carlit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461594"/>
            <a:ext cx="5903341" cy="697230"/>
          </a:xfrm>
          <a:prstGeom prst="rect">
            <a:avLst/>
          </a:prstGeom>
        </p:spPr>
        <p:txBody>
          <a:bodyPr vert="horz" wrap="square" lIns="0" tIns="13335" rIns="0" bIns="0" rtlCol="0">
            <a:spAutoFit/>
          </a:bodyPr>
          <a:lstStyle/>
          <a:p>
            <a:pPr marL="12700">
              <a:lnSpc>
                <a:spcPct val="100000"/>
              </a:lnSpc>
              <a:spcBef>
                <a:spcPts val="105"/>
              </a:spcBef>
            </a:pPr>
            <a:r>
              <a:rPr sz="4400" i="1" spc="-5" dirty="0">
                <a:latin typeface="Carlito"/>
                <a:cs typeface="Carlito"/>
              </a:rPr>
              <a:t>Project </a:t>
            </a:r>
            <a:r>
              <a:rPr sz="4400" i="1" dirty="0">
                <a:latin typeface="Carlito"/>
                <a:cs typeface="Carlito"/>
              </a:rPr>
              <a:t>Finish</a:t>
            </a:r>
            <a:r>
              <a:rPr sz="4400" i="1" spc="-30" dirty="0">
                <a:latin typeface="Carlito"/>
                <a:cs typeface="Carlito"/>
              </a:rPr>
              <a:t> </a:t>
            </a:r>
            <a:r>
              <a:rPr sz="4400" i="1" dirty="0">
                <a:latin typeface="Carlito"/>
                <a:cs typeface="Carlito"/>
              </a:rPr>
              <a:t>Slippage</a:t>
            </a:r>
            <a:endParaRPr sz="4400" dirty="0">
              <a:latin typeface="Carlito"/>
              <a:cs typeface="Carlito"/>
            </a:endParaRPr>
          </a:p>
        </p:txBody>
      </p:sp>
      <p:sp>
        <p:nvSpPr>
          <p:cNvPr id="3" name="object 3"/>
          <p:cNvSpPr txBox="1"/>
          <p:nvPr/>
        </p:nvSpPr>
        <p:spPr>
          <a:xfrm>
            <a:off x="485140" y="1545081"/>
            <a:ext cx="8039100" cy="4064635"/>
          </a:xfrm>
          <a:prstGeom prst="rect">
            <a:avLst/>
          </a:prstGeom>
        </p:spPr>
        <p:txBody>
          <a:bodyPr vert="horz" wrap="square" lIns="0" tIns="88265" rIns="0" bIns="0" rtlCol="0">
            <a:spAutoFit/>
          </a:bodyPr>
          <a:lstStyle/>
          <a:p>
            <a:pPr marL="406400" marR="349885" indent="-342900">
              <a:lnSpc>
                <a:spcPct val="80000"/>
              </a:lnSpc>
              <a:spcBef>
                <a:spcPts val="695"/>
              </a:spcBef>
            </a:pPr>
            <a:r>
              <a:rPr sz="2500" spc="-10" dirty="0">
                <a:solidFill>
                  <a:srgbClr val="FFFFFF"/>
                </a:solidFill>
                <a:latin typeface="Carlito"/>
                <a:cs typeface="Carlito"/>
              </a:rPr>
              <a:t>Analysis </a:t>
            </a:r>
            <a:r>
              <a:rPr sz="2500" dirty="0">
                <a:solidFill>
                  <a:srgbClr val="FFFFFF"/>
                </a:solidFill>
                <a:latin typeface="Carlito"/>
                <a:cs typeface="Carlito"/>
              </a:rPr>
              <a:t>of </a:t>
            </a:r>
            <a:r>
              <a:rPr sz="2500" spc="-5" dirty="0">
                <a:solidFill>
                  <a:srgbClr val="FFFFFF"/>
                </a:solidFill>
                <a:latin typeface="Carlito"/>
                <a:cs typeface="Carlito"/>
              </a:rPr>
              <a:t>the Baseline and </a:t>
            </a:r>
            <a:r>
              <a:rPr sz="2500" spc="-45" dirty="0">
                <a:solidFill>
                  <a:srgbClr val="FFFFFF"/>
                </a:solidFill>
                <a:latin typeface="Carlito"/>
                <a:cs typeface="Carlito"/>
              </a:rPr>
              <a:t>Target </a:t>
            </a:r>
            <a:r>
              <a:rPr sz="2500" spc="-5" dirty="0">
                <a:solidFill>
                  <a:srgbClr val="FFFFFF"/>
                </a:solidFill>
                <a:latin typeface="Carlito"/>
                <a:cs typeface="Carlito"/>
              </a:rPr>
              <a:t>S Curve </a:t>
            </a:r>
            <a:r>
              <a:rPr sz="2500" spc="-20" dirty="0">
                <a:solidFill>
                  <a:srgbClr val="FFFFFF"/>
                </a:solidFill>
                <a:latin typeface="Carlito"/>
                <a:cs typeface="Carlito"/>
              </a:rPr>
              <a:t>data </a:t>
            </a:r>
            <a:r>
              <a:rPr sz="2500" spc="-10" dirty="0">
                <a:solidFill>
                  <a:srgbClr val="FFFFFF"/>
                </a:solidFill>
                <a:latin typeface="Carlito"/>
                <a:cs typeface="Carlito"/>
              </a:rPr>
              <a:t>reveals </a:t>
            </a:r>
            <a:r>
              <a:rPr sz="2500" spc="-5" dirty="0">
                <a:solidFill>
                  <a:srgbClr val="FFFFFF"/>
                </a:solidFill>
                <a:latin typeface="Carlito"/>
                <a:cs typeface="Carlito"/>
              </a:rPr>
              <a:t>the  </a:t>
            </a:r>
            <a:r>
              <a:rPr sz="2500" spc="-10" dirty="0">
                <a:solidFill>
                  <a:srgbClr val="FFFFFF"/>
                </a:solidFill>
                <a:latin typeface="Carlito"/>
                <a:cs typeface="Carlito"/>
              </a:rPr>
              <a:t>project has </a:t>
            </a:r>
            <a:r>
              <a:rPr sz="2500" spc="-5" dirty="0">
                <a:solidFill>
                  <a:srgbClr val="FFFFFF"/>
                </a:solidFill>
                <a:latin typeface="Carlito"/>
                <a:cs typeface="Carlito"/>
              </a:rPr>
              <a:t>a </a:t>
            </a:r>
            <a:r>
              <a:rPr sz="2500" spc="-10" dirty="0">
                <a:solidFill>
                  <a:srgbClr val="FFFFFF"/>
                </a:solidFill>
                <a:latin typeface="Carlito"/>
                <a:cs typeface="Carlito"/>
              </a:rPr>
              <a:t>finish slippage </a:t>
            </a:r>
            <a:r>
              <a:rPr sz="2500" spc="-5" dirty="0">
                <a:solidFill>
                  <a:srgbClr val="FFFFFF"/>
                </a:solidFill>
                <a:latin typeface="Carlito"/>
                <a:cs typeface="Carlito"/>
              </a:rPr>
              <a:t>of 2 </a:t>
            </a:r>
            <a:r>
              <a:rPr sz="2500" spc="-20" dirty="0">
                <a:solidFill>
                  <a:srgbClr val="FFFFFF"/>
                </a:solidFill>
                <a:latin typeface="Carlito"/>
                <a:cs typeface="Carlito"/>
              </a:rPr>
              <a:t>days, </a:t>
            </a:r>
            <a:r>
              <a:rPr sz="2500" spc="-5" dirty="0">
                <a:solidFill>
                  <a:srgbClr val="FFFFFF"/>
                </a:solidFill>
                <a:latin typeface="Carlito"/>
                <a:cs typeface="Carlito"/>
              </a:rPr>
              <a:t>or </a:t>
            </a:r>
            <a:r>
              <a:rPr sz="2500" spc="-10" dirty="0">
                <a:solidFill>
                  <a:srgbClr val="FFFFFF"/>
                </a:solidFill>
                <a:latin typeface="Carlito"/>
                <a:cs typeface="Carlito"/>
              </a:rPr>
              <a:t>40.00% </a:t>
            </a:r>
            <a:r>
              <a:rPr sz="2500" spc="-5" dirty="0">
                <a:solidFill>
                  <a:srgbClr val="FFFFFF"/>
                </a:solidFill>
                <a:latin typeface="Carlito"/>
                <a:cs typeface="Carlito"/>
              </a:rPr>
              <a:t>as  </a:t>
            </a:r>
            <a:r>
              <a:rPr sz="2500" spc="-15" dirty="0">
                <a:solidFill>
                  <a:srgbClr val="FFFFFF"/>
                </a:solidFill>
                <a:latin typeface="Carlito"/>
                <a:cs typeface="Carlito"/>
              </a:rPr>
              <a:t>compared to </a:t>
            </a:r>
            <a:r>
              <a:rPr sz="2500" spc="-5" dirty="0">
                <a:solidFill>
                  <a:srgbClr val="FFFFFF"/>
                </a:solidFill>
                <a:latin typeface="Carlito"/>
                <a:cs typeface="Carlito"/>
              </a:rPr>
              <a:t>the Baseline</a:t>
            </a:r>
            <a:r>
              <a:rPr sz="2500" spc="35" dirty="0">
                <a:solidFill>
                  <a:srgbClr val="FFFFFF"/>
                </a:solidFill>
                <a:latin typeface="Carlito"/>
                <a:cs typeface="Carlito"/>
              </a:rPr>
              <a:t> </a:t>
            </a:r>
            <a:r>
              <a:rPr sz="2500" spc="-10" dirty="0">
                <a:solidFill>
                  <a:srgbClr val="FFFFFF"/>
                </a:solidFill>
                <a:latin typeface="Carlito"/>
                <a:cs typeface="Carlito"/>
              </a:rPr>
              <a:t>Schedule.</a:t>
            </a:r>
            <a:endParaRPr sz="2500">
              <a:latin typeface="Carlito"/>
              <a:cs typeface="Carlito"/>
            </a:endParaRPr>
          </a:p>
          <a:p>
            <a:pPr>
              <a:lnSpc>
                <a:spcPct val="100000"/>
              </a:lnSpc>
              <a:spcBef>
                <a:spcPts val="10"/>
              </a:spcBef>
            </a:pPr>
            <a:endParaRPr sz="2450">
              <a:latin typeface="Carlito"/>
              <a:cs typeface="Carlito"/>
            </a:endParaRPr>
          </a:p>
          <a:p>
            <a:pPr marL="63500">
              <a:lnSpc>
                <a:spcPct val="100000"/>
              </a:lnSpc>
              <a:tabLst>
                <a:tab pos="2112010" algn="l"/>
              </a:tabLst>
            </a:pPr>
            <a:r>
              <a:rPr sz="2500" i="1" spc="-5" dirty="0">
                <a:solidFill>
                  <a:srgbClr val="FFFFFF"/>
                </a:solidFill>
                <a:latin typeface="Carlito"/>
                <a:cs typeface="Carlito"/>
              </a:rPr>
              <a:t>Finish</a:t>
            </a:r>
            <a:r>
              <a:rPr sz="2500" i="1" spc="5" dirty="0">
                <a:solidFill>
                  <a:srgbClr val="FFFFFF"/>
                </a:solidFill>
                <a:latin typeface="Carlito"/>
                <a:cs typeface="Carlito"/>
              </a:rPr>
              <a:t> </a:t>
            </a:r>
            <a:r>
              <a:rPr sz="2500" i="1" spc="-10" dirty="0">
                <a:solidFill>
                  <a:srgbClr val="FFFFFF"/>
                </a:solidFill>
                <a:latin typeface="Carlito"/>
                <a:cs typeface="Carlito"/>
              </a:rPr>
              <a:t>Slippage	</a:t>
            </a:r>
            <a:r>
              <a:rPr sz="2500" i="1" spc="-5" dirty="0">
                <a:solidFill>
                  <a:srgbClr val="FFFFFF"/>
                </a:solidFill>
                <a:latin typeface="Carlito"/>
                <a:cs typeface="Carlito"/>
              </a:rPr>
              <a:t>= </a:t>
            </a:r>
            <a:r>
              <a:rPr sz="2500" i="1" spc="-50" dirty="0">
                <a:solidFill>
                  <a:srgbClr val="FFFFFF"/>
                </a:solidFill>
                <a:latin typeface="Carlito"/>
                <a:cs typeface="Carlito"/>
              </a:rPr>
              <a:t>Target </a:t>
            </a:r>
            <a:r>
              <a:rPr sz="2500" i="1" spc="-5" dirty="0">
                <a:solidFill>
                  <a:srgbClr val="FFFFFF"/>
                </a:solidFill>
                <a:latin typeface="Carlito"/>
                <a:cs typeface="Carlito"/>
              </a:rPr>
              <a:t>Finish </a:t>
            </a:r>
            <a:r>
              <a:rPr sz="2500" i="1" spc="-10" dirty="0">
                <a:solidFill>
                  <a:srgbClr val="FFFFFF"/>
                </a:solidFill>
                <a:latin typeface="Carlito"/>
                <a:cs typeface="Carlito"/>
              </a:rPr>
              <a:t>Date </a:t>
            </a:r>
            <a:r>
              <a:rPr sz="2500" i="1" spc="-5" dirty="0">
                <a:solidFill>
                  <a:srgbClr val="FFFFFF"/>
                </a:solidFill>
                <a:latin typeface="Carlito"/>
                <a:cs typeface="Carlito"/>
              </a:rPr>
              <a:t>- Baseline Finish</a:t>
            </a:r>
            <a:r>
              <a:rPr sz="2500" i="1" spc="145" dirty="0">
                <a:solidFill>
                  <a:srgbClr val="FFFFFF"/>
                </a:solidFill>
                <a:latin typeface="Carlito"/>
                <a:cs typeface="Carlito"/>
              </a:rPr>
              <a:t> </a:t>
            </a:r>
            <a:r>
              <a:rPr sz="2500" i="1" spc="-10" dirty="0">
                <a:solidFill>
                  <a:srgbClr val="FFFFFF"/>
                </a:solidFill>
                <a:latin typeface="Carlito"/>
                <a:cs typeface="Carlito"/>
              </a:rPr>
              <a:t>Date</a:t>
            </a:r>
            <a:endParaRPr sz="2500">
              <a:latin typeface="Carlito"/>
              <a:cs typeface="Carlito"/>
            </a:endParaRPr>
          </a:p>
          <a:p>
            <a:pPr marL="1892300">
              <a:lnSpc>
                <a:spcPct val="100000"/>
              </a:lnSpc>
            </a:pPr>
            <a:r>
              <a:rPr sz="2500" i="1" spc="-5" dirty="0">
                <a:solidFill>
                  <a:srgbClr val="FFFFFF"/>
                </a:solidFill>
                <a:latin typeface="Carlito"/>
                <a:cs typeface="Carlito"/>
              </a:rPr>
              <a:t>= </a:t>
            </a:r>
            <a:r>
              <a:rPr sz="2500" i="1" dirty="0">
                <a:solidFill>
                  <a:srgbClr val="FFFFFF"/>
                </a:solidFill>
                <a:latin typeface="Carlito"/>
                <a:cs typeface="Carlito"/>
              </a:rPr>
              <a:t>6</a:t>
            </a:r>
            <a:r>
              <a:rPr sz="2475" i="1" baseline="25252" dirty="0">
                <a:solidFill>
                  <a:srgbClr val="FFFFFF"/>
                </a:solidFill>
                <a:latin typeface="Carlito"/>
                <a:cs typeface="Carlito"/>
              </a:rPr>
              <a:t>th </a:t>
            </a:r>
            <a:r>
              <a:rPr sz="2500" i="1" spc="-5" dirty="0">
                <a:solidFill>
                  <a:srgbClr val="FFFFFF"/>
                </a:solidFill>
                <a:latin typeface="Carlito"/>
                <a:cs typeface="Carlito"/>
              </a:rPr>
              <a:t>May 2012 </a:t>
            </a:r>
            <a:r>
              <a:rPr sz="2500" i="1" spc="-150" dirty="0">
                <a:solidFill>
                  <a:srgbClr val="FFFFFF"/>
                </a:solidFill>
                <a:latin typeface="Arial"/>
                <a:cs typeface="Arial"/>
              </a:rPr>
              <a:t>– </a:t>
            </a:r>
            <a:r>
              <a:rPr sz="2500" i="1" dirty="0">
                <a:solidFill>
                  <a:srgbClr val="FFFFFF"/>
                </a:solidFill>
                <a:latin typeface="Carlito"/>
                <a:cs typeface="Carlito"/>
              </a:rPr>
              <a:t>4</a:t>
            </a:r>
            <a:r>
              <a:rPr sz="2475" i="1" baseline="25252" dirty="0">
                <a:solidFill>
                  <a:srgbClr val="FFFFFF"/>
                </a:solidFill>
                <a:latin typeface="Carlito"/>
                <a:cs typeface="Carlito"/>
              </a:rPr>
              <a:t>th </a:t>
            </a:r>
            <a:r>
              <a:rPr sz="2500" i="1" spc="-5" dirty="0">
                <a:solidFill>
                  <a:srgbClr val="FFFFFF"/>
                </a:solidFill>
                <a:latin typeface="Carlito"/>
                <a:cs typeface="Carlito"/>
              </a:rPr>
              <a:t>May</a:t>
            </a:r>
            <a:r>
              <a:rPr sz="2500" i="1" spc="-360" dirty="0">
                <a:solidFill>
                  <a:srgbClr val="FFFFFF"/>
                </a:solidFill>
                <a:latin typeface="Carlito"/>
                <a:cs typeface="Carlito"/>
              </a:rPr>
              <a:t> </a:t>
            </a:r>
            <a:r>
              <a:rPr sz="2500" i="1" spc="-5" dirty="0">
                <a:solidFill>
                  <a:srgbClr val="FFFFFF"/>
                </a:solidFill>
                <a:latin typeface="Carlito"/>
                <a:cs typeface="Carlito"/>
              </a:rPr>
              <a:t>2012</a:t>
            </a:r>
            <a:endParaRPr sz="2500">
              <a:latin typeface="Carlito"/>
              <a:cs typeface="Carlito"/>
            </a:endParaRPr>
          </a:p>
          <a:p>
            <a:pPr marL="1892300">
              <a:lnSpc>
                <a:spcPct val="100000"/>
              </a:lnSpc>
            </a:pPr>
            <a:r>
              <a:rPr sz="2500" i="1" spc="-5" dirty="0">
                <a:solidFill>
                  <a:srgbClr val="FFFFFF"/>
                </a:solidFill>
                <a:latin typeface="Carlito"/>
                <a:cs typeface="Carlito"/>
              </a:rPr>
              <a:t>= 2</a:t>
            </a:r>
            <a:r>
              <a:rPr sz="2500" i="1" spc="-25" dirty="0">
                <a:solidFill>
                  <a:srgbClr val="FFFFFF"/>
                </a:solidFill>
                <a:latin typeface="Carlito"/>
                <a:cs typeface="Carlito"/>
              </a:rPr>
              <a:t> </a:t>
            </a:r>
            <a:r>
              <a:rPr sz="2500" i="1" spc="-10" dirty="0">
                <a:solidFill>
                  <a:srgbClr val="FFFFFF"/>
                </a:solidFill>
                <a:latin typeface="Carlito"/>
                <a:cs typeface="Carlito"/>
              </a:rPr>
              <a:t>days</a:t>
            </a:r>
            <a:endParaRPr sz="2500">
              <a:latin typeface="Carlito"/>
              <a:cs typeface="Carlito"/>
            </a:endParaRPr>
          </a:p>
          <a:p>
            <a:pPr>
              <a:lnSpc>
                <a:spcPct val="100000"/>
              </a:lnSpc>
              <a:spcBef>
                <a:spcPts val="10"/>
              </a:spcBef>
            </a:pPr>
            <a:endParaRPr sz="2450">
              <a:latin typeface="Carlito"/>
              <a:cs typeface="Carlito"/>
            </a:endParaRPr>
          </a:p>
          <a:p>
            <a:pPr marL="63500">
              <a:lnSpc>
                <a:spcPct val="100000"/>
              </a:lnSpc>
            </a:pPr>
            <a:r>
              <a:rPr sz="2500" i="1" spc="-5" dirty="0">
                <a:solidFill>
                  <a:srgbClr val="FFFFFF"/>
                </a:solidFill>
                <a:latin typeface="Carlito"/>
                <a:cs typeface="Carlito"/>
              </a:rPr>
              <a:t>Finish </a:t>
            </a:r>
            <a:r>
              <a:rPr sz="2500" i="1" spc="-10" dirty="0">
                <a:solidFill>
                  <a:srgbClr val="FFFFFF"/>
                </a:solidFill>
                <a:latin typeface="Carlito"/>
                <a:cs typeface="Carlito"/>
              </a:rPr>
              <a:t>Slippage </a:t>
            </a:r>
            <a:r>
              <a:rPr sz="2500" i="1" spc="-5" dirty="0">
                <a:solidFill>
                  <a:srgbClr val="FFFFFF"/>
                </a:solidFill>
                <a:latin typeface="Carlito"/>
                <a:cs typeface="Carlito"/>
              </a:rPr>
              <a:t>% = Finish </a:t>
            </a:r>
            <a:r>
              <a:rPr sz="2500" i="1" spc="-10" dirty="0">
                <a:solidFill>
                  <a:srgbClr val="FFFFFF"/>
                </a:solidFill>
                <a:latin typeface="Carlito"/>
                <a:cs typeface="Carlito"/>
              </a:rPr>
              <a:t>Slippage </a:t>
            </a:r>
            <a:r>
              <a:rPr sz="2500" i="1" spc="-5" dirty="0">
                <a:solidFill>
                  <a:srgbClr val="FFFFFF"/>
                </a:solidFill>
                <a:latin typeface="Carlito"/>
                <a:cs typeface="Carlito"/>
              </a:rPr>
              <a:t>/ Baseline </a:t>
            </a:r>
            <a:r>
              <a:rPr sz="2500" i="1" spc="-10" dirty="0">
                <a:solidFill>
                  <a:srgbClr val="FFFFFF"/>
                </a:solidFill>
                <a:latin typeface="Carlito"/>
                <a:cs typeface="Carlito"/>
              </a:rPr>
              <a:t>Duration </a:t>
            </a:r>
            <a:r>
              <a:rPr sz="2500" i="1" spc="-5" dirty="0">
                <a:solidFill>
                  <a:srgbClr val="FFFFFF"/>
                </a:solidFill>
                <a:latin typeface="Carlito"/>
                <a:cs typeface="Carlito"/>
              </a:rPr>
              <a:t>x</a:t>
            </a:r>
            <a:r>
              <a:rPr sz="2500" i="1" spc="175" dirty="0">
                <a:solidFill>
                  <a:srgbClr val="FFFFFF"/>
                </a:solidFill>
                <a:latin typeface="Carlito"/>
                <a:cs typeface="Carlito"/>
              </a:rPr>
              <a:t> </a:t>
            </a:r>
            <a:r>
              <a:rPr sz="2500" i="1" spc="-10" dirty="0">
                <a:solidFill>
                  <a:srgbClr val="FFFFFF"/>
                </a:solidFill>
                <a:latin typeface="Carlito"/>
                <a:cs typeface="Carlito"/>
              </a:rPr>
              <a:t>100%</a:t>
            </a:r>
            <a:endParaRPr sz="2500">
              <a:latin typeface="Carlito"/>
              <a:cs typeface="Carlito"/>
            </a:endParaRPr>
          </a:p>
          <a:p>
            <a:pPr marL="2319020">
              <a:lnSpc>
                <a:spcPct val="100000"/>
              </a:lnSpc>
            </a:pPr>
            <a:r>
              <a:rPr sz="2500" spc="-5" dirty="0">
                <a:solidFill>
                  <a:srgbClr val="FFFFFF"/>
                </a:solidFill>
                <a:latin typeface="Carlito"/>
                <a:cs typeface="Carlito"/>
              </a:rPr>
              <a:t>= </a:t>
            </a:r>
            <a:r>
              <a:rPr sz="2500" i="1" spc="-5" dirty="0">
                <a:solidFill>
                  <a:srgbClr val="FFFFFF"/>
                </a:solidFill>
                <a:latin typeface="Carlito"/>
                <a:cs typeface="Carlito"/>
              </a:rPr>
              <a:t>2 </a:t>
            </a:r>
            <a:r>
              <a:rPr sz="2500" i="1" spc="-10" dirty="0">
                <a:solidFill>
                  <a:srgbClr val="FFFFFF"/>
                </a:solidFill>
                <a:latin typeface="Carlito"/>
                <a:cs typeface="Carlito"/>
              </a:rPr>
              <a:t>days </a:t>
            </a:r>
            <a:r>
              <a:rPr sz="2500" i="1" spc="-5" dirty="0">
                <a:solidFill>
                  <a:srgbClr val="FFFFFF"/>
                </a:solidFill>
                <a:latin typeface="Carlito"/>
                <a:cs typeface="Carlito"/>
              </a:rPr>
              <a:t>/ 5 </a:t>
            </a:r>
            <a:r>
              <a:rPr sz="2500" i="1" spc="-10" dirty="0">
                <a:solidFill>
                  <a:srgbClr val="FFFFFF"/>
                </a:solidFill>
                <a:latin typeface="Carlito"/>
                <a:cs typeface="Carlito"/>
              </a:rPr>
              <a:t>days </a:t>
            </a:r>
            <a:r>
              <a:rPr sz="2500" i="1" spc="-5" dirty="0">
                <a:solidFill>
                  <a:srgbClr val="FFFFFF"/>
                </a:solidFill>
                <a:latin typeface="Carlito"/>
                <a:cs typeface="Carlito"/>
              </a:rPr>
              <a:t>x</a:t>
            </a:r>
            <a:r>
              <a:rPr sz="2500" i="1" spc="30" dirty="0">
                <a:solidFill>
                  <a:srgbClr val="FFFFFF"/>
                </a:solidFill>
                <a:latin typeface="Carlito"/>
                <a:cs typeface="Carlito"/>
              </a:rPr>
              <a:t> </a:t>
            </a:r>
            <a:r>
              <a:rPr sz="2500" i="1" spc="-5" dirty="0">
                <a:solidFill>
                  <a:srgbClr val="FFFFFF"/>
                </a:solidFill>
                <a:latin typeface="Carlito"/>
                <a:cs typeface="Carlito"/>
              </a:rPr>
              <a:t>100%</a:t>
            </a:r>
            <a:endParaRPr sz="2500">
              <a:latin typeface="Carlito"/>
              <a:cs typeface="Carlito"/>
            </a:endParaRPr>
          </a:p>
          <a:p>
            <a:pPr marL="2319020">
              <a:lnSpc>
                <a:spcPct val="100000"/>
              </a:lnSpc>
              <a:spcBef>
                <a:spcPts val="5"/>
              </a:spcBef>
            </a:pPr>
            <a:r>
              <a:rPr sz="2500" i="1" spc="-5" dirty="0">
                <a:solidFill>
                  <a:srgbClr val="FFFFFF"/>
                </a:solidFill>
                <a:latin typeface="Carlito"/>
                <a:cs typeface="Carlito"/>
              </a:rPr>
              <a:t>=</a:t>
            </a:r>
            <a:r>
              <a:rPr sz="2500" i="1" spc="-10" dirty="0">
                <a:solidFill>
                  <a:srgbClr val="FFFFFF"/>
                </a:solidFill>
                <a:latin typeface="Carlito"/>
                <a:cs typeface="Carlito"/>
              </a:rPr>
              <a:t> </a:t>
            </a:r>
            <a:r>
              <a:rPr sz="2500" i="1" spc="-5" dirty="0">
                <a:solidFill>
                  <a:srgbClr val="FFFFFF"/>
                </a:solidFill>
                <a:latin typeface="Carlito"/>
                <a:cs typeface="Carlito"/>
              </a:rPr>
              <a:t>40.00%</a:t>
            </a:r>
            <a:endParaRPr sz="2500">
              <a:latin typeface="Carlito"/>
              <a:cs typeface="Carl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461594"/>
            <a:ext cx="6134099" cy="697230"/>
          </a:xfrm>
          <a:prstGeom prst="rect">
            <a:avLst/>
          </a:prstGeom>
        </p:spPr>
        <p:txBody>
          <a:bodyPr vert="horz" wrap="square" lIns="0" tIns="13335" rIns="0" bIns="0" rtlCol="0">
            <a:spAutoFit/>
          </a:bodyPr>
          <a:lstStyle/>
          <a:p>
            <a:pPr marL="12700">
              <a:lnSpc>
                <a:spcPct val="100000"/>
              </a:lnSpc>
              <a:spcBef>
                <a:spcPts val="105"/>
              </a:spcBef>
            </a:pPr>
            <a:r>
              <a:rPr sz="4400" spc="-25" dirty="0"/>
              <a:t>Types </a:t>
            </a:r>
            <a:r>
              <a:rPr sz="4400" dirty="0"/>
              <a:t>of S</a:t>
            </a:r>
            <a:r>
              <a:rPr sz="4400" spc="-110" dirty="0"/>
              <a:t> </a:t>
            </a:r>
            <a:r>
              <a:rPr sz="4400" spc="-5" dirty="0"/>
              <a:t>Curves</a:t>
            </a:r>
            <a:endParaRPr sz="4400" dirty="0"/>
          </a:p>
        </p:txBody>
      </p:sp>
      <p:sp>
        <p:nvSpPr>
          <p:cNvPr id="3" name="object 3"/>
          <p:cNvSpPr txBox="1"/>
          <p:nvPr/>
        </p:nvSpPr>
        <p:spPr>
          <a:xfrm>
            <a:off x="533400" y="1752600"/>
            <a:ext cx="8006715" cy="3670236"/>
          </a:xfrm>
          <a:prstGeom prst="rect">
            <a:avLst/>
          </a:prstGeom>
        </p:spPr>
        <p:txBody>
          <a:bodyPr vert="horz" wrap="square" lIns="0" tIns="104140" rIns="0" bIns="0" rtlCol="0">
            <a:spAutoFit/>
          </a:bodyPr>
          <a:lstStyle/>
          <a:p>
            <a:pPr marL="355600" marR="344170" indent="-342900">
              <a:lnSpc>
                <a:spcPct val="80000"/>
              </a:lnSpc>
              <a:spcBef>
                <a:spcPts val="820"/>
              </a:spcBef>
              <a:buFont typeface="Arial"/>
              <a:buChar char="•"/>
              <a:tabLst>
                <a:tab pos="354965" algn="l"/>
                <a:tab pos="355600" algn="l"/>
              </a:tabLst>
            </a:pPr>
            <a:r>
              <a:rPr sz="2500" b="1" spc="-5" dirty="0">
                <a:solidFill>
                  <a:srgbClr val="FFFFFF"/>
                </a:solidFill>
                <a:latin typeface="Carlito"/>
                <a:cs typeface="Carlito"/>
              </a:rPr>
              <a:t>The Baseline </a:t>
            </a:r>
            <a:r>
              <a:rPr sz="2500" b="1" dirty="0">
                <a:solidFill>
                  <a:srgbClr val="FFFFFF"/>
                </a:solidFill>
                <a:latin typeface="Carlito"/>
                <a:cs typeface="Carlito"/>
              </a:rPr>
              <a:t>S </a:t>
            </a:r>
            <a:r>
              <a:rPr sz="2500" b="1" spc="-5" dirty="0">
                <a:solidFill>
                  <a:srgbClr val="FFFFFF"/>
                </a:solidFill>
                <a:latin typeface="Carlito"/>
                <a:cs typeface="Carlito"/>
              </a:rPr>
              <a:t>Curve. </a:t>
            </a:r>
            <a:r>
              <a:rPr sz="2500" spc="-5" dirty="0">
                <a:solidFill>
                  <a:srgbClr val="FFFFFF"/>
                </a:solidFill>
                <a:latin typeface="Carlito"/>
                <a:cs typeface="Carlito"/>
              </a:rPr>
              <a:t>This </a:t>
            </a:r>
            <a:r>
              <a:rPr sz="2500" dirty="0">
                <a:solidFill>
                  <a:srgbClr val="FFFFFF"/>
                </a:solidFill>
                <a:latin typeface="Carlito"/>
                <a:cs typeface="Carlito"/>
              </a:rPr>
              <a:t>S </a:t>
            </a:r>
            <a:r>
              <a:rPr sz="2500" spc="-10" dirty="0">
                <a:solidFill>
                  <a:srgbClr val="FFFFFF"/>
                </a:solidFill>
                <a:latin typeface="Carlito"/>
                <a:cs typeface="Carlito"/>
              </a:rPr>
              <a:t>Curve </a:t>
            </a:r>
            <a:r>
              <a:rPr sz="2500" dirty="0">
                <a:solidFill>
                  <a:srgbClr val="FFFFFF"/>
                </a:solidFill>
                <a:latin typeface="Carlito"/>
                <a:cs typeface="Carlito"/>
              </a:rPr>
              <a:t>is </a:t>
            </a:r>
            <a:r>
              <a:rPr sz="2500" spc="-20" dirty="0">
                <a:solidFill>
                  <a:srgbClr val="FFFFFF"/>
                </a:solidFill>
                <a:latin typeface="Carlito"/>
                <a:cs typeface="Carlito"/>
              </a:rPr>
              <a:t>generated  from </a:t>
            </a:r>
            <a:r>
              <a:rPr sz="2500" dirty="0">
                <a:solidFill>
                  <a:srgbClr val="FFFFFF"/>
                </a:solidFill>
                <a:latin typeface="Carlito"/>
                <a:cs typeface="Carlito"/>
              </a:rPr>
              <a:t>the </a:t>
            </a:r>
            <a:r>
              <a:rPr sz="2500" spc="-5" dirty="0">
                <a:solidFill>
                  <a:srgbClr val="FFFFFF"/>
                </a:solidFill>
                <a:latin typeface="Carlito"/>
                <a:cs typeface="Carlito"/>
              </a:rPr>
              <a:t>Baseline Schedule </a:t>
            </a:r>
            <a:r>
              <a:rPr sz="2500" dirty="0">
                <a:solidFill>
                  <a:srgbClr val="FFFFFF"/>
                </a:solidFill>
                <a:latin typeface="Carlito"/>
                <a:cs typeface="Carlito"/>
              </a:rPr>
              <a:t>and / </a:t>
            </a:r>
            <a:r>
              <a:rPr sz="2500" spc="-5" dirty="0">
                <a:solidFill>
                  <a:srgbClr val="FFFFFF"/>
                </a:solidFill>
                <a:latin typeface="Carlito"/>
                <a:cs typeface="Carlito"/>
              </a:rPr>
              <a:t>or </a:t>
            </a:r>
            <a:r>
              <a:rPr sz="2500" spc="-10" dirty="0">
                <a:solidFill>
                  <a:srgbClr val="FFFFFF"/>
                </a:solidFill>
                <a:latin typeface="Carlito"/>
                <a:cs typeface="Carlito"/>
              </a:rPr>
              <a:t>baseline  fields in </a:t>
            </a:r>
            <a:r>
              <a:rPr sz="2500" dirty="0">
                <a:solidFill>
                  <a:srgbClr val="FFFFFF"/>
                </a:solidFill>
                <a:latin typeface="Carlito"/>
                <a:cs typeface="Carlito"/>
              </a:rPr>
              <a:t>the </a:t>
            </a:r>
            <a:r>
              <a:rPr sz="2500" spc="-10" dirty="0">
                <a:solidFill>
                  <a:srgbClr val="FFFFFF"/>
                </a:solidFill>
                <a:latin typeface="Carlito"/>
                <a:cs typeface="Carlito"/>
              </a:rPr>
              <a:t>Production</a:t>
            </a:r>
            <a:r>
              <a:rPr sz="2500" spc="-15" dirty="0">
                <a:solidFill>
                  <a:srgbClr val="FFFFFF"/>
                </a:solidFill>
                <a:latin typeface="Carlito"/>
                <a:cs typeface="Carlito"/>
              </a:rPr>
              <a:t> </a:t>
            </a:r>
            <a:r>
              <a:rPr sz="2500" spc="-5" dirty="0">
                <a:solidFill>
                  <a:srgbClr val="FFFFFF"/>
                </a:solidFill>
                <a:latin typeface="Carlito"/>
                <a:cs typeface="Carlito"/>
              </a:rPr>
              <a:t>Schedule.</a:t>
            </a:r>
            <a:endParaRPr sz="2500" dirty="0">
              <a:latin typeface="Carlito"/>
              <a:cs typeface="Carlito"/>
            </a:endParaRPr>
          </a:p>
          <a:p>
            <a:pPr marL="355600" marR="86995" indent="-342900">
              <a:lnSpc>
                <a:spcPct val="80000"/>
              </a:lnSpc>
              <a:spcBef>
                <a:spcPts val="720"/>
              </a:spcBef>
              <a:buFont typeface="Arial"/>
              <a:buChar char="•"/>
              <a:tabLst>
                <a:tab pos="354965" algn="l"/>
                <a:tab pos="355600" algn="l"/>
              </a:tabLst>
            </a:pPr>
            <a:r>
              <a:rPr sz="2500" b="1" spc="-5" dirty="0">
                <a:solidFill>
                  <a:srgbClr val="FFFFFF"/>
                </a:solidFill>
                <a:latin typeface="Carlito"/>
                <a:cs typeface="Carlito"/>
              </a:rPr>
              <a:t>The </a:t>
            </a:r>
            <a:r>
              <a:rPr sz="2500" b="1" spc="-55" dirty="0">
                <a:solidFill>
                  <a:srgbClr val="FFFFFF"/>
                </a:solidFill>
                <a:latin typeface="Carlito"/>
                <a:cs typeface="Carlito"/>
              </a:rPr>
              <a:t>Target </a:t>
            </a:r>
            <a:r>
              <a:rPr sz="2500" b="1" dirty="0">
                <a:solidFill>
                  <a:srgbClr val="FFFFFF"/>
                </a:solidFill>
                <a:latin typeface="Carlito"/>
                <a:cs typeface="Carlito"/>
              </a:rPr>
              <a:t>S </a:t>
            </a:r>
            <a:r>
              <a:rPr sz="2500" b="1" spc="-5" dirty="0">
                <a:solidFill>
                  <a:srgbClr val="FFFFFF"/>
                </a:solidFill>
                <a:latin typeface="Carlito"/>
                <a:cs typeface="Carlito"/>
              </a:rPr>
              <a:t>Curve. </a:t>
            </a:r>
            <a:r>
              <a:rPr sz="2500" spc="-5" dirty="0">
                <a:solidFill>
                  <a:srgbClr val="FFFFFF"/>
                </a:solidFill>
                <a:latin typeface="Carlito"/>
                <a:cs typeface="Carlito"/>
              </a:rPr>
              <a:t>This </a:t>
            </a:r>
            <a:r>
              <a:rPr sz="2500" dirty="0">
                <a:solidFill>
                  <a:srgbClr val="FFFFFF"/>
                </a:solidFill>
                <a:latin typeface="Carlito"/>
                <a:cs typeface="Carlito"/>
              </a:rPr>
              <a:t>S </a:t>
            </a:r>
            <a:r>
              <a:rPr sz="2500" spc="-5" dirty="0">
                <a:solidFill>
                  <a:srgbClr val="FFFFFF"/>
                </a:solidFill>
                <a:latin typeface="Carlito"/>
                <a:cs typeface="Carlito"/>
              </a:rPr>
              <a:t>Curve </a:t>
            </a:r>
            <a:r>
              <a:rPr sz="2500" dirty="0">
                <a:solidFill>
                  <a:srgbClr val="FFFFFF"/>
                </a:solidFill>
                <a:latin typeface="Carlito"/>
                <a:cs typeface="Carlito"/>
              </a:rPr>
              <a:t>is </a:t>
            </a:r>
            <a:r>
              <a:rPr sz="2500" spc="-20" dirty="0">
                <a:solidFill>
                  <a:srgbClr val="FFFFFF"/>
                </a:solidFill>
                <a:latin typeface="Carlito"/>
                <a:cs typeface="Carlito"/>
              </a:rPr>
              <a:t>generated  from </a:t>
            </a:r>
            <a:r>
              <a:rPr sz="2500" dirty="0">
                <a:solidFill>
                  <a:srgbClr val="FFFFFF"/>
                </a:solidFill>
                <a:latin typeface="Carlito"/>
                <a:cs typeface="Carlito"/>
              </a:rPr>
              <a:t>the </a:t>
            </a:r>
            <a:r>
              <a:rPr sz="2500" spc="-10" dirty="0">
                <a:solidFill>
                  <a:srgbClr val="FFFFFF"/>
                </a:solidFill>
                <a:latin typeface="Carlito"/>
                <a:cs typeface="Carlito"/>
              </a:rPr>
              <a:t>Production </a:t>
            </a:r>
            <a:r>
              <a:rPr sz="2500" spc="-5" dirty="0">
                <a:solidFill>
                  <a:srgbClr val="FFFFFF"/>
                </a:solidFill>
                <a:latin typeface="Carlito"/>
                <a:cs typeface="Carlito"/>
              </a:rPr>
              <a:t>Schedule, </a:t>
            </a:r>
            <a:r>
              <a:rPr sz="2500" dirty="0">
                <a:solidFill>
                  <a:srgbClr val="FFFFFF"/>
                </a:solidFill>
                <a:latin typeface="Carlito"/>
                <a:cs typeface="Carlito"/>
              </a:rPr>
              <a:t>assuming all</a:t>
            </a:r>
            <a:r>
              <a:rPr sz="2500" spc="-100" dirty="0">
                <a:solidFill>
                  <a:srgbClr val="FFFFFF"/>
                </a:solidFill>
                <a:latin typeface="Carlito"/>
                <a:cs typeface="Carlito"/>
              </a:rPr>
              <a:t> </a:t>
            </a:r>
            <a:r>
              <a:rPr sz="2500" spc="-10" dirty="0">
                <a:solidFill>
                  <a:srgbClr val="FFFFFF"/>
                </a:solidFill>
                <a:latin typeface="Carlito"/>
                <a:cs typeface="Carlito"/>
              </a:rPr>
              <a:t>tasks  </a:t>
            </a:r>
            <a:r>
              <a:rPr sz="2500" spc="-15" dirty="0">
                <a:solidFill>
                  <a:srgbClr val="FFFFFF"/>
                </a:solidFill>
                <a:latin typeface="Carlito"/>
                <a:cs typeface="Carlito"/>
              </a:rPr>
              <a:t>are completed </a:t>
            </a:r>
            <a:r>
              <a:rPr sz="2500" dirty="0">
                <a:solidFill>
                  <a:srgbClr val="FFFFFF"/>
                </a:solidFill>
                <a:latin typeface="Carlito"/>
                <a:cs typeface="Carlito"/>
              </a:rPr>
              <a:t>as</a:t>
            </a:r>
            <a:r>
              <a:rPr sz="2500" spc="-15" dirty="0">
                <a:solidFill>
                  <a:srgbClr val="FFFFFF"/>
                </a:solidFill>
                <a:latin typeface="Carlito"/>
                <a:cs typeface="Carlito"/>
              </a:rPr>
              <a:t> </a:t>
            </a:r>
            <a:r>
              <a:rPr sz="2500" spc="-10" dirty="0">
                <a:solidFill>
                  <a:srgbClr val="FFFFFF"/>
                </a:solidFill>
                <a:latin typeface="Carlito"/>
                <a:cs typeface="Carlito"/>
              </a:rPr>
              <a:t>scheduled.</a:t>
            </a:r>
            <a:endParaRPr sz="2500" dirty="0">
              <a:latin typeface="Carlito"/>
              <a:cs typeface="Carlito"/>
            </a:endParaRPr>
          </a:p>
          <a:p>
            <a:pPr marL="355600" marR="5080" indent="-342900">
              <a:lnSpc>
                <a:spcPct val="80000"/>
              </a:lnSpc>
              <a:spcBef>
                <a:spcPts val="720"/>
              </a:spcBef>
              <a:buFont typeface="Arial"/>
              <a:buChar char="•"/>
              <a:tabLst>
                <a:tab pos="354965" algn="l"/>
                <a:tab pos="355600" algn="l"/>
              </a:tabLst>
            </a:pPr>
            <a:r>
              <a:rPr sz="2500" b="1" spc="-5" dirty="0">
                <a:solidFill>
                  <a:srgbClr val="FFFFFF"/>
                </a:solidFill>
                <a:latin typeface="Carlito"/>
                <a:cs typeface="Carlito"/>
              </a:rPr>
              <a:t>The Actual </a:t>
            </a:r>
            <a:r>
              <a:rPr sz="2500" b="1" dirty="0">
                <a:solidFill>
                  <a:srgbClr val="FFFFFF"/>
                </a:solidFill>
                <a:latin typeface="Carlito"/>
                <a:cs typeface="Carlito"/>
              </a:rPr>
              <a:t>S </a:t>
            </a:r>
            <a:r>
              <a:rPr sz="2500" b="1" spc="-5" dirty="0">
                <a:solidFill>
                  <a:srgbClr val="FFFFFF"/>
                </a:solidFill>
                <a:latin typeface="Carlito"/>
                <a:cs typeface="Carlito"/>
              </a:rPr>
              <a:t>Curve. </a:t>
            </a:r>
            <a:r>
              <a:rPr sz="2500" spc="-5" dirty="0">
                <a:solidFill>
                  <a:srgbClr val="FFFFFF"/>
                </a:solidFill>
                <a:latin typeface="Carlito"/>
                <a:cs typeface="Carlito"/>
              </a:rPr>
              <a:t>This </a:t>
            </a:r>
            <a:r>
              <a:rPr sz="2500" dirty="0">
                <a:solidFill>
                  <a:srgbClr val="FFFFFF"/>
                </a:solidFill>
                <a:latin typeface="Carlito"/>
                <a:cs typeface="Carlito"/>
              </a:rPr>
              <a:t>S </a:t>
            </a:r>
            <a:r>
              <a:rPr sz="2500" spc="-5" dirty="0">
                <a:solidFill>
                  <a:srgbClr val="FFFFFF"/>
                </a:solidFill>
                <a:latin typeface="Carlito"/>
                <a:cs typeface="Carlito"/>
              </a:rPr>
              <a:t>curve </a:t>
            </a:r>
            <a:r>
              <a:rPr sz="2500" dirty="0">
                <a:solidFill>
                  <a:srgbClr val="FFFFFF"/>
                </a:solidFill>
                <a:latin typeface="Carlito"/>
                <a:cs typeface="Carlito"/>
              </a:rPr>
              <a:t>is also </a:t>
            </a:r>
            <a:r>
              <a:rPr sz="2500" spc="-20" dirty="0">
                <a:solidFill>
                  <a:srgbClr val="FFFFFF"/>
                </a:solidFill>
                <a:latin typeface="Carlito"/>
                <a:cs typeface="Carlito"/>
              </a:rPr>
              <a:t>generated  from </a:t>
            </a:r>
            <a:r>
              <a:rPr sz="2500" dirty="0">
                <a:solidFill>
                  <a:srgbClr val="FFFFFF"/>
                </a:solidFill>
                <a:latin typeface="Carlito"/>
                <a:cs typeface="Carlito"/>
              </a:rPr>
              <a:t>the </a:t>
            </a:r>
            <a:r>
              <a:rPr sz="2500" spc="-10" dirty="0">
                <a:solidFill>
                  <a:srgbClr val="FFFFFF"/>
                </a:solidFill>
                <a:latin typeface="Carlito"/>
                <a:cs typeface="Carlito"/>
              </a:rPr>
              <a:t>Production </a:t>
            </a:r>
            <a:r>
              <a:rPr sz="2500" spc="-5" dirty="0">
                <a:solidFill>
                  <a:srgbClr val="FFFFFF"/>
                </a:solidFill>
                <a:latin typeface="Carlito"/>
                <a:cs typeface="Carlito"/>
              </a:rPr>
              <a:t>Schedule, </a:t>
            </a:r>
            <a:r>
              <a:rPr sz="2500" spc="-10" dirty="0">
                <a:solidFill>
                  <a:srgbClr val="FFFFFF"/>
                </a:solidFill>
                <a:latin typeface="Carlito"/>
                <a:cs typeface="Carlito"/>
              </a:rPr>
              <a:t>using task  </a:t>
            </a:r>
            <a:r>
              <a:rPr sz="2500" spc="-20" dirty="0">
                <a:solidFill>
                  <a:srgbClr val="FFFFFF"/>
                </a:solidFill>
                <a:latin typeface="Carlito"/>
                <a:cs typeface="Carlito"/>
              </a:rPr>
              <a:t>percentage </a:t>
            </a:r>
            <a:r>
              <a:rPr sz="2500" spc="-15" dirty="0">
                <a:solidFill>
                  <a:srgbClr val="FFFFFF"/>
                </a:solidFill>
                <a:latin typeface="Carlito"/>
                <a:cs typeface="Carlito"/>
              </a:rPr>
              <a:t>complete values to date. </a:t>
            </a:r>
            <a:r>
              <a:rPr sz="2500" spc="-5" dirty="0">
                <a:solidFill>
                  <a:srgbClr val="FFFFFF"/>
                </a:solidFill>
                <a:latin typeface="Carlito"/>
                <a:cs typeface="Carlito"/>
              </a:rPr>
              <a:t>The </a:t>
            </a:r>
            <a:r>
              <a:rPr sz="2500" dirty="0">
                <a:solidFill>
                  <a:srgbClr val="FFFFFF"/>
                </a:solidFill>
                <a:latin typeface="Carlito"/>
                <a:cs typeface="Carlito"/>
              </a:rPr>
              <a:t>Actual S  </a:t>
            </a:r>
            <a:r>
              <a:rPr sz="2500" spc="-5" dirty="0">
                <a:solidFill>
                  <a:srgbClr val="FFFFFF"/>
                </a:solidFill>
                <a:latin typeface="Carlito"/>
                <a:cs typeface="Carlito"/>
              </a:rPr>
              <a:t>Curve </a:t>
            </a:r>
            <a:r>
              <a:rPr sz="2500" spc="-20" dirty="0">
                <a:solidFill>
                  <a:srgbClr val="FFFFFF"/>
                </a:solidFill>
                <a:latin typeface="Carlito"/>
                <a:cs typeface="Carlito"/>
              </a:rPr>
              <a:t>may </a:t>
            </a:r>
            <a:r>
              <a:rPr sz="2500" dirty="0">
                <a:solidFill>
                  <a:srgbClr val="FFFFFF"/>
                </a:solidFill>
                <a:latin typeface="Carlito"/>
                <a:cs typeface="Carlito"/>
              </a:rPr>
              <a:t>also </a:t>
            </a:r>
            <a:r>
              <a:rPr sz="2500" spc="-5" dirty="0">
                <a:solidFill>
                  <a:srgbClr val="FFFFFF"/>
                </a:solidFill>
                <a:latin typeface="Carlito"/>
                <a:cs typeface="Carlito"/>
              </a:rPr>
              <a:t>be </a:t>
            </a:r>
            <a:r>
              <a:rPr sz="2500" spc="-25" dirty="0">
                <a:solidFill>
                  <a:srgbClr val="FFFFFF"/>
                </a:solidFill>
                <a:latin typeface="Carlito"/>
                <a:cs typeface="Carlito"/>
              </a:rPr>
              <a:t>referred </a:t>
            </a:r>
            <a:r>
              <a:rPr sz="2500" spc="-10" dirty="0">
                <a:solidFill>
                  <a:srgbClr val="FFFFFF"/>
                </a:solidFill>
                <a:latin typeface="Carlito"/>
                <a:cs typeface="Carlito"/>
              </a:rPr>
              <a:t>to </a:t>
            </a:r>
            <a:r>
              <a:rPr sz="2500" dirty="0">
                <a:solidFill>
                  <a:srgbClr val="FFFFFF"/>
                </a:solidFill>
                <a:latin typeface="Carlito"/>
                <a:cs typeface="Carlito"/>
              </a:rPr>
              <a:t>as the </a:t>
            </a:r>
            <a:r>
              <a:rPr sz="2500" spc="-15" dirty="0">
                <a:solidFill>
                  <a:srgbClr val="FFFFFF"/>
                </a:solidFill>
                <a:latin typeface="Carlito"/>
                <a:cs typeface="Carlito"/>
              </a:rPr>
              <a:t>Progress </a:t>
            </a:r>
            <a:r>
              <a:rPr sz="2500" dirty="0">
                <a:solidFill>
                  <a:srgbClr val="FFFFFF"/>
                </a:solidFill>
                <a:latin typeface="Carlito"/>
                <a:cs typeface="Carlito"/>
              </a:rPr>
              <a:t>or  </a:t>
            </a:r>
            <a:r>
              <a:rPr sz="2500" spc="-15" dirty="0">
                <a:solidFill>
                  <a:srgbClr val="FFFFFF"/>
                </a:solidFill>
                <a:latin typeface="Carlito"/>
                <a:cs typeface="Carlito"/>
              </a:rPr>
              <a:t>Progress </a:t>
            </a:r>
            <a:r>
              <a:rPr sz="2500" spc="-135" dirty="0">
                <a:solidFill>
                  <a:srgbClr val="FFFFFF"/>
                </a:solidFill>
                <a:latin typeface="Carlito"/>
                <a:cs typeface="Carlito"/>
              </a:rPr>
              <a:t>To </a:t>
            </a:r>
            <a:r>
              <a:rPr sz="2500" spc="-20" dirty="0">
                <a:solidFill>
                  <a:srgbClr val="FFFFFF"/>
                </a:solidFill>
                <a:latin typeface="Carlito"/>
                <a:cs typeface="Carlito"/>
              </a:rPr>
              <a:t>Date </a:t>
            </a:r>
            <a:r>
              <a:rPr sz="2500" dirty="0">
                <a:solidFill>
                  <a:srgbClr val="FFFFFF"/>
                </a:solidFill>
                <a:latin typeface="Carlito"/>
                <a:cs typeface="Carlito"/>
              </a:rPr>
              <a:t>S</a:t>
            </a:r>
            <a:r>
              <a:rPr sz="2500" spc="130" dirty="0">
                <a:solidFill>
                  <a:srgbClr val="FFFFFF"/>
                </a:solidFill>
                <a:latin typeface="Carlito"/>
                <a:cs typeface="Carlito"/>
              </a:rPr>
              <a:t> </a:t>
            </a:r>
            <a:r>
              <a:rPr sz="2500" spc="-5" dirty="0">
                <a:solidFill>
                  <a:srgbClr val="FFFFFF"/>
                </a:solidFill>
                <a:latin typeface="Carlito"/>
                <a:cs typeface="Carlito"/>
              </a:rPr>
              <a:t>Curve.</a:t>
            </a:r>
            <a:endParaRPr sz="2500" dirty="0">
              <a:latin typeface="Carlito"/>
              <a:cs typeface="Carlito"/>
            </a:endParaRPr>
          </a:p>
        </p:txBody>
      </p:sp>
      <p:sp>
        <p:nvSpPr>
          <p:cNvPr id="4" name="object 4"/>
          <p:cNvSpPr/>
          <p:nvPr/>
        </p:nvSpPr>
        <p:spPr>
          <a:xfrm>
            <a:off x="5181600" y="152400"/>
            <a:ext cx="3829050" cy="160020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61594"/>
            <a:ext cx="5899531" cy="697230"/>
          </a:xfrm>
          <a:prstGeom prst="rect">
            <a:avLst/>
          </a:prstGeom>
        </p:spPr>
        <p:txBody>
          <a:bodyPr vert="horz" wrap="square" lIns="0" tIns="13335" rIns="0" bIns="0" rtlCol="0">
            <a:spAutoFit/>
          </a:bodyPr>
          <a:lstStyle/>
          <a:p>
            <a:pPr marL="12700">
              <a:lnSpc>
                <a:spcPct val="100000"/>
              </a:lnSpc>
              <a:spcBef>
                <a:spcPts val="105"/>
              </a:spcBef>
            </a:pPr>
            <a:r>
              <a:rPr sz="4400" i="1" spc="5" dirty="0">
                <a:latin typeface="Carlito"/>
                <a:cs typeface="Carlito"/>
              </a:rPr>
              <a:t>S-Curve</a:t>
            </a:r>
            <a:r>
              <a:rPr sz="4400" i="1" spc="-45" dirty="0">
                <a:latin typeface="Carlito"/>
                <a:cs typeface="Carlito"/>
              </a:rPr>
              <a:t> </a:t>
            </a:r>
            <a:r>
              <a:rPr sz="4400" i="1" spc="-5" dirty="0">
                <a:latin typeface="Carlito"/>
                <a:cs typeface="Carlito"/>
              </a:rPr>
              <a:t>Quantities</a:t>
            </a:r>
            <a:endParaRPr sz="4400" dirty="0">
              <a:latin typeface="Carlito"/>
              <a:cs typeface="Carlito"/>
            </a:endParaRPr>
          </a:p>
        </p:txBody>
      </p:sp>
      <p:sp>
        <p:nvSpPr>
          <p:cNvPr id="3" name="object 3"/>
          <p:cNvSpPr txBox="1"/>
          <p:nvPr/>
        </p:nvSpPr>
        <p:spPr>
          <a:xfrm>
            <a:off x="535940" y="1510635"/>
            <a:ext cx="7821295" cy="3630295"/>
          </a:xfrm>
          <a:prstGeom prst="rect">
            <a:avLst/>
          </a:prstGeom>
        </p:spPr>
        <p:txBody>
          <a:bodyPr vert="horz" wrap="square" lIns="0" tIns="109855" rIns="0" bIns="0" rtlCol="0">
            <a:spAutoFit/>
          </a:bodyPr>
          <a:lstStyle/>
          <a:p>
            <a:pPr marL="355600" indent="-342900">
              <a:lnSpc>
                <a:spcPct val="100000"/>
              </a:lnSpc>
              <a:spcBef>
                <a:spcPts val="865"/>
              </a:spcBef>
              <a:buFont typeface="Arial"/>
              <a:buChar char="•"/>
              <a:tabLst>
                <a:tab pos="354965" algn="l"/>
                <a:tab pos="355600" algn="l"/>
              </a:tabLst>
            </a:pPr>
            <a:r>
              <a:rPr sz="3200" dirty="0">
                <a:solidFill>
                  <a:srgbClr val="FFFFFF"/>
                </a:solidFill>
                <a:latin typeface="Carlito"/>
                <a:cs typeface="Carlito"/>
              </a:rPr>
              <a:t>Man</a:t>
            </a:r>
            <a:r>
              <a:rPr sz="3200" spc="-5" dirty="0">
                <a:solidFill>
                  <a:srgbClr val="FFFFFF"/>
                </a:solidFill>
                <a:latin typeface="Carlito"/>
                <a:cs typeface="Carlito"/>
              </a:rPr>
              <a:t> </a:t>
            </a:r>
            <a:r>
              <a:rPr sz="3200" spc="-20" dirty="0">
                <a:solidFill>
                  <a:srgbClr val="FFFFFF"/>
                </a:solidFill>
                <a:latin typeface="Carlito"/>
                <a:cs typeface="Carlito"/>
              </a:rPr>
              <a:t>Hours</a:t>
            </a:r>
            <a:endParaRPr sz="3200" dirty="0">
              <a:latin typeface="Carlito"/>
              <a:cs typeface="Carlito"/>
            </a:endParaRPr>
          </a:p>
          <a:p>
            <a:pPr marL="355600" indent="-342900">
              <a:lnSpc>
                <a:spcPct val="100000"/>
              </a:lnSpc>
              <a:spcBef>
                <a:spcPts val="770"/>
              </a:spcBef>
              <a:buFont typeface="Arial"/>
              <a:buChar char="•"/>
              <a:tabLst>
                <a:tab pos="354965" algn="l"/>
                <a:tab pos="355600" algn="l"/>
              </a:tabLst>
            </a:pPr>
            <a:r>
              <a:rPr sz="3200" spc="-10" dirty="0">
                <a:solidFill>
                  <a:srgbClr val="FFFFFF"/>
                </a:solidFill>
                <a:latin typeface="Carlito"/>
                <a:cs typeface="Carlito"/>
              </a:rPr>
              <a:t>Costs</a:t>
            </a:r>
            <a:endParaRPr sz="3200" dirty="0">
              <a:latin typeface="Carlito"/>
              <a:cs typeface="Carlito"/>
            </a:endParaRPr>
          </a:p>
          <a:p>
            <a:pPr>
              <a:lnSpc>
                <a:spcPct val="100000"/>
              </a:lnSpc>
              <a:spcBef>
                <a:spcPts val="45"/>
              </a:spcBef>
              <a:buClr>
                <a:srgbClr val="FFFFFF"/>
              </a:buClr>
              <a:buFont typeface="Arial"/>
              <a:buChar char="•"/>
            </a:pPr>
            <a:endParaRPr sz="3050" dirty="0">
              <a:latin typeface="Carlito"/>
              <a:cs typeface="Carlito"/>
            </a:endParaRPr>
          </a:p>
          <a:p>
            <a:pPr marL="256540" algn="ctr">
              <a:lnSpc>
                <a:spcPct val="100000"/>
              </a:lnSpc>
            </a:pPr>
            <a:r>
              <a:rPr sz="4400" b="1" i="1" dirty="0">
                <a:solidFill>
                  <a:srgbClr val="FFFFFF"/>
                </a:solidFill>
                <a:latin typeface="Carlito"/>
                <a:cs typeface="Carlito"/>
              </a:rPr>
              <a:t>S </a:t>
            </a:r>
            <a:r>
              <a:rPr sz="4400" b="1" i="1" spc="5" dirty="0">
                <a:solidFill>
                  <a:srgbClr val="FFFFFF"/>
                </a:solidFill>
                <a:latin typeface="Carlito"/>
                <a:cs typeface="Carlito"/>
              </a:rPr>
              <a:t>Curve </a:t>
            </a:r>
            <a:r>
              <a:rPr sz="4400" b="1" i="1" spc="-5" dirty="0">
                <a:solidFill>
                  <a:srgbClr val="FFFFFF"/>
                </a:solidFill>
                <a:latin typeface="Carlito"/>
                <a:cs typeface="Carlito"/>
              </a:rPr>
              <a:t>Quantity</a:t>
            </a:r>
            <a:r>
              <a:rPr sz="4400" b="1" i="1" spc="-30" dirty="0">
                <a:solidFill>
                  <a:srgbClr val="FFFFFF"/>
                </a:solidFill>
                <a:latin typeface="Carlito"/>
                <a:cs typeface="Carlito"/>
              </a:rPr>
              <a:t> </a:t>
            </a:r>
            <a:r>
              <a:rPr sz="4400" b="1" i="1" dirty="0">
                <a:solidFill>
                  <a:srgbClr val="FFFFFF"/>
                </a:solidFill>
                <a:latin typeface="Carlito"/>
                <a:cs typeface="Carlito"/>
              </a:rPr>
              <a:t>Units</a:t>
            </a:r>
            <a:endParaRPr sz="4400" dirty="0">
              <a:latin typeface="Carlito"/>
              <a:cs typeface="Carlito"/>
            </a:endParaRPr>
          </a:p>
          <a:p>
            <a:pPr marL="546100" lvl="1" indent="-305435">
              <a:lnSpc>
                <a:spcPct val="100000"/>
              </a:lnSpc>
              <a:spcBef>
                <a:spcPts val="2915"/>
              </a:spcBef>
              <a:buFont typeface="Arial"/>
              <a:buChar char="•"/>
              <a:tabLst>
                <a:tab pos="546100" algn="l"/>
                <a:tab pos="546735" algn="l"/>
              </a:tabLst>
            </a:pPr>
            <a:r>
              <a:rPr sz="3000" spc="-10" dirty="0">
                <a:solidFill>
                  <a:srgbClr val="FFFFFF"/>
                </a:solidFill>
                <a:latin typeface="Carlito"/>
                <a:cs typeface="Carlito"/>
              </a:rPr>
              <a:t>Absolute </a:t>
            </a:r>
            <a:r>
              <a:rPr sz="3000" spc="-35" dirty="0">
                <a:solidFill>
                  <a:srgbClr val="FFFFFF"/>
                </a:solidFill>
                <a:latin typeface="Carlito"/>
                <a:cs typeface="Carlito"/>
              </a:rPr>
              <a:t>Values </a:t>
            </a:r>
            <a:r>
              <a:rPr sz="3000" spc="-25" dirty="0">
                <a:solidFill>
                  <a:srgbClr val="FFFFFF"/>
                </a:solidFill>
                <a:latin typeface="Carlito"/>
                <a:cs typeface="Carlito"/>
              </a:rPr>
              <a:t>for </a:t>
            </a:r>
            <a:r>
              <a:rPr sz="3000" dirty="0">
                <a:solidFill>
                  <a:srgbClr val="FFFFFF"/>
                </a:solidFill>
                <a:latin typeface="Carlito"/>
                <a:cs typeface="Carlito"/>
              </a:rPr>
              <a:t>man </a:t>
            </a:r>
            <a:r>
              <a:rPr sz="3000" spc="-20" dirty="0">
                <a:solidFill>
                  <a:srgbClr val="FFFFFF"/>
                </a:solidFill>
                <a:latin typeface="Carlito"/>
                <a:cs typeface="Carlito"/>
              </a:rPr>
              <a:t>hours </a:t>
            </a:r>
            <a:r>
              <a:rPr sz="3000" dirty="0">
                <a:solidFill>
                  <a:srgbClr val="FFFFFF"/>
                </a:solidFill>
                <a:latin typeface="Carlito"/>
                <a:cs typeface="Carlito"/>
              </a:rPr>
              <a:t>and / </a:t>
            </a:r>
            <a:r>
              <a:rPr sz="3000" spc="-5" dirty="0">
                <a:solidFill>
                  <a:srgbClr val="FFFFFF"/>
                </a:solidFill>
                <a:latin typeface="Carlito"/>
                <a:cs typeface="Carlito"/>
              </a:rPr>
              <a:t>or</a:t>
            </a:r>
            <a:r>
              <a:rPr sz="3000" spc="30" dirty="0">
                <a:solidFill>
                  <a:srgbClr val="FFFFFF"/>
                </a:solidFill>
                <a:latin typeface="Carlito"/>
                <a:cs typeface="Carlito"/>
              </a:rPr>
              <a:t> </a:t>
            </a:r>
            <a:r>
              <a:rPr sz="3000" spc="-15" dirty="0">
                <a:solidFill>
                  <a:srgbClr val="FFFFFF"/>
                </a:solidFill>
                <a:latin typeface="Carlito"/>
                <a:cs typeface="Carlito"/>
              </a:rPr>
              <a:t>costs</a:t>
            </a:r>
            <a:endParaRPr sz="3000" dirty="0">
              <a:latin typeface="Carlito"/>
              <a:cs typeface="Carlito"/>
            </a:endParaRPr>
          </a:p>
          <a:p>
            <a:pPr marL="546100" lvl="1" indent="-305435">
              <a:lnSpc>
                <a:spcPct val="100000"/>
              </a:lnSpc>
              <a:buFont typeface="Arial"/>
              <a:buChar char="•"/>
              <a:tabLst>
                <a:tab pos="546100" algn="l"/>
                <a:tab pos="546735" algn="l"/>
              </a:tabLst>
            </a:pPr>
            <a:r>
              <a:rPr sz="3000" spc="-25" dirty="0">
                <a:solidFill>
                  <a:srgbClr val="FFFFFF"/>
                </a:solidFill>
                <a:latin typeface="Carlito"/>
                <a:cs typeface="Carlito"/>
              </a:rPr>
              <a:t>Percentage </a:t>
            </a:r>
            <a:r>
              <a:rPr sz="3000" spc="-35" dirty="0">
                <a:solidFill>
                  <a:srgbClr val="FFFFFF"/>
                </a:solidFill>
                <a:latin typeface="Carlito"/>
                <a:cs typeface="Carlito"/>
              </a:rPr>
              <a:t>Values </a:t>
            </a:r>
            <a:r>
              <a:rPr sz="3000" spc="-25" dirty="0">
                <a:solidFill>
                  <a:srgbClr val="FFFFFF"/>
                </a:solidFill>
                <a:latin typeface="Carlito"/>
                <a:cs typeface="Carlito"/>
              </a:rPr>
              <a:t>for </a:t>
            </a:r>
            <a:r>
              <a:rPr sz="3000" dirty="0">
                <a:solidFill>
                  <a:srgbClr val="FFFFFF"/>
                </a:solidFill>
                <a:latin typeface="Carlito"/>
                <a:cs typeface="Carlito"/>
              </a:rPr>
              <a:t>man </a:t>
            </a:r>
            <a:r>
              <a:rPr sz="3000" spc="-20" dirty="0">
                <a:solidFill>
                  <a:srgbClr val="FFFFFF"/>
                </a:solidFill>
                <a:latin typeface="Carlito"/>
                <a:cs typeface="Carlito"/>
              </a:rPr>
              <a:t>hours </a:t>
            </a:r>
            <a:r>
              <a:rPr sz="3000" dirty="0">
                <a:solidFill>
                  <a:srgbClr val="FFFFFF"/>
                </a:solidFill>
                <a:latin typeface="Carlito"/>
                <a:cs typeface="Carlito"/>
              </a:rPr>
              <a:t>and / </a:t>
            </a:r>
            <a:r>
              <a:rPr sz="3000" spc="-5" dirty="0">
                <a:solidFill>
                  <a:srgbClr val="FFFFFF"/>
                </a:solidFill>
                <a:latin typeface="Carlito"/>
                <a:cs typeface="Carlito"/>
              </a:rPr>
              <a:t>or</a:t>
            </a:r>
            <a:r>
              <a:rPr sz="3000" spc="70" dirty="0">
                <a:solidFill>
                  <a:srgbClr val="FFFFFF"/>
                </a:solidFill>
                <a:latin typeface="Carlito"/>
                <a:cs typeface="Carlito"/>
              </a:rPr>
              <a:t> </a:t>
            </a:r>
            <a:r>
              <a:rPr sz="3000" spc="-15" dirty="0">
                <a:solidFill>
                  <a:srgbClr val="FFFFFF"/>
                </a:solidFill>
                <a:latin typeface="Carlito"/>
                <a:cs typeface="Carlito"/>
              </a:rPr>
              <a:t>costs</a:t>
            </a:r>
            <a:endParaRPr sz="3000" dirty="0">
              <a:latin typeface="Carlito"/>
              <a:cs typeface="Carl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279463"/>
            <a:ext cx="8430259" cy="2298065"/>
          </a:xfrm>
          <a:prstGeom prst="rect">
            <a:avLst/>
          </a:prstGeom>
        </p:spPr>
        <p:txBody>
          <a:bodyPr vert="horz" wrap="square" lIns="0" tIns="13335" rIns="0" bIns="0" rtlCol="0">
            <a:spAutoFit/>
          </a:bodyPr>
          <a:lstStyle/>
          <a:p>
            <a:pPr marL="254000" algn="ctr">
              <a:lnSpc>
                <a:spcPct val="100000"/>
              </a:lnSpc>
              <a:spcBef>
                <a:spcPts val="105"/>
              </a:spcBef>
            </a:pPr>
            <a:r>
              <a:rPr sz="4400" spc="-5" dirty="0"/>
              <a:t>The Baseline </a:t>
            </a:r>
            <a:r>
              <a:rPr sz="4400" dirty="0"/>
              <a:t>S</a:t>
            </a:r>
            <a:r>
              <a:rPr sz="4400" spc="-30" dirty="0"/>
              <a:t> </a:t>
            </a:r>
            <a:r>
              <a:rPr sz="4400" spc="-5" dirty="0"/>
              <a:t>Curve</a:t>
            </a:r>
            <a:endParaRPr sz="4400" dirty="0"/>
          </a:p>
          <a:p>
            <a:pPr marL="355600" marR="5080" indent="-343535">
              <a:lnSpc>
                <a:spcPct val="80000"/>
              </a:lnSpc>
              <a:spcBef>
                <a:spcPts val="605"/>
              </a:spcBef>
            </a:pPr>
            <a:r>
              <a:rPr sz="2500" b="0" spc="-5" dirty="0">
                <a:latin typeface="Carlito"/>
                <a:cs typeface="Carlito"/>
              </a:rPr>
              <a:t>Prior </a:t>
            </a:r>
            <a:r>
              <a:rPr sz="2500" b="0" spc="-15" dirty="0">
                <a:latin typeface="Carlito"/>
                <a:cs typeface="Carlito"/>
              </a:rPr>
              <a:t>to </a:t>
            </a:r>
            <a:r>
              <a:rPr sz="2500" b="0" spc="-10" dirty="0">
                <a:latin typeface="Carlito"/>
                <a:cs typeface="Carlito"/>
              </a:rPr>
              <a:t>project commencement, </a:t>
            </a:r>
            <a:r>
              <a:rPr sz="2500" b="0" spc="-5" dirty="0">
                <a:latin typeface="Carlito"/>
                <a:cs typeface="Carlito"/>
              </a:rPr>
              <a:t>a schedule is </a:t>
            </a:r>
            <a:r>
              <a:rPr sz="2500" b="0" spc="-10" dirty="0">
                <a:latin typeface="Carlito"/>
                <a:cs typeface="Carlito"/>
              </a:rPr>
              <a:t>prepared  </a:t>
            </a:r>
            <a:r>
              <a:rPr sz="2500" b="0" spc="-5" dirty="0">
                <a:latin typeface="Carlito"/>
                <a:cs typeface="Carlito"/>
              </a:rPr>
              <a:t>outlining the </a:t>
            </a:r>
            <a:r>
              <a:rPr sz="2500" b="0" spc="-10" dirty="0">
                <a:latin typeface="Carlito"/>
                <a:cs typeface="Carlito"/>
              </a:rPr>
              <a:t>proposed </a:t>
            </a:r>
            <a:r>
              <a:rPr sz="2500" b="0" spc="-5" dirty="0">
                <a:latin typeface="Carlito"/>
                <a:cs typeface="Carlito"/>
              </a:rPr>
              <a:t>allocation of </a:t>
            </a:r>
            <a:r>
              <a:rPr sz="2500" b="0" spc="-10" dirty="0">
                <a:latin typeface="Carlito"/>
                <a:cs typeface="Carlito"/>
              </a:rPr>
              <a:t>resources </a:t>
            </a:r>
            <a:r>
              <a:rPr sz="2500" b="0" spc="-5" dirty="0">
                <a:latin typeface="Carlito"/>
                <a:cs typeface="Carlito"/>
              </a:rPr>
              <a:t>and  the timing of </a:t>
            </a:r>
            <a:r>
              <a:rPr sz="2500" b="0" spc="-15" dirty="0">
                <a:latin typeface="Carlito"/>
                <a:cs typeface="Carlito"/>
              </a:rPr>
              <a:t>tasks </a:t>
            </a:r>
            <a:r>
              <a:rPr sz="2500" b="0" spc="-5" dirty="0">
                <a:latin typeface="Carlito"/>
                <a:cs typeface="Carlito"/>
              </a:rPr>
              <a:t>necessary </a:t>
            </a:r>
            <a:r>
              <a:rPr sz="2500" b="0" spc="-15" dirty="0">
                <a:latin typeface="Carlito"/>
                <a:cs typeface="Carlito"/>
              </a:rPr>
              <a:t>to </a:t>
            </a:r>
            <a:r>
              <a:rPr sz="2500" b="0" spc="-10" dirty="0">
                <a:latin typeface="Carlito"/>
                <a:cs typeface="Carlito"/>
              </a:rPr>
              <a:t>complete </a:t>
            </a:r>
            <a:r>
              <a:rPr sz="2500" b="0" spc="-5" dirty="0">
                <a:latin typeface="Carlito"/>
                <a:cs typeface="Carlito"/>
              </a:rPr>
              <a:t>the </a:t>
            </a:r>
            <a:r>
              <a:rPr sz="2500" b="0" spc="-10" dirty="0">
                <a:latin typeface="Carlito"/>
                <a:cs typeface="Carlito"/>
              </a:rPr>
              <a:t>project  </a:t>
            </a:r>
            <a:r>
              <a:rPr sz="2500" b="0" spc="-5" dirty="0">
                <a:latin typeface="Carlito"/>
                <a:cs typeface="Carlito"/>
              </a:rPr>
              <a:t>within a </a:t>
            </a:r>
            <a:r>
              <a:rPr sz="2500" b="0" spc="-10" dirty="0">
                <a:latin typeface="Carlito"/>
                <a:cs typeface="Carlito"/>
              </a:rPr>
              <a:t>set </a:t>
            </a:r>
            <a:r>
              <a:rPr sz="2500" b="0" spc="-5" dirty="0">
                <a:latin typeface="Carlito"/>
                <a:cs typeface="Carlito"/>
              </a:rPr>
              <a:t>time </a:t>
            </a:r>
            <a:r>
              <a:rPr sz="2500" b="0" spc="-15" dirty="0">
                <a:latin typeface="Carlito"/>
                <a:cs typeface="Carlito"/>
              </a:rPr>
              <a:t>frame </a:t>
            </a:r>
            <a:r>
              <a:rPr sz="2500" b="0" spc="-5" dirty="0">
                <a:latin typeface="Carlito"/>
                <a:cs typeface="Carlito"/>
              </a:rPr>
              <a:t>and </a:t>
            </a:r>
            <a:r>
              <a:rPr sz="2500" b="0" spc="-10" dirty="0">
                <a:latin typeface="Carlito"/>
                <a:cs typeface="Carlito"/>
              </a:rPr>
              <a:t>budget. This schedule </a:t>
            </a:r>
            <a:r>
              <a:rPr sz="2500" b="0" spc="-5" dirty="0">
                <a:latin typeface="Carlito"/>
                <a:cs typeface="Carlito"/>
              </a:rPr>
              <a:t>is  </a:t>
            </a:r>
            <a:r>
              <a:rPr sz="2500" b="0" spc="-20" dirty="0">
                <a:latin typeface="Carlito"/>
                <a:cs typeface="Carlito"/>
              </a:rPr>
              <a:t>referred </a:t>
            </a:r>
            <a:r>
              <a:rPr sz="2500" b="0" spc="-15" dirty="0">
                <a:latin typeface="Carlito"/>
                <a:cs typeface="Carlito"/>
              </a:rPr>
              <a:t>to </a:t>
            </a:r>
            <a:r>
              <a:rPr sz="2500" b="0" spc="-5" dirty="0">
                <a:latin typeface="Carlito"/>
                <a:cs typeface="Carlito"/>
              </a:rPr>
              <a:t>as the Baseline</a:t>
            </a:r>
            <a:r>
              <a:rPr sz="2500" b="0" spc="35" dirty="0">
                <a:latin typeface="Carlito"/>
                <a:cs typeface="Carlito"/>
              </a:rPr>
              <a:t> </a:t>
            </a:r>
            <a:r>
              <a:rPr sz="2500" b="0" dirty="0">
                <a:latin typeface="Carlito"/>
                <a:cs typeface="Carlito"/>
              </a:rPr>
              <a:t>Schedule.</a:t>
            </a:r>
            <a:endParaRPr sz="2500" dirty="0">
              <a:latin typeface="Carlito"/>
              <a:cs typeface="Carlito"/>
            </a:endParaRPr>
          </a:p>
        </p:txBody>
      </p:sp>
      <p:grpSp>
        <p:nvGrpSpPr>
          <p:cNvPr id="3" name="object 3"/>
          <p:cNvGrpSpPr/>
          <p:nvPr/>
        </p:nvGrpSpPr>
        <p:grpSpPr>
          <a:xfrm>
            <a:off x="990600" y="2600960"/>
            <a:ext cx="6934200" cy="4257040"/>
            <a:chOff x="990600" y="2601341"/>
            <a:chExt cx="6934200" cy="4257040"/>
          </a:xfrm>
        </p:grpSpPr>
        <p:sp>
          <p:nvSpPr>
            <p:cNvPr id="4" name="object 4"/>
            <p:cNvSpPr/>
            <p:nvPr/>
          </p:nvSpPr>
          <p:spPr>
            <a:xfrm>
              <a:off x="990600" y="2601341"/>
              <a:ext cx="6934200" cy="4256655"/>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843529" y="6441033"/>
              <a:ext cx="2175383" cy="1920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953000" y="6441033"/>
              <a:ext cx="103632" cy="192024"/>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5004815" y="6441033"/>
              <a:ext cx="1075131" cy="192024"/>
            </a:xfrm>
            <a:prstGeom prst="rect">
              <a:avLst/>
            </a:prstGeom>
            <a:blipFill>
              <a:blip r:embed="rId6" cstate="print"/>
              <a:stretch>
                <a:fillRect/>
              </a:stretch>
            </a:blipFill>
          </p:spPr>
          <p:txBody>
            <a:bodyPr wrap="square" lIns="0" tIns="0" rIns="0" bIns="0" rtlCol="0"/>
            <a:lstStyle/>
            <a:p>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186944"/>
            <a:ext cx="6035167" cy="696595"/>
          </a:xfrm>
          <a:prstGeom prst="rect">
            <a:avLst/>
          </a:prstGeom>
        </p:spPr>
        <p:txBody>
          <a:bodyPr vert="horz" wrap="square" lIns="0" tIns="12700" rIns="0" bIns="0" rtlCol="0">
            <a:spAutoFit/>
          </a:bodyPr>
          <a:lstStyle/>
          <a:p>
            <a:pPr marL="12700">
              <a:lnSpc>
                <a:spcPct val="100000"/>
              </a:lnSpc>
              <a:spcBef>
                <a:spcPts val="100"/>
              </a:spcBef>
            </a:pPr>
            <a:r>
              <a:rPr sz="4400" spc="-5" dirty="0"/>
              <a:t>The </a:t>
            </a:r>
            <a:r>
              <a:rPr sz="4400" spc="-75" dirty="0"/>
              <a:t>Target </a:t>
            </a:r>
            <a:r>
              <a:rPr sz="4400" dirty="0"/>
              <a:t>S</a:t>
            </a:r>
            <a:r>
              <a:rPr sz="4400" spc="-30" dirty="0"/>
              <a:t> </a:t>
            </a:r>
            <a:r>
              <a:rPr sz="4400" spc="-5" dirty="0"/>
              <a:t>Curve</a:t>
            </a:r>
            <a:endParaRPr sz="4400" dirty="0"/>
          </a:p>
        </p:txBody>
      </p:sp>
      <p:sp>
        <p:nvSpPr>
          <p:cNvPr id="3" name="object 3"/>
          <p:cNvSpPr txBox="1"/>
          <p:nvPr/>
        </p:nvSpPr>
        <p:spPr>
          <a:xfrm>
            <a:off x="612140" y="935481"/>
            <a:ext cx="8032750" cy="3158172"/>
          </a:xfrm>
          <a:prstGeom prst="rect">
            <a:avLst/>
          </a:prstGeom>
        </p:spPr>
        <p:txBody>
          <a:bodyPr vert="horz" wrap="square" lIns="0" tIns="88265" rIns="0" bIns="0" rtlCol="0">
            <a:spAutoFit/>
          </a:bodyPr>
          <a:lstStyle/>
          <a:p>
            <a:pPr marL="355600" marR="5080" indent="-342900">
              <a:lnSpc>
                <a:spcPct val="80000"/>
              </a:lnSpc>
              <a:spcBef>
                <a:spcPts val="695"/>
              </a:spcBef>
              <a:buFont typeface="Arial" panose="020B0604020202020204" pitchFamily="34" charset="0"/>
              <a:buChar char="•"/>
            </a:pPr>
            <a:r>
              <a:rPr sz="2200" spc="-10" dirty="0">
                <a:solidFill>
                  <a:srgbClr val="FFFFFF"/>
                </a:solidFill>
                <a:latin typeface="Carlito"/>
                <a:cs typeface="Carlito"/>
              </a:rPr>
              <a:t>The </a:t>
            </a:r>
            <a:r>
              <a:rPr sz="2200" spc="-45" dirty="0">
                <a:solidFill>
                  <a:srgbClr val="FFFFFF"/>
                </a:solidFill>
                <a:latin typeface="Carlito"/>
                <a:cs typeface="Carlito"/>
              </a:rPr>
              <a:t>Target </a:t>
            </a:r>
            <a:r>
              <a:rPr sz="2200" spc="-5" dirty="0">
                <a:solidFill>
                  <a:srgbClr val="FFFFFF"/>
                </a:solidFill>
                <a:latin typeface="Carlito"/>
                <a:cs typeface="Carlito"/>
              </a:rPr>
              <a:t>S Curve </a:t>
            </a:r>
            <a:r>
              <a:rPr sz="2200" spc="-15" dirty="0">
                <a:solidFill>
                  <a:srgbClr val="FFFFFF"/>
                </a:solidFill>
                <a:latin typeface="Carlito"/>
                <a:cs typeface="Carlito"/>
              </a:rPr>
              <a:t>reflects </a:t>
            </a:r>
            <a:r>
              <a:rPr sz="2200" spc="-5" dirty="0">
                <a:solidFill>
                  <a:srgbClr val="FFFFFF"/>
                </a:solidFill>
                <a:latin typeface="Carlito"/>
                <a:cs typeface="Carlito"/>
              </a:rPr>
              <a:t>the </a:t>
            </a:r>
            <a:r>
              <a:rPr sz="2200" spc="-15" dirty="0">
                <a:solidFill>
                  <a:srgbClr val="FFFFFF"/>
                </a:solidFill>
                <a:latin typeface="Carlito"/>
                <a:cs typeface="Carlito"/>
              </a:rPr>
              <a:t>progress </a:t>
            </a:r>
            <a:r>
              <a:rPr sz="2200" spc="-5" dirty="0">
                <a:solidFill>
                  <a:srgbClr val="FFFFFF"/>
                </a:solidFill>
                <a:latin typeface="Carlito"/>
                <a:cs typeface="Carlito"/>
              </a:rPr>
              <a:t>of the </a:t>
            </a:r>
            <a:r>
              <a:rPr sz="2200" spc="-10" dirty="0">
                <a:solidFill>
                  <a:srgbClr val="FFFFFF"/>
                </a:solidFill>
                <a:latin typeface="Carlito"/>
                <a:cs typeface="Carlito"/>
              </a:rPr>
              <a:t>project </a:t>
            </a:r>
            <a:r>
              <a:rPr sz="2200" spc="-5" dirty="0">
                <a:solidFill>
                  <a:srgbClr val="FFFFFF"/>
                </a:solidFill>
                <a:latin typeface="Carlito"/>
                <a:cs typeface="Carlito"/>
              </a:rPr>
              <a:t>if all  </a:t>
            </a:r>
            <a:r>
              <a:rPr sz="2200" spc="-15" dirty="0">
                <a:solidFill>
                  <a:srgbClr val="FFFFFF"/>
                </a:solidFill>
                <a:latin typeface="Carlito"/>
                <a:cs typeface="Carlito"/>
              </a:rPr>
              <a:t>tasks are completed </a:t>
            </a:r>
            <a:r>
              <a:rPr sz="2200" spc="-5" dirty="0">
                <a:solidFill>
                  <a:srgbClr val="FFFFFF"/>
                </a:solidFill>
                <a:latin typeface="Carlito"/>
                <a:cs typeface="Carlito"/>
              </a:rPr>
              <a:t>as </a:t>
            </a:r>
            <a:r>
              <a:rPr sz="2200" spc="-10" dirty="0">
                <a:solidFill>
                  <a:srgbClr val="FFFFFF"/>
                </a:solidFill>
                <a:latin typeface="Carlito"/>
                <a:cs typeface="Carlito"/>
              </a:rPr>
              <a:t>scheduled. </a:t>
            </a:r>
            <a:r>
              <a:rPr sz="2200" spc="-5" dirty="0">
                <a:solidFill>
                  <a:srgbClr val="FFFFFF"/>
                </a:solidFill>
                <a:latin typeface="Carlito"/>
                <a:cs typeface="Carlito"/>
              </a:rPr>
              <a:t>In </a:t>
            </a:r>
            <a:r>
              <a:rPr sz="2200" dirty="0">
                <a:solidFill>
                  <a:srgbClr val="FFFFFF"/>
                </a:solidFill>
                <a:latin typeface="Carlito"/>
                <a:cs typeface="Carlito"/>
              </a:rPr>
              <a:t>an </a:t>
            </a:r>
            <a:r>
              <a:rPr sz="2200" spc="-5" dirty="0">
                <a:solidFill>
                  <a:srgbClr val="FFFFFF"/>
                </a:solidFill>
                <a:latin typeface="Carlito"/>
                <a:cs typeface="Carlito"/>
              </a:rPr>
              <a:t>ideal </a:t>
            </a:r>
            <a:r>
              <a:rPr sz="2200" spc="-10" dirty="0">
                <a:solidFill>
                  <a:srgbClr val="FFFFFF"/>
                </a:solidFill>
                <a:latin typeface="Carlito"/>
                <a:cs typeface="Carlito"/>
              </a:rPr>
              <a:t>world, </a:t>
            </a:r>
            <a:r>
              <a:rPr sz="2200" spc="-5" dirty="0">
                <a:solidFill>
                  <a:srgbClr val="FFFFFF"/>
                </a:solidFill>
                <a:latin typeface="Carlito"/>
                <a:cs typeface="Carlito"/>
              </a:rPr>
              <a:t>the  </a:t>
            </a:r>
            <a:r>
              <a:rPr sz="2200" spc="-45" dirty="0">
                <a:solidFill>
                  <a:srgbClr val="FFFFFF"/>
                </a:solidFill>
                <a:latin typeface="Carlito"/>
                <a:cs typeface="Carlito"/>
              </a:rPr>
              <a:t>Target </a:t>
            </a:r>
            <a:r>
              <a:rPr sz="2200" spc="-5" dirty="0">
                <a:solidFill>
                  <a:srgbClr val="FFFFFF"/>
                </a:solidFill>
                <a:latin typeface="Carlito"/>
                <a:cs typeface="Carlito"/>
              </a:rPr>
              <a:t>S </a:t>
            </a:r>
            <a:r>
              <a:rPr sz="2200" spc="-10" dirty="0">
                <a:solidFill>
                  <a:srgbClr val="FFFFFF"/>
                </a:solidFill>
                <a:latin typeface="Carlito"/>
                <a:cs typeface="Carlito"/>
              </a:rPr>
              <a:t>Curve </a:t>
            </a:r>
            <a:r>
              <a:rPr sz="2200" spc="-5" dirty="0">
                <a:solidFill>
                  <a:srgbClr val="FFFFFF"/>
                </a:solidFill>
                <a:latin typeface="Carlito"/>
                <a:cs typeface="Carlito"/>
              </a:rPr>
              <a:t>will meet the Baseline S Curve </a:t>
            </a:r>
            <a:r>
              <a:rPr sz="2200" spc="-15" dirty="0">
                <a:solidFill>
                  <a:srgbClr val="FFFFFF"/>
                </a:solidFill>
                <a:latin typeface="Carlito"/>
                <a:cs typeface="Carlito"/>
              </a:rPr>
              <a:t>at </a:t>
            </a:r>
            <a:r>
              <a:rPr sz="2200" spc="-5" dirty="0">
                <a:solidFill>
                  <a:srgbClr val="FFFFFF"/>
                </a:solidFill>
                <a:latin typeface="Carlito"/>
                <a:cs typeface="Carlito"/>
              </a:rPr>
              <a:t>the end </a:t>
            </a:r>
            <a:r>
              <a:rPr sz="2200" dirty="0">
                <a:solidFill>
                  <a:srgbClr val="FFFFFF"/>
                </a:solidFill>
                <a:latin typeface="Carlito"/>
                <a:cs typeface="Carlito"/>
              </a:rPr>
              <a:t>of  </a:t>
            </a:r>
            <a:r>
              <a:rPr sz="2200" spc="-5" dirty="0">
                <a:solidFill>
                  <a:srgbClr val="FFFFFF"/>
                </a:solidFill>
                <a:latin typeface="Carlito"/>
                <a:cs typeface="Carlito"/>
              </a:rPr>
              <a:t>the </a:t>
            </a:r>
            <a:r>
              <a:rPr sz="2200" spc="-10" dirty="0">
                <a:solidFill>
                  <a:srgbClr val="FFFFFF"/>
                </a:solidFill>
                <a:latin typeface="Carlito"/>
                <a:cs typeface="Carlito"/>
              </a:rPr>
              <a:t>project (On Time, </a:t>
            </a:r>
            <a:r>
              <a:rPr sz="2200" spc="-5" dirty="0">
                <a:solidFill>
                  <a:srgbClr val="FFFFFF"/>
                </a:solidFill>
                <a:latin typeface="Carlito"/>
                <a:cs typeface="Carlito"/>
              </a:rPr>
              <a:t>On </a:t>
            </a:r>
            <a:r>
              <a:rPr sz="2200" spc="-10" dirty="0">
                <a:solidFill>
                  <a:srgbClr val="FFFFFF"/>
                </a:solidFill>
                <a:latin typeface="Carlito"/>
                <a:cs typeface="Carlito"/>
              </a:rPr>
              <a:t>Budget) </a:t>
            </a:r>
            <a:r>
              <a:rPr sz="2200" spc="-5" dirty="0">
                <a:solidFill>
                  <a:srgbClr val="FFFFFF"/>
                </a:solidFill>
                <a:latin typeface="Carlito"/>
                <a:cs typeface="Carlito"/>
              </a:rPr>
              <a:t>or </a:t>
            </a:r>
            <a:r>
              <a:rPr sz="2200" spc="-10" dirty="0">
                <a:solidFill>
                  <a:srgbClr val="FFFFFF"/>
                </a:solidFill>
                <a:latin typeface="Carlito"/>
                <a:cs typeface="Carlito"/>
              </a:rPr>
              <a:t>finish below </a:t>
            </a:r>
            <a:r>
              <a:rPr sz="2200" spc="-5" dirty="0">
                <a:solidFill>
                  <a:srgbClr val="FFFFFF"/>
                </a:solidFill>
                <a:latin typeface="Carlito"/>
                <a:cs typeface="Carlito"/>
              </a:rPr>
              <a:t>and </a:t>
            </a:r>
            <a:r>
              <a:rPr sz="2200" spc="-15" dirty="0">
                <a:solidFill>
                  <a:srgbClr val="FFFFFF"/>
                </a:solidFill>
                <a:latin typeface="Carlito"/>
                <a:cs typeface="Carlito"/>
              </a:rPr>
              <a:t>to </a:t>
            </a:r>
            <a:r>
              <a:rPr sz="2200" spc="-5" dirty="0">
                <a:solidFill>
                  <a:srgbClr val="FFFFFF"/>
                </a:solidFill>
                <a:latin typeface="Carlito"/>
                <a:cs typeface="Carlito"/>
              </a:rPr>
              <a:t>the  </a:t>
            </a:r>
            <a:r>
              <a:rPr sz="2200" spc="-10" dirty="0">
                <a:solidFill>
                  <a:srgbClr val="FFFFFF"/>
                </a:solidFill>
                <a:latin typeface="Carlito"/>
                <a:cs typeface="Carlito"/>
              </a:rPr>
              <a:t>left </a:t>
            </a:r>
            <a:r>
              <a:rPr sz="2200" spc="-5" dirty="0">
                <a:solidFill>
                  <a:srgbClr val="FFFFFF"/>
                </a:solidFill>
                <a:latin typeface="Carlito"/>
                <a:cs typeface="Carlito"/>
              </a:rPr>
              <a:t>of the Baseline S Curve </a:t>
            </a:r>
            <a:r>
              <a:rPr sz="2200" spc="-10" dirty="0">
                <a:solidFill>
                  <a:srgbClr val="FFFFFF"/>
                </a:solidFill>
                <a:latin typeface="Carlito"/>
                <a:cs typeface="Carlito"/>
              </a:rPr>
              <a:t>(Finished </a:t>
            </a:r>
            <a:r>
              <a:rPr sz="2200" spc="-40" dirty="0">
                <a:solidFill>
                  <a:srgbClr val="FFFFFF"/>
                </a:solidFill>
                <a:latin typeface="Carlito"/>
                <a:cs typeface="Carlito"/>
              </a:rPr>
              <a:t>Early, </a:t>
            </a:r>
            <a:r>
              <a:rPr sz="2200" spc="-10" dirty="0">
                <a:solidFill>
                  <a:srgbClr val="FFFFFF"/>
                </a:solidFill>
                <a:latin typeface="Carlito"/>
                <a:cs typeface="Carlito"/>
              </a:rPr>
              <a:t>Under</a:t>
            </a:r>
            <a:r>
              <a:rPr sz="2200" spc="155" dirty="0">
                <a:solidFill>
                  <a:srgbClr val="FFFFFF"/>
                </a:solidFill>
                <a:latin typeface="Carlito"/>
                <a:cs typeface="Carlito"/>
              </a:rPr>
              <a:t> </a:t>
            </a:r>
            <a:r>
              <a:rPr sz="2200" spc="-10" dirty="0">
                <a:solidFill>
                  <a:srgbClr val="FFFFFF"/>
                </a:solidFill>
                <a:latin typeface="Carlito"/>
                <a:cs typeface="Carlito"/>
              </a:rPr>
              <a:t>Budget</a:t>
            </a:r>
            <a:r>
              <a:rPr sz="2200" spc="-10" dirty="0" smtClean="0">
                <a:solidFill>
                  <a:srgbClr val="FFFFFF"/>
                </a:solidFill>
                <a:latin typeface="Carlito"/>
                <a:cs typeface="Carlito"/>
              </a:rPr>
              <a:t>).</a:t>
            </a:r>
            <a:endParaRPr lang="en-GB" sz="2200" spc="-10" dirty="0" smtClean="0">
              <a:solidFill>
                <a:srgbClr val="FFFFFF"/>
              </a:solidFill>
              <a:latin typeface="Carlito"/>
              <a:cs typeface="Carlito"/>
            </a:endParaRPr>
          </a:p>
          <a:p>
            <a:pPr marL="355600" marR="5080" indent="-342900">
              <a:lnSpc>
                <a:spcPct val="80000"/>
              </a:lnSpc>
              <a:spcBef>
                <a:spcPts val="695"/>
              </a:spcBef>
              <a:buFont typeface="Arial" panose="020B0604020202020204" pitchFamily="34" charset="0"/>
              <a:buChar char="•"/>
            </a:pPr>
            <a:r>
              <a:rPr lang="en-GB" sz="2200" dirty="0"/>
              <a:t>In reality, it is not uncommon for the Target S‑curves to finish above and to the right of the Baseline S‑curves (Finished Late, Over Budget). The Target S‑curves will usually change over the duration of the Project due to changes to Task Start Dates and Finish Dates, Man Hours, and/or Cost.</a:t>
            </a:r>
            <a:endParaRPr sz="2200" dirty="0">
              <a:latin typeface="Carlito"/>
              <a:cs typeface="Carl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spc="-5" dirty="0"/>
              <a:t>The </a:t>
            </a:r>
            <a:r>
              <a:rPr lang="en-GB" sz="4000" spc="-75" dirty="0"/>
              <a:t>Target </a:t>
            </a:r>
            <a:r>
              <a:rPr lang="en-GB" sz="4000" dirty="0"/>
              <a:t>S</a:t>
            </a:r>
            <a:r>
              <a:rPr lang="en-GB" sz="4000" spc="-30" dirty="0"/>
              <a:t> </a:t>
            </a:r>
            <a:r>
              <a:rPr lang="en-GB" sz="4000" spc="-5" dirty="0"/>
              <a:t>Curve</a:t>
            </a:r>
            <a:endParaRPr lang="en-GB" dirty="0"/>
          </a:p>
        </p:txBody>
      </p:sp>
      <p:sp>
        <p:nvSpPr>
          <p:cNvPr id="3" name="Content Placeholder 2"/>
          <p:cNvSpPr>
            <a:spLocks noGrp="1"/>
          </p:cNvSpPr>
          <p:nvPr>
            <p:ph idx="1"/>
          </p:nvPr>
        </p:nvSpPr>
        <p:spPr/>
        <p:txBody>
          <a:bodyPr/>
          <a:lstStyle/>
          <a:p>
            <a:endParaRPr lang="en-GB" dirty="0"/>
          </a:p>
        </p:txBody>
      </p:sp>
      <p:grpSp>
        <p:nvGrpSpPr>
          <p:cNvPr id="9" name="object 4"/>
          <p:cNvGrpSpPr/>
          <p:nvPr/>
        </p:nvGrpSpPr>
        <p:grpSpPr>
          <a:xfrm>
            <a:off x="381000" y="1447800"/>
            <a:ext cx="8659290" cy="5029200"/>
            <a:chOff x="1069873" y="2556509"/>
            <a:chExt cx="7007859" cy="4301490"/>
          </a:xfrm>
        </p:grpSpPr>
        <p:sp>
          <p:nvSpPr>
            <p:cNvPr id="10" name="object 5"/>
            <p:cNvSpPr/>
            <p:nvPr/>
          </p:nvSpPr>
          <p:spPr>
            <a:xfrm>
              <a:off x="1069873" y="2556509"/>
              <a:ext cx="7007352" cy="4301486"/>
            </a:xfrm>
            <a:prstGeom prst="rect">
              <a:avLst/>
            </a:prstGeom>
            <a:blipFill>
              <a:blip r:embed="rId2" cstate="print"/>
              <a:stretch>
                <a:fillRect/>
              </a:stretch>
            </a:blipFill>
          </p:spPr>
          <p:txBody>
            <a:bodyPr wrap="square" lIns="0" tIns="0" rIns="0" bIns="0" rtlCol="0"/>
            <a:lstStyle/>
            <a:p>
              <a:endParaRPr/>
            </a:p>
          </p:txBody>
        </p:sp>
        <p:sp>
          <p:nvSpPr>
            <p:cNvPr id="11" name="object 6"/>
            <p:cNvSpPr/>
            <p:nvPr/>
          </p:nvSpPr>
          <p:spPr>
            <a:xfrm>
              <a:off x="2843530" y="6441033"/>
              <a:ext cx="2175383" cy="192024"/>
            </a:xfrm>
            <a:prstGeom prst="rect">
              <a:avLst/>
            </a:prstGeom>
            <a:blipFill>
              <a:blip r:embed="rId3" cstate="print"/>
              <a:stretch>
                <a:fillRect/>
              </a:stretch>
            </a:blipFill>
          </p:spPr>
          <p:txBody>
            <a:bodyPr wrap="square" lIns="0" tIns="0" rIns="0" bIns="0" rtlCol="0"/>
            <a:lstStyle/>
            <a:p>
              <a:endParaRPr/>
            </a:p>
          </p:txBody>
        </p:sp>
        <p:sp>
          <p:nvSpPr>
            <p:cNvPr id="12" name="object 7"/>
            <p:cNvSpPr/>
            <p:nvPr/>
          </p:nvSpPr>
          <p:spPr>
            <a:xfrm>
              <a:off x="4952999" y="6441033"/>
              <a:ext cx="103632" cy="192024"/>
            </a:xfrm>
            <a:prstGeom prst="rect">
              <a:avLst/>
            </a:prstGeom>
            <a:blipFill>
              <a:blip r:embed="rId4" cstate="print"/>
              <a:stretch>
                <a:fillRect/>
              </a:stretch>
            </a:blipFill>
          </p:spPr>
          <p:txBody>
            <a:bodyPr wrap="square" lIns="0" tIns="0" rIns="0" bIns="0" rtlCol="0"/>
            <a:lstStyle/>
            <a:p>
              <a:endParaRPr/>
            </a:p>
          </p:txBody>
        </p:sp>
        <p:sp>
          <p:nvSpPr>
            <p:cNvPr id="13" name="object 8"/>
            <p:cNvSpPr/>
            <p:nvPr/>
          </p:nvSpPr>
          <p:spPr>
            <a:xfrm>
              <a:off x="5004816" y="6441033"/>
              <a:ext cx="1075131" cy="192024"/>
            </a:xfrm>
            <a:prstGeom prst="rect">
              <a:avLst/>
            </a:prstGeom>
            <a:blipFill>
              <a:blip r:embed="rId5"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1476323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86944"/>
            <a:ext cx="7154037" cy="696595"/>
          </a:xfrm>
          <a:prstGeom prst="rect">
            <a:avLst/>
          </a:prstGeom>
        </p:spPr>
        <p:txBody>
          <a:bodyPr vert="horz" wrap="square" lIns="0" tIns="12700" rIns="0" bIns="0" rtlCol="0">
            <a:spAutoFit/>
          </a:bodyPr>
          <a:lstStyle/>
          <a:p>
            <a:pPr marL="12700">
              <a:lnSpc>
                <a:spcPct val="100000"/>
              </a:lnSpc>
              <a:spcBef>
                <a:spcPts val="100"/>
              </a:spcBef>
            </a:pPr>
            <a:r>
              <a:rPr sz="4400" b="0" spc="-5" dirty="0">
                <a:latin typeface="Carlito"/>
                <a:cs typeface="Carlito"/>
              </a:rPr>
              <a:t>What </a:t>
            </a:r>
            <a:r>
              <a:rPr sz="4400" b="0" dirty="0">
                <a:latin typeface="Carlito"/>
                <a:cs typeface="Carlito"/>
              </a:rPr>
              <a:t>Is The Cut </a:t>
            </a:r>
            <a:r>
              <a:rPr sz="4400" b="0" spc="-15" dirty="0">
                <a:latin typeface="Carlito"/>
                <a:cs typeface="Carlito"/>
              </a:rPr>
              <a:t>Off</a:t>
            </a:r>
            <a:r>
              <a:rPr sz="4400" b="0" spc="-75" dirty="0">
                <a:latin typeface="Carlito"/>
                <a:cs typeface="Carlito"/>
              </a:rPr>
              <a:t> </a:t>
            </a:r>
            <a:r>
              <a:rPr sz="4400" b="0" spc="-20" dirty="0">
                <a:latin typeface="Carlito"/>
                <a:cs typeface="Carlito"/>
              </a:rPr>
              <a:t>Date?</a:t>
            </a:r>
            <a:endParaRPr sz="4400" dirty="0">
              <a:latin typeface="Carlito"/>
              <a:cs typeface="Carlito"/>
            </a:endParaRPr>
          </a:p>
        </p:txBody>
      </p:sp>
      <p:sp>
        <p:nvSpPr>
          <p:cNvPr id="3" name="object 3"/>
          <p:cNvSpPr txBox="1"/>
          <p:nvPr/>
        </p:nvSpPr>
        <p:spPr>
          <a:xfrm>
            <a:off x="535940" y="872997"/>
            <a:ext cx="7738745" cy="1375954"/>
          </a:xfrm>
          <a:prstGeom prst="rect">
            <a:avLst/>
          </a:prstGeom>
        </p:spPr>
        <p:txBody>
          <a:bodyPr vert="horz" wrap="square" lIns="0" tIns="67945" rIns="0" bIns="0" rtlCol="0">
            <a:spAutoFit/>
          </a:bodyPr>
          <a:lstStyle/>
          <a:p>
            <a:pPr marL="355600" marR="5080" indent="-342900">
              <a:lnSpc>
                <a:spcPts val="3460"/>
              </a:lnSpc>
              <a:spcBef>
                <a:spcPts val="535"/>
              </a:spcBef>
              <a:buFont typeface="Arial"/>
              <a:buChar char="•"/>
              <a:tabLst>
                <a:tab pos="354965" algn="l"/>
                <a:tab pos="355600" algn="l"/>
              </a:tabLst>
            </a:pPr>
            <a:r>
              <a:rPr sz="2500" spc="-5" dirty="0">
                <a:solidFill>
                  <a:srgbClr val="FFFFFF"/>
                </a:solidFill>
                <a:latin typeface="Carlito"/>
                <a:cs typeface="Carlito"/>
              </a:rPr>
              <a:t>The Cut </a:t>
            </a:r>
            <a:r>
              <a:rPr sz="2500" spc="-15" dirty="0">
                <a:solidFill>
                  <a:srgbClr val="FFFFFF"/>
                </a:solidFill>
                <a:latin typeface="Carlito"/>
                <a:cs typeface="Carlito"/>
              </a:rPr>
              <a:t>Off </a:t>
            </a:r>
            <a:r>
              <a:rPr sz="2500" spc="-20" dirty="0">
                <a:solidFill>
                  <a:srgbClr val="FFFFFF"/>
                </a:solidFill>
                <a:latin typeface="Carlito"/>
                <a:cs typeface="Carlito"/>
              </a:rPr>
              <a:t>Date </a:t>
            </a:r>
            <a:r>
              <a:rPr sz="2500" dirty="0">
                <a:solidFill>
                  <a:srgbClr val="FFFFFF"/>
                </a:solidFill>
                <a:latin typeface="Carlito"/>
                <a:cs typeface="Carlito"/>
              </a:rPr>
              <a:t>is the </a:t>
            </a:r>
            <a:r>
              <a:rPr sz="2500" spc="-20" dirty="0">
                <a:solidFill>
                  <a:srgbClr val="FFFFFF"/>
                </a:solidFill>
                <a:latin typeface="Carlito"/>
                <a:cs typeface="Carlito"/>
              </a:rPr>
              <a:t>date </a:t>
            </a:r>
            <a:r>
              <a:rPr sz="2500" dirty="0">
                <a:solidFill>
                  <a:srgbClr val="FFFFFF"/>
                </a:solidFill>
                <a:latin typeface="Carlito"/>
                <a:cs typeface="Carlito"/>
              </a:rPr>
              <a:t>on </a:t>
            </a:r>
            <a:r>
              <a:rPr sz="2500" spc="-5" dirty="0">
                <a:solidFill>
                  <a:srgbClr val="FFFFFF"/>
                </a:solidFill>
                <a:latin typeface="Carlito"/>
                <a:cs typeface="Carlito"/>
              </a:rPr>
              <a:t>which </a:t>
            </a:r>
            <a:r>
              <a:rPr sz="2500" dirty="0">
                <a:solidFill>
                  <a:srgbClr val="FFFFFF"/>
                </a:solidFill>
                <a:latin typeface="Carlito"/>
                <a:cs typeface="Carlito"/>
              </a:rPr>
              <a:t>the  </a:t>
            </a:r>
            <a:r>
              <a:rPr sz="2500" spc="-15" dirty="0">
                <a:solidFill>
                  <a:srgbClr val="FFFFFF"/>
                </a:solidFill>
                <a:latin typeface="Carlito"/>
                <a:cs typeface="Carlito"/>
              </a:rPr>
              <a:t>tasks </a:t>
            </a:r>
            <a:r>
              <a:rPr sz="2500" spc="-20" dirty="0">
                <a:solidFill>
                  <a:srgbClr val="FFFFFF"/>
                </a:solidFill>
                <a:latin typeface="Carlito"/>
                <a:cs typeface="Carlito"/>
              </a:rPr>
              <a:t>were </a:t>
            </a:r>
            <a:r>
              <a:rPr sz="2500" spc="-15" dirty="0">
                <a:solidFill>
                  <a:srgbClr val="FFFFFF"/>
                </a:solidFill>
                <a:latin typeface="Carlito"/>
                <a:cs typeface="Carlito"/>
              </a:rPr>
              <a:t>physically </a:t>
            </a:r>
            <a:r>
              <a:rPr sz="2500" spc="-10" dirty="0">
                <a:solidFill>
                  <a:srgbClr val="FFFFFF"/>
                </a:solidFill>
                <a:latin typeface="Carlito"/>
                <a:cs typeface="Carlito"/>
              </a:rPr>
              <a:t>inspected </a:t>
            </a:r>
            <a:r>
              <a:rPr sz="2500" spc="-25" dirty="0">
                <a:solidFill>
                  <a:srgbClr val="FFFFFF"/>
                </a:solidFill>
                <a:latin typeface="Carlito"/>
                <a:cs typeface="Carlito"/>
              </a:rPr>
              <a:t>to </a:t>
            </a:r>
            <a:r>
              <a:rPr sz="2500" spc="-10" dirty="0">
                <a:solidFill>
                  <a:srgbClr val="FFFFFF"/>
                </a:solidFill>
                <a:latin typeface="Carlito"/>
                <a:cs typeface="Carlito"/>
              </a:rPr>
              <a:t>determine  </a:t>
            </a:r>
            <a:r>
              <a:rPr sz="2500" spc="-5" dirty="0">
                <a:solidFill>
                  <a:srgbClr val="FFFFFF"/>
                </a:solidFill>
                <a:latin typeface="Carlito"/>
                <a:cs typeface="Carlito"/>
              </a:rPr>
              <a:t>their </a:t>
            </a:r>
            <a:r>
              <a:rPr sz="2500" spc="-15" dirty="0">
                <a:solidFill>
                  <a:srgbClr val="FFFFFF"/>
                </a:solidFill>
                <a:latin typeface="Carlito"/>
                <a:cs typeface="Carlito"/>
              </a:rPr>
              <a:t>percentage complete</a:t>
            </a:r>
            <a:r>
              <a:rPr sz="2500" dirty="0">
                <a:solidFill>
                  <a:srgbClr val="FFFFFF"/>
                </a:solidFill>
                <a:latin typeface="Carlito"/>
                <a:cs typeface="Carlito"/>
              </a:rPr>
              <a:t> </a:t>
            </a:r>
            <a:r>
              <a:rPr sz="2500" spc="-10" dirty="0">
                <a:solidFill>
                  <a:srgbClr val="FFFFFF"/>
                </a:solidFill>
                <a:latin typeface="Carlito"/>
                <a:cs typeface="Carlito"/>
              </a:rPr>
              <a:t>values.</a:t>
            </a:r>
            <a:endParaRPr sz="2500" dirty="0">
              <a:latin typeface="Carlito"/>
              <a:cs typeface="Carlito"/>
            </a:endParaRPr>
          </a:p>
        </p:txBody>
      </p:sp>
      <p:grpSp>
        <p:nvGrpSpPr>
          <p:cNvPr id="4" name="object 4"/>
          <p:cNvGrpSpPr/>
          <p:nvPr/>
        </p:nvGrpSpPr>
        <p:grpSpPr>
          <a:xfrm>
            <a:off x="685800" y="2286000"/>
            <a:ext cx="7275195" cy="4465955"/>
            <a:chOff x="649541" y="2392044"/>
            <a:chExt cx="7275195" cy="4465955"/>
          </a:xfrm>
        </p:grpSpPr>
        <p:sp>
          <p:nvSpPr>
            <p:cNvPr id="5" name="object 5"/>
            <p:cNvSpPr/>
            <p:nvPr/>
          </p:nvSpPr>
          <p:spPr>
            <a:xfrm>
              <a:off x="649541" y="2392044"/>
              <a:ext cx="7275195" cy="4465951"/>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843530" y="6441033"/>
              <a:ext cx="2175383" cy="192024"/>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4953000" y="6441033"/>
              <a:ext cx="103632" cy="192024"/>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04815" y="6441033"/>
              <a:ext cx="1075131" cy="192024"/>
            </a:xfrm>
            <a:prstGeom prst="rect">
              <a:avLst/>
            </a:prstGeom>
            <a:blipFill>
              <a:blip r:embed="rId5" cstate="print"/>
              <a:stretch>
                <a:fillRect/>
              </a:stretch>
            </a:blipFill>
          </p:spPr>
          <p:txBody>
            <a:bodyPr wrap="square" lIns="0" tIns="0" rIns="0" bIns="0" rtlCol="0"/>
            <a:lstStyle/>
            <a:p>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0"/>
            <a:ext cx="7540090" cy="1766509"/>
          </a:xfrm>
          <a:prstGeom prst="rect">
            <a:avLst/>
          </a:prstGeom>
        </p:spPr>
        <p:txBody>
          <a:bodyPr vert="horz" wrap="square" lIns="0" tIns="12065" rIns="0" bIns="0" rtlCol="0">
            <a:spAutoFit/>
          </a:bodyPr>
          <a:lstStyle/>
          <a:p>
            <a:pPr marL="1310640" marR="5080" indent="-1083945">
              <a:lnSpc>
                <a:spcPct val="100000"/>
              </a:lnSpc>
              <a:spcBef>
                <a:spcPts val="95"/>
              </a:spcBef>
            </a:pPr>
            <a:r>
              <a:rPr sz="3800" spc="-10" dirty="0"/>
              <a:t>Example </a:t>
            </a:r>
            <a:r>
              <a:rPr sz="3800" spc="-5" dirty="0"/>
              <a:t>of Actual S Curves Using  </a:t>
            </a:r>
            <a:r>
              <a:rPr sz="3800" spc="-25" dirty="0"/>
              <a:t>Different </a:t>
            </a:r>
            <a:r>
              <a:rPr sz="3800" spc="-10" dirty="0"/>
              <a:t>Cut Off</a:t>
            </a:r>
            <a:r>
              <a:rPr sz="3800" spc="30" dirty="0"/>
              <a:t> </a:t>
            </a:r>
            <a:r>
              <a:rPr sz="3800" spc="-25" dirty="0"/>
              <a:t>Dates</a:t>
            </a:r>
          </a:p>
        </p:txBody>
      </p:sp>
      <p:grpSp>
        <p:nvGrpSpPr>
          <p:cNvPr id="3" name="object 3"/>
          <p:cNvGrpSpPr/>
          <p:nvPr/>
        </p:nvGrpSpPr>
        <p:grpSpPr>
          <a:xfrm>
            <a:off x="762000" y="1766509"/>
            <a:ext cx="7848600" cy="4956632"/>
            <a:chOff x="533400" y="1676425"/>
            <a:chExt cx="7848600" cy="4956632"/>
          </a:xfrm>
        </p:grpSpPr>
        <p:sp>
          <p:nvSpPr>
            <p:cNvPr id="4" name="object 4"/>
            <p:cNvSpPr/>
            <p:nvPr/>
          </p:nvSpPr>
          <p:spPr>
            <a:xfrm>
              <a:off x="533400" y="1676425"/>
              <a:ext cx="7848600" cy="483527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953000" y="6441033"/>
              <a:ext cx="103632" cy="192024"/>
            </a:xfrm>
            <a:prstGeom prst="rect">
              <a:avLst/>
            </a:prstGeom>
            <a:blipFill>
              <a:blip r:embed="rId4" cstate="print"/>
              <a:stretch>
                <a:fillRect/>
              </a:stretch>
            </a:blipFill>
          </p:spPr>
          <p:txBody>
            <a:bodyPr wrap="square" lIns="0" tIns="0" rIns="0" bIns="0" rtlCol="0"/>
            <a:lstStyle/>
            <a:p>
              <a:endParaRP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164</TotalTime>
  <Words>1254</Words>
  <Application>Microsoft Office PowerPoint</Application>
  <PresentationFormat>On-screen Show (4:3)</PresentationFormat>
  <Paragraphs>116</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Carlito</vt:lpstr>
      <vt:lpstr>Century Gothic</vt:lpstr>
      <vt:lpstr>Times New Roman</vt:lpstr>
      <vt:lpstr>Wingdings 3</vt:lpstr>
      <vt:lpstr>Ion</vt:lpstr>
      <vt:lpstr>TM Tools - S Curve</vt:lpstr>
      <vt:lpstr>Definition</vt:lpstr>
      <vt:lpstr>Types of S Curves</vt:lpstr>
      <vt:lpstr>S-Curve Quantities</vt:lpstr>
      <vt:lpstr>The Baseline S Curve Prior to project commencement, a schedule is prepared  outlining the proposed allocation of resources and  the timing of tasks necessary to complete the project  within a set time frame and budget. This schedule is  referred to as the Baseline Schedule.</vt:lpstr>
      <vt:lpstr>The Target S Curve</vt:lpstr>
      <vt:lpstr>The Target S Curve</vt:lpstr>
      <vt:lpstr>What Is The Cut Off Date?</vt:lpstr>
      <vt:lpstr>Example of Actual S Curves Using  Different Cut Off Dates</vt:lpstr>
      <vt:lpstr>The Man Hours versus Time S Curve</vt:lpstr>
      <vt:lpstr>Man Hours versus Time S‑curves </vt:lpstr>
      <vt:lpstr>Percentage Man Hours versus Time  (Baseline = 100%) S Curves</vt:lpstr>
      <vt:lpstr>Percentage Man Hours versus Time  (Target = 100%) S Curves</vt:lpstr>
      <vt:lpstr>Why Use an S Curve?</vt:lpstr>
      <vt:lpstr> Calculating Project Growth using S-curves</vt:lpstr>
      <vt:lpstr>Slippage</vt:lpstr>
      <vt:lpstr>Calculating Project Start / Finish  Slippage</vt:lpstr>
      <vt:lpstr>S Curve Analysis</vt:lpstr>
      <vt:lpstr>Project Progress</vt:lpstr>
      <vt:lpstr>Project Growth (Man Hours)</vt:lpstr>
      <vt:lpstr>Project Growth (Duration)</vt:lpstr>
      <vt:lpstr>Project Start Slippage</vt:lpstr>
      <vt:lpstr>Project Finish Slippage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 Tools-S –curve</dc:title>
  <dc:creator>D</dc:creator>
  <cp:lastModifiedBy>Multi Laptops 88 G</cp:lastModifiedBy>
  <cp:revision>30</cp:revision>
  <dcterms:created xsi:type="dcterms:W3CDTF">2021-01-05T18:35:01Z</dcterms:created>
  <dcterms:modified xsi:type="dcterms:W3CDTF">2021-01-13T05:41:08Z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2017-05-20T00:00:00Z</vt:filetime>
  </property>
  <property fmtid="{D5CDD505-2E9C-101B-9397-08002B2CF9AE}" pid="3" name="Creator">
    <vt:lpwstr>Microsoft® Office PowerPoint® 2007</vt:lpwstr>
  </property>
  <property fmtid="{D5CDD505-2E9C-101B-9397-08002B2CF9AE}" pid="4" name="LastSaved">
    <vt:filetime>2021-01-05T00:00:00Z</vt:filetime>
  </property>
</Properties>
</file>