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37" r:id="rId3"/>
    <p:sldId id="345" r:id="rId4"/>
    <p:sldId id="346" r:id="rId5"/>
    <p:sldId id="347" r:id="rId6"/>
    <p:sldId id="348" r:id="rId7"/>
    <p:sldId id="377" r:id="rId8"/>
    <p:sldId id="350" r:id="rId9"/>
    <p:sldId id="376" r:id="rId10"/>
    <p:sldId id="351" r:id="rId11"/>
    <p:sldId id="352" r:id="rId12"/>
    <p:sldId id="353" r:id="rId13"/>
    <p:sldId id="354" r:id="rId14"/>
    <p:sldId id="383" r:id="rId15"/>
    <p:sldId id="406" r:id="rId16"/>
    <p:sldId id="404" r:id="rId17"/>
    <p:sldId id="403" r:id="rId18"/>
    <p:sldId id="402" r:id="rId19"/>
    <p:sldId id="398" r:id="rId20"/>
    <p:sldId id="405" r:id="rId21"/>
    <p:sldId id="401" r:id="rId22"/>
    <p:sldId id="349"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769" autoAdjust="0"/>
  </p:normalViewPr>
  <p:slideViewPr>
    <p:cSldViewPr>
      <p:cViewPr varScale="1">
        <p:scale>
          <a:sx n="77" d="100"/>
          <a:sy n="77" d="100"/>
        </p:scale>
        <p:origin x="-1026" y="-102"/>
      </p:cViewPr>
      <p:guideLst>
        <p:guide orient="horz" pos="2160"/>
        <p:guide pos="2880"/>
      </p:guideLst>
    </p:cSldViewPr>
  </p:slideViewPr>
  <p:outlineViewPr>
    <p:cViewPr>
      <p:scale>
        <a:sx n="33" d="100"/>
        <a:sy n="33" d="100"/>
      </p:scale>
      <p:origin x="240" y="34974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259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F85A160-C714-41DC-9FB3-30BF36A0F136}" type="datetimeFigureOut">
              <a:rPr lang="en-GB" smtClean="0"/>
              <a:t>14/10/2020</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640592B-B539-4A89-969E-84EF4C1CA1E5}" type="slidenum">
              <a:rPr lang="en-GB" smtClean="0"/>
              <a:t>‹#›</a:t>
            </a:fld>
            <a:endParaRPr lang="en-GB"/>
          </a:p>
        </p:txBody>
      </p:sp>
    </p:spTree>
    <p:extLst>
      <p:ext uri="{BB962C8B-B14F-4D97-AF65-F5344CB8AC3E}">
        <p14:creationId xmlns:p14="http://schemas.microsoft.com/office/powerpoint/2010/main" val="1240155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8794F14-002B-41EE-BFA6-1D07F7097E26}" type="datetimeFigureOut">
              <a:rPr lang="en-US" smtClean="0"/>
              <a:t>10/14/2020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7D74A17-F2FF-4364-8C21-72FEF5EA134E}" type="slidenum">
              <a:rPr lang="en-US" smtClean="0"/>
              <a:t>‹#›</a:t>
            </a:fld>
            <a:endParaRPr lang="en-US"/>
          </a:p>
        </p:txBody>
      </p:sp>
    </p:spTree>
    <p:extLst>
      <p:ext uri="{BB962C8B-B14F-4D97-AF65-F5344CB8AC3E}">
        <p14:creationId xmlns:p14="http://schemas.microsoft.com/office/powerpoint/2010/main" val="34770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74A17-F2FF-4364-8C21-72FEF5EA134E}" type="slidenum">
              <a:rPr lang="en-US" smtClean="0"/>
              <a:t>1</a:t>
            </a:fld>
            <a:endParaRPr lang="en-US"/>
          </a:p>
        </p:txBody>
      </p:sp>
    </p:spTree>
    <p:extLst>
      <p:ext uri="{BB962C8B-B14F-4D97-AF65-F5344CB8AC3E}">
        <p14:creationId xmlns:p14="http://schemas.microsoft.com/office/powerpoint/2010/main" val="181745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9058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7692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274638"/>
            <a:ext cx="17907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521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1683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7162800" cy="4525963"/>
          </a:xfrm>
        </p:spPr>
        <p:txBody>
          <a:bodyPr/>
          <a:lstStyle/>
          <a:p>
            <a:r>
              <a:rPr lang="en-US" smtClean="0"/>
              <a:t>Click icon to add table</a:t>
            </a:r>
            <a:endParaRPr lang="en-AU"/>
          </a:p>
        </p:txBody>
      </p:sp>
    </p:spTree>
    <p:extLst>
      <p:ext uri="{BB962C8B-B14F-4D97-AF65-F5344CB8AC3E}">
        <p14:creationId xmlns:p14="http://schemas.microsoft.com/office/powerpoint/2010/main" val="32345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4085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026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1148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9854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268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7618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1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079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25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7"/>
          <p:cNvGrpSpPr>
            <a:grpSpLocks/>
          </p:cNvGrpSpPr>
          <p:nvPr/>
        </p:nvGrpSpPr>
        <p:grpSpPr bwMode="auto">
          <a:xfrm>
            <a:off x="7785100" y="0"/>
            <a:ext cx="1435100" cy="6862763"/>
            <a:chOff x="4904" y="-3"/>
            <a:chExt cx="904" cy="4323"/>
          </a:xfrm>
        </p:grpSpPr>
        <p:sp>
          <p:nvSpPr>
            <p:cNvPr id="1032" name="Rectangle 8"/>
            <p:cNvSpPr>
              <a:spLocks noChangeArrowheads="1"/>
            </p:cNvSpPr>
            <p:nvPr userDrawn="1"/>
          </p:nvSpPr>
          <p:spPr bwMode="auto">
            <a:xfrm rot="5400000">
              <a:off x="3216" y="1776"/>
              <a:ext cx="4320" cy="768"/>
            </a:xfrm>
            <a:prstGeom prst="rect">
              <a:avLst/>
            </a:prstGeom>
            <a:solidFill>
              <a:srgbClr val="D89F00"/>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aphicFrame>
          <p:nvGraphicFramePr>
            <p:cNvPr id="1033" name="Object 9"/>
            <p:cNvGraphicFramePr>
              <a:graphicFrameLocks noChangeAspect="1"/>
            </p:cNvGraphicFramePr>
            <p:nvPr userDrawn="1"/>
          </p:nvGraphicFramePr>
          <p:xfrm>
            <a:off x="5064" y="3552"/>
            <a:ext cx="624" cy="665"/>
          </p:xfrm>
          <a:graphic>
            <a:graphicData uri="http://schemas.openxmlformats.org/presentationml/2006/ole">
              <mc:AlternateContent xmlns:mc="http://schemas.openxmlformats.org/markup-compatibility/2006">
                <mc:Choice xmlns:v="urn:schemas-microsoft-com:vml" Requires="v">
                  <p:oleObj spid="_x0000_s1063" name="CorelDRAW" r:id="rId15" imgW="2877480" imgH="2906280" progId="CorelDRAW.Graphic.9">
                    <p:embed/>
                  </p:oleObj>
                </mc:Choice>
                <mc:Fallback>
                  <p:oleObj name="CorelDRAW" r:id="rId15" imgW="2877480" imgH="2906280" progId="CorelDRAW.Graphic.9">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4" y="3552"/>
                          <a:ext cx="624" cy="66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 name="Text Box 10"/>
            <p:cNvSpPr txBox="1">
              <a:spLocks noChangeArrowheads="1"/>
            </p:cNvSpPr>
            <p:nvPr userDrawn="1"/>
          </p:nvSpPr>
          <p:spPr bwMode="auto">
            <a:xfrm>
              <a:off x="5040" y="1152"/>
              <a:ext cx="768" cy="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0" b="1">
                  <a:solidFill>
                    <a:srgbClr val="000066"/>
                  </a:solidFill>
                  <a:latin typeface="Times New Roman" charset="0"/>
                </a:rPr>
                <a:t>U</a:t>
              </a:r>
            </a:p>
            <a:p>
              <a:r>
                <a:rPr lang="en-US" sz="8000" b="1">
                  <a:solidFill>
                    <a:srgbClr val="000066"/>
                  </a:solidFill>
                  <a:latin typeface="Times New Roman" charset="0"/>
                </a:rPr>
                <a:t>O</a:t>
              </a:r>
            </a:p>
            <a:p>
              <a:r>
                <a:rPr lang="en-US" sz="800" b="1">
                  <a:solidFill>
                    <a:srgbClr val="000066"/>
                  </a:solidFill>
                  <a:latin typeface="Times New Roman" charset="0"/>
                </a:rPr>
                <a:t>     </a:t>
              </a:r>
              <a:r>
                <a:rPr lang="en-US" sz="8800" b="1">
                  <a:solidFill>
                    <a:srgbClr val="000066"/>
                  </a:solidFill>
                  <a:latin typeface="Times New Roman" charset="0"/>
                </a:rPr>
                <a:t>S</a:t>
              </a:r>
            </a:p>
          </p:txBody>
        </p:sp>
        <p:pic>
          <p:nvPicPr>
            <p:cNvPr id="1035" name="Picture 11"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992" y="144"/>
              <a:ext cx="768" cy="1007"/>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ChangeArrowheads="1"/>
            </p:cNvSpPr>
            <p:nvPr userDrawn="1"/>
          </p:nvSpPr>
          <p:spPr bwMode="auto">
            <a:xfrm rot="5400000">
              <a:off x="2792" y="2109"/>
              <a:ext cx="4320" cy="96"/>
            </a:xfrm>
            <a:prstGeom prst="rect">
              <a:avLst/>
            </a:prstGeom>
            <a:solidFill>
              <a:srgbClr val="000066"/>
            </a:solidFill>
            <a:ln>
              <a:noFill/>
            </a:ln>
            <a:effectLst/>
            <a:extLst>
              <a:ext uri="{91240B29-F687-4F45-9708-019B960494DF}">
                <a14:hiddenLine xmlns:a14="http://schemas.microsoft.com/office/drawing/2010/main" w="9525">
                  <a:solidFill>
                    <a:srgbClr val="CE9D3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rgbClr val="000066"/>
          </a:solidFill>
          <a:latin typeface="+mj-lt"/>
          <a:ea typeface="+mj-ea"/>
          <a:cs typeface="+mj-cs"/>
        </a:defRPr>
      </a:lvl1pPr>
      <a:lvl2pPr algn="ctr" rtl="0" eaLnBrk="1" fontAlgn="base" hangingPunct="1">
        <a:spcBef>
          <a:spcPct val="0"/>
        </a:spcBef>
        <a:spcAft>
          <a:spcPct val="0"/>
        </a:spcAft>
        <a:defRPr sz="4400">
          <a:solidFill>
            <a:srgbClr val="000066"/>
          </a:solidFill>
          <a:latin typeface="Arial" charset="0"/>
        </a:defRPr>
      </a:lvl2pPr>
      <a:lvl3pPr algn="ctr" rtl="0" eaLnBrk="1" fontAlgn="base" hangingPunct="1">
        <a:spcBef>
          <a:spcPct val="0"/>
        </a:spcBef>
        <a:spcAft>
          <a:spcPct val="0"/>
        </a:spcAft>
        <a:defRPr sz="4400">
          <a:solidFill>
            <a:srgbClr val="000066"/>
          </a:solidFill>
          <a:latin typeface="Arial" charset="0"/>
        </a:defRPr>
      </a:lvl3pPr>
      <a:lvl4pPr algn="ctr" rtl="0" eaLnBrk="1" fontAlgn="base" hangingPunct="1">
        <a:spcBef>
          <a:spcPct val="0"/>
        </a:spcBef>
        <a:spcAft>
          <a:spcPct val="0"/>
        </a:spcAft>
        <a:defRPr sz="4400">
          <a:solidFill>
            <a:srgbClr val="000066"/>
          </a:solidFill>
          <a:latin typeface="Arial" charset="0"/>
        </a:defRPr>
      </a:lvl4pPr>
      <a:lvl5pPr algn="ctr" rtl="0" eaLnBrk="1" fontAlgn="base" hangingPunct="1">
        <a:spcBef>
          <a:spcPct val="0"/>
        </a:spcBef>
        <a:spcAft>
          <a:spcPct val="0"/>
        </a:spcAft>
        <a:defRPr sz="4400">
          <a:solidFill>
            <a:srgbClr val="000066"/>
          </a:solidFill>
          <a:latin typeface="Arial" charset="0"/>
        </a:defRPr>
      </a:lvl5pPr>
      <a:lvl6pPr marL="457200" algn="ctr" rtl="0" eaLnBrk="1" fontAlgn="base" hangingPunct="1">
        <a:spcBef>
          <a:spcPct val="0"/>
        </a:spcBef>
        <a:spcAft>
          <a:spcPct val="0"/>
        </a:spcAft>
        <a:defRPr sz="4400">
          <a:solidFill>
            <a:srgbClr val="000066"/>
          </a:solidFill>
          <a:latin typeface="Arial" charset="0"/>
        </a:defRPr>
      </a:lvl6pPr>
      <a:lvl7pPr marL="914400" algn="ctr" rtl="0" eaLnBrk="1" fontAlgn="base" hangingPunct="1">
        <a:spcBef>
          <a:spcPct val="0"/>
        </a:spcBef>
        <a:spcAft>
          <a:spcPct val="0"/>
        </a:spcAft>
        <a:defRPr sz="4400">
          <a:solidFill>
            <a:srgbClr val="000066"/>
          </a:solidFill>
          <a:latin typeface="Arial" charset="0"/>
        </a:defRPr>
      </a:lvl7pPr>
      <a:lvl8pPr marL="1371600" algn="ctr" rtl="0" eaLnBrk="1" fontAlgn="base" hangingPunct="1">
        <a:spcBef>
          <a:spcPct val="0"/>
        </a:spcBef>
        <a:spcAft>
          <a:spcPct val="0"/>
        </a:spcAft>
        <a:defRPr sz="4400">
          <a:solidFill>
            <a:srgbClr val="000066"/>
          </a:solidFill>
          <a:latin typeface="Arial" charset="0"/>
        </a:defRPr>
      </a:lvl8pPr>
      <a:lvl9pPr marL="1828800" algn="ctr" rtl="0" eaLnBrk="1" fontAlgn="base" hangingPunct="1">
        <a:spcBef>
          <a:spcPct val="0"/>
        </a:spcBef>
        <a:spcAft>
          <a:spcPct val="0"/>
        </a:spcAft>
        <a:defRPr sz="4400">
          <a:solidFill>
            <a:srgbClr val="000066"/>
          </a:solidFill>
          <a:latin typeface="Arial" charset="0"/>
        </a:defRPr>
      </a:lvl9pPr>
    </p:titleStyle>
    <p:bodyStyle>
      <a:lvl1pPr marL="342900" indent="-342900" algn="l" rtl="0" eaLnBrk="1" fontAlgn="base" hangingPunct="1">
        <a:spcBef>
          <a:spcPct val="20000"/>
        </a:spcBef>
        <a:spcAft>
          <a:spcPct val="0"/>
        </a:spcAft>
        <a:buChar char="•"/>
        <a:defRPr sz="32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66"/>
          </a:solidFill>
          <a:latin typeface="+mn-lt"/>
        </a:defRPr>
      </a:lvl2pPr>
      <a:lvl3pPr marL="1143000" indent="-228600" algn="l" rtl="0" eaLnBrk="1" fontAlgn="base" hangingPunct="1">
        <a:spcBef>
          <a:spcPct val="20000"/>
        </a:spcBef>
        <a:spcAft>
          <a:spcPct val="0"/>
        </a:spcAft>
        <a:buChar char="•"/>
        <a:defRPr sz="24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462"/>
            <a:ext cx="7700963" cy="671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33400" y="260648"/>
            <a:ext cx="7010400" cy="1656184"/>
          </a:xfrm>
        </p:spPr>
        <p:txBody>
          <a:bodyPr/>
          <a:lstStyle/>
          <a:p>
            <a:r>
              <a:rPr lang="en-AU" sz="2400" b="1" dirty="0" smtClean="0"/>
              <a:t>Fruit &amp; Vegetable Processing Technology-FST 303</a:t>
            </a:r>
            <a:endParaRPr lang="en-AU" sz="3600" b="1" dirty="0"/>
          </a:p>
        </p:txBody>
      </p:sp>
      <p:sp>
        <p:nvSpPr>
          <p:cNvPr id="6" name="Rectangle 3"/>
          <p:cNvSpPr txBox="1">
            <a:spLocks noChangeArrowheads="1"/>
          </p:cNvSpPr>
          <p:nvPr/>
        </p:nvSpPr>
        <p:spPr>
          <a:xfrm>
            <a:off x="251520" y="1600200"/>
            <a:ext cx="7216080" cy="2657872"/>
          </a:xfrm>
          <a:prstGeom prst="rect">
            <a:avLst/>
          </a:prstGeom>
          <a:noFill/>
        </p:spPr>
        <p:txBody>
          <a:bodyPr vert="horz" lIns="91440" tIns="45720" rIns="91440" bIns="45720" rtlCol="0">
            <a:noAutofit/>
          </a:bodyPr>
          <a:lstStyle/>
          <a:p>
            <a:pPr algn="ctr">
              <a:spcBef>
                <a:spcPct val="20000"/>
              </a:spcBef>
              <a:buFont typeface="Wingdings" pitchFamily="2" charset="2"/>
              <a:buNone/>
              <a:defRPr/>
            </a:pPr>
            <a:r>
              <a:rPr lang="en-US" sz="2800" b="1" dirty="0" smtClean="0">
                <a:solidFill>
                  <a:srgbClr val="000066"/>
                </a:solidFill>
                <a:latin typeface="+mj-lt"/>
                <a:ea typeface="+mj-ea"/>
                <a:cs typeface="+mj-cs"/>
              </a:rPr>
              <a:t>   </a:t>
            </a:r>
          </a:p>
          <a:p>
            <a:pPr algn="ctr">
              <a:spcBef>
                <a:spcPct val="20000"/>
              </a:spcBef>
              <a:buFont typeface="Wingdings" pitchFamily="2" charset="2"/>
              <a:buNone/>
              <a:defRPr/>
            </a:pPr>
            <a:r>
              <a:rPr lang="en-US" sz="2800" b="1" dirty="0" smtClean="0">
                <a:solidFill>
                  <a:srgbClr val="000066"/>
                </a:solidFill>
                <a:latin typeface="+mj-lt"/>
                <a:ea typeface="+mj-ea"/>
                <a:cs typeface="+mj-cs"/>
              </a:rPr>
              <a:t>Dr</a:t>
            </a:r>
            <a:r>
              <a:rPr lang="en-US" sz="2800" b="1" dirty="0">
                <a:solidFill>
                  <a:srgbClr val="000066"/>
                </a:solidFill>
                <a:latin typeface="+mj-lt"/>
                <a:ea typeface="+mj-ea"/>
                <a:cs typeface="+mj-cs"/>
              </a:rPr>
              <a:t>. SARFRAZ </a:t>
            </a:r>
            <a:r>
              <a:rPr lang="en-US" sz="2800" b="1" dirty="0" smtClean="0">
                <a:solidFill>
                  <a:srgbClr val="000066"/>
                </a:solidFill>
                <a:latin typeface="+mj-lt"/>
                <a:ea typeface="+mj-ea"/>
                <a:cs typeface="+mj-cs"/>
              </a:rPr>
              <a:t>HUSSAIN</a:t>
            </a:r>
          </a:p>
          <a:p>
            <a:pPr algn="ctr"/>
            <a:r>
              <a:rPr lang="en-US" sz="2800" b="1" dirty="0" smtClean="0">
                <a:solidFill>
                  <a:srgbClr val="000066"/>
                </a:solidFill>
              </a:rPr>
              <a:t> Professor</a:t>
            </a:r>
            <a:endParaRPr lang="en-US" sz="2800" b="1" dirty="0" smtClean="0">
              <a:solidFill>
                <a:srgbClr val="000066"/>
              </a:solidFill>
              <a:latin typeface="+mj-lt"/>
              <a:ea typeface="+mj-ea"/>
              <a:cs typeface="+mj-cs"/>
            </a:endParaRPr>
          </a:p>
          <a:p>
            <a:pPr algn="ctr"/>
            <a:r>
              <a:rPr lang="en-US" sz="2800" b="1" dirty="0" smtClean="0">
                <a:solidFill>
                  <a:srgbClr val="000066"/>
                </a:solidFill>
                <a:latin typeface="+mj-lt"/>
                <a:ea typeface="+mj-ea"/>
                <a:cs typeface="+mj-cs"/>
              </a:rPr>
              <a:t>Institute of Food Science &amp; Nutrition</a:t>
            </a:r>
          </a:p>
          <a:p>
            <a:pPr algn="ctr"/>
            <a:r>
              <a:rPr lang="en-US" sz="2800" dirty="0" smtClean="0">
                <a:solidFill>
                  <a:srgbClr val="000066"/>
                </a:solidFill>
                <a:latin typeface="+mj-lt"/>
                <a:ea typeface="+mj-ea"/>
                <a:cs typeface="+mj-cs"/>
              </a:rPr>
              <a:t>             </a:t>
            </a:r>
            <a:endParaRPr lang="en-US" sz="2800" dirty="0">
              <a:solidFill>
                <a:srgbClr val="000066"/>
              </a:solidFill>
              <a:latin typeface="+mj-lt"/>
              <a:ea typeface="+mj-ea"/>
              <a:cs typeface="+mj-cs"/>
            </a:endParaRPr>
          </a:p>
          <a:p>
            <a:endParaRPr lang="en-US" sz="2800" dirty="0">
              <a:solidFill>
                <a:srgbClr val="000066"/>
              </a:solidFill>
              <a:latin typeface="+mj-lt"/>
              <a:ea typeface="+mj-ea"/>
              <a:cs typeface="+mj-cs"/>
            </a:endParaRPr>
          </a:p>
          <a:p>
            <a:r>
              <a:rPr lang="en-US" sz="2800" dirty="0" smtClean="0">
                <a:solidFill>
                  <a:srgbClr val="000066"/>
                </a:solidFill>
                <a:latin typeface="+mj-lt"/>
                <a:ea typeface="+mj-ea"/>
                <a:cs typeface="+mj-cs"/>
              </a:rPr>
              <a:t> </a:t>
            </a:r>
            <a:endParaRPr lang="en-US" sz="2800" dirty="0">
              <a:solidFill>
                <a:srgbClr val="000066"/>
              </a:solidFill>
              <a:latin typeface="+mj-lt"/>
              <a:ea typeface="+mj-ea"/>
              <a:cs typeface="+mj-cs"/>
            </a:endParaRPr>
          </a:p>
        </p:txBody>
      </p:sp>
    </p:spTree>
    <p:extLst>
      <p:ext uri="{BB962C8B-B14F-4D97-AF65-F5344CB8AC3E}">
        <p14:creationId xmlns:p14="http://schemas.microsoft.com/office/powerpoint/2010/main" val="59929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PIECE CANS</a:t>
            </a:r>
            <a:endParaRPr lang="en-US" dirty="0"/>
          </a:p>
        </p:txBody>
      </p:sp>
      <p:sp>
        <p:nvSpPr>
          <p:cNvPr id="3" name="Content Placeholder 2"/>
          <p:cNvSpPr>
            <a:spLocks noGrp="1"/>
          </p:cNvSpPr>
          <p:nvPr>
            <p:ph idx="1"/>
          </p:nvPr>
        </p:nvSpPr>
        <p:spPr/>
        <p:txBody>
          <a:bodyPr/>
          <a:lstStyle/>
          <a:p>
            <a:r>
              <a:rPr lang="en-US" dirty="0" smtClean="0"/>
              <a:t>The amount of metal used would be reduced below that used for a three-piece. Two-piece steel cans offer the advantages of a two-piece aluminum can at a lower price.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PIECE CANS</a:t>
            </a:r>
            <a:endParaRPr lang="en-US" dirty="0"/>
          </a:p>
        </p:txBody>
      </p:sp>
      <p:sp>
        <p:nvSpPr>
          <p:cNvPr id="3" name="Content Placeholder 2"/>
          <p:cNvSpPr>
            <a:spLocks noGrp="1"/>
          </p:cNvSpPr>
          <p:nvPr>
            <p:ph idx="1"/>
          </p:nvPr>
        </p:nvSpPr>
        <p:spPr/>
        <p:txBody>
          <a:bodyPr/>
          <a:lstStyle/>
          <a:p>
            <a:r>
              <a:rPr lang="en-US" sz="2800" dirty="0" smtClean="0"/>
              <a:t>Three-piece “sanitary cans” consisting of a can body and two end pieces, </a:t>
            </a:r>
          </a:p>
          <a:p>
            <a:r>
              <a:rPr lang="en-US" sz="2800" dirty="0" smtClean="0"/>
              <a:t>Used to seal heat-sterilized foods hermetically and also for other food products such as powders, syrups, </a:t>
            </a:r>
          </a:p>
          <a:p>
            <a:r>
              <a:rPr lang="en-US" sz="2800" dirty="0" smtClean="0"/>
              <a:t>Presently, the three-piece cans are being widely used, </a:t>
            </a:r>
          </a:p>
          <a:p>
            <a:r>
              <a:rPr lang="en-US" sz="2800" dirty="0" smtClean="0"/>
              <a:t>Other cans such as two-piece cans, aluminum cans, and other flexible containers are slowly replacing them.</a:t>
            </a:r>
          </a:p>
          <a:p>
            <a:r>
              <a:rPr lang="en-US" sz="2000" i="1" dirty="0" smtClean="0"/>
              <a:t> </a:t>
            </a:r>
            <a:endParaRPr lang="en-US" sz="2000" dirty="0" smtClean="0"/>
          </a:p>
          <a:p>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Aluminum Cans</a:t>
            </a:r>
            <a:endParaRPr lang="en-US" dirty="0"/>
          </a:p>
        </p:txBody>
      </p:sp>
      <p:sp>
        <p:nvSpPr>
          <p:cNvPr id="3" name="Content Placeholder 2"/>
          <p:cNvSpPr>
            <a:spLocks noGrp="1"/>
          </p:cNvSpPr>
          <p:nvPr>
            <p:ph idx="1"/>
          </p:nvPr>
        </p:nvSpPr>
        <p:spPr/>
        <p:txBody>
          <a:bodyPr/>
          <a:lstStyle/>
          <a:p>
            <a:r>
              <a:rPr lang="en-US" sz="2000" dirty="0" smtClean="0"/>
              <a:t>The main application of aluminum cans is where inherent advantage can be realized over the tin plate such as lower shipping expense, </a:t>
            </a:r>
          </a:p>
          <a:p>
            <a:r>
              <a:rPr lang="en-US" sz="2000" dirty="0" smtClean="0"/>
              <a:t>freedom from food and can black-sulfide discoloration or rust, </a:t>
            </a:r>
          </a:p>
          <a:p>
            <a:r>
              <a:rPr lang="en-US" sz="2000" dirty="0" smtClean="0"/>
              <a:t>easier puncture opening, and where special easy opening features are desirable. </a:t>
            </a:r>
          </a:p>
          <a:p>
            <a:r>
              <a:rPr lang="en-US" sz="2000" dirty="0" smtClean="0"/>
              <a:t>Steel cans are so well established in the canning industry that exceptionally good reasons are required before a change of material is considered. </a:t>
            </a:r>
          </a:p>
          <a:p>
            <a:r>
              <a:rPr lang="en-US" sz="2000" dirty="0" smtClean="0"/>
              <a:t>The future use of aluminum for cans, for processed food use, to a great extent depends on the price at which it may be sold to the users, relative to that of an equivalent steel can,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Aluminum cans con.....</a:t>
            </a:r>
            <a:endParaRPr lang="en-US" dirty="0"/>
          </a:p>
        </p:txBody>
      </p:sp>
      <p:sp>
        <p:nvSpPr>
          <p:cNvPr id="3" name="Content Placeholder 2"/>
          <p:cNvSpPr>
            <a:spLocks noGrp="1"/>
          </p:cNvSpPr>
          <p:nvPr>
            <p:ph idx="1"/>
          </p:nvPr>
        </p:nvSpPr>
        <p:spPr/>
        <p:txBody>
          <a:bodyPr/>
          <a:lstStyle/>
          <a:p>
            <a:r>
              <a:rPr lang="en-US" sz="2400" dirty="0" smtClean="0"/>
              <a:t>Aluminum cans offer advantages of product quality and economy for the canning of certain food products. </a:t>
            </a:r>
          </a:p>
          <a:p>
            <a:r>
              <a:rPr lang="en-US" sz="2400" dirty="0" smtClean="0"/>
              <a:t>The use of easy-open lids is also a significant point, which has a strong appeal. </a:t>
            </a:r>
          </a:p>
          <a:p>
            <a:r>
              <a:rPr lang="en-US" sz="2400" dirty="0" smtClean="0"/>
              <a:t>Aluminum cans do not rust and their appearance, always bright, can be an important sales argument. </a:t>
            </a:r>
          </a:p>
          <a:p>
            <a:r>
              <a:rPr lang="en-US" sz="2400" dirty="0" smtClean="0"/>
              <a:t>An important advantage of aluminum cans is that they are lead free. </a:t>
            </a:r>
          </a:p>
          <a:p>
            <a:r>
              <a:rPr lang="en-US" sz="2000" dirty="0" smtClean="0"/>
              <a:t>Nevertheless, aluminum cans dent easily, abrade, and are not interchangeable with steel cans.</a:t>
            </a:r>
          </a:p>
          <a:p>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body</a:t>
            </a:r>
            <a:endParaRPr lang="en-US" dirty="0"/>
          </a:p>
        </p:txBody>
      </p:sp>
      <p:pic>
        <p:nvPicPr>
          <p:cNvPr id="2050" name="Picture 2" descr="C:\Users\cic\Desktop\Canning\IMG_20160930_134356.jpg"/>
          <p:cNvPicPr>
            <a:picLocks noGrp="1" noChangeAspect="1" noChangeArrowheads="1"/>
          </p:cNvPicPr>
          <p:nvPr>
            <p:ph idx="1"/>
          </p:nvPr>
        </p:nvPicPr>
        <p:blipFill>
          <a:blip r:embed="rId2"/>
          <a:srcRect/>
          <a:stretch>
            <a:fillRect/>
          </a:stretch>
        </p:blipFill>
        <p:spPr bwMode="auto">
          <a:xfrm>
            <a:off x="762000" y="1219200"/>
            <a:ext cx="6477000" cy="50593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of heat transfer</a:t>
            </a:r>
            <a:endParaRPr lang="en-US" dirty="0"/>
          </a:p>
        </p:txBody>
      </p:sp>
      <p:pic>
        <p:nvPicPr>
          <p:cNvPr id="4" name="Picture 2" descr="C:\Users\cic\Desktop\Canning\IMG_20160930_134223.jpg"/>
          <p:cNvPicPr>
            <a:picLocks noGrp="1" noChangeAspect="1" noChangeArrowheads="1"/>
          </p:cNvPicPr>
          <p:nvPr>
            <p:ph idx="1"/>
          </p:nvPr>
        </p:nvPicPr>
        <p:blipFill>
          <a:blip r:embed="rId2"/>
          <a:srcRect/>
          <a:stretch>
            <a:fillRect/>
          </a:stretch>
        </p:blipFill>
        <p:spPr bwMode="auto">
          <a:xfrm>
            <a:off x="457200" y="1600200"/>
            <a:ext cx="6934200" cy="4525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can seam</a:t>
            </a:r>
            <a:endParaRPr lang="en-US" dirty="0"/>
          </a:p>
        </p:txBody>
      </p:sp>
      <p:pic>
        <p:nvPicPr>
          <p:cNvPr id="4" name="Picture 2" descr="C:\Users\cic\Desktop\Canning\IMG_20160930_133830.jpg"/>
          <p:cNvPicPr>
            <a:picLocks noGrp="1" noChangeAspect="1" noChangeArrowheads="1"/>
          </p:cNvPicPr>
          <p:nvPr>
            <p:ph idx="1"/>
          </p:nvPr>
        </p:nvPicPr>
        <p:blipFill>
          <a:blip r:embed="rId2"/>
          <a:srcRect/>
          <a:stretch>
            <a:fillRect/>
          </a:stretch>
        </p:blipFill>
        <p:spPr bwMode="auto">
          <a:xfrm>
            <a:off x="457200" y="1371600"/>
            <a:ext cx="6781800" cy="50291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 first roller – second roller operations</a:t>
            </a:r>
            <a:endParaRPr lang="en-US" dirty="0"/>
          </a:p>
        </p:txBody>
      </p:sp>
      <p:pic>
        <p:nvPicPr>
          <p:cNvPr id="4" name="Picture 2" descr="C:\Users\cic\Desktop\Canning\IMG_20160930_134119.jpg"/>
          <p:cNvPicPr>
            <a:picLocks noGrp="1" noChangeAspect="1" noChangeArrowheads="1"/>
          </p:cNvPicPr>
          <p:nvPr>
            <p:ph idx="1"/>
          </p:nvPr>
        </p:nvPicPr>
        <p:blipFill>
          <a:blip r:embed="rId2" cstate="print"/>
          <a:srcRect/>
          <a:stretch>
            <a:fillRect/>
          </a:stretch>
        </p:blipFill>
        <p:spPr bwMode="auto">
          <a:xfrm>
            <a:off x="533400" y="1600200"/>
            <a:ext cx="6705599"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&amp; 2</a:t>
            </a:r>
            <a:r>
              <a:rPr lang="en-US" baseline="30000" dirty="0" smtClean="0"/>
              <a:t>nd</a:t>
            </a:r>
            <a:r>
              <a:rPr lang="en-US" dirty="0" smtClean="0"/>
              <a:t> operation of seaming</a:t>
            </a:r>
            <a:endParaRPr lang="en-US" dirty="0"/>
          </a:p>
        </p:txBody>
      </p:sp>
      <p:graphicFrame>
        <p:nvGraphicFramePr>
          <p:cNvPr id="2050" name="Object 2"/>
          <p:cNvGraphicFramePr>
            <a:graphicFrameLocks noGrp="1" noChangeAspect="1"/>
          </p:cNvGraphicFramePr>
          <p:nvPr>
            <p:ph idx="1"/>
          </p:nvPr>
        </p:nvGraphicFramePr>
        <p:xfrm>
          <a:off x="838200" y="1600200"/>
          <a:ext cx="6172200" cy="4525963"/>
        </p:xfrm>
        <a:graphic>
          <a:graphicData uri="http://schemas.openxmlformats.org/presentationml/2006/ole">
            <mc:AlternateContent xmlns:mc="http://schemas.openxmlformats.org/markup-compatibility/2006">
              <mc:Choice xmlns:v="urn:schemas-microsoft-com:vml" Requires="v">
                <p:oleObj spid="_x0000_s2055" name="Acrobat Document" r:id="rId3" imgW="6885000" imgH="8910000" progId="AcroExch.Document.7">
                  <p:embed/>
                </p:oleObj>
              </mc:Choice>
              <mc:Fallback>
                <p:oleObj name="Acrobat Document" r:id="rId3" imgW="6885000" imgH="891000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6172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ic\Desktop\Canning\IMG_20160930_132639.jpg"/>
          <p:cNvPicPr>
            <a:picLocks noChangeAspect="1" noChangeArrowheads="1"/>
          </p:cNvPicPr>
          <p:nvPr/>
        </p:nvPicPr>
        <p:blipFill>
          <a:blip r:embed="rId2"/>
          <a:srcRect/>
          <a:stretch>
            <a:fillRect/>
          </a:stretch>
        </p:blipFill>
        <p:spPr bwMode="auto">
          <a:xfrm>
            <a:off x="228600" y="381000"/>
            <a:ext cx="7367525" cy="6172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pPr algn="just"/>
            <a:r>
              <a:rPr lang="en-US" sz="3600" b="1" dirty="0" smtClean="0"/>
              <a:t>Canning Technology</a:t>
            </a:r>
            <a:endParaRPr lang="en-US" sz="3600" b="1" dirty="0"/>
          </a:p>
        </p:txBody>
      </p:sp>
      <p:sp>
        <p:nvSpPr>
          <p:cNvPr id="4" name="Content Placeholder 3"/>
          <p:cNvSpPr>
            <a:spLocks noGrp="1"/>
          </p:cNvSpPr>
          <p:nvPr>
            <p:ph idx="1"/>
          </p:nvPr>
        </p:nvSpPr>
        <p:spPr/>
        <p:txBody>
          <a:bodyPr/>
          <a:lstStyle/>
          <a:p>
            <a:pPr algn="ctr">
              <a:buNone/>
            </a:pPr>
            <a:r>
              <a:rPr lang="en-US" sz="2400" b="1" dirty="0" smtClean="0"/>
              <a:t>Definition</a:t>
            </a:r>
          </a:p>
          <a:p>
            <a:pPr algn="just">
              <a:buNone/>
            </a:pPr>
            <a:r>
              <a:rPr lang="en-US" sz="1800" b="1" dirty="0">
                <a:latin typeface="Times New Roman" pitchFamily="18" charset="0"/>
                <a:cs typeface="Times New Roman" pitchFamily="18" charset="0"/>
              </a:rPr>
              <a:t> </a:t>
            </a:r>
            <a:r>
              <a:rPr lang="en-US" sz="18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It is a safe method of food preservation in which the fruits &amp; vegetables are packed in air tight (hermatically sealed) metal containers and heated to kill microorganisms in side the container at a high temperature of 121 </a:t>
            </a:r>
            <a:r>
              <a:rPr lang="en-US" sz="2400" baseline="30000" dirty="0" smtClean="0">
                <a:latin typeface="Times New Roman" pitchFamily="18" charset="0"/>
                <a:cs typeface="Times New Roman" pitchFamily="18" charset="0"/>
              </a:rPr>
              <a:t>0</a:t>
            </a:r>
            <a:r>
              <a:rPr lang="en-US" sz="2400" baseline="-25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 and  15 PSI/240 0 F for certain period of time</a:t>
            </a:r>
            <a:r>
              <a:rPr lang="en-US" sz="28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Five layers of double seaming</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609600" y="1600200"/>
            <a:ext cx="6553200" cy="45259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of seam</a:t>
            </a:r>
            <a:endParaRPr lang="en-US" dirty="0"/>
          </a:p>
        </p:txBody>
      </p:sp>
      <p:sp>
        <p:nvSpPr>
          <p:cNvPr id="3" name="Content Placeholder 2"/>
          <p:cNvSpPr>
            <a:spLocks noGrp="1"/>
          </p:cNvSpPr>
          <p:nvPr>
            <p:ph idx="1"/>
          </p:nvPr>
        </p:nvSpPr>
        <p:spPr/>
        <p:txBody>
          <a:bodyPr/>
          <a:lstStyle/>
          <a:p>
            <a:r>
              <a:rPr lang="en-US" dirty="0" smtClean="0"/>
              <a:t>Seam length 	0.117 – 0.125 Inch</a:t>
            </a:r>
          </a:p>
          <a:p>
            <a:r>
              <a:rPr lang="en-US" dirty="0" smtClean="0"/>
              <a:t>Cover Hook 0.075 – 0.088 Inch</a:t>
            </a:r>
          </a:p>
          <a:p>
            <a:r>
              <a:rPr lang="en-US" dirty="0" smtClean="0"/>
              <a:t>Body hook 	0.075 – 0.085 Inch</a:t>
            </a:r>
          </a:p>
          <a:p>
            <a:r>
              <a:rPr lang="en-US" dirty="0" smtClean="0"/>
              <a:t>Counter Sink	0.028 Inch</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sheet of canning</a:t>
            </a:r>
            <a:endParaRPr lang="en-US" dirty="0"/>
          </a:p>
        </p:txBody>
      </p:sp>
      <p:sp>
        <p:nvSpPr>
          <p:cNvPr id="3" name="Content Placeholder 2"/>
          <p:cNvSpPr>
            <a:spLocks noGrp="1"/>
          </p:cNvSpPr>
          <p:nvPr>
            <p:ph idx="1"/>
          </p:nvPr>
        </p:nvSpPr>
        <p:spPr/>
        <p:txBody>
          <a:bodyPr/>
          <a:lstStyle/>
          <a:p>
            <a:r>
              <a:rPr lang="en-US" dirty="0" smtClean="0"/>
              <a:t>Recieving – washing – grading – peeling – cutting – blanching – cooling – filling in cans – syruping /brining – exhausting – sealing – processing – cooling – incubation – wiping/labelling – secondry packing – marketting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Canning</a:t>
            </a:r>
            <a:endParaRPr lang="en-US" dirty="0"/>
          </a:p>
        </p:txBody>
      </p:sp>
      <p:sp>
        <p:nvSpPr>
          <p:cNvPr id="3" name="Content Placeholder 2"/>
          <p:cNvSpPr>
            <a:spLocks noGrp="1"/>
          </p:cNvSpPr>
          <p:nvPr>
            <p:ph idx="1"/>
          </p:nvPr>
        </p:nvSpPr>
        <p:spPr/>
        <p:txBody>
          <a:bodyPr/>
          <a:lstStyle/>
          <a:p>
            <a:r>
              <a:rPr lang="en-US" sz="2000" b="1" dirty="0" smtClean="0"/>
              <a:t>Nicholas Appert</a:t>
            </a:r>
            <a:r>
              <a:rPr lang="en-US" sz="2000" dirty="0" smtClean="0"/>
              <a:t> (1752–1841) french confectioner is credited with the thermal process of canning, which was discovered (1809) as a result of a need to feed Napoleon’s troops. </a:t>
            </a:r>
          </a:p>
          <a:p>
            <a:r>
              <a:rPr lang="en-US" sz="2000" dirty="0" smtClean="0"/>
              <a:t>Nicholas Appert, in 1809, was awarded a prize of 1500 Franks by the French government for developing a new method for heat preservation of food. </a:t>
            </a:r>
          </a:p>
          <a:p>
            <a:r>
              <a:rPr lang="en-US" sz="2000" dirty="0" smtClean="0"/>
              <a:t>The method has since been recognized as Appertization (named after Appert), sterilization, or more commonly, canning.</a:t>
            </a:r>
          </a:p>
          <a:p>
            <a:r>
              <a:rPr lang="en-US" sz="2000" dirty="0" smtClean="0"/>
              <a:t>One year later </a:t>
            </a:r>
            <a:r>
              <a:rPr lang="en-US" sz="2000" b="1" dirty="0" smtClean="0"/>
              <a:t>Peter Durand</a:t>
            </a:r>
            <a:r>
              <a:rPr lang="en-US" sz="2000" dirty="0" smtClean="0"/>
              <a:t> received a patent for the tin-plated can.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canning</a:t>
            </a:r>
            <a:endParaRPr lang="en-US" dirty="0"/>
          </a:p>
        </p:txBody>
      </p:sp>
      <p:sp>
        <p:nvSpPr>
          <p:cNvPr id="3" name="Content Placeholder 2"/>
          <p:cNvSpPr>
            <a:spLocks noGrp="1"/>
          </p:cNvSpPr>
          <p:nvPr>
            <p:ph idx="1"/>
          </p:nvPr>
        </p:nvSpPr>
        <p:spPr/>
        <p:txBody>
          <a:bodyPr/>
          <a:lstStyle/>
          <a:p>
            <a:r>
              <a:rPr lang="en-US" sz="2000" dirty="0" smtClean="0"/>
              <a:t>Decades later, </a:t>
            </a:r>
            <a:r>
              <a:rPr lang="en-US" sz="2000" b="1" dirty="0" smtClean="0"/>
              <a:t>Louis Pasteur </a:t>
            </a:r>
            <a:r>
              <a:rPr lang="en-US" sz="2000" dirty="0" smtClean="0"/>
              <a:t>understood the principle of microbial destruction and was able to provide the explanation for canning as a means of preservation.</a:t>
            </a:r>
          </a:p>
          <a:p>
            <a:r>
              <a:rPr lang="en-US" sz="2000" b="1" dirty="0" smtClean="0"/>
              <a:t>Samuel Prescott and William Underwood</a:t>
            </a:r>
            <a:r>
              <a:rPr lang="en-US" sz="2000" dirty="0" smtClean="0"/>
              <a:t> in the United States established further scientific applications for canning, including time and temperature interactions, in the late 19th century. </a:t>
            </a:r>
          </a:p>
          <a:p>
            <a:r>
              <a:rPr lang="en-US" sz="2000" b="1" dirty="0" smtClean="0"/>
              <a:t>Nicholas Appert (1752–1841)</a:t>
            </a:r>
            <a:r>
              <a:rPr lang="en-US" sz="2000" dirty="0" smtClean="0"/>
              <a:t> utilized his method to preserve more than 50 kinds of foods, some of which included fruits, vegetables, and meats. </a:t>
            </a:r>
          </a:p>
          <a:p>
            <a:r>
              <a:rPr lang="en-US" sz="2000" dirty="0" smtClean="0"/>
              <a:t>In the early stages of the method, food was filled into wide-mouthed glass bottles or jars and carefully corked, after which they were cooked in boiling water. </a:t>
            </a:r>
          </a:p>
          <a:p>
            <a:r>
              <a:rPr lang="en-US" sz="2000" dirty="0" smtClean="0"/>
              <a:t>The process time varied according to the product type.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Pasteurization</a:t>
            </a:r>
            <a:endParaRPr lang="en-US" dirty="0"/>
          </a:p>
        </p:txBody>
      </p:sp>
      <p:sp>
        <p:nvSpPr>
          <p:cNvPr id="3" name="Content Placeholder 2"/>
          <p:cNvSpPr>
            <a:spLocks noGrp="1"/>
          </p:cNvSpPr>
          <p:nvPr>
            <p:ph idx="1"/>
          </p:nvPr>
        </p:nvSpPr>
        <p:spPr/>
        <p:txBody>
          <a:bodyPr/>
          <a:lstStyle/>
          <a:p>
            <a:r>
              <a:rPr lang="en-US" sz="2000" dirty="0" smtClean="0"/>
              <a:t>Although the method was successful in producing shelf-stable foods which did not undergo spoilage, </a:t>
            </a:r>
          </a:p>
          <a:p>
            <a:r>
              <a:rPr lang="en-US" sz="2000" dirty="0" smtClean="0"/>
              <a:t>The scientific basis for the preservation was not really known until almost half a century later, </a:t>
            </a:r>
          </a:p>
          <a:p>
            <a:r>
              <a:rPr lang="en-US" sz="2000" dirty="0" smtClean="0"/>
              <a:t>when another </a:t>
            </a:r>
            <a:r>
              <a:rPr lang="en-US" sz="2000" b="1" dirty="0" smtClean="0"/>
              <a:t>Frenchman, Louis Pasteur</a:t>
            </a:r>
            <a:r>
              <a:rPr lang="en-US" sz="2000" dirty="0" smtClean="0"/>
              <a:t>, discovered that food spoilage was caused by microorganisms which are destroyed at elevated temperatures. </a:t>
            </a:r>
          </a:p>
          <a:p>
            <a:r>
              <a:rPr lang="en-US" sz="2000" dirty="0" smtClean="0"/>
              <a:t>The technique which bears his name, </a:t>
            </a:r>
            <a:r>
              <a:rPr lang="en-US" sz="2000" b="1" dirty="0" smtClean="0"/>
              <a:t>pasteurization</a:t>
            </a:r>
            <a:r>
              <a:rPr lang="en-US" sz="2000" dirty="0" smtClean="0"/>
              <a:t>,</a:t>
            </a:r>
          </a:p>
          <a:p>
            <a:r>
              <a:rPr lang="en-US" sz="2000" dirty="0" smtClean="0"/>
              <a:t>As we know today, refers to a relatively mild heat treatment intended to destroy pathogenic microorganisms in foods, </a:t>
            </a:r>
          </a:p>
          <a:p>
            <a:r>
              <a:rPr lang="en-US" sz="2000" dirty="0" smtClean="0"/>
              <a:t>Pasteurization providing short-term extension of shelf life under refrigerated conditions.</a:t>
            </a:r>
          </a:p>
          <a:p>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Packaging of Canned Foods</a:t>
            </a:r>
            <a:endParaRPr lang="en-US" dirty="0"/>
          </a:p>
        </p:txBody>
      </p:sp>
      <p:sp>
        <p:nvSpPr>
          <p:cNvPr id="3" name="Content Placeholder 2"/>
          <p:cNvSpPr>
            <a:spLocks noGrp="1"/>
          </p:cNvSpPr>
          <p:nvPr>
            <p:ph idx="1"/>
          </p:nvPr>
        </p:nvSpPr>
        <p:spPr/>
        <p:txBody>
          <a:bodyPr/>
          <a:lstStyle/>
          <a:p>
            <a:r>
              <a:rPr lang="en-US" sz="2400" dirty="0" smtClean="0"/>
              <a:t>Hermetically sealed container means a container that is designed and intended to be secure against the entry of microorganisms,</a:t>
            </a:r>
          </a:p>
          <a:p>
            <a:r>
              <a:rPr lang="en-US" sz="2400" dirty="0" smtClean="0"/>
              <a:t>Maintain the commercial sterility of its contents after processing. </a:t>
            </a:r>
          </a:p>
          <a:p>
            <a:r>
              <a:rPr lang="en-US" sz="2400" dirty="0" smtClean="0"/>
              <a:t>The container is an essential factor in the preservation of foods by canning. </a:t>
            </a:r>
          </a:p>
          <a:p>
            <a:r>
              <a:rPr lang="en-US" sz="2400" dirty="0" smtClean="0"/>
              <a:t>After canned foods are sterilized, it is the container that protects the canned food from spoilage by recontamination with icroorganisms.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of canned foods</a:t>
            </a:r>
            <a:endParaRPr lang="en-US" dirty="0"/>
          </a:p>
        </p:txBody>
      </p:sp>
      <p:sp>
        <p:nvSpPr>
          <p:cNvPr id="3" name="Content Placeholder 2"/>
          <p:cNvSpPr>
            <a:spLocks noGrp="1"/>
          </p:cNvSpPr>
          <p:nvPr>
            <p:ph idx="1"/>
          </p:nvPr>
        </p:nvSpPr>
        <p:spPr/>
        <p:txBody>
          <a:bodyPr/>
          <a:lstStyle/>
          <a:p>
            <a:r>
              <a:rPr lang="en-US" sz="2800" dirty="0" smtClean="0"/>
              <a:t>It is then most important for the success of the canning operation to use good-quality, reliable containers and properly adjusted closing machines. </a:t>
            </a:r>
          </a:p>
          <a:p>
            <a:r>
              <a:rPr lang="en-US" sz="2800" dirty="0" smtClean="0"/>
              <a:t>Thus, the seams and closures produced will be within the guidelines necessary to prevent access to microorganisms into the container during the cooling operation and during the shelf life of the product.</a:t>
            </a:r>
          </a:p>
          <a:p>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Tin-Plate Can Choices</a:t>
            </a:r>
            <a:endParaRPr lang="en-US" sz="2800" dirty="0"/>
          </a:p>
        </p:txBody>
      </p:sp>
      <p:sp>
        <p:nvSpPr>
          <p:cNvPr id="3" name="Content Placeholder 2"/>
          <p:cNvSpPr>
            <a:spLocks noGrp="1"/>
          </p:cNvSpPr>
          <p:nvPr>
            <p:ph idx="1"/>
          </p:nvPr>
        </p:nvSpPr>
        <p:spPr/>
        <p:txBody>
          <a:bodyPr/>
          <a:lstStyle/>
          <a:p>
            <a:pPr lvl="0"/>
            <a:r>
              <a:rPr lang="en-US" dirty="0" smtClean="0"/>
              <a:t>tin-plate body and two ends, </a:t>
            </a:r>
          </a:p>
          <a:p>
            <a:pPr lvl="0"/>
            <a:r>
              <a:rPr lang="en-US" dirty="0" smtClean="0"/>
              <a:t>tin-plate body and one end with aluminum convenience end, </a:t>
            </a:r>
          </a:p>
          <a:p>
            <a:pPr lvl="0"/>
            <a:r>
              <a:rPr lang="en-US" dirty="0" smtClean="0"/>
              <a:t>three-piece aluminum can (rare, but available and used, with adhesive side seam, for alcoholic cocktails), </a:t>
            </a:r>
          </a:p>
          <a:p>
            <a:pPr lvl="0"/>
            <a:r>
              <a:rPr lang="en-US" dirty="0" smtClean="0"/>
              <a:t>tin-free steel with tin end, tin-free steel end, aluminum end, or a combination,</a:t>
            </a:r>
          </a:p>
          <a:p>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Tin-Plate Can Choices</a:t>
            </a:r>
            <a:endParaRPr lang="en-US" dirty="0"/>
          </a:p>
        </p:txBody>
      </p:sp>
      <p:sp>
        <p:nvSpPr>
          <p:cNvPr id="3" name="Content Placeholder 2"/>
          <p:cNvSpPr>
            <a:spLocks noGrp="1"/>
          </p:cNvSpPr>
          <p:nvPr>
            <p:ph idx="1"/>
          </p:nvPr>
        </p:nvSpPr>
        <p:spPr/>
        <p:txBody>
          <a:bodyPr/>
          <a:lstStyle/>
          <a:p>
            <a:pPr lvl="0"/>
            <a:r>
              <a:rPr lang="en-US" sz="2400" dirty="0" smtClean="0"/>
              <a:t>tin-free steel body, </a:t>
            </a:r>
          </a:p>
          <a:p>
            <a:pPr lvl="0"/>
            <a:r>
              <a:rPr lang="en-US" sz="2400" dirty="0" smtClean="0"/>
              <a:t>Adhesive joined side seam, </a:t>
            </a:r>
          </a:p>
          <a:p>
            <a:pPr lvl="0"/>
            <a:r>
              <a:rPr lang="en-US" sz="2400" dirty="0" smtClean="0"/>
              <a:t>Welded side seam, </a:t>
            </a:r>
          </a:p>
          <a:p>
            <a:pPr lvl="0"/>
            <a:r>
              <a:rPr lang="en-US" sz="2400" dirty="0" smtClean="0"/>
              <a:t>Draw and iron two-piece aluminum can, </a:t>
            </a:r>
          </a:p>
          <a:p>
            <a:r>
              <a:rPr lang="en-US" sz="2400" dirty="0" smtClean="0"/>
              <a:t> Conventional top chime, </a:t>
            </a:r>
          </a:p>
          <a:p>
            <a:r>
              <a:rPr lang="en-US" sz="2400" dirty="0" smtClean="0"/>
              <a:t>neck-in top flange so that chime is flush with body,</a:t>
            </a:r>
          </a:p>
          <a:p>
            <a:r>
              <a:rPr lang="en-US" sz="2400" dirty="0" smtClean="0"/>
              <a:t>draw and iron two-piece steel cans not commercially available except in small sizes for aerosol cans.</a:t>
            </a:r>
          </a:p>
          <a:p>
            <a:endParaRPr lang="en-US" sz="2000" dirty="0"/>
          </a:p>
        </p:txBody>
      </p:sp>
    </p:spTree>
  </p:cSld>
  <p:clrMapOvr>
    <a:masterClrMapping/>
  </p:clrMapOvr>
</p:sld>
</file>

<file path=ppt/theme/theme1.xml><?xml version="1.0" encoding="utf-8"?>
<a:theme xmlns:a="http://schemas.openxmlformats.org/drawingml/2006/main" name="Theme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2545</TotalTime>
  <Words>1014</Words>
  <Application>Microsoft Office PowerPoint</Application>
  <PresentationFormat>On-screen Show (4:3)</PresentationFormat>
  <Paragraphs>84</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Theme2</vt:lpstr>
      <vt:lpstr>CorelDRAW</vt:lpstr>
      <vt:lpstr>Acrobat Document</vt:lpstr>
      <vt:lpstr>Fruit &amp; Vegetable Processing Technology-FST 303</vt:lpstr>
      <vt:lpstr>Canning Technology</vt:lpstr>
      <vt:lpstr>History of Canning</vt:lpstr>
      <vt:lpstr>Understanding canning</vt:lpstr>
      <vt:lpstr>Pasteurization</vt:lpstr>
      <vt:lpstr>Packaging of Canned Foods</vt:lpstr>
      <vt:lpstr>Packaging of canned foods</vt:lpstr>
      <vt:lpstr>Tin-Plate Can Choices</vt:lpstr>
      <vt:lpstr>Tin-Plate Can Choices</vt:lpstr>
      <vt:lpstr>TWO PIECE CANS</vt:lpstr>
      <vt:lpstr>THREE PIECE CANS</vt:lpstr>
      <vt:lpstr>Aluminum Cans</vt:lpstr>
      <vt:lpstr>Aluminum cans con.....</vt:lpstr>
      <vt:lpstr>Can body</vt:lpstr>
      <vt:lpstr>Mode of heat transfer</vt:lpstr>
      <vt:lpstr>Components of can seam</vt:lpstr>
      <vt:lpstr>Prior – first roller – second roller operations</vt:lpstr>
      <vt:lpstr>1st &amp; 2nd operation of seaming</vt:lpstr>
      <vt:lpstr>PowerPoint Presentation</vt:lpstr>
      <vt:lpstr>Five layers of double seaming</vt:lpstr>
      <vt:lpstr>Measurements of seam</vt:lpstr>
      <vt:lpstr>Flow sheet of canning</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increase post harvest shelf life of fresh vegetables</dc:title>
  <dc:creator>Umar</dc:creator>
  <cp:lastModifiedBy>Dr Sarfaraz Hussain</cp:lastModifiedBy>
  <cp:revision>292</cp:revision>
  <cp:lastPrinted>2018-10-09T09:41:01Z</cp:lastPrinted>
  <dcterms:created xsi:type="dcterms:W3CDTF">2014-04-03T04:44:35Z</dcterms:created>
  <dcterms:modified xsi:type="dcterms:W3CDTF">2020-10-14T07:17:44Z</dcterms:modified>
</cp:coreProperties>
</file>