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8" r:id="rId7"/>
    <p:sldId id="261" r:id="rId8"/>
    <p:sldId id="262" r:id="rId9"/>
    <p:sldId id="269" r:id="rId10"/>
    <p:sldId id="263"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1/26/2021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1/26/2021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1/26/2021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1/26/2021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1/26/2021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edutechwiki.unige.ch/en/Concept_map" TargetMode="External"/><Relationship Id="rId2" Type="http://schemas.openxmlformats.org/officeDocument/2006/relationships/hyperlink" Target="http://edutechwiki.unige.ch/en/Mind_map" TargetMode="External"/><Relationship Id="rId1" Type="http://schemas.openxmlformats.org/officeDocument/2006/relationships/slideLayout" Target="../slideLayouts/slideLayout2.xml"/><Relationship Id="rId4" Type="http://schemas.openxmlformats.org/officeDocument/2006/relationships/hyperlink" Target="http://edutechwiki.unige.ch/en/Conjecture_ma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edutechwiki.unige.ch/en/User:DSchneid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68CB-B781-43BC-8A66-A31BB827BB3F}"/>
              </a:ext>
            </a:extLst>
          </p:cNvPr>
          <p:cNvSpPr>
            <a:spLocks noGrp="1"/>
          </p:cNvSpPr>
          <p:nvPr>
            <p:ph type="ctrTitle"/>
          </p:nvPr>
        </p:nvSpPr>
        <p:spPr/>
        <p:txBody>
          <a:bodyPr/>
          <a:lstStyle/>
          <a:p>
            <a:r>
              <a:rPr lang="en-US" dirty="0"/>
              <a:t>NOTE TAKING</a:t>
            </a:r>
          </a:p>
        </p:txBody>
      </p:sp>
      <p:sp>
        <p:nvSpPr>
          <p:cNvPr id="3" name="Subtitle 2">
            <a:extLst>
              <a:ext uri="{FF2B5EF4-FFF2-40B4-BE49-F238E27FC236}">
                <a16:creationId xmlns:a16="http://schemas.microsoft.com/office/drawing/2014/main" id="{C9A19E70-54E4-4CDC-B0C0-A6C9699C5A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110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A04362-CB86-4D24-8030-3809B2A80A06}"/>
              </a:ext>
            </a:extLst>
          </p:cNvPr>
          <p:cNvSpPr>
            <a:spLocks noGrp="1"/>
          </p:cNvSpPr>
          <p:nvPr>
            <p:ph type="title"/>
          </p:nvPr>
        </p:nvSpPr>
        <p:spPr>
          <a:xfrm>
            <a:off x="1547446" y="685800"/>
            <a:ext cx="9425354" cy="427435"/>
          </a:xfrm>
        </p:spPr>
        <p:txBody>
          <a:bodyPr>
            <a:normAutofit fontScale="90000"/>
          </a:bodyPr>
          <a:lstStyle/>
          <a:p>
            <a:endParaRPr lang="en-US" dirty="0"/>
          </a:p>
        </p:txBody>
      </p:sp>
      <p:pic>
        <p:nvPicPr>
          <p:cNvPr id="5" name="Content Placeholder 4" descr="Text, letter&#10;&#10;Description automatically generated">
            <a:extLst>
              <a:ext uri="{FF2B5EF4-FFF2-40B4-BE49-F238E27FC236}">
                <a16:creationId xmlns:a16="http://schemas.microsoft.com/office/drawing/2014/main" id="{BD622DF0-B5B0-44DC-B7E6-24B824049A21}"/>
              </a:ext>
            </a:extLst>
          </p:cNvPr>
          <p:cNvPicPr>
            <a:picLocks noGrp="1" noChangeAspect="1"/>
          </p:cNvPicPr>
          <p:nvPr>
            <p:ph sz="half" idx="1"/>
          </p:nvPr>
        </p:nvPicPr>
        <p:blipFill>
          <a:blip r:embed="rId2"/>
          <a:stretch>
            <a:fillRect/>
          </a:stretch>
        </p:blipFill>
        <p:spPr>
          <a:xfrm>
            <a:off x="1308805" y="1318846"/>
            <a:ext cx="5202530" cy="4220307"/>
          </a:xfrm>
        </p:spPr>
      </p:pic>
      <p:pic>
        <p:nvPicPr>
          <p:cNvPr id="9" name="Content Placeholder 8" descr="Table&#10;&#10;Description automatically generated">
            <a:extLst>
              <a:ext uri="{FF2B5EF4-FFF2-40B4-BE49-F238E27FC236}">
                <a16:creationId xmlns:a16="http://schemas.microsoft.com/office/drawing/2014/main" id="{B6DE51B0-4E64-4A0B-A602-EB671FEEAE0F}"/>
              </a:ext>
            </a:extLst>
          </p:cNvPr>
          <p:cNvPicPr>
            <a:picLocks noGrp="1" noChangeAspect="1"/>
          </p:cNvPicPr>
          <p:nvPr>
            <p:ph sz="half" idx="2"/>
          </p:nvPr>
        </p:nvPicPr>
        <p:blipFill>
          <a:blip r:embed="rId3"/>
          <a:stretch>
            <a:fillRect/>
          </a:stretch>
        </p:blipFill>
        <p:spPr>
          <a:xfrm>
            <a:off x="6701023" y="1941343"/>
            <a:ext cx="5013232" cy="4389118"/>
          </a:xfrm>
        </p:spPr>
      </p:pic>
    </p:spTree>
    <p:extLst>
      <p:ext uri="{BB962C8B-B14F-4D97-AF65-F5344CB8AC3E}">
        <p14:creationId xmlns:p14="http://schemas.microsoft.com/office/powerpoint/2010/main" val="171039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7A8C19-5C7D-4697-BD19-10E72FEEEA29}"/>
              </a:ext>
            </a:extLst>
          </p:cNvPr>
          <p:cNvSpPr>
            <a:spLocks noGrp="1"/>
          </p:cNvSpPr>
          <p:nvPr>
            <p:ph type="title"/>
          </p:nvPr>
        </p:nvSpPr>
        <p:spPr>
          <a:xfrm>
            <a:off x="1371600" y="685800"/>
            <a:ext cx="9601200" cy="732183"/>
          </a:xfrm>
        </p:spPr>
        <p:txBody>
          <a:bodyPr>
            <a:normAutofit fontScale="90000"/>
          </a:bodyPr>
          <a:lstStyle/>
          <a:p>
            <a:r>
              <a:rPr lang="en-US" b="1" i="0" dirty="0">
                <a:solidFill>
                  <a:srgbClr val="000000"/>
                </a:solidFill>
                <a:effectLst/>
                <a:latin typeface="Arial" panose="020B0604020202020204" pitchFamily="34" charset="0"/>
              </a:rPr>
              <a:t>Concept maps and mind maps</a:t>
            </a:r>
            <a:br>
              <a:rPr lang="en-US" b="1" i="0" dirty="0">
                <a:solidFill>
                  <a:srgbClr val="000000"/>
                </a:solidFill>
                <a:effectLst/>
                <a:latin typeface="Arial" panose="020B0604020202020204" pitchFamily="34" charset="0"/>
              </a:rPr>
            </a:br>
            <a:endParaRPr lang="en-US" dirty="0"/>
          </a:p>
        </p:txBody>
      </p:sp>
      <p:sp>
        <p:nvSpPr>
          <p:cNvPr id="6" name="Content Placeholder 5">
            <a:extLst>
              <a:ext uri="{FF2B5EF4-FFF2-40B4-BE49-F238E27FC236}">
                <a16:creationId xmlns:a16="http://schemas.microsoft.com/office/drawing/2014/main" id="{68846834-80B2-459A-A313-530384B0D569}"/>
              </a:ext>
            </a:extLst>
          </p:cNvPr>
          <p:cNvSpPr>
            <a:spLocks noGrp="1"/>
          </p:cNvSpPr>
          <p:nvPr>
            <p:ph idx="1"/>
          </p:nvPr>
        </p:nvSpPr>
        <p:spPr>
          <a:xfrm>
            <a:off x="1258957" y="1563757"/>
            <a:ext cx="9713843" cy="4303643"/>
          </a:xfrm>
        </p:spPr>
        <p:txBody>
          <a:bodyPr>
            <a:normAutofit/>
          </a:bodyPr>
          <a:lstStyle/>
          <a:p>
            <a:pPr algn="l"/>
            <a:r>
              <a:rPr lang="en-US" b="0" i="0" dirty="0">
                <a:solidFill>
                  <a:srgbClr val="222222"/>
                </a:solidFill>
                <a:effectLst/>
                <a:latin typeface="Arial" panose="020B0604020202020204" pitchFamily="34" charset="0"/>
              </a:rPr>
              <a:t>The idea is to map out concepts, either as they are found or received or during the </a:t>
            </a:r>
            <a:r>
              <a:rPr lang="en-US" b="0" i="1" dirty="0">
                <a:solidFill>
                  <a:srgbClr val="222222"/>
                </a:solidFill>
                <a:effectLst/>
                <a:latin typeface="Arial" panose="020B0604020202020204" pitchFamily="34" charset="0"/>
              </a:rPr>
              <a:t>Review</a:t>
            </a:r>
            <a:r>
              <a:rPr lang="en-US" b="0" i="0" dirty="0">
                <a:solidFill>
                  <a:srgbClr val="222222"/>
                </a:solidFill>
                <a:effectLst/>
                <a:latin typeface="Arial" panose="020B0604020202020204" pitchFamily="34" charset="0"/>
              </a:rPr>
              <a:t> process in the Cornell or SQ3R method.</a:t>
            </a:r>
          </a:p>
          <a:p>
            <a:pPr algn="l">
              <a:buFont typeface="Arial" panose="020B0604020202020204" pitchFamily="34" charset="0"/>
              <a:buChar char="•"/>
            </a:pPr>
            <a:r>
              <a:rPr lang="en-US" b="0" i="0" u="none" strike="noStrike" dirty="0">
                <a:solidFill>
                  <a:srgbClr val="0B0080"/>
                </a:solidFill>
                <a:effectLst/>
                <a:latin typeface="Arial" panose="020B0604020202020204" pitchFamily="34" charset="0"/>
                <a:hlinkClick r:id="rId2" tooltip="Mind map"/>
              </a:rPr>
              <a:t>Mind maps</a:t>
            </a:r>
            <a:r>
              <a:rPr lang="en-US"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i.e</a:t>
            </a:r>
            <a:r>
              <a:rPr lang="en-US" b="0" i="0" dirty="0">
                <a:solidFill>
                  <a:srgbClr val="222222"/>
                </a:solidFill>
                <a:effectLst/>
                <a:latin typeface="Arial" panose="020B0604020202020204" pitchFamily="34" charset="0"/>
              </a:rPr>
              <a:t> hierarchical trees) can be used to take lecture notes in real time, but more often to organize concepts into a hierarchical tree.</a:t>
            </a:r>
          </a:p>
          <a:p>
            <a:pPr algn="l">
              <a:buFont typeface="Arial" panose="020B0604020202020204" pitchFamily="34" charset="0"/>
              <a:buChar char="•"/>
            </a:pPr>
            <a:r>
              <a:rPr lang="en-US" dirty="0">
                <a:solidFill>
                  <a:srgbClr val="0B0080"/>
                </a:solidFill>
                <a:latin typeface="Arial" panose="020B0604020202020204" pitchFamily="34" charset="0"/>
                <a:hlinkClick r:id="rId3" tooltip="Concept map"/>
              </a:rPr>
              <a:t>C</a:t>
            </a:r>
            <a:r>
              <a:rPr lang="en-US" b="0" i="0" u="none" strike="noStrike" dirty="0">
                <a:solidFill>
                  <a:srgbClr val="0B0080"/>
                </a:solidFill>
                <a:effectLst/>
                <a:latin typeface="Arial" panose="020B0604020202020204" pitchFamily="34" charset="0"/>
                <a:hlinkClick r:id="rId3" tooltip="Concept map"/>
              </a:rPr>
              <a:t>oncept maps</a:t>
            </a:r>
            <a:r>
              <a:rPr lang="en-US" b="0" i="0" dirty="0">
                <a:solidFill>
                  <a:srgbClr val="222222"/>
                </a:solidFill>
                <a:effectLst/>
                <a:latin typeface="Arial" panose="020B0604020202020204" pitchFamily="34" charset="0"/>
              </a:rPr>
              <a:t> allow to visualize more complex relationships between different concepts. They allow for example to integrate old and new knowledge and to construct a representation of a complex concept. Finally, concept maps also can be used a design tool. For example, after the initial literature review for a paper or a thesis, a student may create a </a:t>
            </a:r>
            <a:r>
              <a:rPr lang="en-US" b="0" i="0" u="none" strike="noStrike" dirty="0">
                <a:solidFill>
                  <a:srgbClr val="0B0080"/>
                </a:solidFill>
                <a:effectLst/>
                <a:latin typeface="Arial" panose="020B0604020202020204" pitchFamily="34" charset="0"/>
                <a:hlinkClick r:id="rId4" tooltip="Conjecture map"/>
              </a:rPr>
              <a:t>conjecture map</a:t>
            </a:r>
            <a:r>
              <a:rPr lang="en-US" b="0" i="0" dirty="0">
                <a:solidFill>
                  <a:srgbClr val="222222"/>
                </a:solidFill>
                <a:effectLst/>
                <a:latin typeface="Arial" panose="020B0604020202020204" pitchFamily="34" charset="0"/>
              </a:rPr>
              <a:t> that relates theory to design to observable process to outcomes.</a:t>
            </a:r>
            <a:endParaRPr lang="en-US" b="1"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814982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A8151-364E-443F-82A0-3DD0CC093C9A}"/>
              </a:ext>
            </a:extLst>
          </p:cNvPr>
          <p:cNvSpPr>
            <a:spLocks noGrp="1"/>
          </p:cNvSpPr>
          <p:nvPr>
            <p:ph type="title"/>
          </p:nvPr>
        </p:nvSpPr>
        <p:spPr>
          <a:xfrm>
            <a:off x="1371600" y="685800"/>
            <a:ext cx="9601200" cy="566225"/>
          </a:xfrm>
        </p:spPr>
        <p:txBody>
          <a:bodyPr>
            <a:normAutofit fontScale="90000"/>
          </a:bodyPr>
          <a:lstStyle/>
          <a:p>
            <a:endParaRPr lang="en-US" dirty="0"/>
          </a:p>
        </p:txBody>
      </p:sp>
      <p:pic>
        <p:nvPicPr>
          <p:cNvPr id="8" name="Content Placeholder 7" descr="Diagram&#10;&#10;Description automatically generated">
            <a:extLst>
              <a:ext uri="{FF2B5EF4-FFF2-40B4-BE49-F238E27FC236}">
                <a16:creationId xmlns:a16="http://schemas.microsoft.com/office/drawing/2014/main" id="{C229742E-E044-4539-BE27-EDC6AA48D9C7}"/>
              </a:ext>
            </a:extLst>
          </p:cNvPr>
          <p:cNvPicPr>
            <a:picLocks noGrp="1" noChangeAspect="1"/>
          </p:cNvPicPr>
          <p:nvPr>
            <p:ph sz="half" idx="1"/>
          </p:nvPr>
        </p:nvPicPr>
        <p:blipFill>
          <a:blip r:embed="rId2"/>
          <a:stretch>
            <a:fillRect/>
          </a:stretch>
        </p:blipFill>
        <p:spPr>
          <a:xfrm>
            <a:off x="972730" y="1828800"/>
            <a:ext cx="5229708" cy="4481722"/>
          </a:xfrm>
        </p:spPr>
      </p:pic>
      <p:pic>
        <p:nvPicPr>
          <p:cNvPr id="10" name="Content Placeholder 9" descr="Diagram&#10;&#10;Description automatically generated">
            <a:extLst>
              <a:ext uri="{FF2B5EF4-FFF2-40B4-BE49-F238E27FC236}">
                <a16:creationId xmlns:a16="http://schemas.microsoft.com/office/drawing/2014/main" id="{9A9B8BF1-2CD1-4E3A-A75E-EF83878FA19F}"/>
              </a:ext>
            </a:extLst>
          </p:cNvPr>
          <p:cNvPicPr>
            <a:picLocks noGrp="1" noChangeAspect="1"/>
          </p:cNvPicPr>
          <p:nvPr>
            <p:ph sz="half" idx="2"/>
          </p:nvPr>
        </p:nvPicPr>
        <p:blipFill>
          <a:blip r:embed="rId3"/>
          <a:stretch>
            <a:fillRect/>
          </a:stretch>
        </p:blipFill>
        <p:spPr>
          <a:xfrm>
            <a:off x="6369919" y="1828800"/>
            <a:ext cx="5012562" cy="4481722"/>
          </a:xfrm>
        </p:spPr>
      </p:pic>
    </p:spTree>
    <p:extLst>
      <p:ext uri="{BB962C8B-B14F-4D97-AF65-F5344CB8AC3E}">
        <p14:creationId xmlns:p14="http://schemas.microsoft.com/office/powerpoint/2010/main" val="2969962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E55499-6F60-4D2F-AF75-FB89E671AAA7}"/>
              </a:ext>
            </a:extLst>
          </p:cNvPr>
          <p:cNvSpPr>
            <a:spLocks noGrp="1"/>
          </p:cNvSpPr>
          <p:nvPr>
            <p:ph type="title"/>
          </p:nvPr>
        </p:nvSpPr>
        <p:spPr>
          <a:xfrm>
            <a:off x="1371600" y="685800"/>
            <a:ext cx="9601200" cy="652670"/>
          </a:xfrm>
        </p:spPr>
        <p:txBody>
          <a:bodyPr>
            <a:normAutofit fontScale="90000"/>
          </a:bodyPr>
          <a:lstStyle/>
          <a:p>
            <a:r>
              <a:rPr lang="en-US" b="1" i="0" dirty="0">
                <a:solidFill>
                  <a:srgbClr val="000000"/>
                </a:solidFill>
                <a:effectLst/>
                <a:latin typeface="Arial" panose="020B0604020202020204" pitchFamily="34" charset="0"/>
              </a:rPr>
              <a:t>Charting</a:t>
            </a:r>
            <a:br>
              <a:rPr lang="en-US" b="1" i="0" dirty="0">
                <a:solidFill>
                  <a:srgbClr val="000000"/>
                </a:solidFill>
                <a:effectLst/>
                <a:latin typeface="Arial" panose="020B0604020202020204" pitchFamily="34" charset="0"/>
              </a:rPr>
            </a:br>
            <a:endParaRPr lang="en-US" dirty="0"/>
          </a:p>
        </p:txBody>
      </p:sp>
      <p:sp>
        <p:nvSpPr>
          <p:cNvPr id="9" name="Content Placeholder 8">
            <a:extLst>
              <a:ext uri="{FF2B5EF4-FFF2-40B4-BE49-F238E27FC236}">
                <a16:creationId xmlns:a16="http://schemas.microsoft.com/office/drawing/2014/main" id="{72BCEDF2-949A-4791-9A25-30C3279C4344}"/>
              </a:ext>
            </a:extLst>
          </p:cNvPr>
          <p:cNvSpPr>
            <a:spLocks noGrp="1"/>
          </p:cNvSpPr>
          <p:nvPr>
            <p:ph idx="1"/>
          </p:nvPr>
        </p:nvSpPr>
        <p:spPr>
          <a:xfrm>
            <a:off x="1060174" y="1338470"/>
            <a:ext cx="9912626" cy="4528930"/>
          </a:xfrm>
        </p:spPr>
        <p:txBody>
          <a:bodyPr/>
          <a:lstStyle/>
          <a:p>
            <a:r>
              <a:rPr lang="en-US" b="0" i="0" dirty="0">
                <a:solidFill>
                  <a:srgbClr val="222222"/>
                </a:solidFill>
                <a:effectLst/>
                <a:latin typeface="Arial" panose="020B0604020202020204" pitchFamily="34" charset="0"/>
              </a:rPr>
              <a:t>Charting is method that helps to summarize the most important concepts found in articles and to identify implicit relations (what concepts go together and which authors). This concept charting technique uses a table with columns representing concepts and rows representing a text.</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222222"/>
                </a:solidFill>
                <a:effectLst/>
                <a:latin typeface="Arial" panose="020B0604020202020204" pitchFamily="34" charset="0"/>
                <a:cs typeface="Arial" panose="020B0604020202020204" pitchFamily="34" charset="0"/>
              </a:rPr>
              <a:t>Recommended procedure</a:t>
            </a:r>
          </a:p>
          <a:p>
            <a:pPr marL="457200" lvl="1" indent="-457200" eaLnBrk="0" fontAlgn="base" hangingPunct="0">
              <a:lnSpc>
                <a:spcPct val="100000"/>
              </a:lnSpc>
              <a:spcBef>
                <a:spcPct val="0"/>
              </a:spcBef>
              <a:spcAft>
                <a:spcPct val="0"/>
              </a:spcAft>
            </a:pPr>
            <a: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Step 1: Read texts "diagonally", and just mark the most relevant concepts, theories, models, hypothesis, etc.</a:t>
            </a:r>
          </a:p>
          <a:p>
            <a:pPr marL="457200" lvl="1" indent="-457200" eaLnBrk="0" fontAlgn="base" hangingPunct="0">
              <a:lnSpc>
                <a:spcPct val="100000"/>
              </a:lnSpc>
              <a:spcBef>
                <a:spcPct val="0"/>
              </a:spcBef>
              <a:spcAft>
                <a:spcPct val="0"/>
              </a:spcAft>
            </a:pPr>
            <a: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Step 2: Make a matrix of the most important concepts like above</a:t>
            </a:r>
          </a:p>
          <a:p>
            <a:pPr marL="457200" lvl="1" indent="-457200" eaLnBrk="0" fontAlgn="base" hangingPunct="0">
              <a:lnSpc>
                <a:spcPct val="100000"/>
              </a:lnSpc>
              <a:spcBef>
                <a:spcPct val="0"/>
              </a:spcBef>
              <a:spcAft>
                <a:spcPct val="0"/>
              </a:spcAft>
            </a:pPr>
            <a: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Step 3: Sort concepts. Keep the most important ones, unite the similar ones and throw away the ones you won't need (the theory part must support the empirical part, nothing else)</a:t>
            </a:r>
          </a:p>
          <a:p>
            <a:pPr marL="457200" lvl="1" indent="-457200" eaLnBrk="0" fontAlgn="base" hangingPunct="0">
              <a:lnSpc>
                <a:spcPct val="100000"/>
              </a:lnSpc>
              <a:spcBef>
                <a:spcPct val="0"/>
              </a:spcBef>
              <a:spcAft>
                <a:spcPct val="0"/>
              </a:spcAft>
            </a:pPr>
            <a: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Step 4: Write </a:t>
            </a:r>
          </a:p>
          <a:p>
            <a:endParaRPr lang="en-US" dirty="0"/>
          </a:p>
        </p:txBody>
      </p:sp>
      <p:sp>
        <p:nvSpPr>
          <p:cNvPr id="10" name="Rectangle 3">
            <a:extLst>
              <a:ext uri="{FF2B5EF4-FFF2-40B4-BE49-F238E27FC236}">
                <a16:creationId xmlns:a16="http://schemas.microsoft.com/office/drawing/2014/main" id="{9B4E4D3B-B52A-4997-A2C0-D128A39EDC93}"/>
              </a:ext>
            </a:extLst>
          </p:cNvPr>
          <p:cNvSpPr>
            <a:spLocks noChangeArrowheads="1"/>
          </p:cNvSpPr>
          <p:nvPr/>
        </p:nvSpPr>
        <p:spPr bwMode="auto">
          <a:xfrm>
            <a:off x="0" y="-169595"/>
            <a:ext cx="256464" cy="3391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4572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370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D922-BAD2-45D4-958F-5FBB72394E05}"/>
              </a:ext>
            </a:extLst>
          </p:cNvPr>
          <p:cNvSpPr>
            <a:spLocks noGrp="1"/>
          </p:cNvSpPr>
          <p:nvPr>
            <p:ph type="title"/>
          </p:nvPr>
        </p:nvSpPr>
        <p:spPr>
          <a:xfrm>
            <a:off x="1519310" y="685800"/>
            <a:ext cx="9453489" cy="524022"/>
          </a:xfrm>
        </p:spPr>
        <p:txBody>
          <a:bodyPr>
            <a:normAutofit fontScale="90000"/>
          </a:bodyPr>
          <a:lstStyle/>
          <a:p>
            <a:endParaRPr lang="en-US" dirty="0"/>
          </a:p>
        </p:txBody>
      </p:sp>
      <p:pic>
        <p:nvPicPr>
          <p:cNvPr id="6" name="Content Placeholder 5" descr="Table&#10;&#10;Description automatically generated">
            <a:extLst>
              <a:ext uri="{FF2B5EF4-FFF2-40B4-BE49-F238E27FC236}">
                <a16:creationId xmlns:a16="http://schemas.microsoft.com/office/drawing/2014/main" id="{C7762D71-B048-41F7-864C-2383621AA431}"/>
              </a:ext>
            </a:extLst>
          </p:cNvPr>
          <p:cNvPicPr>
            <a:picLocks noGrp="1" noChangeAspect="1"/>
          </p:cNvPicPr>
          <p:nvPr>
            <p:ph sz="half" idx="1"/>
          </p:nvPr>
        </p:nvPicPr>
        <p:blipFill>
          <a:blip r:embed="rId2"/>
          <a:stretch>
            <a:fillRect/>
          </a:stretch>
        </p:blipFill>
        <p:spPr>
          <a:xfrm>
            <a:off x="1150839" y="1631852"/>
            <a:ext cx="4733126" cy="4733126"/>
          </a:xfrm>
        </p:spPr>
      </p:pic>
      <p:pic>
        <p:nvPicPr>
          <p:cNvPr id="8" name="Content Placeholder 7" descr="Table&#10;&#10;Description automatically generated">
            <a:extLst>
              <a:ext uri="{FF2B5EF4-FFF2-40B4-BE49-F238E27FC236}">
                <a16:creationId xmlns:a16="http://schemas.microsoft.com/office/drawing/2014/main" id="{F86E3DDC-34D0-4907-9C89-A0F64CFC2F69}"/>
              </a:ext>
            </a:extLst>
          </p:cNvPr>
          <p:cNvPicPr>
            <a:picLocks noGrp="1" noChangeAspect="1"/>
          </p:cNvPicPr>
          <p:nvPr>
            <p:ph sz="half" idx="2"/>
          </p:nvPr>
        </p:nvPicPr>
        <p:blipFill>
          <a:blip r:embed="rId3"/>
          <a:stretch>
            <a:fillRect/>
          </a:stretch>
        </p:blipFill>
        <p:spPr>
          <a:xfrm>
            <a:off x="6096000" y="1736693"/>
            <a:ext cx="5395986" cy="4523444"/>
          </a:xfrm>
        </p:spPr>
      </p:pic>
    </p:spTree>
    <p:extLst>
      <p:ext uri="{BB962C8B-B14F-4D97-AF65-F5344CB8AC3E}">
        <p14:creationId xmlns:p14="http://schemas.microsoft.com/office/powerpoint/2010/main" val="298928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FA8B-C49F-4192-AEA4-379F9601AD81}"/>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A5C2342C-D383-4149-B661-7D15A6B1D371}"/>
              </a:ext>
            </a:extLst>
          </p:cNvPr>
          <p:cNvSpPr>
            <a:spLocks noGrp="1"/>
          </p:cNvSpPr>
          <p:nvPr>
            <p:ph idx="1"/>
          </p:nvPr>
        </p:nvSpPr>
        <p:spPr/>
        <p:txBody>
          <a:bodyPr/>
          <a:lstStyle/>
          <a:p>
            <a:pPr algn="l"/>
            <a:r>
              <a:rPr lang="en-US" b="1" i="0" dirty="0">
                <a:solidFill>
                  <a:srgbClr val="222222"/>
                </a:solidFill>
                <a:effectLst/>
                <a:latin typeface="Arial" panose="020B0604020202020204" pitchFamily="34" charset="0"/>
              </a:rPr>
              <a:t>Note taking</a:t>
            </a:r>
            <a:r>
              <a:rPr lang="en-US" b="0" i="0" dirty="0">
                <a:solidFill>
                  <a:srgbClr val="222222"/>
                </a:solidFill>
                <a:effectLst/>
                <a:latin typeface="Arial" panose="020B0604020202020204" pitchFamily="34" charset="0"/>
              </a:rPr>
              <a:t> is the practice of writing down pieces of information in a systematic way.</a:t>
            </a:r>
          </a:p>
          <a:p>
            <a:pPr marL="0" indent="0" algn="l">
              <a:buNone/>
            </a:pPr>
            <a:r>
              <a:rPr lang="en-US" b="1" i="0" u="none" strike="noStrike" dirty="0">
                <a:solidFill>
                  <a:schemeClr val="tx1"/>
                </a:solidFill>
                <a:effectLst/>
                <a:latin typeface="Arial" panose="020B0604020202020204" pitchFamily="34" charset="0"/>
                <a:hlinkClick r:id="rId2" tooltip="User:DSchneider">
                  <a:extLst>
                    <a:ext uri="{A12FA001-AC4F-418D-AE19-62706E023703}">
                      <ahyp:hlinkClr xmlns:ahyp="http://schemas.microsoft.com/office/drawing/2018/hyperlinkcolor" val="tx"/>
                    </a:ext>
                  </a:extLst>
                </a:hlinkClick>
              </a:rPr>
              <a:t>DSchneider</a:t>
            </a:r>
            <a:r>
              <a:rPr lang="en-US" b="0" i="0" dirty="0">
                <a:solidFill>
                  <a:srgbClr val="222222"/>
                </a:solidFill>
                <a:effectLst/>
                <a:latin typeface="Arial" panose="020B0604020202020204" pitchFamily="34" charset="0"/>
              </a:rPr>
              <a:t> has the impression that Note taking includes the following:</a:t>
            </a:r>
          </a:p>
          <a:p>
            <a:pPr algn="l">
              <a:buFont typeface="Arial" panose="020B0604020202020204" pitchFamily="34" charset="0"/>
              <a:buChar char="•"/>
            </a:pPr>
            <a:r>
              <a:rPr lang="en-US" b="0" i="0" dirty="0">
                <a:solidFill>
                  <a:srgbClr val="222222"/>
                </a:solidFill>
                <a:effectLst/>
                <a:latin typeface="Arial" panose="020B0604020202020204" pitchFamily="34" charset="0"/>
              </a:rPr>
              <a:t>Taking notes in a lecture or a discussion</a:t>
            </a:r>
          </a:p>
          <a:p>
            <a:pPr algn="l">
              <a:buFont typeface="Arial" panose="020B0604020202020204" pitchFamily="34" charset="0"/>
              <a:buChar char="•"/>
            </a:pPr>
            <a:r>
              <a:rPr lang="en-US" b="0" i="0" dirty="0">
                <a:solidFill>
                  <a:srgbClr val="222222"/>
                </a:solidFill>
                <a:effectLst/>
                <a:latin typeface="Arial" panose="020B0604020202020204" pitchFamily="34" charset="0"/>
              </a:rPr>
              <a:t>Taking notes in a lecture + processing/annotating/rewriting these notes</a:t>
            </a:r>
          </a:p>
          <a:p>
            <a:pPr algn="l">
              <a:buFont typeface="Arial" panose="020B0604020202020204" pitchFamily="34" charset="0"/>
              <a:buChar char="•"/>
            </a:pPr>
            <a:r>
              <a:rPr lang="en-US" b="0" i="0" dirty="0">
                <a:solidFill>
                  <a:srgbClr val="222222"/>
                </a:solidFill>
                <a:effectLst/>
                <a:latin typeface="Arial" panose="020B0604020202020204" pitchFamily="34" charset="0"/>
              </a:rPr>
              <a:t>Taking notes from reading / on the Web in some systematic way.</a:t>
            </a:r>
          </a:p>
          <a:p>
            <a:endParaRPr lang="en-US" dirty="0"/>
          </a:p>
        </p:txBody>
      </p:sp>
    </p:spTree>
    <p:extLst>
      <p:ext uri="{BB962C8B-B14F-4D97-AF65-F5344CB8AC3E}">
        <p14:creationId xmlns:p14="http://schemas.microsoft.com/office/powerpoint/2010/main" val="204873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5DD0-6831-4D1E-9DF9-B990480C5BA9}"/>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5FD43746-106A-4097-9B8C-320425C393A2}"/>
              </a:ext>
            </a:extLst>
          </p:cNvPr>
          <p:cNvSpPr>
            <a:spLocks noGrp="1"/>
          </p:cNvSpPr>
          <p:nvPr>
            <p:ph idx="1"/>
          </p:nvPr>
        </p:nvSpPr>
        <p:spPr>
          <a:xfrm>
            <a:off x="1371600" y="1537252"/>
            <a:ext cx="9601200" cy="4330148"/>
          </a:xfrm>
        </p:spPr>
        <p:txBody>
          <a:bodyPr>
            <a:normAutofit lnSpcReduction="10000"/>
          </a:bodyPr>
          <a:lstStyle/>
          <a:p>
            <a:pPr algn="l"/>
            <a:r>
              <a:rPr lang="en-US" b="0" i="0" dirty="0">
                <a:solidFill>
                  <a:srgbClr val="000000"/>
                </a:solidFill>
                <a:effectLst/>
                <a:latin typeface="Arial" panose="020B0604020202020204" pitchFamily="34" charset="0"/>
              </a:rPr>
              <a:t>Taking notes is an important part of the life of every student. There are two main reasons why note-taking is important:</a:t>
            </a:r>
          </a:p>
          <a:p>
            <a:pPr algn="l">
              <a:buFont typeface="+mj-lt"/>
              <a:buAutoNum type="arabicPeriod"/>
            </a:pPr>
            <a:r>
              <a:rPr lang="en-US" b="0" i="0" dirty="0">
                <a:solidFill>
                  <a:srgbClr val="000000"/>
                </a:solidFill>
                <a:effectLst/>
                <a:latin typeface="Arial" panose="020B0604020202020204" pitchFamily="34" charset="0"/>
              </a:rPr>
              <a:t>When you are reading or listening, taking notes helps you concentrate. In order to take notes - to write something sensible - you must understand the text. As listening and reading are interactive tasks, taking notes help you make sense of the text. Taking notes does not mean writing down every word you hear; you need to actively decide what is important and how is related to what you have already written.</a:t>
            </a:r>
          </a:p>
          <a:p>
            <a:pPr algn="l">
              <a:buFont typeface="+mj-lt"/>
              <a:buAutoNum type="arabicPeriod"/>
            </a:pPr>
            <a:r>
              <a:rPr lang="en-US" b="0" i="0" dirty="0">
                <a:solidFill>
                  <a:srgbClr val="000000"/>
                </a:solidFill>
                <a:effectLst/>
                <a:latin typeface="Arial" panose="020B0604020202020204" pitchFamily="34" charset="0"/>
              </a:rPr>
              <a:t>Notes help you to maintain a permanent record of what you have read or listened to. This is useful when revising in the future for examinations or other reasons.</a:t>
            </a:r>
          </a:p>
          <a:p>
            <a:pPr algn="l"/>
            <a:r>
              <a:rPr lang="en-US" b="0" i="0" dirty="0">
                <a:solidFill>
                  <a:srgbClr val="000000"/>
                </a:solidFill>
                <a:effectLst/>
                <a:latin typeface="Arial" panose="020B0604020202020204" pitchFamily="34" charset="0"/>
              </a:rPr>
              <a:t>Good notes should be accurate, clear and concise. They should show the organization of the text, and this should show the relationship between the ideas.</a:t>
            </a:r>
          </a:p>
          <a:p>
            <a:endParaRPr lang="en-US" dirty="0"/>
          </a:p>
        </p:txBody>
      </p:sp>
    </p:spTree>
    <p:extLst>
      <p:ext uri="{BB962C8B-B14F-4D97-AF65-F5344CB8AC3E}">
        <p14:creationId xmlns:p14="http://schemas.microsoft.com/office/powerpoint/2010/main" val="397160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9D43-B2B0-4787-B966-38DBAAA428B1}"/>
              </a:ext>
            </a:extLst>
          </p:cNvPr>
          <p:cNvSpPr>
            <a:spLocks noGrp="1"/>
          </p:cNvSpPr>
          <p:nvPr>
            <p:ph type="title"/>
          </p:nvPr>
        </p:nvSpPr>
        <p:spPr>
          <a:xfrm>
            <a:off x="1371600" y="685800"/>
            <a:ext cx="9601200" cy="665922"/>
          </a:xfrm>
        </p:spPr>
        <p:txBody>
          <a:bodyPr>
            <a:normAutofit fontScale="90000"/>
          </a:bodyPr>
          <a:lstStyle/>
          <a:p>
            <a:r>
              <a:rPr lang="en-US" dirty="0"/>
              <a:t>Note Taking Methods:</a:t>
            </a:r>
          </a:p>
        </p:txBody>
      </p:sp>
      <p:sp>
        <p:nvSpPr>
          <p:cNvPr id="3" name="Content Placeholder 2">
            <a:extLst>
              <a:ext uri="{FF2B5EF4-FFF2-40B4-BE49-F238E27FC236}">
                <a16:creationId xmlns:a16="http://schemas.microsoft.com/office/drawing/2014/main" id="{1E174501-5F7D-4EB4-A62F-61AE4784A6BB}"/>
              </a:ext>
            </a:extLst>
          </p:cNvPr>
          <p:cNvSpPr>
            <a:spLocks noGrp="1"/>
          </p:cNvSpPr>
          <p:nvPr>
            <p:ph idx="1"/>
          </p:nvPr>
        </p:nvSpPr>
        <p:spPr>
          <a:xfrm>
            <a:off x="1099930" y="1351722"/>
            <a:ext cx="9872870" cy="4515678"/>
          </a:xfrm>
        </p:spPr>
        <p:txBody>
          <a:bodyPr/>
          <a:lstStyle/>
          <a:p>
            <a:pPr marL="0" indent="0">
              <a:buNone/>
            </a:pPr>
            <a:r>
              <a:rPr lang="en-US" dirty="0"/>
              <a:t>4 methods are as following</a:t>
            </a:r>
          </a:p>
          <a:p>
            <a:r>
              <a:rPr lang="en-US" b="1" i="0" dirty="0">
                <a:solidFill>
                  <a:srgbClr val="000000"/>
                </a:solidFill>
                <a:effectLst/>
                <a:latin typeface="Arial" panose="020B0604020202020204" pitchFamily="34" charset="0"/>
              </a:rPr>
              <a:t>The Cornell method</a:t>
            </a:r>
          </a:p>
          <a:p>
            <a:r>
              <a:rPr lang="en-US" b="1" i="0" dirty="0">
                <a:solidFill>
                  <a:srgbClr val="000000"/>
                </a:solidFill>
                <a:effectLst/>
                <a:latin typeface="Arial" panose="020B0604020202020204" pitchFamily="34" charset="0"/>
              </a:rPr>
              <a:t>SQ3R</a:t>
            </a:r>
          </a:p>
          <a:p>
            <a:r>
              <a:rPr lang="en-US" b="1" i="0" dirty="0">
                <a:solidFill>
                  <a:srgbClr val="000000"/>
                </a:solidFill>
                <a:effectLst/>
                <a:latin typeface="Arial" panose="020B0604020202020204" pitchFamily="34" charset="0"/>
              </a:rPr>
              <a:t>Concept maps and mind maps</a:t>
            </a:r>
          </a:p>
          <a:p>
            <a:r>
              <a:rPr lang="en-US" b="1" i="0" dirty="0">
                <a:solidFill>
                  <a:srgbClr val="000000"/>
                </a:solidFill>
                <a:effectLst/>
                <a:latin typeface="Arial" panose="020B0604020202020204" pitchFamily="34" charset="0"/>
              </a:rPr>
              <a:t>Charting</a:t>
            </a:r>
          </a:p>
          <a:p>
            <a:pPr marL="0" indent="0">
              <a:buNone/>
            </a:pPr>
            <a:endParaRPr lang="en-US" dirty="0"/>
          </a:p>
          <a:p>
            <a:endParaRPr lang="en-US" dirty="0"/>
          </a:p>
        </p:txBody>
      </p:sp>
    </p:spTree>
    <p:extLst>
      <p:ext uri="{BB962C8B-B14F-4D97-AF65-F5344CB8AC3E}">
        <p14:creationId xmlns:p14="http://schemas.microsoft.com/office/powerpoint/2010/main" val="29452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A162-41CF-4655-B9A3-EBC1D5240200}"/>
              </a:ext>
            </a:extLst>
          </p:cNvPr>
          <p:cNvSpPr>
            <a:spLocks noGrp="1"/>
          </p:cNvSpPr>
          <p:nvPr>
            <p:ph type="title"/>
          </p:nvPr>
        </p:nvSpPr>
        <p:spPr>
          <a:xfrm>
            <a:off x="1371600" y="685800"/>
            <a:ext cx="9601200" cy="559904"/>
          </a:xfrm>
        </p:spPr>
        <p:txBody>
          <a:bodyPr>
            <a:normAutofit fontScale="90000"/>
          </a:bodyPr>
          <a:lstStyle/>
          <a:p>
            <a:r>
              <a:rPr lang="en-US" b="1" i="0" dirty="0">
                <a:solidFill>
                  <a:srgbClr val="000000"/>
                </a:solidFill>
                <a:effectLst/>
                <a:latin typeface="Arial" panose="020B0604020202020204" pitchFamily="34" charset="0"/>
              </a:rPr>
              <a:t>The Cornell method</a:t>
            </a:r>
            <a:br>
              <a:rPr lang="en-US" b="1" i="0" dirty="0">
                <a:solidFill>
                  <a:srgbClr val="00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C379B5EF-F3A0-4506-B790-3B2623EE0268}"/>
              </a:ext>
            </a:extLst>
          </p:cNvPr>
          <p:cNvSpPr>
            <a:spLocks noGrp="1"/>
          </p:cNvSpPr>
          <p:nvPr>
            <p:ph idx="1"/>
          </p:nvPr>
        </p:nvSpPr>
        <p:spPr>
          <a:xfrm>
            <a:off x="1192696" y="1444488"/>
            <a:ext cx="10151164" cy="4253947"/>
          </a:xfrm>
        </p:spPr>
        <p:txBody>
          <a:bodyPr>
            <a:normAutofit fontScale="92500" lnSpcReduction="10000"/>
          </a:bodyPr>
          <a:lstStyle/>
          <a:p>
            <a:pPr algn="l"/>
            <a:r>
              <a:rPr lang="en-US" b="0" i="0" dirty="0">
                <a:solidFill>
                  <a:srgbClr val="222222"/>
                </a:solidFill>
                <a:effectLst/>
                <a:latin typeface="Arial" panose="020B0604020202020204" pitchFamily="34" charset="0"/>
              </a:rPr>
              <a:t>The "Cornell method" has been designed for classroom note taking and it includes post-processing. Cornell method is probably the most useful method for students at university. It was devised 40 years ago by Walter </a:t>
            </a:r>
            <a:r>
              <a:rPr lang="en-US" b="0" i="0" dirty="0" err="1">
                <a:solidFill>
                  <a:srgbClr val="222222"/>
                </a:solidFill>
                <a:effectLst/>
                <a:latin typeface="Arial" panose="020B0604020202020204" pitchFamily="34" charset="0"/>
              </a:rPr>
              <a:t>Pauk</a:t>
            </a:r>
            <a:r>
              <a:rPr lang="en-US" b="0" i="0" dirty="0">
                <a:solidFill>
                  <a:srgbClr val="222222"/>
                </a:solidFill>
                <a:effectLst/>
                <a:latin typeface="Arial" panose="020B0604020202020204" pitchFamily="34" charset="0"/>
              </a:rPr>
              <a:t>, a lecturer at Cornell University in the United States, for his students. This method is used by dividing the paper in two columns. The first column is used to enter key or cue words while the second is the notes column (for recording ideas and facts). There are six steps to Cornell note-taking:</a:t>
            </a:r>
          </a:p>
          <a:p>
            <a:pPr algn="l">
              <a:buFont typeface="Arial" panose="020B0604020202020204" pitchFamily="34" charset="0"/>
              <a:buChar char="•"/>
            </a:pPr>
            <a:r>
              <a:rPr lang="en-US" b="1" i="0" dirty="0">
                <a:solidFill>
                  <a:srgbClr val="222222"/>
                </a:solidFill>
                <a:effectLst/>
                <a:latin typeface="Arial" panose="020B0604020202020204" pitchFamily="34" charset="0"/>
              </a:rPr>
              <a:t>Record</a:t>
            </a:r>
            <a:r>
              <a:rPr lang="en-US" b="0" i="0" dirty="0">
                <a:solidFill>
                  <a:srgbClr val="222222"/>
                </a:solidFill>
                <a:effectLst/>
                <a:latin typeface="Arial" panose="020B0604020202020204" pitchFamily="34" charset="0"/>
              </a:rPr>
              <a:t> During the lecture, </a:t>
            </a:r>
            <a:r>
              <a:rPr lang="en-US" b="0" i="1" dirty="0">
                <a:solidFill>
                  <a:srgbClr val="222222"/>
                </a:solidFill>
                <a:effectLst/>
                <a:latin typeface="Arial" panose="020B0604020202020204" pitchFamily="34" charset="0"/>
              </a:rPr>
              <a:t>record</a:t>
            </a:r>
            <a:r>
              <a:rPr lang="en-US" b="0" i="0" dirty="0">
                <a:solidFill>
                  <a:srgbClr val="222222"/>
                </a:solidFill>
                <a:effectLst/>
                <a:latin typeface="Arial" panose="020B0604020202020204" pitchFamily="34" charset="0"/>
              </a:rPr>
              <a:t> as many facts and ideas as possible in the note column.</a:t>
            </a:r>
          </a:p>
          <a:p>
            <a:pPr algn="l">
              <a:buFont typeface="Arial" panose="020B0604020202020204" pitchFamily="34" charset="0"/>
              <a:buChar char="•"/>
            </a:pPr>
            <a:r>
              <a:rPr lang="en-US" b="1" i="0" dirty="0">
                <a:solidFill>
                  <a:srgbClr val="222222"/>
                </a:solidFill>
                <a:effectLst/>
                <a:latin typeface="Arial" panose="020B0604020202020204" pitchFamily="34" charset="0"/>
              </a:rPr>
              <a:t>Reduce</a:t>
            </a:r>
            <a:r>
              <a:rPr lang="en-US" b="0" i="0" dirty="0">
                <a:solidFill>
                  <a:srgbClr val="222222"/>
                </a:solidFill>
                <a:effectLst/>
                <a:latin typeface="Arial" panose="020B0604020202020204" pitchFamily="34" charset="0"/>
              </a:rPr>
              <a:t> After the lecture, read through the notes taken and </a:t>
            </a:r>
            <a:r>
              <a:rPr lang="en-US" b="0" i="1" dirty="0">
                <a:solidFill>
                  <a:srgbClr val="222222"/>
                </a:solidFill>
                <a:effectLst/>
                <a:latin typeface="Arial" panose="020B0604020202020204" pitchFamily="34" charset="0"/>
              </a:rPr>
              <a:t>reduce</a:t>
            </a:r>
            <a:r>
              <a:rPr lang="en-US" b="0" i="0" dirty="0">
                <a:solidFill>
                  <a:srgbClr val="222222"/>
                </a:solidFill>
                <a:effectLst/>
                <a:latin typeface="Arial" panose="020B0604020202020204" pitchFamily="34" charset="0"/>
              </a:rPr>
              <a:t> to key words and phrases, or questions. The key words and phrases are used as cues to help recall the ideas and facts. The questions are to add clarity to the facts and ideas.</a:t>
            </a:r>
          </a:p>
          <a:p>
            <a:pPr algn="l">
              <a:buFont typeface="Arial" panose="020B0604020202020204" pitchFamily="34" charset="0"/>
              <a:buChar char="•"/>
            </a:pPr>
            <a:r>
              <a:rPr lang="en-US" b="1" i="0" dirty="0">
                <a:solidFill>
                  <a:srgbClr val="222222"/>
                </a:solidFill>
                <a:effectLst/>
                <a:latin typeface="Arial" panose="020B0604020202020204" pitchFamily="34" charset="0"/>
              </a:rPr>
              <a:t>Recite</a:t>
            </a:r>
            <a:r>
              <a:rPr lang="en-US" b="0" i="0" dirty="0">
                <a:solidFill>
                  <a:srgbClr val="222222"/>
                </a:solidFill>
                <a:effectLst/>
                <a:latin typeface="Arial" panose="020B0604020202020204" pitchFamily="34" charset="0"/>
              </a:rPr>
              <a:t> Using only the key words, phrases and questions in the cue word column </a:t>
            </a:r>
            <a:r>
              <a:rPr lang="en-US" b="0" i="1" dirty="0">
                <a:solidFill>
                  <a:srgbClr val="222222"/>
                </a:solidFill>
                <a:effectLst/>
                <a:latin typeface="Arial" panose="020B0604020202020204" pitchFamily="34" charset="0"/>
              </a:rPr>
              <a:t>recite</a:t>
            </a:r>
            <a:r>
              <a:rPr lang="en-US" b="0" i="0" dirty="0">
                <a:solidFill>
                  <a:srgbClr val="222222"/>
                </a:solidFill>
                <a:effectLst/>
                <a:latin typeface="Arial" panose="020B0604020202020204" pitchFamily="34" charset="0"/>
              </a:rPr>
              <a:t> the ideas and facts in the note's column. It is important that you are not just mechanically repeating but using your own words.</a:t>
            </a:r>
          </a:p>
          <a:p>
            <a:endParaRPr lang="en-US" dirty="0"/>
          </a:p>
        </p:txBody>
      </p:sp>
    </p:spTree>
    <p:extLst>
      <p:ext uri="{BB962C8B-B14F-4D97-AF65-F5344CB8AC3E}">
        <p14:creationId xmlns:p14="http://schemas.microsoft.com/office/powerpoint/2010/main" val="64197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13D8-9622-46FE-8F2D-042434B843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494ED5-259C-4B59-B65A-5274934BD19E}"/>
              </a:ext>
            </a:extLst>
          </p:cNvPr>
          <p:cNvSpPr>
            <a:spLocks noGrp="1"/>
          </p:cNvSpPr>
          <p:nvPr>
            <p:ph idx="1"/>
          </p:nvPr>
        </p:nvSpPr>
        <p:spPr/>
        <p:txBody>
          <a:bodyPr/>
          <a:lstStyle/>
          <a:p>
            <a:pPr algn="l">
              <a:buFont typeface="Arial" panose="020B0604020202020204" pitchFamily="34" charset="0"/>
              <a:buChar char="•"/>
            </a:pPr>
            <a:r>
              <a:rPr lang="en-US" b="1" i="0" dirty="0">
                <a:solidFill>
                  <a:srgbClr val="222222"/>
                </a:solidFill>
                <a:effectLst/>
                <a:latin typeface="Arial" panose="020B0604020202020204" pitchFamily="34" charset="0"/>
              </a:rPr>
              <a:t>Reflect</a:t>
            </a:r>
            <a:r>
              <a:rPr lang="en-US" b="0" i="0" dirty="0">
                <a:solidFill>
                  <a:srgbClr val="222222"/>
                </a:solidFill>
                <a:effectLst/>
                <a:latin typeface="Arial" panose="020B0604020202020204" pitchFamily="34" charset="0"/>
              </a:rPr>
              <a:t> Based on the facts and ideas learnt, </a:t>
            </a:r>
            <a:r>
              <a:rPr lang="en-US" b="0" i="1" dirty="0">
                <a:solidFill>
                  <a:srgbClr val="222222"/>
                </a:solidFill>
                <a:effectLst/>
                <a:latin typeface="Arial" panose="020B0604020202020204" pitchFamily="34" charset="0"/>
              </a:rPr>
              <a:t>reflect</a:t>
            </a:r>
            <a:r>
              <a:rPr lang="en-US" b="0" i="0" dirty="0">
                <a:solidFill>
                  <a:srgbClr val="222222"/>
                </a:solidFill>
                <a:effectLst/>
                <a:latin typeface="Arial" panose="020B0604020202020204" pitchFamily="34" charset="0"/>
              </a:rPr>
              <a:t> upon how this fit in with what you already know, and how this knowledge can be applied.</a:t>
            </a:r>
          </a:p>
          <a:p>
            <a:pPr algn="l">
              <a:buFont typeface="Arial" panose="020B0604020202020204" pitchFamily="34" charset="0"/>
              <a:buChar char="•"/>
            </a:pPr>
            <a:r>
              <a:rPr lang="en-US" b="1" i="0" dirty="0">
                <a:solidFill>
                  <a:srgbClr val="222222"/>
                </a:solidFill>
                <a:effectLst/>
                <a:latin typeface="Arial" panose="020B0604020202020204" pitchFamily="34" charset="0"/>
              </a:rPr>
              <a:t>Review</a:t>
            </a:r>
            <a:r>
              <a:rPr lang="en-US" b="0" i="0" dirty="0">
                <a:solidFill>
                  <a:srgbClr val="222222"/>
                </a:solidFill>
                <a:effectLst/>
                <a:latin typeface="Arial" panose="020B0604020202020204" pitchFamily="34" charset="0"/>
              </a:rPr>
              <a:t> On a frequent basis, </a:t>
            </a:r>
            <a:r>
              <a:rPr lang="en-US" b="0" i="1" dirty="0">
                <a:solidFill>
                  <a:srgbClr val="222222"/>
                </a:solidFill>
                <a:effectLst/>
                <a:latin typeface="Arial" panose="020B0604020202020204" pitchFamily="34" charset="0"/>
              </a:rPr>
              <a:t>review</a:t>
            </a:r>
            <a:r>
              <a:rPr lang="en-US" b="0" i="0" dirty="0">
                <a:solidFill>
                  <a:srgbClr val="222222"/>
                </a:solidFill>
                <a:effectLst/>
                <a:latin typeface="Arial" panose="020B0604020202020204" pitchFamily="34" charset="0"/>
              </a:rPr>
              <a:t> your past notes by reciting and reflecting upon them.</a:t>
            </a:r>
          </a:p>
          <a:p>
            <a:pPr algn="l">
              <a:buFont typeface="Arial" panose="020B0604020202020204" pitchFamily="34" charset="0"/>
              <a:buChar char="•"/>
            </a:pPr>
            <a:r>
              <a:rPr lang="en-US" b="1" i="0" dirty="0">
                <a:solidFill>
                  <a:srgbClr val="222222"/>
                </a:solidFill>
                <a:effectLst/>
                <a:latin typeface="Arial" panose="020B0604020202020204" pitchFamily="34" charset="0"/>
              </a:rPr>
              <a:t>Recapitulate</a:t>
            </a:r>
            <a:r>
              <a:rPr lang="en-US" b="0" i="0" dirty="0">
                <a:solidFill>
                  <a:srgbClr val="222222"/>
                </a:solidFill>
                <a:effectLst/>
                <a:latin typeface="Arial" panose="020B0604020202020204" pitchFamily="34" charset="0"/>
              </a:rPr>
              <a:t> After you have reduced, recited and reflected upon your note, you should </a:t>
            </a:r>
            <a:r>
              <a:rPr lang="en-US" b="0" i="1" dirty="0">
                <a:solidFill>
                  <a:srgbClr val="222222"/>
                </a:solidFill>
                <a:effectLst/>
                <a:latin typeface="Arial" panose="020B0604020202020204" pitchFamily="34" charset="0"/>
              </a:rPr>
              <a:t>recapitulate</a:t>
            </a:r>
            <a:r>
              <a:rPr lang="en-US" b="0" i="0" dirty="0">
                <a:solidFill>
                  <a:srgbClr val="222222"/>
                </a:solidFill>
                <a:effectLst/>
                <a:latin typeface="Arial" panose="020B0604020202020204" pitchFamily="34" charset="0"/>
              </a:rPr>
              <a:t> each main idea using complete sentences at the bottom of the key word column.</a:t>
            </a:r>
          </a:p>
          <a:p>
            <a:pPr algn="l"/>
            <a:endParaRPr lang="en-US" b="0" i="0" dirty="0">
              <a:solidFill>
                <a:srgbClr val="222222"/>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74583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B2617-D65A-40D3-93D3-A2FB5FAC2588}"/>
              </a:ext>
            </a:extLst>
          </p:cNvPr>
          <p:cNvSpPr>
            <a:spLocks noGrp="1"/>
          </p:cNvSpPr>
          <p:nvPr>
            <p:ph type="title"/>
          </p:nvPr>
        </p:nvSpPr>
        <p:spPr>
          <a:xfrm>
            <a:off x="1371600" y="685800"/>
            <a:ext cx="9601200" cy="533400"/>
          </a:xfrm>
        </p:spPr>
        <p:txBody>
          <a:bodyPr>
            <a:normAutofit fontScale="90000"/>
          </a:bodyPr>
          <a:lstStyle/>
          <a:p>
            <a:r>
              <a:rPr lang="en-US" dirty="0"/>
              <a:t>Example:</a:t>
            </a:r>
          </a:p>
        </p:txBody>
      </p:sp>
      <p:pic>
        <p:nvPicPr>
          <p:cNvPr id="8" name="Content Placeholder 7" descr="Table&#10;&#10;Description automatically generated">
            <a:extLst>
              <a:ext uri="{FF2B5EF4-FFF2-40B4-BE49-F238E27FC236}">
                <a16:creationId xmlns:a16="http://schemas.microsoft.com/office/drawing/2014/main" id="{2C96D7A3-5B85-452E-A8B8-4622269BE366}"/>
              </a:ext>
            </a:extLst>
          </p:cNvPr>
          <p:cNvPicPr>
            <a:picLocks noGrp="1" noChangeAspect="1"/>
          </p:cNvPicPr>
          <p:nvPr>
            <p:ph sz="half" idx="1"/>
          </p:nvPr>
        </p:nvPicPr>
        <p:blipFill>
          <a:blip r:embed="rId2"/>
          <a:stretch>
            <a:fillRect/>
          </a:stretch>
        </p:blipFill>
        <p:spPr>
          <a:xfrm>
            <a:off x="1617786" y="1501163"/>
            <a:ext cx="4009292" cy="4752767"/>
          </a:xfrm>
        </p:spPr>
      </p:pic>
      <p:pic>
        <p:nvPicPr>
          <p:cNvPr id="10" name="Content Placeholder 9" descr="Text&#10;&#10;Description automatically generated with medium confidence">
            <a:extLst>
              <a:ext uri="{FF2B5EF4-FFF2-40B4-BE49-F238E27FC236}">
                <a16:creationId xmlns:a16="http://schemas.microsoft.com/office/drawing/2014/main" id="{0F930CD0-B100-49B2-84A4-A29E9D87E37B}"/>
              </a:ext>
            </a:extLst>
          </p:cNvPr>
          <p:cNvPicPr>
            <a:picLocks noGrp="1" noChangeAspect="1"/>
          </p:cNvPicPr>
          <p:nvPr>
            <p:ph sz="half" idx="2"/>
          </p:nvPr>
        </p:nvPicPr>
        <p:blipFill>
          <a:blip r:embed="rId3"/>
          <a:stretch>
            <a:fillRect/>
          </a:stretch>
        </p:blipFill>
        <p:spPr>
          <a:xfrm>
            <a:off x="6696222" y="604077"/>
            <a:ext cx="4124178" cy="5834140"/>
          </a:xfrm>
        </p:spPr>
      </p:pic>
    </p:spTree>
    <p:extLst>
      <p:ext uri="{BB962C8B-B14F-4D97-AF65-F5344CB8AC3E}">
        <p14:creationId xmlns:p14="http://schemas.microsoft.com/office/powerpoint/2010/main" val="219885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C620-A7D7-4806-8577-DF861BA0EECE}"/>
              </a:ext>
            </a:extLst>
          </p:cNvPr>
          <p:cNvSpPr>
            <a:spLocks noGrp="1"/>
          </p:cNvSpPr>
          <p:nvPr>
            <p:ph type="title"/>
          </p:nvPr>
        </p:nvSpPr>
        <p:spPr>
          <a:xfrm>
            <a:off x="1371600" y="685800"/>
            <a:ext cx="9601200" cy="718930"/>
          </a:xfrm>
        </p:spPr>
        <p:txBody>
          <a:bodyPr/>
          <a:lstStyle/>
          <a:p>
            <a:r>
              <a:rPr lang="en-US" dirty="0"/>
              <a:t>SQ3R</a:t>
            </a:r>
          </a:p>
        </p:txBody>
      </p:sp>
      <p:sp>
        <p:nvSpPr>
          <p:cNvPr id="6" name="Content Placeholder 5">
            <a:extLst>
              <a:ext uri="{FF2B5EF4-FFF2-40B4-BE49-F238E27FC236}">
                <a16:creationId xmlns:a16="http://schemas.microsoft.com/office/drawing/2014/main" id="{65E6B261-1170-4D62-A7AE-B3D1071CEBA3}"/>
              </a:ext>
            </a:extLst>
          </p:cNvPr>
          <p:cNvSpPr>
            <a:spLocks noGrp="1"/>
          </p:cNvSpPr>
          <p:nvPr>
            <p:ph idx="1"/>
          </p:nvPr>
        </p:nvSpPr>
        <p:spPr>
          <a:xfrm>
            <a:off x="1371599" y="1563757"/>
            <a:ext cx="9998765" cy="4399721"/>
          </a:xfrm>
        </p:spPr>
        <p:txBody>
          <a:bodyPr>
            <a:normAutofit/>
          </a:bodyPr>
          <a:lstStyle/>
          <a:p>
            <a:pPr algn="l"/>
            <a:r>
              <a:rPr lang="en-US" b="0" i="0" dirty="0">
                <a:solidFill>
                  <a:srgbClr val="222222"/>
                </a:solidFill>
                <a:effectLst/>
                <a:latin typeface="Arial" panose="020B0604020202020204" pitchFamily="34" charset="0"/>
              </a:rPr>
              <a:t>Rowntree (1976: 40-64) outlines what he calls the 'SQ3R' approach to reading and note taking from text. He suggests that students should use the following activities in order to get the most from a reading in the most efficient way.</a:t>
            </a:r>
          </a:p>
          <a:p>
            <a:pPr algn="l">
              <a:buFont typeface="+mj-lt"/>
              <a:buAutoNum type="arabicPeriod"/>
            </a:pPr>
            <a:r>
              <a:rPr lang="en-US" b="1" i="0" dirty="0">
                <a:solidFill>
                  <a:srgbClr val="222222"/>
                </a:solidFill>
                <a:effectLst/>
                <a:latin typeface="Arial" panose="020B0604020202020204" pitchFamily="34" charset="0"/>
              </a:rPr>
              <a:t>Survey</a:t>
            </a:r>
            <a:r>
              <a:rPr lang="en-US" b="0" i="0" dirty="0">
                <a:solidFill>
                  <a:srgbClr val="222222"/>
                </a:solidFill>
                <a:effectLst/>
                <a:latin typeface="Arial" panose="020B0604020202020204" pitchFamily="34" charset="0"/>
              </a:rPr>
              <a:t> - flip through the chapter or book and note the layout, first and last chapters or paragraphs, look at the headings used, </a:t>
            </a:r>
            <a:r>
              <a:rPr lang="en-US" b="0" i="0" dirty="0" err="1">
                <a:solidFill>
                  <a:srgbClr val="222222"/>
                </a:solidFill>
                <a:effectLst/>
                <a:latin typeface="Arial" panose="020B0604020202020204" pitchFamily="34" charset="0"/>
              </a:rPr>
              <a:t>familiarise</a:t>
            </a:r>
            <a:r>
              <a:rPr lang="en-US" b="0" i="0" dirty="0">
                <a:solidFill>
                  <a:srgbClr val="222222"/>
                </a:solidFill>
                <a:effectLst/>
                <a:latin typeface="Arial" panose="020B0604020202020204" pitchFamily="34" charset="0"/>
              </a:rPr>
              <a:t> yourself with the reading.</a:t>
            </a:r>
          </a:p>
          <a:p>
            <a:pPr algn="l">
              <a:buFont typeface="+mj-lt"/>
              <a:buAutoNum type="arabicPeriod"/>
            </a:pPr>
            <a:r>
              <a:rPr lang="en-US" b="1" i="0" dirty="0">
                <a:solidFill>
                  <a:srgbClr val="222222"/>
                </a:solidFill>
                <a:effectLst/>
                <a:latin typeface="Arial" panose="020B0604020202020204" pitchFamily="34" charset="0"/>
              </a:rPr>
              <a:t>Question</a:t>
            </a:r>
            <a:r>
              <a:rPr lang="en-US" b="0" i="0" dirty="0">
                <a:solidFill>
                  <a:srgbClr val="222222"/>
                </a:solidFill>
                <a:effectLst/>
                <a:latin typeface="Arial" panose="020B0604020202020204" pitchFamily="34" charset="0"/>
              </a:rPr>
              <a:t> - Ask questions about the way the reading is structured and think about the questions you will need to keep in mind while reading. Think about whether or not you think the book is relevant or if it's current and if it suits the purpose of your study.</a:t>
            </a:r>
          </a:p>
          <a:p>
            <a:pPr algn="l">
              <a:buFont typeface="+mj-lt"/>
              <a:buAutoNum type="arabicPeriod"/>
            </a:pPr>
            <a:r>
              <a:rPr lang="en-US" b="1" i="0" dirty="0">
                <a:solidFill>
                  <a:srgbClr val="222222"/>
                </a:solidFill>
                <a:effectLst/>
                <a:latin typeface="Arial" panose="020B0604020202020204" pitchFamily="34" charset="0"/>
              </a:rPr>
              <a:t>Read</a:t>
            </a:r>
            <a:r>
              <a:rPr lang="en-US" b="0" i="0" dirty="0">
                <a:solidFill>
                  <a:srgbClr val="222222"/>
                </a:solidFill>
                <a:effectLst/>
                <a:latin typeface="Arial" panose="020B0604020202020204" pitchFamily="34" charset="0"/>
              </a:rPr>
              <a:t> - read actively but quickly, looking for the main points of the reading - don't take any notes - you might want to read through twice quickly.</a:t>
            </a:r>
          </a:p>
          <a:p>
            <a:endParaRPr lang="en-US" dirty="0"/>
          </a:p>
        </p:txBody>
      </p:sp>
    </p:spTree>
    <p:extLst>
      <p:ext uri="{BB962C8B-B14F-4D97-AF65-F5344CB8AC3E}">
        <p14:creationId xmlns:p14="http://schemas.microsoft.com/office/powerpoint/2010/main" val="88720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38B0-5847-4A38-B5C1-CD0FFA69A9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E15A58-F8D2-4D93-957D-7809E40CEDBC}"/>
              </a:ext>
            </a:extLst>
          </p:cNvPr>
          <p:cNvSpPr>
            <a:spLocks noGrp="1"/>
          </p:cNvSpPr>
          <p:nvPr>
            <p:ph idx="1"/>
          </p:nvPr>
        </p:nvSpPr>
        <p:spPr/>
        <p:txBody>
          <a:bodyPr/>
          <a:lstStyle/>
          <a:p>
            <a:pPr algn="l">
              <a:buFont typeface="+mj-lt"/>
              <a:buAutoNum type="arabicPeriod"/>
            </a:pPr>
            <a:r>
              <a:rPr lang="en-US" b="1" i="0" dirty="0">
                <a:solidFill>
                  <a:srgbClr val="222222"/>
                </a:solidFill>
                <a:effectLst/>
                <a:latin typeface="Arial" panose="020B0604020202020204" pitchFamily="34" charset="0"/>
              </a:rPr>
              <a:t>Recall</a:t>
            </a:r>
            <a:r>
              <a:rPr lang="en-US" b="0" i="0" dirty="0">
                <a:solidFill>
                  <a:srgbClr val="222222"/>
                </a:solidFill>
                <a:effectLst/>
                <a:latin typeface="Arial" panose="020B0604020202020204" pitchFamily="34" charset="0"/>
              </a:rPr>
              <a:t> - Write down the main points of the reading and any really important facts, and opinions that help support the main points. Also record the bibliographic details.</a:t>
            </a:r>
          </a:p>
          <a:p>
            <a:pPr algn="l">
              <a:buFont typeface="+mj-lt"/>
              <a:buAutoNum type="arabicPeriod"/>
            </a:pPr>
            <a:r>
              <a:rPr lang="en-US" b="1" i="0" dirty="0">
                <a:solidFill>
                  <a:srgbClr val="222222"/>
                </a:solidFill>
                <a:effectLst/>
                <a:latin typeface="Arial" panose="020B0604020202020204" pitchFamily="34" charset="0"/>
              </a:rPr>
              <a:t>Review</a:t>
            </a:r>
            <a:r>
              <a:rPr lang="en-US" b="0" i="0" dirty="0">
                <a:solidFill>
                  <a:srgbClr val="222222"/>
                </a:solidFill>
                <a:effectLst/>
                <a:latin typeface="Arial" panose="020B0604020202020204" pitchFamily="34" charset="0"/>
              </a:rPr>
              <a:t> - repeat the first three steps over and make sure you haven't missed anything. At this point you might like to </a:t>
            </a:r>
            <a:r>
              <a:rPr lang="en-US" b="0" i="0" dirty="0" err="1">
                <a:solidFill>
                  <a:srgbClr val="222222"/>
                </a:solidFill>
                <a:effectLst/>
                <a:latin typeface="Arial" panose="020B0604020202020204" pitchFamily="34" charset="0"/>
              </a:rPr>
              <a:t>finalise</a:t>
            </a:r>
            <a:r>
              <a:rPr lang="en-US" b="0" i="0" dirty="0">
                <a:solidFill>
                  <a:srgbClr val="222222"/>
                </a:solidFill>
                <a:effectLst/>
                <a:latin typeface="Arial" panose="020B0604020202020204" pitchFamily="34" charset="0"/>
              </a:rPr>
              <a:t> your notes and re-read your notes or write down how the material you've just covered relates to your question or task</a:t>
            </a:r>
          </a:p>
          <a:p>
            <a:endParaRPr lang="en-US" dirty="0"/>
          </a:p>
        </p:txBody>
      </p:sp>
    </p:spTree>
    <p:extLst>
      <p:ext uri="{BB962C8B-B14F-4D97-AF65-F5344CB8AC3E}">
        <p14:creationId xmlns:p14="http://schemas.microsoft.com/office/powerpoint/2010/main" val="358526173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{32EB7B5A-3810-4A5E-8A77-CEA2DE5EAE21}tf10001105</Template>
  <TotalTime>47</TotalTime>
  <Words>1043</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Franklin Gothic Book</vt:lpstr>
      <vt:lpstr>Crop</vt:lpstr>
      <vt:lpstr>NOTE TAKING</vt:lpstr>
      <vt:lpstr>Definition:</vt:lpstr>
      <vt:lpstr>Purpose:</vt:lpstr>
      <vt:lpstr>Note Taking Methods:</vt:lpstr>
      <vt:lpstr>The Cornell method </vt:lpstr>
      <vt:lpstr>PowerPoint Presentation</vt:lpstr>
      <vt:lpstr>Example:</vt:lpstr>
      <vt:lpstr>SQ3R</vt:lpstr>
      <vt:lpstr>PowerPoint Presentation</vt:lpstr>
      <vt:lpstr>PowerPoint Presentation</vt:lpstr>
      <vt:lpstr>Concept maps and mind maps </vt:lpstr>
      <vt:lpstr>PowerPoint Presentation</vt:lpstr>
      <vt:lpstr>Charting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Maleeha Imran</dc:creator>
  <cp:lastModifiedBy>Maleeha Imran</cp:lastModifiedBy>
  <cp:revision>6</cp:revision>
  <dcterms:created xsi:type="dcterms:W3CDTF">2021-01-26T14:40:53Z</dcterms:created>
  <dcterms:modified xsi:type="dcterms:W3CDTF">2021-01-26T15:28:48Z</dcterms:modified>
</cp:coreProperties>
</file>