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46"/>
  </p:notesMasterIdLst>
  <p:sldIdLst>
    <p:sldId id="300"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60066"/>
    <a:srgbClr val="FFFFFF"/>
    <a:srgbClr val="FF9933"/>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65" d="100"/>
          <a:sy n="65" d="100"/>
        </p:scale>
        <p:origin x="-11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62565E0-88AA-46FB-A703-749A91F365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3A60B8C9-370D-47FC-A132-A9466AAFE88B}"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AD2E78E3-4434-4AB0-A207-0478A287E6B4}"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C11C1AB2-8912-4C6A-BA98-A0E62C8C24A2}" type="slidenum">
              <a:rPr lang="en-US" smtClean="0">
                <a:cs typeface="Times New Roman" pitchFamily="18" charset="0"/>
              </a:rPr>
              <a:pPr/>
              <a:t>38</a:t>
            </a:fld>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341472C-3E3B-45B0-AD52-739B2F616CBB}" type="slidenum">
              <a:rPr lang="en-US" sz="1200"/>
              <a:pPr algn="r"/>
              <a:t>40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CE95F4A-3C55-408B-B31C-A336C2B570B1}" type="slidenum">
              <a:rPr lang="en-US" sz="1200"/>
              <a:pPr algn="r"/>
              <a:t>42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7078217D-D4E6-4E6E-BCE4-94017EA7D5A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DA639FC1-E588-4CBC-B892-9E561DEA32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rgbClr val="FFFFE1"/>
                  </a:solidFill>
                </a:rPr>
                <a:t>by Jeff Madura</a:t>
              </a:r>
              <a:endParaRPr lang="en-US" sz="2400" dirty="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7C450215-C13C-45B9-B186-73ECC6A7C79D}" type="slidenum">
              <a:rPr lang="en-US">
                <a:solidFill>
                  <a:srgbClr val="000000"/>
                </a:solidFill>
              </a:rPr>
              <a:pPr/>
              <a:t>1</a:t>
            </a:fld>
            <a:endParaRPr lang="en-US">
              <a:solidFill>
                <a:srgbClr val="000000"/>
              </a:solidFill>
            </a:endParaRPr>
          </a:p>
        </p:txBody>
      </p:sp>
      <p:pic>
        <p:nvPicPr>
          <p:cNvPr id="5123"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56A1622-9D40-4EC0-B6B0-23782360614A}" type="slidenum">
              <a:rPr lang="en-US" smtClean="0"/>
              <a:pPr>
                <a:defRPr/>
              </a:pPr>
              <a:t>10</a:t>
            </a:fld>
            <a:endParaRPr lang="en-US" smtClean="0"/>
          </a:p>
        </p:txBody>
      </p:sp>
      <p:sp>
        <p:nvSpPr>
          <p:cNvPr id="13315"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Factors That Affect the Spread</a:t>
            </a:r>
          </a:p>
        </p:txBody>
      </p:sp>
      <p:sp>
        <p:nvSpPr>
          <p:cNvPr id="13316" name="Rectangle 3"/>
          <p:cNvSpPr>
            <a:spLocks noGrp="1" noChangeArrowheads="1"/>
          </p:cNvSpPr>
          <p:nvPr>
            <p:ph type="body" idx="4294967295"/>
          </p:nvPr>
        </p:nvSpPr>
        <p:spPr bwMode="auto">
          <a:xfrm>
            <a:off x="914400" y="1143000"/>
            <a:ext cx="8077200" cy="5334000"/>
          </a:xfrm>
          <a:prstGeom prst="rect">
            <a:avLst/>
          </a:prstGeom>
          <a:noFill/>
          <a:ln>
            <a:miter lim="800000"/>
            <a:headEnd/>
            <a:tailEnd/>
          </a:ln>
        </p:spPr>
        <p:txBody>
          <a:bodyPr/>
          <a:lstStyle/>
          <a:p>
            <a:pPr marL="395288" indent="-395288">
              <a:buFont typeface="Wingdings" pitchFamily="2" charset="2"/>
              <a:buAutoNum type="arabicPeriod"/>
            </a:pPr>
            <a:r>
              <a:rPr lang="en-US" sz="2600" b="1" smtClean="0"/>
              <a:t>Order costs</a:t>
            </a:r>
            <a:r>
              <a:rPr lang="en-US" sz="2600" smtClean="0"/>
              <a:t>: Costs of processing orders, including clearing costs and the costs of recording transactions.</a:t>
            </a:r>
          </a:p>
          <a:p>
            <a:pPr marL="395288" indent="-395288">
              <a:buFont typeface="Wingdings" pitchFamily="2" charset="2"/>
              <a:buAutoNum type="arabicPeriod"/>
            </a:pPr>
            <a:r>
              <a:rPr lang="en-US" sz="2600" b="1" smtClean="0"/>
              <a:t>Inventory costs</a:t>
            </a:r>
            <a:r>
              <a:rPr lang="en-US" sz="2600" smtClean="0"/>
              <a:t>: Costs of maintaining an inventory of a particular currency.</a:t>
            </a:r>
          </a:p>
          <a:p>
            <a:pPr marL="395288" indent="-395288">
              <a:buFont typeface="Wingdings" pitchFamily="2" charset="2"/>
              <a:buAutoNum type="arabicPeriod"/>
            </a:pPr>
            <a:r>
              <a:rPr lang="en-US" sz="2600" b="1" smtClean="0"/>
              <a:t>Competition</a:t>
            </a:r>
            <a:r>
              <a:rPr lang="en-US" sz="2600" smtClean="0"/>
              <a:t>: The more intense the competition, the smaller the spread quoted by intermediaries.</a:t>
            </a:r>
          </a:p>
          <a:p>
            <a:pPr marL="395288" indent="-395288">
              <a:buFont typeface="Wingdings" pitchFamily="2" charset="2"/>
              <a:buAutoNum type="arabicPeriod"/>
            </a:pPr>
            <a:r>
              <a:rPr lang="en-US" sz="2600" b="1" smtClean="0"/>
              <a:t>Volume</a:t>
            </a:r>
            <a:r>
              <a:rPr lang="en-US" sz="2600" smtClean="0"/>
              <a:t>: Currencies that have a large trading volume are more liquid because there are numerous buyers and sellers at any given time.</a:t>
            </a:r>
          </a:p>
          <a:p>
            <a:pPr marL="395288" indent="-395288">
              <a:buFont typeface="Wingdings" pitchFamily="2" charset="2"/>
              <a:buAutoNum type="arabicPeriod"/>
            </a:pPr>
            <a:r>
              <a:rPr lang="en-US" sz="2600" b="1" smtClean="0"/>
              <a:t>Currency risk</a:t>
            </a:r>
            <a:r>
              <a:rPr lang="en-US" sz="2600" smtClean="0"/>
              <a:t>: Economic or political conditions that cause the demand for and supply of the currency to change abruptly.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BD4771A-9FDB-46B7-B298-A3D722ACA919}" type="slidenum">
              <a:rPr lang="en-US" smtClean="0"/>
              <a:pPr>
                <a:defRPr/>
              </a:pPr>
              <a:t>11</a:t>
            </a:fld>
            <a:endParaRPr lang="en-US" smtClean="0"/>
          </a:p>
        </p:txBody>
      </p:sp>
      <p:sp>
        <p:nvSpPr>
          <p:cNvPr id="14339" name="Rectangle 2"/>
          <p:cNvSpPr>
            <a:spLocks noGrp="1" noChangeArrowheads="1"/>
          </p:cNvSpPr>
          <p:nvPr>
            <p:ph type="title" idx="4294967295"/>
          </p:nvPr>
        </p:nvSpPr>
        <p:spPr bwMode="auto">
          <a:xfrm>
            <a:off x="685800" y="0"/>
            <a:ext cx="8229600" cy="838200"/>
          </a:xfrm>
          <a:prstGeom prst="rect">
            <a:avLst/>
          </a:prstGeom>
          <a:noFill/>
          <a:ln>
            <a:miter lim="800000"/>
            <a:headEnd/>
            <a:tailEnd/>
          </a:ln>
        </p:spPr>
        <p:txBody>
          <a:bodyPr anchor="ctr"/>
          <a:lstStyle/>
          <a:p>
            <a:r>
              <a:rPr lang="en-US" sz="2800" smtClean="0">
                <a:solidFill>
                  <a:schemeClr val="bg1"/>
                </a:solidFill>
              </a:rPr>
              <a:t>Interpreting Foreign Exchange Quotations</a:t>
            </a:r>
          </a:p>
        </p:txBody>
      </p:sp>
      <p:sp>
        <p:nvSpPr>
          <p:cNvPr id="14340" name="Rectangle 3"/>
          <p:cNvSpPr>
            <a:spLocks noGrp="1" noChangeArrowheads="1"/>
          </p:cNvSpPr>
          <p:nvPr>
            <p:ph type="body" idx="4294967295"/>
          </p:nvPr>
        </p:nvSpPr>
        <p:spPr bwMode="auto">
          <a:xfrm>
            <a:off x="9906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800" b="1" smtClean="0"/>
              <a:t>Direct Quotation </a:t>
            </a:r>
            <a:r>
              <a:rPr lang="en-US" sz="2800" smtClean="0"/>
              <a:t>represents the value of a foreign currency in dollars (number of dollars per currency).</a:t>
            </a:r>
          </a:p>
          <a:p>
            <a:pPr marL="869950" lvl="1" indent="-412750">
              <a:spcAft>
                <a:spcPts val="1200"/>
              </a:spcAft>
              <a:buFont typeface="Wingdings" pitchFamily="2" charset="2"/>
              <a:buNone/>
            </a:pPr>
            <a:r>
              <a:rPr lang="en-US" sz="2400" smtClean="0"/>
              <a:t>Example: $1.40 per Euro</a:t>
            </a:r>
          </a:p>
          <a:p>
            <a:pPr marL="495300" indent="-495300">
              <a:buFont typeface="Wingdings" pitchFamily="2" charset="2"/>
              <a:buAutoNum type="arabicPeriod"/>
            </a:pPr>
            <a:r>
              <a:rPr lang="en-US" sz="2800" b="1" smtClean="0"/>
              <a:t>Indirect quotation </a:t>
            </a:r>
            <a:r>
              <a:rPr lang="en-US" sz="2800" smtClean="0"/>
              <a:t>represents the number of units of a foreign currency per dollar.</a:t>
            </a:r>
          </a:p>
          <a:p>
            <a:pPr marL="869950" lvl="1" indent="-412750">
              <a:spcAft>
                <a:spcPts val="1200"/>
              </a:spcAft>
              <a:buFont typeface="Wingdings" pitchFamily="2" charset="2"/>
              <a:buNone/>
            </a:pPr>
            <a:r>
              <a:rPr lang="en-US" sz="2400" smtClean="0"/>
              <a:t>Example: €0.7143 per Dollar</a:t>
            </a:r>
          </a:p>
          <a:p>
            <a:pPr marL="869950" lvl="1" indent="-412750">
              <a:spcAft>
                <a:spcPts val="1200"/>
              </a:spcAft>
              <a:buFont typeface="Wingdings" pitchFamily="2" charset="2"/>
              <a:buNone/>
            </a:pPr>
            <a:r>
              <a:rPr lang="en-US" sz="2400" smtClean="0"/>
              <a:t>Indirect quotation = 1 / Direct quotation</a:t>
            </a:r>
            <a:endParaRPr lang="en-US"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07D53DE-4737-414D-84D1-954FCF1829DC}" type="slidenum">
              <a:rPr lang="en-US" smtClean="0"/>
              <a:pPr>
                <a:defRPr/>
              </a:pPr>
              <a:t>12</a:t>
            </a:fld>
            <a:endParaRPr lang="en-US" smtClean="0"/>
          </a:p>
        </p:txBody>
      </p:sp>
      <p:sp>
        <p:nvSpPr>
          <p:cNvPr id="15363" name="Rectangle 2"/>
          <p:cNvSpPr>
            <a:spLocks noGrp="1" noChangeArrowheads="1"/>
          </p:cNvSpPr>
          <p:nvPr>
            <p:ph type="title" idx="4294967295"/>
          </p:nvPr>
        </p:nvSpPr>
        <p:spPr bwMode="auto">
          <a:xfrm>
            <a:off x="304800" y="0"/>
            <a:ext cx="8839200" cy="838200"/>
          </a:xfrm>
          <a:prstGeom prst="rect">
            <a:avLst/>
          </a:prstGeom>
          <a:noFill/>
          <a:ln>
            <a:miter lim="800000"/>
            <a:headEnd/>
            <a:tailEnd/>
          </a:ln>
        </p:spPr>
        <p:txBody>
          <a:bodyPr anchor="ctr"/>
          <a:lstStyle/>
          <a:p>
            <a:r>
              <a:rPr lang="en-US" sz="2600" smtClean="0">
                <a:solidFill>
                  <a:schemeClr val="bg1"/>
                </a:solidFill>
              </a:rPr>
              <a:t>Exhibit 3.2 </a:t>
            </a:r>
            <a:r>
              <a:rPr lang="en-US" sz="2600" b="0" smtClean="0">
                <a:solidFill>
                  <a:schemeClr val="bg1"/>
                </a:solidFill>
              </a:rPr>
              <a:t>Direct and Indirect Exchange Rate Quotations</a:t>
            </a:r>
          </a:p>
        </p:txBody>
      </p:sp>
      <p:pic>
        <p:nvPicPr>
          <p:cNvPr id="15364" name="Picture 1"/>
          <p:cNvPicPr>
            <a:picLocks noChangeAspect="1"/>
          </p:cNvPicPr>
          <p:nvPr/>
        </p:nvPicPr>
        <p:blipFill>
          <a:blip r:embed="rId2" cstate="print"/>
          <a:srcRect/>
          <a:stretch>
            <a:fillRect/>
          </a:stretch>
        </p:blipFill>
        <p:spPr bwMode="auto">
          <a:xfrm>
            <a:off x="815976" y="1752600"/>
            <a:ext cx="8120924" cy="2590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6A5F97D-AE8B-4266-A970-1B111220206B}" type="slidenum">
              <a:rPr lang="en-US" smtClean="0"/>
              <a:pPr>
                <a:defRPr/>
              </a:pPr>
              <a:t>13</a:t>
            </a:fld>
            <a:endParaRPr lang="en-US" smtClean="0"/>
          </a:p>
        </p:txBody>
      </p:sp>
      <p:sp>
        <p:nvSpPr>
          <p:cNvPr id="1638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Interpreting Changes in Exchange Rates</a:t>
            </a:r>
          </a:p>
        </p:txBody>
      </p:sp>
      <p:sp>
        <p:nvSpPr>
          <p:cNvPr id="16388" name="Rectangle 3"/>
          <p:cNvSpPr>
            <a:spLocks noGrp="1" noChangeArrowheads="1"/>
          </p:cNvSpPr>
          <p:nvPr>
            <p:ph type="body" idx="4294967295"/>
          </p:nvPr>
        </p:nvSpPr>
        <p:spPr bwMode="auto">
          <a:xfrm>
            <a:off x="990600" y="1447800"/>
            <a:ext cx="7315200" cy="47244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800" smtClean="0"/>
              <a:t>When the euro is </a:t>
            </a:r>
            <a:r>
              <a:rPr lang="en-US" sz="2800" b="1" smtClean="0"/>
              <a:t>appreciating</a:t>
            </a:r>
            <a:r>
              <a:rPr lang="en-US" sz="2800" smtClean="0"/>
              <a:t> against the dollar (based on an upward movement of the direct exchange rate of the euro), the indirect exchange rate of the euro is declining.</a:t>
            </a:r>
          </a:p>
          <a:p>
            <a:pPr marL="495300" indent="-495300">
              <a:buFont typeface="Wingdings" pitchFamily="2" charset="2"/>
              <a:buAutoNum type="arabicPeriod"/>
            </a:pPr>
            <a:r>
              <a:rPr lang="en-US" sz="2800" smtClean="0"/>
              <a:t>When the euro is </a:t>
            </a:r>
            <a:r>
              <a:rPr lang="en-US" sz="2800" b="1" smtClean="0"/>
              <a:t>depreciating</a:t>
            </a:r>
            <a:r>
              <a:rPr lang="en-US" sz="2800" smtClean="0"/>
              <a:t> (based on a downward movement of the direct exchange rate) against the dollar, the indirect exchange rate is rising.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91A6940-B3F2-47BF-9656-0FB77F6F77A1}" type="slidenum">
              <a:rPr lang="en-US" smtClean="0"/>
              <a:pPr>
                <a:defRPr/>
              </a:pPr>
              <a:t>14</a:t>
            </a:fld>
            <a:endParaRPr lang="en-US" smtClean="0"/>
          </a:p>
        </p:txBody>
      </p:sp>
      <p:sp>
        <p:nvSpPr>
          <p:cNvPr id="17411"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600" smtClean="0">
                <a:solidFill>
                  <a:schemeClr val="bg1"/>
                </a:solidFill>
              </a:rPr>
              <a:t>Exhibit 3.3 </a:t>
            </a:r>
            <a:r>
              <a:rPr lang="en-US" sz="2600" b="0" smtClean="0">
                <a:solidFill>
                  <a:schemeClr val="bg1"/>
                </a:solidFill>
              </a:rPr>
              <a:t>Relationship Between the Direct and Indirect Exchange Rates Over Time</a:t>
            </a:r>
          </a:p>
        </p:txBody>
      </p:sp>
      <p:pic>
        <p:nvPicPr>
          <p:cNvPr id="17412" name="Picture 1"/>
          <p:cNvPicPr>
            <a:picLocks noChangeAspect="1"/>
          </p:cNvPicPr>
          <p:nvPr/>
        </p:nvPicPr>
        <p:blipFill>
          <a:blip r:embed="rId2" cstate="print"/>
          <a:srcRect/>
          <a:stretch>
            <a:fillRect/>
          </a:stretch>
        </p:blipFill>
        <p:spPr bwMode="auto">
          <a:xfrm>
            <a:off x="1676400" y="1219200"/>
            <a:ext cx="5715000" cy="53292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7180FE4-44AA-4A7D-A1D5-8D0F2E5EE570}" type="slidenum">
              <a:rPr lang="en-US" smtClean="0"/>
              <a:pPr>
                <a:defRPr/>
              </a:pPr>
              <a:t>15</a:t>
            </a:fld>
            <a:endParaRPr lang="en-US" smtClean="0"/>
          </a:p>
        </p:txBody>
      </p:sp>
      <p:sp>
        <p:nvSpPr>
          <p:cNvPr id="18435"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800" smtClean="0">
                <a:solidFill>
                  <a:schemeClr val="bg1"/>
                </a:solidFill>
              </a:rPr>
              <a:t>Cross Exchange Rates</a:t>
            </a:r>
          </a:p>
        </p:txBody>
      </p:sp>
      <p:sp>
        <p:nvSpPr>
          <p:cNvPr id="18436" name="Rectangle 3"/>
          <p:cNvSpPr>
            <a:spLocks noGrp="1" noChangeArrowheads="1"/>
          </p:cNvSpPr>
          <p:nvPr>
            <p:ph type="body" idx="4294967295"/>
          </p:nvPr>
        </p:nvSpPr>
        <p:spPr bwMode="auto">
          <a:xfrm>
            <a:off x="990600" y="1447800"/>
            <a:ext cx="8001000" cy="4724400"/>
          </a:xfrm>
          <a:prstGeom prst="rect">
            <a:avLst/>
          </a:prstGeom>
          <a:noFill/>
          <a:ln>
            <a:miter lim="800000"/>
            <a:headEnd/>
            <a:tailEnd/>
          </a:ln>
        </p:spPr>
        <p:txBody>
          <a:bodyPr/>
          <a:lstStyle/>
          <a:p>
            <a:pPr marL="495300" indent="-495300">
              <a:spcAft>
                <a:spcPts val="1200"/>
              </a:spcAft>
              <a:buFont typeface="Wingdings" pitchFamily="2" charset="2"/>
              <a:buAutoNum type="arabicPeriod"/>
            </a:pPr>
            <a:r>
              <a:rPr lang="en-US" sz="2400" b="1" smtClean="0"/>
              <a:t>Cross exchange rate </a:t>
            </a:r>
            <a:r>
              <a:rPr lang="en-US" sz="2400" smtClean="0"/>
              <a:t>is the amount of one foreign currency per unit of another foreign currency</a:t>
            </a:r>
          </a:p>
          <a:p>
            <a:pPr marL="495300" indent="-495300">
              <a:buFont typeface="Wingdings" pitchFamily="2" charset="2"/>
              <a:buAutoNum type="arabicPeriod"/>
            </a:pPr>
            <a:r>
              <a:rPr lang="en-US" sz="2400" b="1" smtClean="0"/>
              <a:t>Example </a:t>
            </a:r>
            <a:endParaRPr lang="en-US" sz="2400" smtClean="0"/>
          </a:p>
          <a:p>
            <a:pPr marL="495300" indent="-495300">
              <a:buFont typeface="Wingdings" pitchFamily="2" charset="2"/>
              <a:buNone/>
            </a:pPr>
            <a:r>
              <a:rPr lang="en-US" sz="2400" smtClean="0"/>
              <a:t>	Value of peso = $0.07</a:t>
            </a:r>
          </a:p>
          <a:p>
            <a:pPr marL="495300" indent="-495300">
              <a:buFont typeface="Wingdings" pitchFamily="2" charset="2"/>
              <a:buNone/>
            </a:pPr>
            <a:r>
              <a:rPr lang="en-US" sz="2400" smtClean="0"/>
              <a:t>	Value of Canadian dollar = $0.70</a:t>
            </a:r>
          </a:p>
          <a:p>
            <a:pPr marL="495300" indent="-495300">
              <a:buFont typeface="Wingdings" pitchFamily="2" charset="2"/>
              <a:buNone/>
            </a:pPr>
            <a:endParaRPr lang="en-US" sz="1200" smtClean="0"/>
          </a:p>
          <a:p>
            <a:pPr marL="495300" indent="-495300">
              <a:buFont typeface="Wingdings" pitchFamily="2" charset="2"/>
              <a:buNone/>
            </a:pPr>
            <a:r>
              <a:rPr lang="en-US" sz="2400" smtClean="0"/>
              <a:t>	Value of peso in C$ = 	</a:t>
            </a:r>
            <a:r>
              <a:rPr lang="en-US" sz="2400" u="sng" smtClean="0"/>
              <a:t>Value of peso in $  </a:t>
            </a:r>
          </a:p>
          <a:p>
            <a:pPr marL="495300" indent="-495300">
              <a:spcAft>
                <a:spcPts val="1200"/>
              </a:spcAft>
              <a:buFont typeface="Wingdings" pitchFamily="2" charset="2"/>
              <a:buNone/>
            </a:pPr>
            <a:r>
              <a:rPr lang="en-US" sz="2400" smtClean="0"/>
              <a:t>					Value of C$ in $	</a:t>
            </a:r>
          </a:p>
          <a:p>
            <a:pPr marL="495300" indent="-495300">
              <a:buFont typeface="Wingdings" pitchFamily="2" charset="2"/>
              <a:buNone/>
            </a:pPr>
            <a:r>
              <a:rPr lang="en-US" sz="2400" smtClean="0"/>
              <a:t>				   = 	</a:t>
            </a:r>
            <a:r>
              <a:rPr lang="en-US" sz="2400" u="sng" smtClean="0"/>
              <a:t>$0.07</a:t>
            </a:r>
            <a:r>
              <a:rPr lang="en-US" sz="2400" smtClean="0"/>
              <a:t>	 =   C$ 0.10</a:t>
            </a:r>
          </a:p>
          <a:p>
            <a:pPr marL="495300" indent="-495300">
              <a:buFont typeface="Wingdings" pitchFamily="2" charset="2"/>
              <a:buNone/>
            </a:pPr>
            <a:r>
              <a:rPr lang="en-US" sz="2400" smtClean="0"/>
              <a:t>					$0.70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E5F9E83-46FA-40F0-89E1-408FE8F2BC46}" type="slidenum">
              <a:rPr lang="en-US" smtClean="0"/>
              <a:pPr>
                <a:defRPr/>
              </a:pPr>
              <a:t>16</a:t>
            </a:fld>
            <a:endParaRPr lang="en-US" smtClean="0"/>
          </a:p>
        </p:txBody>
      </p:sp>
      <p:sp>
        <p:nvSpPr>
          <p:cNvPr id="19459" name="Rectangle 2"/>
          <p:cNvSpPr>
            <a:spLocks noGrp="1" noChangeArrowheads="1"/>
          </p:cNvSpPr>
          <p:nvPr>
            <p:ph type="title" idx="4294967295"/>
          </p:nvPr>
        </p:nvSpPr>
        <p:spPr bwMode="auto">
          <a:xfrm>
            <a:off x="762000" y="12700"/>
            <a:ext cx="7315200" cy="825500"/>
          </a:xfrm>
          <a:prstGeom prst="rect">
            <a:avLst/>
          </a:prstGeom>
          <a:noFill/>
          <a:ln>
            <a:miter lim="800000"/>
            <a:headEnd/>
            <a:tailEnd/>
          </a:ln>
        </p:spPr>
        <p:txBody>
          <a:bodyPr anchor="ctr"/>
          <a:lstStyle/>
          <a:p>
            <a:r>
              <a:rPr lang="en-US" sz="2800" smtClean="0">
                <a:solidFill>
                  <a:schemeClr val="bg1"/>
                </a:solidFill>
              </a:rPr>
              <a:t>Currency Derivatives</a:t>
            </a:r>
          </a:p>
        </p:txBody>
      </p:sp>
      <p:sp>
        <p:nvSpPr>
          <p:cNvPr id="19460" name="Rectangle 3"/>
          <p:cNvSpPr>
            <a:spLocks noGrp="1" noChangeArrowheads="1"/>
          </p:cNvSpPr>
          <p:nvPr>
            <p:ph type="body" idx="4294967295"/>
          </p:nvPr>
        </p:nvSpPr>
        <p:spPr bwMode="auto">
          <a:xfrm>
            <a:off x="990600" y="1219200"/>
            <a:ext cx="7315200" cy="4038600"/>
          </a:xfrm>
          <a:prstGeom prst="rect">
            <a:avLst/>
          </a:prstGeom>
          <a:noFill/>
          <a:ln>
            <a:miter lim="800000"/>
            <a:headEnd/>
            <a:tailEnd/>
          </a:ln>
        </p:spPr>
        <p:txBody>
          <a:bodyPr/>
          <a:lstStyle/>
          <a:p>
            <a:pPr marL="395288" indent="-395288">
              <a:lnSpc>
                <a:spcPct val="90000"/>
              </a:lnSpc>
              <a:spcAft>
                <a:spcPts val="1200"/>
              </a:spcAft>
              <a:buFont typeface="Wingdings" pitchFamily="2" charset="2"/>
              <a:buAutoNum type="arabicPeriod"/>
            </a:pPr>
            <a:r>
              <a:rPr lang="en-US" sz="2800" b="1" smtClean="0"/>
              <a:t>Forward Contracts</a:t>
            </a:r>
            <a:r>
              <a:rPr lang="en-US" sz="2800" smtClean="0"/>
              <a:t>: agreements between a foreign exchange dealer and an MNC that specifies the currencies to be exchanged, the exchange rate, and the date at which the transaction will occur. </a:t>
            </a:r>
          </a:p>
          <a:p>
            <a:pPr marL="795338" lvl="1" indent="-395288">
              <a:lnSpc>
                <a:spcPct val="90000"/>
              </a:lnSpc>
              <a:spcAft>
                <a:spcPts val="1200"/>
              </a:spcAft>
            </a:pPr>
            <a:r>
              <a:rPr lang="en-US" sz="2800" smtClean="0"/>
              <a:t>The </a:t>
            </a:r>
            <a:r>
              <a:rPr lang="en-US" sz="2800" b="1" smtClean="0"/>
              <a:t>forward</a:t>
            </a:r>
            <a:r>
              <a:rPr lang="en-US" sz="2800" smtClean="0"/>
              <a:t> </a:t>
            </a:r>
            <a:r>
              <a:rPr lang="en-US" sz="2800" b="1" smtClean="0"/>
              <a:t>rate</a:t>
            </a:r>
            <a:r>
              <a:rPr lang="en-US" sz="2800" smtClean="0"/>
              <a:t> is the exchange rate specified by the forward contract.</a:t>
            </a:r>
          </a:p>
          <a:p>
            <a:pPr marL="795338" lvl="1" indent="-395288">
              <a:lnSpc>
                <a:spcPct val="90000"/>
              </a:lnSpc>
            </a:pPr>
            <a:r>
              <a:rPr lang="en-US" sz="2800" smtClean="0"/>
              <a:t>The </a:t>
            </a:r>
            <a:r>
              <a:rPr lang="en-US" sz="2800" b="1" smtClean="0"/>
              <a:t>forward market </a:t>
            </a:r>
            <a:r>
              <a:rPr lang="en-US" sz="2800" smtClean="0"/>
              <a:t>is the over-the-counter market where forward contracts are traded.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86747FE-04A1-4AA3-9AEF-C0F0EB841E5E}" type="slidenum">
              <a:rPr lang="en-US" smtClean="0"/>
              <a:pPr>
                <a:defRPr/>
              </a:pPr>
              <a:t>17</a:t>
            </a:fld>
            <a:endParaRPr lang="en-US" smtClean="0"/>
          </a:p>
        </p:txBody>
      </p:sp>
      <p:sp>
        <p:nvSpPr>
          <p:cNvPr id="20483" name="Rectangle 2"/>
          <p:cNvSpPr>
            <a:spLocks noGrp="1" noChangeArrowheads="1"/>
          </p:cNvSpPr>
          <p:nvPr>
            <p:ph type="title" idx="4294967295"/>
          </p:nvPr>
        </p:nvSpPr>
        <p:spPr bwMode="auto">
          <a:xfrm>
            <a:off x="762000" y="12700"/>
            <a:ext cx="7315200" cy="825500"/>
          </a:xfrm>
          <a:prstGeom prst="rect">
            <a:avLst/>
          </a:prstGeom>
          <a:noFill/>
          <a:ln>
            <a:miter lim="800000"/>
            <a:headEnd/>
            <a:tailEnd/>
          </a:ln>
        </p:spPr>
        <p:txBody>
          <a:bodyPr anchor="ctr"/>
          <a:lstStyle/>
          <a:p>
            <a:r>
              <a:rPr lang="en-US" sz="2800" smtClean="0">
                <a:solidFill>
                  <a:schemeClr val="bg1"/>
                </a:solidFill>
              </a:rPr>
              <a:t>Currency Derivatives</a:t>
            </a:r>
          </a:p>
        </p:txBody>
      </p:sp>
      <p:sp>
        <p:nvSpPr>
          <p:cNvPr id="20484" name="Rectangle 3"/>
          <p:cNvSpPr>
            <a:spLocks noGrp="1" noChangeArrowheads="1"/>
          </p:cNvSpPr>
          <p:nvPr>
            <p:ph type="body" idx="4294967295"/>
          </p:nvPr>
        </p:nvSpPr>
        <p:spPr bwMode="auto">
          <a:xfrm>
            <a:off x="990600" y="1219200"/>
            <a:ext cx="7315200" cy="4038600"/>
          </a:xfrm>
          <a:prstGeom prst="rect">
            <a:avLst/>
          </a:prstGeom>
          <a:noFill/>
          <a:ln>
            <a:miter lim="800000"/>
            <a:headEnd/>
            <a:tailEnd/>
          </a:ln>
        </p:spPr>
        <p:txBody>
          <a:bodyPr/>
          <a:lstStyle/>
          <a:p>
            <a:pPr marL="514350" indent="-514350">
              <a:lnSpc>
                <a:spcPct val="90000"/>
              </a:lnSpc>
              <a:spcAft>
                <a:spcPts val="1800"/>
              </a:spcAft>
              <a:buFontTx/>
              <a:buAutoNum type="arabicPeriod" startAt="2"/>
            </a:pPr>
            <a:r>
              <a:rPr lang="en-US" sz="2800" b="1" smtClean="0"/>
              <a:t>Futures Contracts</a:t>
            </a:r>
            <a:r>
              <a:rPr lang="en-US" sz="2800" smtClean="0"/>
              <a:t>: similar to forward contracts but sold on an exchange</a:t>
            </a:r>
          </a:p>
          <a:p>
            <a:pPr marL="795338" lvl="1" indent="-395288">
              <a:lnSpc>
                <a:spcPct val="90000"/>
              </a:lnSpc>
              <a:spcAft>
                <a:spcPts val="1800"/>
              </a:spcAft>
            </a:pPr>
            <a:r>
              <a:rPr lang="en-US" sz="2400" smtClean="0"/>
              <a:t>Specifies a </a:t>
            </a:r>
            <a:r>
              <a:rPr lang="en-US" sz="2400" b="1" smtClean="0"/>
              <a:t>standard</a:t>
            </a:r>
            <a:r>
              <a:rPr lang="en-US" sz="2400" smtClean="0"/>
              <a:t> volume of a particular currency to be exchanged on a specific settlement date.</a:t>
            </a:r>
          </a:p>
          <a:p>
            <a:pPr marL="795338" lvl="1" indent="-395288">
              <a:lnSpc>
                <a:spcPct val="90000"/>
              </a:lnSpc>
              <a:spcAft>
                <a:spcPts val="1800"/>
              </a:spcAft>
            </a:pPr>
            <a:r>
              <a:rPr lang="en-US" sz="2400" smtClean="0"/>
              <a:t>The </a:t>
            </a:r>
            <a:r>
              <a:rPr lang="en-US" sz="2400" b="1" smtClean="0"/>
              <a:t>futures rate </a:t>
            </a:r>
            <a:r>
              <a:rPr lang="en-US" sz="2400" smtClean="0"/>
              <a:t>is the exchange rate at which one can purchase or sell a specified currency on the specified settlement date.</a:t>
            </a:r>
          </a:p>
          <a:p>
            <a:pPr marL="795338" lvl="1" indent="-395288">
              <a:lnSpc>
                <a:spcPct val="90000"/>
              </a:lnSpc>
            </a:pPr>
            <a:r>
              <a:rPr lang="en-US" sz="2400" smtClean="0"/>
              <a:t>The </a:t>
            </a:r>
            <a:r>
              <a:rPr lang="en-US" sz="2400" b="1" smtClean="0"/>
              <a:t>future spot rate </a:t>
            </a:r>
            <a:r>
              <a:rPr lang="en-US" sz="2400" smtClean="0"/>
              <a:t>is the spot rate that will exist at a future point in time and is uncertain as of today.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553FAA1-E7A7-41D0-9FC3-6ADF22A1467C}" type="slidenum">
              <a:rPr lang="en-US" smtClean="0"/>
              <a:pPr>
                <a:defRPr/>
              </a:pPr>
              <a:t>18</a:t>
            </a:fld>
            <a:endParaRPr lang="en-US" smtClean="0"/>
          </a:p>
        </p:txBody>
      </p:sp>
      <p:sp>
        <p:nvSpPr>
          <p:cNvPr id="21507" name="Rectangle 2"/>
          <p:cNvSpPr>
            <a:spLocks noGrp="1" noChangeArrowheads="1"/>
          </p:cNvSpPr>
          <p:nvPr>
            <p:ph type="title" idx="4294967295"/>
          </p:nvPr>
        </p:nvSpPr>
        <p:spPr bwMode="auto">
          <a:xfrm>
            <a:off x="762000" y="12700"/>
            <a:ext cx="7315200" cy="825500"/>
          </a:xfrm>
          <a:prstGeom prst="rect">
            <a:avLst/>
          </a:prstGeom>
          <a:noFill/>
          <a:ln>
            <a:miter lim="800000"/>
            <a:headEnd/>
            <a:tailEnd/>
          </a:ln>
        </p:spPr>
        <p:txBody>
          <a:bodyPr anchor="ctr"/>
          <a:lstStyle/>
          <a:p>
            <a:r>
              <a:rPr lang="en-US" sz="2800" smtClean="0">
                <a:solidFill>
                  <a:schemeClr val="bg1"/>
                </a:solidFill>
              </a:rPr>
              <a:t>Currency Derivatives</a:t>
            </a:r>
          </a:p>
        </p:txBody>
      </p:sp>
      <p:sp>
        <p:nvSpPr>
          <p:cNvPr id="21508" name="Rectangle 3"/>
          <p:cNvSpPr>
            <a:spLocks noGrp="1" noChangeArrowheads="1"/>
          </p:cNvSpPr>
          <p:nvPr>
            <p:ph type="body" idx="4294967295"/>
          </p:nvPr>
        </p:nvSpPr>
        <p:spPr bwMode="auto">
          <a:xfrm>
            <a:off x="990600" y="1219200"/>
            <a:ext cx="7315200" cy="4038600"/>
          </a:xfrm>
          <a:prstGeom prst="rect">
            <a:avLst/>
          </a:prstGeom>
          <a:noFill/>
          <a:ln>
            <a:miter lim="800000"/>
            <a:headEnd/>
            <a:tailEnd/>
          </a:ln>
        </p:spPr>
        <p:txBody>
          <a:bodyPr/>
          <a:lstStyle/>
          <a:p>
            <a:pPr marL="514350" indent="-514350">
              <a:lnSpc>
                <a:spcPct val="90000"/>
              </a:lnSpc>
              <a:spcAft>
                <a:spcPts val="1800"/>
              </a:spcAft>
              <a:buFontTx/>
              <a:buAutoNum type="arabicPeriod" startAt="3"/>
            </a:pPr>
            <a:r>
              <a:rPr lang="en-US" sz="2800" b="1" smtClean="0"/>
              <a:t>Currency Options Contracts</a:t>
            </a:r>
          </a:p>
          <a:p>
            <a:pPr marL="869950" lvl="1" indent="-412750">
              <a:lnSpc>
                <a:spcPct val="90000"/>
              </a:lnSpc>
              <a:spcAft>
                <a:spcPts val="1800"/>
              </a:spcAft>
              <a:buFont typeface="Wingdings" pitchFamily="2" charset="2"/>
              <a:buAutoNum type="alphaLcPeriod"/>
            </a:pPr>
            <a:r>
              <a:rPr lang="en-US" sz="2400" b="1" smtClean="0"/>
              <a:t>Currency Call Option</a:t>
            </a:r>
            <a:r>
              <a:rPr lang="en-US" sz="2400" smtClean="0"/>
              <a:t>: provides the right to buy currency at a specified strike price within a specified period of time.</a:t>
            </a:r>
          </a:p>
          <a:p>
            <a:pPr marL="869950" lvl="1" indent="-412750">
              <a:lnSpc>
                <a:spcPct val="90000"/>
              </a:lnSpc>
              <a:buFont typeface="Wingdings" pitchFamily="2" charset="2"/>
              <a:buAutoNum type="alphaLcPeriod"/>
            </a:pPr>
            <a:r>
              <a:rPr lang="en-US" sz="2400" b="1" smtClean="0"/>
              <a:t>Currency Put Option</a:t>
            </a:r>
            <a:r>
              <a:rPr lang="en-US" sz="2400" smtClean="0"/>
              <a:t>: provides the right to sell currency at specified strike price within a specified period of time.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A357BDB-3B26-41D8-8C1D-B6FC47A22E1E}" type="slidenum">
              <a:rPr lang="en-US" smtClean="0"/>
              <a:pPr>
                <a:defRPr/>
              </a:pPr>
              <a:t>19</a:t>
            </a:fld>
            <a:endParaRPr lang="en-US" smtClean="0"/>
          </a:p>
        </p:txBody>
      </p:sp>
      <p:sp>
        <p:nvSpPr>
          <p:cNvPr id="2253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International Money Market</a:t>
            </a:r>
          </a:p>
        </p:txBody>
      </p:sp>
      <p:sp>
        <p:nvSpPr>
          <p:cNvPr id="22532" name="Rectangle 3"/>
          <p:cNvSpPr>
            <a:spLocks noGrp="1" noChangeArrowheads="1"/>
          </p:cNvSpPr>
          <p:nvPr>
            <p:ph type="body" idx="4294967295"/>
          </p:nvPr>
        </p:nvSpPr>
        <p:spPr bwMode="auto">
          <a:xfrm>
            <a:off x="685800" y="1447800"/>
            <a:ext cx="8077200" cy="4876800"/>
          </a:xfrm>
          <a:prstGeom prst="rect">
            <a:avLst/>
          </a:prstGeom>
          <a:noFill/>
          <a:ln>
            <a:miter lim="800000"/>
            <a:headEnd/>
            <a:tailEnd/>
          </a:ln>
        </p:spPr>
        <p:txBody>
          <a:bodyPr/>
          <a:lstStyle/>
          <a:p>
            <a:pPr marL="495300" indent="-495300">
              <a:buFont typeface="Wingdings" pitchFamily="2" charset="2"/>
              <a:buAutoNum type="arabicPeriod"/>
            </a:pPr>
            <a:r>
              <a:rPr lang="en-US" sz="2800" smtClean="0"/>
              <a:t>Corporations or governments need </a:t>
            </a:r>
            <a:r>
              <a:rPr lang="en-US" sz="2800" b="1" smtClean="0"/>
              <a:t>short-term funds </a:t>
            </a:r>
            <a:r>
              <a:rPr lang="en-US" sz="2800" smtClean="0"/>
              <a:t>denominated in a currency different from their home currency.</a:t>
            </a:r>
          </a:p>
          <a:p>
            <a:pPr marL="495300" indent="-495300">
              <a:buFont typeface="Wingdings" pitchFamily="2" charset="2"/>
              <a:buAutoNum type="arabicPeriod"/>
            </a:pPr>
            <a:r>
              <a:rPr lang="en-US" sz="2800" smtClean="0"/>
              <a:t>The international money market has grown because firms:</a:t>
            </a:r>
          </a:p>
          <a:p>
            <a:pPr marL="869950" lvl="1" indent="-412750">
              <a:buFont typeface="Wingdings" pitchFamily="2" charset="2"/>
              <a:buAutoNum type="alphaLcPeriod"/>
            </a:pPr>
            <a:r>
              <a:rPr lang="en-US" sz="2400" smtClean="0"/>
              <a:t>May need to borrow funds to </a:t>
            </a:r>
            <a:r>
              <a:rPr lang="en-US" sz="2400" b="1" smtClean="0"/>
              <a:t>pay for imports </a:t>
            </a:r>
            <a:r>
              <a:rPr lang="en-US" sz="2400" smtClean="0"/>
              <a:t>denominated in a foreign currency.</a:t>
            </a:r>
          </a:p>
          <a:p>
            <a:pPr marL="869950" lvl="1" indent="-412750">
              <a:buFont typeface="Wingdings" pitchFamily="2" charset="2"/>
              <a:buAutoNum type="alphaLcPeriod"/>
            </a:pPr>
            <a:r>
              <a:rPr lang="en-US" sz="2400" smtClean="0"/>
              <a:t>May choose to borrow in a currency in which the </a:t>
            </a:r>
            <a:r>
              <a:rPr lang="en-US" sz="2400" b="1" smtClean="0"/>
              <a:t>interest rate is lower</a:t>
            </a:r>
            <a:r>
              <a:rPr lang="en-US" sz="2400" smtClean="0"/>
              <a:t>.</a:t>
            </a:r>
          </a:p>
          <a:p>
            <a:pPr marL="869950" lvl="1" indent="-412750">
              <a:buFont typeface="Wingdings" pitchFamily="2" charset="2"/>
              <a:buAutoNum type="alphaLcPeriod"/>
            </a:pPr>
            <a:r>
              <a:rPr lang="en-US" sz="2400" smtClean="0"/>
              <a:t>May choose to borrow in a currency that is </a:t>
            </a:r>
            <a:r>
              <a:rPr lang="en-US" sz="2400" b="1" smtClean="0"/>
              <a:t>expected to depreciate</a:t>
            </a:r>
            <a:r>
              <a:rPr lang="en-US" sz="2400" smtClean="0"/>
              <a:t> against their home currency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F568668-E202-4D60-995A-001E85E81C47}" type="slidenum">
              <a:rPr lang="en-US" smtClean="0"/>
              <a:pPr>
                <a:defRPr/>
              </a:pPr>
              <a:t>2</a:t>
            </a:fld>
            <a:endParaRPr lang="en-US" smtClean="0"/>
          </a:p>
        </p:txBody>
      </p:sp>
      <p:sp>
        <p:nvSpPr>
          <p:cNvPr id="9219" name="Title 1"/>
          <p:cNvSpPr>
            <a:spLocks noGrp="1"/>
          </p:cNvSpPr>
          <p:nvPr>
            <p:ph type="ctrTitle"/>
          </p:nvPr>
        </p:nvSpPr>
        <p:spPr bwMode="auto">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3</a:t>
            </a:r>
          </a:p>
        </p:txBody>
      </p:sp>
      <p:sp>
        <p:nvSpPr>
          <p:cNvPr id="6148" name="Subtitle 2"/>
          <p:cNvSpPr>
            <a:spLocks noGrp="1"/>
          </p:cNvSpPr>
          <p:nvPr>
            <p:ph type="subTitle" idx="1"/>
          </p:nvPr>
        </p:nvSpPr>
        <p:spPr bwMode="auto">
          <a:xfrm>
            <a:off x="22860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smtClean="0"/>
              <a:t>International Financial Markets</a:t>
            </a:r>
          </a:p>
        </p:txBody>
      </p:sp>
      <p:sp>
        <p:nvSpPr>
          <p:cNvPr id="5125" name="Text Placeholder 3"/>
          <p:cNvSpPr>
            <a:spLocks noGrp="1"/>
          </p:cNvSpPr>
          <p:nvPr>
            <p:ph type="body" sz="quarter" idx="10"/>
          </p:nvPr>
        </p:nvSpPr>
        <p:spPr bwMode="auto">
          <a:xfrm>
            <a:off x="990600" y="2286000"/>
            <a:ext cx="7391400" cy="3962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eaLnBrk="1" hangingPunct="1">
              <a:defRPr/>
            </a:pPr>
            <a:r>
              <a:rPr lang="en-US" dirty="0" smtClean="0">
                <a:solidFill>
                  <a:schemeClr val="tx1">
                    <a:lumMod val="95000"/>
                    <a:lumOff val="5000"/>
                  </a:schemeClr>
                </a:solidFill>
              </a:rPr>
              <a:t>Describe the background and corporate use of the following International Financial Markets:</a:t>
            </a:r>
          </a:p>
          <a:p>
            <a:pPr lvl="1" eaLnBrk="1" hangingPunct="1">
              <a:lnSpc>
                <a:spcPct val="150000"/>
              </a:lnSpc>
              <a:buClr>
                <a:srgbClr val="0D0D0D"/>
              </a:buClr>
              <a:defRPr/>
            </a:pPr>
            <a:r>
              <a:rPr lang="en-US" sz="2400" dirty="0" smtClean="0"/>
              <a:t>	Foreign exchange market</a:t>
            </a:r>
          </a:p>
          <a:p>
            <a:pPr lvl="1" eaLnBrk="1" hangingPunct="1">
              <a:lnSpc>
                <a:spcPct val="150000"/>
              </a:lnSpc>
              <a:buClr>
                <a:srgbClr val="0D0D0D"/>
              </a:buClr>
              <a:defRPr/>
            </a:pPr>
            <a:r>
              <a:rPr lang="en-US" sz="2400" dirty="0" smtClean="0"/>
              <a:t>	International money market</a:t>
            </a:r>
          </a:p>
          <a:p>
            <a:pPr lvl="1" eaLnBrk="1" hangingPunct="1">
              <a:lnSpc>
                <a:spcPct val="150000"/>
              </a:lnSpc>
              <a:buClr>
                <a:srgbClr val="0D0D0D"/>
              </a:buClr>
              <a:defRPr/>
            </a:pPr>
            <a:r>
              <a:rPr lang="en-US" sz="2400" dirty="0" smtClean="0"/>
              <a:t>	International credit market</a:t>
            </a:r>
          </a:p>
          <a:p>
            <a:pPr lvl="1" eaLnBrk="1" hangingPunct="1">
              <a:lnSpc>
                <a:spcPct val="150000"/>
              </a:lnSpc>
              <a:buClr>
                <a:srgbClr val="0D0D0D"/>
              </a:buClr>
              <a:defRPr/>
            </a:pPr>
            <a:r>
              <a:rPr lang="en-US" sz="2400" dirty="0" smtClean="0"/>
              <a:t>	International bond market</a:t>
            </a:r>
          </a:p>
          <a:p>
            <a:pPr lvl="1" eaLnBrk="1" hangingPunct="1">
              <a:lnSpc>
                <a:spcPct val="150000"/>
              </a:lnSpc>
              <a:buClr>
                <a:srgbClr val="0D0D0D"/>
              </a:buClr>
              <a:defRPr/>
            </a:pPr>
            <a:r>
              <a:rPr lang="en-US" sz="2400" dirty="0" smtClean="0"/>
              <a:t>	International stock markets</a:t>
            </a:r>
          </a:p>
          <a:p>
            <a:pPr eaLnBrk="1" hangingPunct="1">
              <a:defRPr/>
            </a:pPr>
            <a:endParaRPr lang="en-US" sz="3200" dirty="0" smtClean="0"/>
          </a:p>
        </p:txBody>
      </p:sp>
      <p:sp>
        <p:nvSpPr>
          <p:cNvPr id="6150"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CA7E213E-B03E-4936-BAC6-A3BDF7DF4D65}" type="slidenum">
              <a:rPr lang="en-US"/>
              <a:pPr/>
              <a:t>2</a:t>
            </a:fld>
            <a:endParaRPr lang="en-US"/>
          </a:p>
        </p:txBody>
      </p:sp>
      <p:sp>
        <p:nvSpPr>
          <p:cNvPr id="6151" name="Text Placeholder 3"/>
          <p:cNvSpPr txBox="1">
            <a:spLocks/>
          </p:cNvSpPr>
          <p:nvPr/>
        </p:nvSpPr>
        <p:spPr bwMode="auto">
          <a:xfrm>
            <a:off x="1795463" y="1143000"/>
            <a:ext cx="7391400" cy="990600"/>
          </a:xfrm>
          <a:prstGeom prst="rect">
            <a:avLst/>
          </a:prstGeom>
          <a:noFill/>
          <a:ln w="9525">
            <a:noFill/>
            <a:miter lim="800000"/>
            <a:headEnd/>
            <a:tailEnd/>
          </a:ln>
        </p:spPr>
        <p:txBody>
          <a:bodyPr anchor="ct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704ED49-E581-4C91-9734-44A317F6DCDB}" type="slidenum">
              <a:rPr lang="en-US" smtClean="0"/>
              <a:pPr>
                <a:defRPr/>
              </a:pPr>
              <a:t>20</a:t>
            </a:fld>
            <a:endParaRPr lang="en-US" smtClean="0"/>
          </a:p>
        </p:txBody>
      </p:sp>
      <p:sp>
        <p:nvSpPr>
          <p:cNvPr id="2355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Origins and Development</a:t>
            </a:r>
          </a:p>
        </p:txBody>
      </p:sp>
      <p:sp>
        <p:nvSpPr>
          <p:cNvPr id="23556" name="Rectangle 3"/>
          <p:cNvSpPr>
            <a:spLocks noGrp="1" noChangeArrowheads="1"/>
          </p:cNvSpPr>
          <p:nvPr>
            <p:ph type="body" idx="4294967295"/>
          </p:nvPr>
        </p:nvSpPr>
        <p:spPr bwMode="auto">
          <a:xfrm>
            <a:off x="990600" y="1447800"/>
            <a:ext cx="7848600" cy="40386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800" u="sng" smtClean="0"/>
              <a:t>European Money Market</a:t>
            </a:r>
            <a:r>
              <a:rPr lang="en-US" sz="2800" smtClean="0"/>
              <a:t>: </a:t>
            </a:r>
            <a:r>
              <a:rPr lang="en-US" sz="2400" smtClean="0">
                <a:solidFill>
                  <a:schemeClr val="tx1"/>
                </a:solidFill>
              </a:rPr>
              <a:t>Dollar deposits in banks in Europe and other continents are called Eurodollars or Eurocurrency. Origins of the European money market can be traced to the Eurocurrency market that developed during the 1960s and 1970s.</a:t>
            </a:r>
          </a:p>
          <a:p>
            <a:pPr marL="495300" indent="-495300">
              <a:buFont typeface="Wingdings" pitchFamily="2" charset="2"/>
              <a:buAutoNum type="arabicPeriod"/>
            </a:pPr>
            <a:r>
              <a:rPr lang="en-US" sz="2800" u="sng" smtClean="0"/>
              <a:t>Asian Money Market</a:t>
            </a:r>
            <a:r>
              <a:rPr lang="en-US" sz="2800" smtClean="0"/>
              <a:t>: </a:t>
            </a:r>
            <a:r>
              <a:rPr lang="en-US" sz="2400" smtClean="0">
                <a:solidFill>
                  <a:schemeClr val="tx1"/>
                </a:solidFill>
              </a:rPr>
              <a:t>Centered in Hong Kong and Singapore. Originated as a market involving mostly dollar-denominated deposits, and was originally known as the Asian dollar market.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A108E3E-5196-4307-A548-1DE29FAA05EC}" type="slidenum">
              <a:rPr lang="en-US" smtClean="0"/>
              <a:pPr>
                <a:defRPr/>
              </a:pPr>
              <a:t>21</a:t>
            </a:fld>
            <a:endParaRPr lang="en-US" smtClean="0"/>
          </a:p>
        </p:txBody>
      </p:sp>
      <p:sp>
        <p:nvSpPr>
          <p:cNvPr id="24579" name="Rectangle 2"/>
          <p:cNvSpPr>
            <a:spLocks noGrp="1" noChangeArrowheads="1"/>
          </p:cNvSpPr>
          <p:nvPr>
            <p:ph type="title" idx="4294967295"/>
          </p:nvPr>
        </p:nvSpPr>
        <p:spPr bwMode="auto">
          <a:xfrm>
            <a:off x="457200" y="0"/>
            <a:ext cx="8458200" cy="838200"/>
          </a:xfrm>
          <a:prstGeom prst="rect">
            <a:avLst/>
          </a:prstGeom>
          <a:noFill/>
          <a:ln>
            <a:miter lim="800000"/>
            <a:headEnd/>
            <a:tailEnd/>
          </a:ln>
        </p:spPr>
        <p:txBody>
          <a:bodyPr anchor="ctr"/>
          <a:lstStyle/>
          <a:p>
            <a:r>
              <a:rPr lang="en-US" sz="2800" smtClean="0">
                <a:solidFill>
                  <a:schemeClr val="bg1"/>
                </a:solidFill>
              </a:rPr>
              <a:t>Money Market Interest Rates Among Currencies</a:t>
            </a:r>
          </a:p>
        </p:txBody>
      </p:sp>
      <p:sp>
        <p:nvSpPr>
          <p:cNvPr id="24580" name="Rectangle 3"/>
          <p:cNvSpPr>
            <a:spLocks noGrp="1" noChangeArrowheads="1"/>
          </p:cNvSpPr>
          <p:nvPr>
            <p:ph type="body" idx="4294967295"/>
          </p:nvPr>
        </p:nvSpPr>
        <p:spPr bwMode="auto">
          <a:xfrm>
            <a:off x="990600" y="1447800"/>
            <a:ext cx="7848600" cy="42672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800" smtClean="0"/>
              <a:t>The money market interest rates in any particular country are dependent on the demand for short-term funds by borrowers, relative to the supply of available short-term funds that are provided by savers.</a:t>
            </a:r>
          </a:p>
          <a:p>
            <a:pPr marL="495300" indent="-495300">
              <a:buFont typeface="Wingdings" pitchFamily="2" charset="2"/>
              <a:buAutoNum type="arabicPeriod"/>
            </a:pPr>
            <a:r>
              <a:rPr lang="en-US" sz="2800" smtClean="0"/>
              <a:t>Money market rates vary due to differences in the interaction of the total supply of short-term funds available (bank deposits) in a specific country versus the total demand for short-term funds by borrowers in that country.</a:t>
            </a:r>
            <a:endParaRPr lang="en-US" sz="2400" smtClean="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D269EAE-DC27-4484-9935-D6C8735AC0BA}" type="slidenum">
              <a:rPr lang="en-US" smtClean="0"/>
              <a:pPr>
                <a:defRPr/>
              </a:pPr>
              <a:t>22</a:t>
            </a:fld>
            <a:endParaRPr lang="en-US" smtClean="0"/>
          </a:p>
        </p:txBody>
      </p:sp>
      <p:sp>
        <p:nvSpPr>
          <p:cNvPr id="25603" name="Rectangle 2"/>
          <p:cNvSpPr>
            <a:spLocks noGrp="1" noChangeArrowheads="1"/>
          </p:cNvSpPr>
          <p:nvPr>
            <p:ph type="title" idx="4294967295"/>
          </p:nvPr>
        </p:nvSpPr>
        <p:spPr bwMode="auto">
          <a:xfrm>
            <a:off x="457200" y="0"/>
            <a:ext cx="8458200" cy="838200"/>
          </a:xfrm>
          <a:prstGeom prst="rect">
            <a:avLst/>
          </a:prstGeom>
          <a:noFill/>
          <a:ln>
            <a:miter lim="800000"/>
            <a:headEnd/>
            <a:tailEnd/>
          </a:ln>
        </p:spPr>
        <p:txBody>
          <a:bodyPr anchor="ctr"/>
          <a:lstStyle/>
          <a:p>
            <a:r>
              <a:rPr lang="en-US" sz="2600" smtClean="0">
                <a:solidFill>
                  <a:schemeClr val="bg1"/>
                </a:solidFill>
              </a:rPr>
              <a:t>Exhibit 3.4 </a:t>
            </a:r>
            <a:r>
              <a:rPr lang="en-US" sz="2600" b="0" smtClean="0">
                <a:solidFill>
                  <a:schemeClr val="bg1"/>
                </a:solidFill>
              </a:rPr>
              <a:t>Comparison of Money Market Interest Rates</a:t>
            </a:r>
          </a:p>
        </p:txBody>
      </p:sp>
      <p:pic>
        <p:nvPicPr>
          <p:cNvPr id="25604" name="Picture 1"/>
          <p:cNvPicPr>
            <a:picLocks noChangeAspect="1"/>
          </p:cNvPicPr>
          <p:nvPr/>
        </p:nvPicPr>
        <p:blipFill>
          <a:blip r:embed="rId2" cstate="print"/>
          <a:srcRect/>
          <a:stretch>
            <a:fillRect/>
          </a:stretch>
        </p:blipFill>
        <p:spPr bwMode="auto">
          <a:xfrm>
            <a:off x="838200" y="1371600"/>
            <a:ext cx="8262938" cy="472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DD9A027-DD67-40F2-9957-EAB37CEB7102}" type="slidenum">
              <a:rPr lang="en-US" smtClean="0"/>
              <a:pPr>
                <a:defRPr/>
              </a:pPr>
              <a:t>23</a:t>
            </a:fld>
            <a:endParaRPr lang="en-US" smtClean="0"/>
          </a:p>
        </p:txBody>
      </p:sp>
      <p:sp>
        <p:nvSpPr>
          <p:cNvPr id="26627" name="Rectangle 2"/>
          <p:cNvSpPr>
            <a:spLocks noGrp="1" noChangeArrowheads="1"/>
          </p:cNvSpPr>
          <p:nvPr>
            <p:ph type="title" idx="4294967295"/>
          </p:nvPr>
        </p:nvSpPr>
        <p:spPr bwMode="auto">
          <a:xfrm>
            <a:off x="381000" y="0"/>
            <a:ext cx="8763000" cy="838200"/>
          </a:xfrm>
          <a:prstGeom prst="rect">
            <a:avLst/>
          </a:prstGeom>
          <a:noFill/>
          <a:ln>
            <a:miter lim="800000"/>
            <a:headEnd/>
            <a:tailEnd/>
          </a:ln>
        </p:spPr>
        <p:txBody>
          <a:bodyPr anchor="ctr"/>
          <a:lstStyle/>
          <a:p>
            <a:r>
              <a:rPr lang="en-US" sz="2800" smtClean="0">
                <a:solidFill>
                  <a:schemeClr val="bg1"/>
                </a:solidFill>
              </a:rPr>
              <a:t>Global Integration of Money Market Interest Rates</a:t>
            </a:r>
          </a:p>
        </p:txBody>
      </p:sp>
      <p:sp>
        <p:nvSpPr>
          <p:cNvPr id="26628" name="Rectangle 3"/>
          <p:cNvSpPr>
            <a:spLocks noGrp="1" noChangeArrowheads="1"/>
          </p:cNvSpPr>
          <p:nvPr>
            <p:ph type="body" idx="4294967295"/>
          </p:nvPr>
        </p:nvSpPr>
        <p:spPr bwMode="auto">
          <a:xfrm>
            <a:off x="838200" y="1219200"/>
            <a:ext cx="7848600" cy="49530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800" smtClean="0"/>
              <a:t>Money market interest rates among countries tend to be </a:t>
            </a:r>
            <a:r>
              <a:rPr lang="en-US" sz="2800" b="1" smtClean="0"/>
              <a:t>highly correlated </a:t>
            </a:r>
            <a:r>
              <a:rPr lang="en-US" sz="2800" smtClean="0"/>
              <a:t>over time.</a:t>
            </a:r>
          </a:p>
          <a:p>
            <a:pPr marL="495300" indent="-495300">
              <a:spcAft>
                <a:spcPts val="1800"/>
              </a:spcAft>
              <a:buFont typeface="Wingdings" pitchFamily="2" charset="2"/>
              <a:buAutoNum type="arabicPeriod"/>
            </a:pPr>
            <a:r>
              <a:rPr lang="en-US" sz="2800" b="1" smtClean="0"/>
              <a:t>When economic conditions weaken</a:t>
            </a:r>
            <a:r>
              <a:rPr lang="en-US" sz="2800" smtClean="0"/>
              <a:t>, the corporate need for liquidity declines, and corporations reduce the amount of short term funds they wish to borrow. </a:t>
            </a:r>
          </a:p>
          <a:p>
            <a:pPr marL="495300" indent="-495300">
              <a:buFont typeface="Wingdings" pitchFamily="2" charset="2"/>
              <a:buAutoNum type="arabicPeriod"/>
            </a:pPr>
            <a:r>
              <a:rPr lang="en-US" sz="2800" b="1" smtClean="0"/>
              <a:t>When economic conditions strengthen</a:t>
            </a:r>
            <a:r>
              <a:rPr lang="en-US" sz="2800" smtClean="0"/>
              <a:t>, there is an increase in corporate expansion, and corporations need additional liquidity to support their expansion. </a:t>
            </a:r>
            <a:endParaRPr lang="en-US" sz="2400" smtClean="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AD36BD2-2D5A-4E32-B704-675C9A346683}" type="slidenum">
              <a:rPr lang="en-US" smtClean="0"/>
              <a:pPr>
                <a:defRPr/>
              </a:pPr>
              <a:t>24</a:t>
            </a:fld>
            <a:endParaRPr lang="en-US" smtClean="0"/>
          </a:p>
        </p:txBody>
      </p:sp>
      <p:sp>
        <p:nvSpPr>
          <p:cNvPr id="27651" name="Rectangle 2"/>
          <p:cNvSpPr>
            <a:spLocks noGrp="1" noChangeArrowheads="1"/>
          </p:cNvSpPr>
          <p:nvPr>
            <p:ph type="title" idx="4294967295"/>
          </p:nvPr>
        </p:nvSpPr>
        <p:spPr bwMode="auto">
          <a:xfrm>
            <a:off x="685800" y="0"/>
            <a:ext cx="8229600" cy="838200"/>
          </a:xfrm>
          <a:prstGeom prst="rect">
            <a:avLst/>
          </a:prstGeom>
          <a:noFill/>
          <a:ln>
            <a:miter lim="800000"/>
            <a:headEnd/>
            <a:tailEnd/>
          </a:ln>
        </p:spPr>
        <p:txBody>
          <a:bodyPr anchor="ctr"/>
          <a:lstStyle/>
          <a:p>
            <a:r>
              <a:rPr lang="en-US" sz="2800" smtClean="0">
                <a:solidFill>
                  <a:schemeClr val="bg1"/>
                </a:solidFill>
              </a:rPr>
              <a:t>Risk of International Money Market Securities</a:t>
            </a:r>
          </a:p>
        </p:txBody>
      </p:sp>
      <p:sp>
        <p:nvSpPr>
          <p:cNvPr id="27652" name="Rectangle 3"/>
          <p:cNvSpPr>
            <a:spLocks noGrp="1" noChangeArrowheads="1"/>
          </p:cNvSpPr>
          <p:nvPr>
            <p:ph type="body" idx="4294967295"/>
          </p:nvPr>
        </p:nvSpPr>
        <p:spPr bwMode="auto">
          <a:xfrm>
            <a:off x="914400" y="1219200"/>
            <a:ext cx="7848600" cy="4876800"/>
          </a:xfrm>
          <a:prstGeom prst="rect">
            <a:avLst/>
          </a:prstGeom>
          <a:noFill/>
          <a:ln>
            <a:miter lim="800000"/>
            <a:headEnd/>
            <a:tailEnd/>
          </a:ln>
        </p:spPr>
        <p:txBody>
          <a:bodyPr/>
          <a:lstStyle/>
          <a:p>
            <a:pPr marL="495300" indent="-495300">
              <a:spcBef>
                <a:spcPts val="1200"/>
              </a:spcBef>
              <a:buFont typeface="Wingdings" pitchFamily="2" charset="2"/>
              <a:buAutoNum type="arabicPeriod"/>
            </a:pPr>
            <a:r>
              <a:rPr lang="en-US" sz="2800" b="1" smtClean="0"/>
              <a:t>International Money Market Securities </a:t>
            </a:r>
            <a:r>
              <a:rPr lang="en-US" sz="2800" smtClean="0"/>
              <a:t>are debt securities issued by MNCs and government agencies with a short-term maturity (1 year or less)</a:t>
            </a:r>
          </a:p>
          <a:p>
            <a:pPr marL="495300" indent="-495300">
              <a:spcBef>
                <a:spcPts val="1200"/>
              </a:spcBef>
              <a:buFont typeface="Wingdings" pitchFamily="2" charset="2"/>
              <a:buAutoNum type="arabicPeriod"/>
            </a:pPr>
            <a:r>
              <a:rPr lang="en-US" sz="2800" smtClean="0"/>
              <a:t>Normally, these securities are perceived to be very safe from the risk of default.</a:t>
            </a:r>
          </a:p>
          <a:p>
            <a:pPr marL="495300" indent="-495300">
              <a:spcBef>
                <a:spcPts val="1200"/>
              </a:spcBef>
              <a:buFont typeface="Wingdings" pitchFamily="2" charset="2"/>
              <a:buAutoNum type="arabicPeriod"/>
            </a:pPr>
            <a:r>
              <a:rPr lang="en-US" sz="2800" smtClean="0"/>
              <a:t>Even if the international money market securities are not exposed to </a:t>
            </a:r>
            <a:r>
              <a:rPr lang="en-US" sz="2800" b="1" smtClean="0"/>
              <a:t>credit risk</a:t>
            </a:r>
            <a:r>
              <a:rPr lang="en-US" sz="2800" smtClean="0"/>
              <a:t>, they are exposed to </a:t>
            </a:r>
            <a:r>
              <a:rPr lang="en-US" sz="2800" b="1" smtClean="0"/>
              <a:t>exchange rate risk</a:t>
            </a:r>
            <a:r>
              <a:rPr lang="en-US" sz="2800" smtClean="0"/>
              <a:t> when the currency denominating the securities differs from the home currency of the investors.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00E9330-C8FD-4E7E-B1C4-6A4161E04BED}" type="slidenum">
              <a:rPr lang="en-US" smtClean="0"/>
              <a:pPr>
                <a:defRPr/>
              </a:pPr>
              <a:t>25</a:t>
            </a:fld>
            <a:endParaRPr lang="en-US" smtClean="0"/>
          </a:p>
        </p:txBody>
      </p:sp>
      <p:sp>
        <p:nvSpPr>
          <p:cNvPr id="2867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International Credit Market</a:t>
            </a:r>
          </a:p>
        </p:txBody>
      </p:sp>
      <p:sp>
        <p:nvSpPr>
          <p:cNvPr id="28676" name="Rectangle 3"/>
          <p:cNvSpPr>
            <a:spLocks noGrp="1" noChangeArrowheads="1"/>
          </p:cNvSpPr>
          <p:nvPr>
            <p:ph type="body" idx="4294967295"/>
          </p:nvPr>
        </p:nvSpPr>
        <p:spPr bwMode="auto">
          <a:xfrm>
            <a:off x="990600" y="1295400"/>
            <a:ext cx="7315200" cy="5105400"/>
          </a:xfrm>
          <a:prstGeom prst="rect">
            <a:avLst/>
          </a:prstGeom>
          <a:noFill/>
          <a:ln>
            <a:miter lim="800000"/>
            <a:headEnd/>
            <a:tailEnd/>
          </a:ln>
        </p:spPr>
        <p:txBody>
          <a:bodyPr/>
          <a:lstStyle/>
          <a:p>
            <a:pPr marL="495300" indent="-495300">
              <a:buFont typeface="Wingdings" pitchFamily="2" charset="2"/>
              <a:buAutoNum type="arabicPeriod"/>
            </a:pPr>
            <a:r>
              <a:rPr lang="en-US" sz="2600" smtClean="0"/>
              <a:t>MNCs sometimes obtain medium-term funds through term loans from local financial institutions or through the issuance of notes (medium-term debt obligations) in their local markets.</a:t>
            </a:r>
          </a:p>
          <a:p>
            <a:pPr marL="495300" indent="-495300">
              <a:buFont typeface="Wingdings" pitchFamily="2" charset="2"/>
              <a:buAutoNum type="arabicPeriod"/>
            </a:pPr>
            <a:r>
              <a:rPr lang="en-US" sz="2600" smtClean="0"/>
              <a:t>Loans of 1 year or longer extended by banks to MNCs or government agencies in Europe are commonly called Eurocredits or </a:t>
            </a:r>
            <a:r>
              <a:rPr lang="en-US" sz="2600" b="1" smtClean="0"/>
              <a:t>Eurocredit loans</a:t>
            </a:r>
            <a:r>
              <a:rPr lang="en-US" sz="2600" smtClean="0"/>
              <a:t>.</a:t>
            </a:r>
          </a:p>
          <a:p>
            <a:pPr marL="495300" indent="-495300">
              <a:buFont typeface="Wingdings" pitchFamily="2" charset="2"/>
              <a:buAutoNum type="arabicPeriod"/>
            </a:pPr>
            <a:r>
              <a:rPr lang="en-US" sz="2600" smtClean="0"/>
              <a:t>To avoid interest rate risk, banks commonly use floating rate loans with rates tied to the </a:t>
            </a:r>
            <a:r>
              <a:rPr lang="en-US" sz="2600" b="1" smtClean="0"/>
              <a:t>London Interbank Offer Rate</a:t>
            </a:r>
            <a:r>
              <a:rPr lang="en-US" sz="2600" smtClean="0"/>
              <a:t> </a:t>
            </a:r>
            <a:r>
              <a:rPr lang="en-US" sz="2600" b="1" smtClean="0"/>
              <a:t>(LIBOR).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7A1BC14-9C89-4BE1-99AB-F837E9443214}" type="slidenum">
              <a:rPr lang="en-US" smtClean="0"/>
              <a:pPr>
                <a:defRPr/>
              </a:pPr>
              <a:t>26</a:t>
            </a:fld>
            <a:endParaRPr lang="en-US" smtClean="0"/>
          </a:p>
        </p:txBody>
      </p:sp>
      <p:sp>
        <p:nvSpPr>
          <p:cNvPr id="2969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Regulations in the Credit Market</a:t>
            </a:r>
            <a:endParaRPr lang="en-US" sz="2600" smtClean="0">
              <a:solidFill>
                <a:schemeClr val="bg1"/>
              </a:solidFill>
            </a:endParaRPr>
          </a:p>
        </p:txBody>
      </p:sp>
      <p:sp>
        <p:nvSpPr>
          <p:cNvPr id="29700" name="Rectangle 3"/>
          <p:cNvSpPr>
            <a:spLocks noGrp="1" noChangeArrowheads="1"/>
          </p:cNvSpPr>
          <p:nvPr>
            <p:ph type="body" idx="4294967295"/>
          </p:nvPr>
        </p:nvSpPr>
        <p:spPr bwMode="auto">
          <a:xfrm>
            <a:off x="990600" y="1371600"/>
            <a:ext cx="8001000" cy="4953000"/>
          </a:xfrm>
          <a:prstGeom prst="rect">
            <a:avLst/>
          </a:prstGeom>
          <a:noFill/>
          <a:ln>
            <a:miter lim="800000"/>
            <a:headEnd/>
            <a:tailEnd/>
          </a:ln>
        </p:spPr>
        <p:txBody>
          <a:bodyPr/>
          <a:lstStyle/>
          <a:p>
            <a:pPr marL="395288" indent="-395288">
              <a:buFont typeface="Wingdings" pitchFamily="2" charset="2"/>
              <a:buAutoNum type="arabicPeriod"/>
            </a:pPr>
            <a:r>
              <a:rPr lang="en-US" sz="2600" smtClean="0"/>
              <a:t>Single European Act:</a:t>
            </a:r>
          </a:p>
          <a:p>
            <a:pPr marL="682625" lvl="1" indent="-282575">
              <a:spcBef>
                <a:spcPct val="0"/>
              </a:spcBef>
              <a:buFont typeface="Wingdings" pitchFamily="2" charset="2"/>
              <a:buChar char="§"/>
            </a:pPr>
            <a:r>
              <a:rPr lang="en-US" sz="2400" smtClean="0"/>
              <a:t>Capital can flow freely throughout Europe.</a:t>
            </a:r>
          </a:p>
          <a:p>
            <a:pPr marL="682625" lvl="1" indent="-282575">
              <a:spcBef>
                <a:spcPct val="0"/>
              </a:spcBef>
              <a:buFont typeface="Wingdings" pitchFamily="2" charset="2"/>
              <a:buChar char="§"/>
            </a:pPr>
            <a:r>
              <a:rPr lang="en-US" sz="2400" smtClean="0"/>
              <a:t>Banks can offer a wide variety of lending, leasing, and securities activities in the EU.</a:t>
            </a:r>
          </a:p>
          <a:p>
            <a:pPr marL="682625" lvl="1" indent="-282575">
              <a:spcBef>
                <a:spcPct val="0"/>
              </a:spcBef>
              <a:buFont typeface="Wingdings" pitchFamily="2" charset="2"/>
              <a:buChar char="§"/>
            </a:pPr>
            <a:r>
              <a:rPr lang="en-US" sz="2400" smtClean="0"/>
              <a:t>Regulations regarding competition, mergers, and taxes are similar throughout the EU.</a:t>
            </a:r>
          </a:p>
          <a:p>
            <a:pPr marL="682625" lvl="1" indent="-282575">
              <a:spcBef>
                <a:spcPct val="0"/>
              </a:spcBef>
              <a:spcAft>
                <a:spcPts val="1800"/>
              </a:spcAft>
              <a:buFont typeface="Wingdings" pitchFamily="2" charset="2"/>
              <a:buChar char="§"/>
            </a:pPr>
            <a:r>
              <a:rPr lang="en-US" sz="2400" smtClean="0"/>
              <a:t>A bank established in any one of the EU countries has the right to expand into any or all of the other EU countries.</a:t>
            </a:r>
          </a:p>
          <a:p>
            <a:pPr marL="395288" indent="-395288">
              <a:buFont typeface="Wingdings" pitchFamily="2" charset="2"/>
              <a:buAutoNum type="arabicPeriod"/>
            </a:pPr>
            <a:r>
              <a:rPr lang="en-US" sz="2600" smtClean="0"/>
              <a:t>Basel Accord </a:t>
            </a:r>
            <a:r>
              <a:rPr lang="en-US" sz="2400" smtClean="0"/>
              <a:t>- </a:t>
            </a:r>
            <a:r>
              <a:rPr lang="en-US" sz="2400" smtClean="0">
                <a:solidFill>
                  <a:schemeClr val="tx1"/>
                </a:solidFill>
              </a:rPr>
              <a:t>Banks must maintain capital equal to at least 4 percent of their assets. For this purpose, banks’ assets are weighted by risk.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FF9B954-54C7-41AE-BF81-1D81EE42B8DB}" type="slidenum">
              <a:rPr lang="en-US" smtClean="0"/>
              <a:pPr>
                <a:defRPr/>
              </a:pPr>
              <a:t>27</a:t>
            </a:fld>
            <a:endParaRPr lang="en-US" smtClean="0"/>
          </a:p>
        </p:txBody>
      </p:sp>
      <p:sp>
        <p:nvSpPr>
          <p:cNvPr id="3072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Regulations in the Credit Market (Cont.)</a:t>
            </a:r>
            <a:endParaRPr lang="en-US" sz="2600" smtClean="0">
              <a:solidFill>
                <a:schemeClr val="bg1"/>
              </a:solidFill>
            </a:endParaRPr>
          </a:p>
        </p:txBody>
      </p:sp>
      <p:sp>
        <p:nvSpPr>
          <p:cNvPr id="30724" name="Rectangle 3"/>
          <p:cNvSpPr>
            <a:spLocks noGrp="1" noChangeArrowheads="1"/>
          </p:cNvSpPr>
          <p:nvPr>
            <p:ph type="body" idx="4294967295"/>
          </p:nvPr>
        </p:nvSpPr>
        <p:spPr bwMode="auto">
          <a:xfrm>
            <a:off x="990600" y="1371600"/>
            <a:ext cx="8001000" cy="4953000"/>
          </a:xfrm>
          <a:prstGeom prst="rect">
            <a:avLst/>
          </a:prstGeom>
          <a:noFill/>
          <a:ln>
            <a:miter lim="800000"/>
            <a:headEnd/>
            <a:tailEnd/>
          </a:ln>
        </p:spPr>
        <p:txBody>
          <a:bodyPr/>
          <a:lstStyle/>
          <a:p>
            <a:pPr marL="457200" indent="-457200">
              <a:spcAft>
                <a:spcPts val="1800"/>
              </a:spcAft>
              <a:buFontTx/>
              <a:buAutoNum type="arabicPeriod" startAt="3"/>
            </a:pPr>
            <a:r>
              <a:rPr lang="en-US" sz="2600" smtClean="0"/>
              <a:t>Basel II Accord </a:t>
            </a:r>
            <a:r>
              <a:rPr lang="en-US" sz="2400" smtClean="0"/>
              <a:t>- </a:t>
            </a:r>
            <a:r>
              <a:rPr lang="en-US" sz="2400" smtClean="0">
                <a:solidFill>
                  <a:schemeClr val="tx1"/>
                </a:solidFill>
              </a:rPr>
              <a:t>Attempts to account for differences in collateral among banks. In addition, this accord encourages banks to improve their techniques for controlling operational risk, which could reduce failures in the banking system. Also plans to require banks to provide more information to existing and prospective shareholders about their exposure to different types of risk</a:t>
            </a:r>
            <a:r>
              <a:rPr lang="en-US" smtClean="0">
                <a:solidFill>
                  <a:schemeClr val="tx1"/>
                </a:solidFill>
              </a:rPr>
              <a:t>.</a:t>
            </a:r>
          </a:p>
          <a:p>
            <a:pPr marL="457200" indent="-457200">
              <a:buFontTx/>
              <a:buAutoNum type="arabicPeriod" startAt="3"/>
            </a:pPr>
            <a:r>
              <a:rPr lang="en-US" sz="2600" smtClean="0"/>
              <a:t>Basel III Accord </a:t>
            </a:r>
            <a:r>
              <a:rPr lang="en-US" sz="2400" smtClean="0"/>
              <a:t>- </a:t>
            </a:r>
            <a:r>
              <a:rPr lang="en-US" sz="2400" smtClean="0">
                <a:solidFill>
                  <a:schemeClr val="tx1"/>
                </a:solidFill>
              </a:rPr>
              <a:t>Called for new methods of estimating risk-weighted assets that would increase the level of risk-weighted assets, and therefore require banks to maintain higher levels of capital</a:t>
            </a:r>
            <a:r>
              <a:rPr lang="en-US" smtClean="0">
                <a:solidFill>
                  <a:schemeClr val="tx1"/>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9F5AE42-2A27-4ACC-8383-7AF840145E19}" type="slidenum">
              <a:rPr lang="en-US" smtClean="0"/>
              <a:pPr>
                <a:defRPr/>
              </a:pPr>
              <a:t>28</a:t>
            </a:fld>
            <a:endParaRPr lang="en-US" smtClean="0"/>
          </a:p>
        </p:txBody>
      </p:sp>
      <p:sp>
        <p:nvSpPr>
          <p:cNvPr id="31747" name="Rectangle 2"/>
          <p:cNvSpPr>
            <a:spLocks noGrp="1" noChangeArrowheads="1"/>
          </p:cNvSpPr>
          <p:nvPr>
            <p:ph type="title" idx="4294967295"/>
          </p:nvPr>
        </p:nvSpPr>
        <p:spPr bwMode="auto">
          <a:xfrm>
            <a:off x="762000" y="0"/>
            <a:ext cx="7315200" cy="838200"/>
          </a:xfrm>
          <a:prstGeom prst="rect">
            <a:avLst/>
          </a:prstGeom>
          <a:noFill/>
          <a:ln>
            <a:miter lim="800000"/>
            <a:headEnd/>
            <a:tailEnd/>
          </a:ln>
        </p:spPr>
        <p:txBody>
          <a:bodyPr anchor="ctr"/>
          <a:lstStyle/>
          <a:p>
            <a:r>
              <a:rPr lang="en-US" sz="2800" smtClean="0">
                <a:solidFill>
                  <a:schemeClr val="bg1"/>
                </a:solidFill>
              </a:rPr>
              <a:t>Syndicated Loans in the Credit Market</a:t>
            </a:r>
          </a:p>
        </p:txBody>
      </p:sp>
      <p:sp>
        <p:nvSpPr>
          <p:cNvPr id="31748" name="Rectangle 3"/>
          <p:cNvSpPr>
            <a:spLocks noGrp="1" noChangeArrowheads="1"/>
          </p:cNvSpPr>
          <p:nvPr>
            <p:ph type="body" idx="4294967295"/>
          </p:nvPr>
        </p:nvSpPr>
        <p:spPr bwMode="auto">
          <a:xfrm>
            <a:off x="914400" y="1371600"/>
            <a:ext cx="7315200" cy="48006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600" smtClean="0"/>
              <a:t>Sometimes a single bank is unwilling or unable to lend the amount needed by an MNC or government agency.  </a:t>
            </a:r>
            <a:endParaRPr lang="en-US" sz="2600" smtClean="0">
              <a:solidFill>
                <a:schemeClr val="tx1"/>
              </a:solidFill>
            </a:endParaRPr>
          </a:p>
          <a:p>
            <a:pPr marL="495300" indent="-495300">
              <a:buFont typeface="Wingdings" pitchFamily="2" charset="2"/>
              <a:buAutoNum type="arabicPeriod"/>
            </a:pPr>
            <a:r>
              <a:rPr lang="en-US" sz="2600" smtClean="0"/>
              <a:t>A </a:t>
            </a:r>
            <a:r>
              <a:rPr lang="en-US" sz="2600" b="1" smtClean="0"/>
              <a:t>syndicate</a:t>
            </a:r>
            <a:r>
              <a:rPr lang="en-US" sz="2600" smtClean="0"/>
              <a:t> of banks can be formed to underwrite the loans and the lead bank is responsible for negotiating the terms with the borrower</a:t>
            </a:r>
            <a:r>
              <a:rPr lang="en-US" sz="2600" smtClean="0">
                <a:solidFill>
                  <a:schemeClr val="tx1"/>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2A47130-B58E-4DF2-AA28-30DFB98D8FD0}" type="slidenum">
              <a:rPr lang="en-US" smtClean="0"/>
              <a:pPr>
                <a:defRPr/>
              </a:pPr>
              <a:t>29</a:t>
            </a:fld>
            <a:endParaRPr lang="en-US" smtClean="0"/>
          </a:p>
        </p:txBody>
      </p:sp>
      <p:sp>
        <p:nvSpPr>
          <p:cNvPr id="32771" name="Rectangle 2"/>
          <p:cNvSpPr>
            <a:spLocks noGrp="1" noChangeArrowheads="1"/>
          </p:cNvSpPr>
          <p:nvPr>
            <p:ph type="title" idx="4294967295"/>
          </p:nvPr>
        </p:nvSpPr>
        <p:spPr bwMode="auto">
          <a:xfrm>
            <a:off x="457200" y="12700"/>
            <a:ext cx="8229600" cy="825500"/>
          </a:xfrm>
          <a:prstGeom prst="rect">
            <a:avLst/>
          </a:prstGeom>
          <a:noFill/>
          <a:ln>
            <a:miter lim="800000"/>
            <a:headEnd/>
            <a:tailEnd/>
          </a:ln>
        </p:spPr>
        <p:txBody>
          <a:bodyPr anchor="ctr"/>
          <a:lstStyle/>
          <a:p>
            <a:r>
              <a:rPr lang="en-US" sz="2800" smtClean="0">
                <a:solidFill>
                  <a:schemeClr val="bg1"/>
                </a:solidFill>
              </a:rPr>
              <a:t>Impact of the Credit Crisis on the Credit Market</a:t>
            </a:r>
          </a:p>
        </p:txBody>
      </p:sp>
      <p:sp>
        <p:nvSpPr>
          <p:cNvPr id="32772" name="Rectangle 3"/>
          <p:cNvSpPr>
            <a:spLocks noGrp="1" noChangeArrowheads="1"/>
          </p:cNvSpPr>
          <p:nvPr>
            <p:ph type="body" idx="4294967295"/>
          </p:nvPr>
        </p:nvSpPr>
        <p:spPr bwMode="auto">
          <a:xfrm>
            <a:off x="990600" y="1371600"/>
            <a:ext cx="7315200" cy="40386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600" smtClean="0"/>
              <a:t>The credit crisis of 2008 triggered by defaults in subprime loans led to a halt in housing development, which reduced income, spending, and jobs.</a:t>
            </a:r>
          </a:p>
          <a:p>
            <a:pPr marL="495300" indent="-495300">
              <a:buFont typeface="Wingdings" pitchFamily="2" charset="2"/>
              <a:buAutoNum type="arabicPeriod"/>
            </a:pPr>
            <a:r>
              <a:rPr lang="en-US" sz="2600" smtClean="0"/>
              <a:t>Financial institutions became cautious with their funds and were less willing to lend funds to MNCs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17C96D3-FA90-4A3F-BE24-08D8C23CE700}" type="slidenum">
              <a:rPr lang="en-US" smtClean="0"/>
              <a:pPr>
                <a:defRPr/>
              </a:pPr>
              <a:t>3</a:t>
            </a:fld>
            <a:endParaRPr lang="en-US" smtClean="0"/>
          </a:p>
        </p:txBody>
      </p:sp>
      <p:sp>
        <p:nvSpPr>
          <p:cNvPr id="7171"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800" smtClean="0">
                <a:solidFill>
                  <a:schemeClr val="bg1"/>
                </a:solidFill>
              </a:rPr>
              <a:t>Foreign Exchange Market</a:t>
            </a:r>
          </a:p>
        </p:txBody>
      </p:sp>
      <p:sp>
        <p:nvSpPr>
          <p:cNvPr id="7172" name="Rectangle 3"/>
          <p:cNvSpPr>
            <a:spLocks noGrp="1" noChangeArrowheads="1"/>
          </p:cNvSpPr>
          <p:nvPr>
            <p:ph type="body" idx="4294967295"/>
          </p:nvPr>
        </p:nvSpPr>
        <p:spPr bwMode="auto">
          <a:xfrm>
            <a:off x="10668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800" smtClean="0"/>
              <a:t>Allows for the exchange of one currency for another.</a:t>
            </a:r>
          </a:p>
          <a:p>
            <a:pPr marL="495300" indent="-495300">
              <a:buFont typeface="Wingdings" pitchFamily="2" charset="2"/>
              <a:buAutoNum type="arabicPeriod"/>
            </a:pPr>
            <a:r>
              <a:rPr lang="en-US" sz="2800" smtClean="0"/>
              <a:t>Exchange rate specifies the rate at which one currency can be exchanged for another.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E6A7D97-7435-4DA9-84AC-EEB603F228FE}" type="slidenum">
              <a:rPr lang="en-US" smtClean="0"/>
              <a:pPr>
                <a:defRPr/>
              </a:pPr>
              <a:t>30</a:t>
            </a:fld>
            <a:endParaRPr lang="en-US" smtClean="0"/>
          </a:p>
        </p:txBody>
      </p:sp>
      <p:sp>
        <p:nvSpPr>
          <p:cNvPr id="33795" name="Rectangle 2"/>
          <p:cNvSpPr>
            <a:spLocks noGrp="1" noChangeArrowheads="1"/>
          </p:cNvSpPr>
          <p:nvPr>
            <p:ph type="title" idx="4294967295"/>
          </p:nvPr>
        </p:nvSpPr>
        <p:spPr bwMode="auto">
          <a:xfrm>
            <a:off x="762000" y="12700"/>
            <a:ext cx="7315200" cy="825500"/>
          </a:xfrm>
          <a:prstGeom prst="rect">
            <a:avLst/>
          </a:prstGeom>
          <a:noFill/>
          <a:ln>
            <a:miter lim="800000"/>
            <a:headEnd/>
            <a:tailEnd/>
          </a:ln>
        </p:spPr>
        <p:txBody>
          <a:bodyPr anchor="ctr"/>
          <a:lstStyle/>
          <a:p>
            <a:r>
              <a:rPr lang="en-US" sz="2800" smtClean="0">
                <a:solidFill>
                  <a:schemeClr val="bg1"/>
                </a:solidFill>
              </a:rPr>
              <a:t>International Bond Market</a:t>
            </a:r>
          </a:p>
        </p:txBody>
      </p:sp>
      <p:sp>
        <p:nvSpPr>
          <p:cNvPr id="33796" name="Rectangle 3"/>
          <p:cNvSpPr>
            <a:spLocks noGrp="1" noChangeArrowheads="1"/>
          </p:cNvSpPr>
          <p:nvPr>
            <p:ph type="body" idx="4294967295"/>
          </p:nvPr>
        </p:nvSpPr>
        <p:spPr bwMode="auto">
          <a:xfrm>
            <a:off x="990600" y="1371600"/>
            <a:ext cx="7315200" cy="4038600"/>
          </a:xfrm>
          <a:prstGeom prst="rect">
            <a:avLst/>
          </a:prstGeom>
          <a:noFill/>
          <a:ln>
            <a:miter lim="800000"/>
            <a:headEnd/>
            <a:tailEnd/>
          </a:ln>
        </p:spPr>
        <p:txBody>
          <a:bodyPr/>
          <a:lstStyle/>
          <a:p>
            <a:pPr marL="495300" indent="-495300">
              <a:spcAft>
                <a:spcPts val="1200"/>
              </a:spcAft>
              <a:buFont typeface="Wingdings" pitchFamily="2" charset="2"/>
              <a:buAutoNum type="arabicPeriod"/>
            </a:pPr>
            <a:r>
              <a:rPr lang="en-US" sz="2800" b="1" smtClean="0"/>
              <a:t>Foreign bonds </a:t>
            </a:r>
            <a:r>
              <a:rPr lang="en-US" sz="2800" smtClean="0"/>
              <a:t>are issued by borrower foreign to the country where the bond is placed.</a:t>
            </a:r>
          </a:p>
          <a:p>
            <a:pPr marL="495300" indent="-495300">
              <a:spcAft>
                <a:spcPts val="1200"/>
              </a:spcAft>
              <a:buFont typeface="Wingdings" pitchFamily="2" charset="2"/>
              <a:buAutoNum type="arabicPeriod"/>
            </a:pPr>
            <a:r>
              <a:rPr lang="en-US" sz="2800" b="1" smtClean="0"/>
              <a:t>Eurobonds</a:t>
            </a:r>
            <a:r>
              <a:rPr lang="en-US" sz="2800" smtClean="0"/>
              <a:t> are bonds sold in countries other than the country of the currency denominating the bond</a:t>
            </a:r>
          </a:p>
          <a:p>
            <a:pPr marL="895350" lvl="1" indent="-495300">
              <a:spcAft>
                <a:spcPts val="1200"/>
              </a:spcAft>
            </a:pPr>
            <a:r>
              <a:rPr lang="en-US" sz="2400" smtClean="0"/>
              <a:t>Partially a result of the Interest Equalization Tax (EIT) imposed by the U.S. government in 1963 to discourage U.S. investors from investing in foreign securities.</a:t>
            </a:r>
          </a:p>
          <a:p>
            <a:pPr marL="895350" lvl="1" indent="-495300">
              <a:buFont typeface="Wingdings" pitchFamily="2" charset="2"/>
              <a:buNone/>
            </a:pPr>
            <a:endParaRPr lang="en-US" sz="2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3D8DDCE-3873-471D-A637-537C06150EEF}" type="slidenum">
              <a:rPr lang="en-US" smtClean="0"/>
              <a:pPr>
                <a:defRPr/>
              </a:pPr>
              <a:t>31</a:t>
            </a:fld>
            <a:endParaRPr lang="en-US" smtClean="0"/>
          </a:p>
        </p:txBody>
      </p:sp>
      <p:sp>
        <p:nvSpPr>
          <p:cNvPr id="34819" name="Rectangle 2"/>
          <p:cNvSpPr>
            <a:spLocks noGrp="1" noChangeArrowheads="1"/>
          </p:cNvSpPr>
          <p:nvPr>
            <p:ph type="title" idx="4294967295"/>
          </p:nvPr>
        </p:nvSpPr>
        <p:spPr bwMode="auto">
          <a:xfrm>
            <a:off x="762000" y="0"/>
            <a:ext cx="7315200" cy="838200"/>
          </a:xfrm>
          <a:prstGeom prst="rect">
            <a:avLst/>
          </a:prstGeom>
          <a:noFill/>
          <a:ln>
            <a:miter lim="800000"/>
            <a:headEnd/>
            <a:tailEnd/>
          </a:ln>
        </p:spPr>
        <p:txBody>
          <a:bodyPr anchor="ctr"/>
          <a:lstStyle/>
          <a:p>
            <a:r>
              <a:rPr lang="en-US" sz="2800" smtClean="0">
                <a:solidFill>
                  <a:schemeClr val="bg1"/>
                </a:solidFill>
              </a:rPr>
              <a:t>Eurobonds</a:t>
            </a:r>
          </a:p>
        </p:txBody>
      </p:sp>
      <p:sp>
        <p:nvSpPr>
          <p:cNvPr id="72707" name="Rectangle 3"/>
          <p:cNvSpPr>
            <a:spLocks noGrp="1" noChangeArrowheads="1"/>
          </p:cNvSpPr>
          <p:nvPr>
            <p:ph type="body" idx="4294967295"/>
          </p:nvPr>
        </p:nvSpPr>
        <p:spPr bwMode="auto">
          <a:xfrm>
            <a:off x="914400" y="1295400"/>
            <a:ext cx="7315200" cy="49530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400" dirty="0" smtClean="0"/>
              <a:t>Features:</a:t>
            </a:r>
          </a:p>
          <a:p>
            <a:pPr marL="869950" lvl="1" indent="-412750">
              <a:defRPr/>
            </a:pPr>
            <a:r>
              <a:rPr lang="en-US" sz="2200" dirty="0" smtClean="0"/>
              <a:t>Bearer bonds</a:t>
            </a:r>
          </a:p>
          <a:p>
            <a:pPr marL="869950" lvl="1" indent="-412750">
              <a:defRPr/>
            </a:pPr>
            <a:r>
              <a:rPr lang="en-US" sz="2200" dirty="0" smtClean="0"/>
              <a:t>Annual coupon payments</a:t>
            </a:r>
          </a:p>
          <a:p>
            <a:pPr marL="869950" lvl="1" indent="-412750">
              <a:defRPr/>
            </a:pPr>
            <a:r>
              <a:rPr lang="en-US" sz="2200" dirty="0" smtClean="0"/>
              <a:t>Convertible or callable</a:t>
            </a:r>
          </a:p>
          <a:p>
            <a:pPr marL="395288" indent="-395288">
              <a:buFont typeface="Wingdings" pitchFamily="2" charset="2"/>
              <a:buAutoNum type="arabicPeriod"/>
              <a:defRPr/>
            </a:pPr>
            <a:r>
              <a:rPr lang="en-US" sz="2400" dirty="0" smtClean="0"/>
              <a:t>Denominations</a:t>
            </a:r>
          </a:p>
          <a:p>
            <a:pPr marL="895350" lvl="1" indent="-495300">
              <a:defRPr/>
            </a:pPr>
            <a:r>
              <a:rPr lang="en-US" sz="2200" dirty="0" smtClean="0"/>
              <a:t>commonly denominated in a number of currencies</a:t>
            </a:r>
          </a:p>
          <a:p>
            <a:pPr marL="395288" indent="-395288">
              <a:buFont typeface="Wingdings" pitchFamily="2" charset="2"/>
              <a:buAutoNum type="arabicPeriod"/>
              <a:defRPr/>
            </a:pPr>
            <a:r>
              <a:rPr lang="en-US" sz="2400" dirty="0" smtClean="0"/>
              <a:t>Underwriting Process</a:t>
            </a:r>
          </a:p>
          <a:p>
            <a:pPr marL="869950" lvl="1" indent="-412750">
              <a:defRPr/>
            </a:pPr>
            <a:r>
              <a:rPr lang="en-US" sz="2200" dirty="0" smtClean="0"/>
              <a:t>multinational syndicate; simultaneously placed in many countries </a:t>
            </a:r>
          </a:p>
          <a:p>
            <a:pPr marL="395288" indent="-395288">
              <a:buFont typeface="Wingdings" pitchFamily="2" charset="2"/>
              <a:buAutoNum type="arabicPeriod"/>
              <a:defRPr/>
            </a:pPr>
            <a:r>
              <a:rPr lang="en-US" sz="2400" dirty="0" smtClean="0"/>
              <a:t>Secondary Market</a:t>
            </a:r>
          </a:p>
          <a:p>
            <a:pPr marL="895350" lvl="1" indent="-495300">
              <a:defRPr/>
            </a:pPr>
            <a:r>
              <a:rPr lang="en-US" sz="2200" dirty="0" smtClean="0"/>
              <a:t>market makers are in many cases the same underwriters who sell the primary issues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66887AA-38B6-4502-BE88-0E40EA559541}" type="slidenum">
              <a:rPr lang="en-US" smtClean="0"/>
              <a:pPr>
                <a:defRPr/>
              </a:pPr>
              <a:t>32</a:t>
            </a:fld>
            <a:endParaRPr lang="en-US" smtClean="0"/>
          </a:p>
        </p:txBody>
      </p:sp>
      <p:sp>
        <p:nvSpPr>
          <p:cNvPr id="35843" name="Rectangle 2"/>
          <p:cNvSpPr>
            <a:spLocks noGrp="1" noChangeArrowheads="1"/>
          </p:cNvSpPr>
          <p:nvPr>
            <p:ph type="title" idx="4294967295"/>
          </p:nvPr>
        </p:nvSpPr>
        <p:spPr bwMode="auto">
          <a:xfrm>
            <a:off x="762000" y="0"/>
            <a:ext cx="7315200" cy="838200"/>
          </a:xfrm>
          <a:prstGeom prst="rect">
            <a:avLst/>
          </a:prstGeom>
          <a:noFill/>
          <a:ln>
            <a:miter lim="800000"/>
            <a:headEnd/>
            <a:tailEnd/>
          </a:ln>
        </p:spPr>
        <p:txBody>
          <a:bodyPr anchor="ctr"/>
          <a:lstStyle/>
          <a:p>
            <a:r>
              <a:rPr lang="en-US" sz="2800" smtClean="0">
                <a:solidFill>
                  <a:schemeClr val="bg1"/>
                </a:solidFill>
              </a:rPr>
              <a:t>Development of Other Bond Markets</a:t>
            </a:r>
          </a:p>
        </p:txBody>
      </p:sp>
      <p:sp>
        <p:nvSpPr>
          <p:cNvPr id="35844" name="Rectangle 3"/>
          <p:cNvSpPr>
            <a:spLocks noGrp="1" noChangeArrowheads="1"/>
          </p:cNvSpPr>
          <p:nvPr>
            <p:ph type="body" idx="4294967295"/>
          </p:nvPr>
        </p:nvSpPr>
        <p:spPr bwMode="auto">
          <a:xfrm>
            <a:off x="914400" y="1295400"/>
            <a:ext cx="7315200" cy="4953000"/>
          </a:xfrm>
          <a:prstGeom prst="rect">
            <a:avLst/>
          </a:prstGeom>
          <a:noFill/>
          <a:ln>
            <a:miter lim="800000"/>
            <a:headEnd/>
            <a:tailEnd/>
          </a:ln>
        </p:spPr>
        <p:txBody>
          <a:bodyPr/>
          <a:lstStyle/>
          <a:p>
            <a:pPr marL="395288" indent="-395288">
              <a:buFont typeface="Wingdings" pitchFamily="2" charset="2"/>
              <a:buAutoNum type="arabicPeriod"/>
            </a:pPr>
            <a:r>
              <a:rPr lang="en-US" sz="2800" smtClean="0"/>
              <a:t>Bond markets have developed in Asia and South America</a:t>
            </a:r>
          </a:p>
          <a:p>
            <a:pPr marL="395288" indent="-395288">
              <a:buFont typeface="Wingdings" pitchFamily="2" charset="2"/>
              <a:buAutoNum type="arabicPeriod"/>
            </a:pPr>
            <a:r>
              <a:rPr lang="en-US" sz="2800" smtClean="0"/>
              <a:t>Bond market yields among countries tend to be highly </a:t>
            </a:r>
            <a:r>
              <a:rPr lang="en-US" sz="2800" b="1" smtClean="0"/>
              <a:t>correlated</a:t>
            </a:r>
            <a:r>
              <a:rPr lang="en-US" sz="2800" smtClean="0"/>
              <a:t> over time.</a:t>
            </a:r>
          </a:p>
          <a:p>
            <a:pPr marL="395288" indent="-395288">
              <a:buFont typeface="Wingdings" pitchFamily="2" charset="2"/>
              <a:buAutoNum type="arabicPeriod"/>
            </a:pPr>
            <a:r>
              <a:rPr lang="en-US" sz="2800" smtClean="0"/>
              <a:t>When economic conditions </a:t>
            </a:r>
            <a:r>
              <a:rPr lang="en-US" sz="2800" b="1" smtClean="0"/>
              <a:t>weaken</a:t>
            </a:r>
            <a:r>
              <a:rPr lang="en-US" sz="2800" smtClean="0"/>
              <a:t>, aggregate demand for funds declines with the decline in corporate expansion.</a:t>
            </a:r>
          </a:p>
          <a:p>
            <a:pPr marL="395288" indent="-395288">
              <a:buFont typeface="Wingdings" pitchFamily="2" charset="2"/>
              <a:buAutoNum type="arabicPeriod"/>
            </a:pPr>
            <a:r>
              <a:rPr lang="en-US" sz="2800" smtClean="0"/>
              <a:t>When economic conditions </a:t>
            </a:r>
            <a:r>
              <a:rPr lang="en-US" sz="2800" b="1" smtClean="0"/>
              <a:t>strengthen</a:t>
            </a:r>
            <a:r>
              <a:rPr lang="en-US" sz="2800" smtClean="0"/>
              <a:t>, aggregate demand for funds increases with the increase in corporate expansion.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2AE06F5-B8BC-4CCB-AA35-D61F0051307A}" type="slidenum">
              <a:rPr lang="en-US" smtClean="0"/>
              <a:pPr>
                <a:defRPr/>
              </a:pPr>
              <a:t>33</a:t>
            </a:fld>
            <a:endParaRPr lang="en-US" smtClean="0"/>
          </a:p>
        </p:txBody>
      </p:sp>
      <p:sp>
        <p:nvSpPr>
          <p:cNvPr id="36867" name="Rectangle 2"/>
          <p:cNvSpPr>
            <a:spLocks noGrp="1" noChangeArrowheads="1"/>
          </p:cNvSpPr>
          <p:nvPr>
            <p:ph type="title" idx="4294967295"/>
          </p:nvPr>
        </p:nvSpPr>
        <p:spPr bwMode="auto">
          <a:xfrm>
            <a:off x="762000" y="0"/>
            <a:ext cx="7315200" cy="838200"/>
          </a:xfrm>
          <a:prstGeom prst="rect">
            <a:avLst/>
          </a:prstGeom>
          <a:noFill/>
          <a:ln>
            <a:miter lim="800000"/>
            <a:headEnd/>
            <a:tailEnd/>
          </a:ln>
        </p:spPr>
        <p:txBody>
          <a:bodyPr anchor="ctr"/>
          <a:lstStyle/>
          <a:p>
            <a:r>
              <a:rPr lang="en-US" sz="2800" smtClean="0">
                <a:solidFill>
                  <a:schemeClr val="bg1"/>
                </a:solidFill>
              </a:rPr>
              <a:t>Risk of International Bonds</a:t>
            </a:r>
          </a:p>
        </p:txBody>
      </p:sp>
      <p:sp>
        <p:nvSpPr>
          <p:cNvPr id="36868" name="Rectangle 3"/>
          <p:cNvSpPr>
            <a:spLocks noGrp="1" noChangeArrowheads="1"/>
          </p:cNvSpPr>
          <p:nvPr>
            <p:ph type="body" idx="4294967295"/>
          </p:nvPr>
        </p:nvSpPr>
        <p:spPr bwMode="auto">
          <a:xfrm>
            <a:off x="914400" y="1371600"/>
            <a:ext cx="7315200" cy="4800600"/>
          </a:xfrm>
          <a:prstGeom prst="rect">
            <a:avLst/>
          </a:prstGeom>
          <a:noFill/>
          <a:ln>
            <a:miter lim="800000"/>
            <a:headEnd/>
            <a:tailEnd/>
          </a:ln>
        </p:spPr>
        <p:txBody>
          <a:bodyPr/>
          <a:lstStyle/>
          <a:p>
            <a:pPr marL="495300" indent="-495300">
              <a:buFont typeface="Wingdings" pitchFamily="2" charset="2"/>
              <a:buAutoNum type="arabicPeriod"/>
            </a:pPr>
            <a:r>
              <a:rPr lang="en-US" sz="2800" smtClean="0"/>
              <a:t>Credit Risk - </a:t>
            </a:r>
            <a:r>
              <a:rPr lang="en-US" sz="2400" smtClean="0">
                <a:solidFill>
                  <a:schemeClr val="tx1"/>
                </a:solidFill>
              </a:rPr>
              <a:t>represents the potential for default.</a:t>
            </a:r>
          </a:p>
          <a:p>
            <a:pPr marL="495300" indent="-495300">
              <a:buFont typeface="Wingdings" pitchFamily="2" charset="2"/>
              <a:buAutoNum type="arabicPeriod"/>
            </a:pPr>
            <a:r>
              <a:rPr lang="en-US" sz="2800" smtClean="0"/>
              <a:t>Interest Rate Risk - </a:t>
            </a:r>
            <a:r>
              <a:rPr lang="en-US" sz="2400" smtClean="0">
                <a:solidFill>
                  <a:schemeClr val="tx1"/>
                </a:solidFill>
              </a:rPr>
              <a:t>potential for the value of bonds to decline in response to rising long-term interest rates.</a:t>
            </a:r>
          </a:p>
          <a:p>
            <a:pPr marL="495300" indent="-495300">
              <a:buFont typeface="Wingdings" pitchFamily="2" charset="2"/>
              <a:buAutoNum type="arabicPeriod"/>
            </a:pPr>
            <a:r>
              <a:rPr lang="en-US" sz="2800" smtClean="0"/>
              <a:t>Exchange Rate Risk - </a:t>
            </a:r>
            <a:r>
              <a:rPr lang="en-US" sz="2400" smtClean="0">
                <a:solidFill>
                  <a:schemeClr val="tx1"/>
                </a:solidFill>
              </a:rPr>
              <a:t>represents the potential for the value of bonds to decline (from the investor’s perspective) because the currency denominating the bond depreciates against the home currency.</a:t>
            </a:r>
          </a:p>
          <a:p>
            <a:pPr marL="495300" indent="-495300">
              <a:buFont typeface="Wingdings" pitchFamily="2" charset="2"/>
              <a:buAutoNum type="arabicPeriod"/>
            </a:pPr>
            <a:r>
              <a:rPr lang="en-US" sz="2800" smtClean="0"/>
              <a:t>Liquidity Risk - </a:t>
            </a:r>
            <a:r>
              <a:rPr lang="en-US" sz="2400" smtClean="0">
                <a:solidFill>
                  <a:schemeClr val="tx1"/>
                </a:solidFill>
              </a:rPr>
              <a:t>represents the potential for the value of bonds to decline because there is not a consistently active market for the bonds.</a:t>
            </a:r>
          </a:p>
          <a:p>
            <a:pPr marL="495300" indent="-495300">
              <a:buFont typeface="Wingdings" pitchFamily="2" charset="2"/>
              <a:buAutoNum type="arabicPeriod"/>
            </a:pPr>
            <a:endParaRPr lang="en-US" sz="2400" smtClean="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01D3A48-593E-48B9-ACE7-AC8A61F0B2B8}" type="slidenum">
              <a:rPr lang="en-US" smtClean="0"/>
              <a:pPr>
                <a:defRPr/>
              </a:pPr>
              <a:t>34</a:t>
            </a:fld>
            <a:endParaRPr lang="en-US" smtClean="0"/>
          </a:p>
        </p:txBody>
      </p:sp>
      <p:sp>
        <p:nvSpPr>
          <p:cNvPr id="37891" name="Rectangle 2"/>
          <p:cNvSpPr>
            <a:spLocks noGrp="1" noChangeArrowheads="1"/>
          </p:cNvSpPr>
          <p:nvPr>
            <p:ph type="title" idx="4294967295"/>
          </p:nvPr>
        </p:nvSpPr>
        <p:spPr bwMode="auto">
          <a:xfrm>
            <a:off x="762000" y="0"/>
            <a:ext cx="7315200" cy="838200"/>
          </a:xfrm>
          <a:prstGeom prst="rect">
            <a:avLst/>
          </a:prstGeom>
          <a:noFill/>
          <a:ln>
            <a:miter lim="800000"/>
            <a:headEnd/>
            <a:tailEnd/>
          </a:ln>
        </p:spPr>
        <p:txBody>
          <a:bodyPr anchor="ctr"/>
          <a:lstStyle/>
          <a:p>
            <a:r>
              <a:rPr lang="en-US" sz="2800" smtClean="0">
                <a:solidFill>
                  <a:schemeClr val="bg1"/>
                </a:solidFill>
              </a:rPr>
              <a:t>Impact of the Greek Crisis on Bonds</a:t>
            </a:r>
          </a:p>
        </p:txBody>
      </p:sp>
      <p:sp>
        <p:nvSpPr>
          <p:cNvPr id="37892" name="Rectangle 3"/>
          <p:cNvSpPr>
            <a:spLocks noGrp="1" noChangeArrowheads="1"/>
          </p:cNvSpPr>
          <p:nvPr>
            <p:ph type="body" idx="4294967295"/>
          </p:nvPr>
        </p:nvSpPr>
        <p:spPr bwMode="auto">
          <a:xfrm>
            <a:off x="914400" y="1295400"/>
            <a:ext cx="7315200" cy="4953000"/>
          </a:xfrm>
          <a:prstGeom prst="rect">
            <a:avLst/>
          </a:prstGeom>
          <a:noFill/>
          <a:ln>
            <a:miter lim="800000"/>
            <a:headEnd/>
            <a:tailEnd/>
          </a:ln>
        </p:spPr>
        <p:txBody>
          <a:bodyPr/>
          <a:lstStyle/>
          <a:p>
            <a:pPr marL="395288" indent="-395288">
              <a:spcAft>
                <a:spcPts val="1800"/>
              </a:spcAft>
              <a:buFont typeface="Wingdings" pitchFamily="2" charset="2"/>
              <a:buAutoNum type="arabicPeriod"/>
            </a:pPr>
            <a:r>
              <a:rPr lang="en-US" sz="2800" b="1" smtClean="0"/>
              <a:t>Spring 2010</a:t>
            </a:r>
            <a:r>
              <a:rPr lang="en-US" sz="2800" smtClean="0"/>
              <a:t>: Greece experienced weak economic conditions and large increase in the government budget deficit.</a:t>
            </a:r>
          </a:p>
          <a:p>
            <a:pPr marL="395288" indent="-395288">
              <a:spcAft>
                <a:spcPts val="1800"/>
              </a:spcAft>
              <a:buFont typeface="Wingdings" pitchFamily="2" charset="2"/>
              <a:buAutoNum type="arabicPeriod"/>
            </a:pPr>
            <a:r>
              <a:rPr lang="en-US" sz="2800" b="1" smtClean="0"/>
              <a:t>Concern spread </a:t>
            </a:r>
            <a:r>
              <a:rPr lang="en-US" sz="2800" smtClean="0"/>
              <a:t>to other European countries such as Spain, Portugal, and Ireland that had large budget deficits.</a:t>
            </a:r>
          </a:p>
          <a:p>
            <a:pPr marL="395288" indent="-395288">
              <a:buFont typeface="Wingdings" pitchFamily="2" charset="2"/>
              <a:buAutoNum type="arabicPeriod"/>
            </a:pPr>
            <a:r>
              <a:rPr lang="en-US" sz="2800" b="1" smtClean="0"/>
              <a:t>May 2010</a:t>
            </a:r>
            <a:r>
              <a:rPr lang="en-US" sz="2800" smtClean="0"/>
              <a:t>: many European countries and the IMF agreed to provide Greece with new loans.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EBAFE71-3305-4623-A748-9CC71F744FEA}" type="slidenum">
              <a:rPr lang="en-US" smtClean="0"/>
              <a:pPr>
                <a:defRPr/>
              </a:pPr>
              <a:t>35</a:t>
            </a:fld>
            <a:endParaRPr lang="en-US" smtClean="0"/>
          </a:p>
        </p:txBody>
      </p:sp>
      <p:sp>
        <p:nvSpPr>
          <p:cNvPr id="3891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International Stock Markets</a:t>
            </a:r>
          </a:p>
        </p:txBody>
      </p:sp>
      <p:sp>
        <p:nvSpPr>
          <p:cNvPr id="38916" name="Rectangle 3"/>
          <p:cNvSpPr>
            <a:spLocks noGrp="1" noChangeArrowheads="1"/>
          </p:cNvSpPr>
          <p:nvPr>
            <p:ph type="body" idx="4294967295"/>
          </p:nvPr>
        </p:nvSpPr>
        <p:spPr bwMode="auto">
          <a:xfrm>
            <a:off x="914400" y="1371600"/>
            <a:ext cx="7315200" cy="4724400"/>
          </a:xfrm>
          <a:prstGeom prst="rect">
            <a:avLst/>
          </a:prstGeom>
          <a:noFill/>
          <a:ln>
            <a:miter lim="800000"/>
            <a:headEnd/>
            <a:tailEnd/>
          </a:ln>
        </p:spPr>
        <p:txBody>
          <a:bodyPr/>
          <a:lstStyle/>
          <a:p>
            <a:pPr marL="495300" indent="-495300">
              <a:buFont typeface="Wingdings" pitchFamily="2" charset="2"/>
              <a:buAutoNum type="arabicPeriod"/>
            </a:pPr>
            <a:r>
              <a:rPr lang="en-US" sz="2800" smtClean="0"/>
              <a:t>Issuance of Stock in Foreign Markets - </a:t>
            </a:r>
            <a:r>
              <a:rPr lang="en-US" sz="2400" smtClean="0">
                <a:solidFill>
                  <a:schemeClr val="tx1"/>
                </a:solidFill>
              </a:rPr>
              <a:t>Some U.S. firms issue stock in foreign markets to enhance their global image.</a:t>
            </a:r>
          </a:p>
          <a:p>
            <a:pPr marL="495300" indent="-495300">
              <a:buFont typeface="Wingdings" pitchFamily="2" charset="2"/>
              <a:buAutoNum type="arabicPeriod"/>
            </a:pPr>
            <a:r>
              <a:rPr lang="en-US" sz="2800" smtClean="0"/>
              <a:t>Issuance of Foreign Stock in the U.S.</a:t>
            </a:r>
          </a:p>
          <a:p>
            <a:pPr marL="869950" lvl="1" indent="-412750">
              <a:buFont typeface="Wingdings" pitchFamily="2" charset="2"/>
              <a:buAutoNum type="alphaLcPeriod"/>
            </a:pPr>
            <a:r>
              <a:rPr lang="en-US" sz="2400" b="1" smtClean="0"/>
              <a:t>Yankee stock offerings </a:t>
            </a:r>
            <a:r>
              <a:rPr lang="en-US" sz="2400" smtClean="0"/>
              <a:t>- Non-U.S. corporations that need large amounts of funds sometimes issue stock in the United States</a:t>
            </a:r>
          </a:p>
          <a:p>
            <a:pPr marL="869950" lvl="1" indent="-412750">
              <a:buFont typeface="Wingdings" pitchFamily="2" charset="2"/>
              <a:buAutoNum type="alphaLcPeriod"/>
            </a:pPr>
            <a:r>
              <a:rPr lang="en-US" sz="2400" b="1" smtClean="0"/>
              <a:t>American Depository Receipts </a:t>
            </a:r>
            <a:r>
              <a:rPr lang="en-US" sz="2400" smtClean="0"/>
              <a:t>(ADR) - Certificates representing bundles of stock.  ADR shares can be traded just like shares of a stock.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C84F942-BD48-43EA-9255-6F0F6711046E}" type="slidenum">
              <a:rPr lang="en-US" smtClean="0"/>
              <a:pPr>
                <a:defRPr/>
              </a:pPr>
              <a:t>36</a:t>
            </a:fld>
            <a:endParaRPr lang="en-US" smtClean="0"/>
          </a:p>
        </p:txBody>
      </p:sp>
      <p:sp>
        <p:nvSpPr>
          <p:cNvPr id="3993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Non-U.S. Firms Listing on U.S. Exchanges</a:t>
            </a:r>
          </a:p>
        </p:txBody>
      </p:sp>
      <p:sp>
        <p:nvSpPr>
          <p:cNvPr id="39940" name="Rectangle 3"/>
          <p:cNvSpPr>
            <a:spLocks noGrp="1" noChangeArrowheads="1"/>
          </p:cNvSpPr>
          <p:nvPr>
            <p:ph type="body" idx="4294967295"/>
          </p:nvPr>
        </p:nvSpPr>
        <p:spPr bwMode="auto">
          <a:xfrm>
            <a:off x="914400" y="1371600"/>
            <a:ext cx="7315200" cy="47244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800" smtClean="0"/>
              <a:t>Non-U.S. firms have their shares listed on the New York Stock Exchange or the Nasdaq market so that the shares can easily be traded in the secondary market.</a:t>
            </a:r>
            <a:endParaRPr lang="en-US" sz="2400" smtClean="0"/>
          </a:p>
          <a:p>
            <a:pPr marL="495300" indent="-495300">
              <a:buFont typeface="Wingdings" pitchFamily="2" charset="2"/>
              <a:buAutoNum type="arabicPeriod"/>
            </a:pPr>
            <a:r>
              <a:rPr lang="en-US" sz="2800" smtClean="0"/>
              <a:t>Effect of Sarbanes-Oxley Act on Foreign Stock Listings - </a:t>
            </a:r>
            <a:r>
              <a:rPr lang="en-US" sz="2400" smtClean="0">
                <a:solidFill>
                  <a:schemeClr val="tx1"/>
                </a:solidFill>
              </a:rPr>
              <a:t>Many non-U.S. firms decided to place new issues of their stock in the United Kingdom instead of in the United States so that they would not have to comply with the law.</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4C9E806-CF6A-4CE3-BB8D-CAB2032FF9CE}" type="slidenum">
              <a:rPr lang="en-US" smtClean="0"/>
              <a:pPr>
                <a:defRPr/>
              </a:pPr>
              <a:t>37</a:t>
            </a:fld>
            <a:endParaRPr lang="en-US" smtClean="0"/>
          </a:p>
        </p:txBody>
      </p:sp>
      <p:sp>
        <p:nvSpPr>
          <p:cNvPr id="4096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Investing in Foreign Stock Markets</a:t>
            </a:r>
          </a:p>
        </p:txBody>
      </p:sp>
      <p:sp>
        <p:nvSpPr>
          <p:cNvPr id="40964" name="Rectangle 3"/>
          <p:cNvSpPr>
            <a:spLocks noGrp="1" noChangeArrowheads="1"/>
          </p:cNvSpPr>
          <p:nvPr>
            <p:ph type="body" idx="4294967295"/>
          </p:nvPr>
        </p:nvSpPr>
        <p:spPr bwMode="auto">
          <a:xfrm>
            <a:off x="914400" y="1371600"/>
            <a:ext cx="7315200" cy="4038600"/>
          </a:xfrm>
          <a:prstGeom prst="rect">
            <a:avLst/>
          </a:prstGeom>
          <a:noFill/>
          <a:ln>
            <a:miter lim="800000"/>
            <a:headEnd/>
            <a:tailEnd/>
          </a:ln>
        </p:spPr>
        <p:txBody>
          <a:bodyPr/>
          <a:lstStyle/>
          <a:p>
            <a:pPr marL="495300" indent="-495300">
              <a:spcAft>
                <a:spcPts val="1200"/>
              </a:spcAft>
              <a:buFont typeface="Wingdings" pitchFamily="2" charset="2"/>
              <a:buAutoNum type="arabicPeriod"/>
            </a:pPr>
            <a:r>
              <a:rPr lang="en-US" sz="2800" smtClean="0"/>
              <a:t>Many investors purchase stocks outside of the home country.</a:t>
            </a:r>
            <a:endParaRPr lang="en-US" sz="2400" smtClean="0"/>
          </a:p>
          <a:p>
            <a:pPr marL="495300" indent="-495300">
              <a:buFont typeface="Wingdings" pitchFamily="2" charset="2"/>
              <a:buAutoNum type="arabicPeriod"/>
            </a:pPr>
            <a:r>
              <a:rPr lang="en-US" sz="2800" smtClean="0"/>
              <a:t>Recently, firms outside the U.S. have been issuing stock more frequently</a:t>
            </a:r>
            <a:r>
              <a:rPr lang="en-US" sz="2400" smtClean="0">
                <a:solidFill>
                  <a:schemeClr val="tx1"/>
                </a:solidFill>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B06502A-7F6D-4F38-A3B5-4E8F8C8C6AC4}" type="slidenum">
              <a:rPr lang="en-US" smtClean="0"/>
              <a:pPr>
                <a:defRPr/>
              </a:pPr>
              <a:t>38</a:t>
            </a:fld>
            <a:endParaRPr lang="en-US" smtClean="0"/>
          </a:p>
        </p:txBody>
      </p:sp>
      <p:sp>
        <p:nvSpPr>
          <p:cNvPr id="38915" name="Title 1"/>
          <p:cNvSpPr>
            <a:spLocks noGrp="1"/>
          </p:cNvSpPr>
          <p:nvPr>
            <p:ph type="title"/>
          </p:nvPr>
        </p:nvSpPr>
        <p:spPr bwMode="auto">
          <a:xfrm>
            <a:off x="381000" y="0"/>
            <a:ext cx="8077200"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3.5 </a:t>
            </a:r>
            <a:r>
              <a:rPr lang="en-US" sz="2400" b="0" dirty="0" smtClean="0">
                <a:solidFill>
                  <a:schemeClr val="bg1"/>
                </a:solidFill>
                <a:latin typeface="+mj-lt"/>
              </a:rPr>
              <a:t>Comparison of Stock Exchanges (as of 2008)</a:t>
            </a:r>
          </a:p>
        </p:txBody>
      </p:sp>
      <p:sp>
        <p:nvSpPr>
          <p:cNvPr id="4198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96133C81-1852-4E46-95D3-9DEEAC08F124}" type="slidenum">
              <a:rPr lang="en-US"/>
              <a:pPr/>
              <a:t>38</a:t>
            </a:fld>
            <a:endParaRPr lang="en-US"/>
          </a:p>
        </p:txBody>
      </p:sp>
      <p:pic>
        <p:nvPicPr>
          <p:cNvPr id="41989" name="Picture 1"/>
          <p:cNvPicPr>
            <a:picLocks noChangeAspect="1"/>
          </p:cNvPicPr>
          <p:nvPr/>
        </p:nvPicPr>
        <p:blipFill>
          <a:blip r:embed="rId3" cstate="print"/>
          <a:srcRect/>
          <a:stretch>
            <a:fillRect/>
          </a:stretch>
        </p:blipFill>
        <p:spPr bwMode="auto">
          <a:xfrm>
            <a:off x="1524000" y="1228725"/>
            <a:ext cx="6934200" cy="5095875"/>
          </a:xfrm>
          <a:prstGeom prst="rect">
            <a:avLst/>
          </a:prstGeom>
          <a:noFill/>
          <a:ln w="9525">
            <a:noFill/>
            <a:miter lim="800000"/>
            <a:headEnd/>
            <a:tailEnd/>
          </a:ln>
        </p:spPr>
      </p:pic>
      <p:sp>
        <p:nvSpPr>
          <p:cNvPr id="41990" name="Rectangle 2"/>
          <p:cNvSpPr>
            <a:spLocks noChangeArrowheads="1"/>
          </p:cNvSpPr>
          <p:nvPr/>
        </p:nvSpPr>
        <p:spPr bwMode="auto">
          <a:xfrm>
            <a:off x="1524000" y="6270625"/>
            <a:ext cx="2684463" cy="260350"/>
          </a:xfrm>
          <a:prstGeom prst="rect">
            <a:avLst/>
          </a:prstGeom>
          <a:noFill/>
          <a:ln w="9525">
            <a:noFill/>
            <a:miter lim="800000"/>
            <a:headEnd/>
            <a:tailEnd/>
          </a:ln>
        </p:spPr>
        <p:txBody>
          <a:bodyPr wrap="none">
            <a:spAutoFit/>
          </a:bodyPr>
          <a:lstStyle/>
          <a:p>
            <a:r>
              <a:rPr lang="en-US" sz="1100" i="1"/>
              <a:t>Source: World Federation of Exchanges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D30E8B7-623D-4408-B752-34D764CC9A2D}" type="slidenum">
              <a:rPr lang="en-US" smtClean="0"/>
              <a:pPr>
                <a:defRPr/>
              </a:pPr>
              <a:t>39</a:t>
            </a:fld>
            <a:endParaRPr lang="en-US" smtClean="0"/>
          </a:p>
        </p:txBody>
      </p:sp>
      <p:sp>
        <p:nvSpPr>
          <p:cNvPr id="43011"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600" smtClean="0">
                <a:solidFill>
                  <a:schemeClr val="bg1"/>
                </a:solidFill>
              </a:rPr>
              <a:t>How Market Characteristics Vary among Countries</a:t>
            </a:r>
          </a:p>
        </p:txBody>
      </p:sp>
      <p:sp>
        <p:nvSpPr>
          <p:cNvPr id="43012" name="Rectangle 3"/>
          <p:cNvSpPr>
            <a:spLocks noGrp="1" noChangeArrowheads="1"/>
          </p:cNvSpPr>
          <p:nvPr>
            <p:ph type="body" idx="4294967295"/>
          </p:nvPr>
        </p:nvSpPr>
        <p:spPr bwMode="auto">
          <a:xfrm>
            <a:off x="762000" y="1371600"/>
            <a:ext cx="8077200" cy="4953000"/>
          </a:xfrm>
          <a:prstGeom prst="rect">
            <a:avLst/>
          </a:prstGeom>
          <a:noFill/>
          <a:ln>
            <a:miter lim="800000"/>
            <a:headEnd/>
            <a:tailEnd/>
          </a:ln>
        </p:spPr>
        <p:txBody>
          <a:bodyPr/>
          <a:lstStyle/>
          <a:p>
            <a:pPr marL="495300" indent="-495300">
              <a:spcAft>
                <a:spcPts val="1200"/>
              </a:spcAft>
              <a:buFont typeface="Wingdings" pitchFamily="2" charset="2"/>
              <a:buAutoNum type="arabicPeriod"/>
            </a:pPr>
            <a:r>
              <a:rPr lang="en-US" sz="2600" smtClean="0"/>
              <a:t>Stock market participation and trading activity are higher in countries where managers are encouraged to make decisions that serve shareholder interests, and where there is greater transparency.</a:t>
            </a:r>
          </a:p>
          <a:p>
            <a:pPr marL="495300" indent="-495300">
              <a:buFont typeface="Wingdings" pitchFamily="2" charset="2"/>
              <a:buAutoNum type="arabicPeriod"/>
            </a:pPr>
            <a:r>
              <a:rPr lang="en-US" sz="2600" smtClean="0"/>
              <a:t>Factors that influence trading activity:</a:t>
            </a:r>
          </a:p>
          <a:p>
            <a:pPr marL="895350" lvl="1" indent="-495300"/>
            <a:r>
              <a:rPr lang="en-US" sz="2400" smtClean="0"/>
              <a:t>Voting power</a:t>
            </a:r>
          </a:p>
          <a:p>
            <a:pPr marL="895350" lvl="1" indent="-495300"/>
            <a:r>
              <a:rPr lang="en-US" sz="2400" smtClean="0"/>
              <a:t>Legal protection of shareholders</a:t>
            </a:r>
          </a:p>
          <a:p>
            <a:pPr marL="895350" lvl="1" indent="-495300"/>
            <a:r>
              <a:rPr lang="en-US" sz="2400" smtClean="0"/>
              <a:t>Government enforcement of securities laws</a:t>
            </a:r>
          </a:p>
          <a:p>
            <a:pPr marL="895350" lvl="1" indent="-495300"/>
            <a:r>
              <a:rPr lang="en-US" sz="2400" smtClean="0"/>
              <a:t>Corporate corruption</a:t>
            </a:r>
          </a:p>
          <a:p>
            <a:pPr marL="895350" lvl="1" indent="-495300"/>
            <a:r>
              <a:rPr lang="en-US" sz="2400" smtClean="0"/>
              <a:t>Level of financial disclosure</a:t>
            </a:r>
            <a:endParaRPr lang="en-US" sz="2000" smtClean="0"/>
          </a:p>
          <a:p>
            <a:pPr marL="495300" indent="-495300">
              <a:buFont typeface="Wingdings" pitchFamily="2" charset="2"/>
              <a:buAutoNum type="arabicPeriod"/>
            </a:pPr>
            <a:endParaRPr lang="en-US" sz="240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54767CD-EA2D-45EA-B9DC-B95DDD8595C0}" type="slidenum">
              <a:rPr lang="en-US" smtClean="0"/>
              <a:pPr>
                <a:defRPr/>
              </a:pPr>
              <a:t>4</a:t>
            </a:fld>
            <a:endParaRPr lang="en-US" smtClean="0"/>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History of Foreign Exchange</a:t>
            </a:r>
          </a:p>
        </p:txBody>
      </p:sp>
      <p:sp>
        <p:nvSpPr>
          <p:cNvPr id="58371" name="Rectangle 3"/>
          <p:cNvSpPr>
            <a:spLocks noGrp="1" noChangeArrowheads="1"/>
          </p:cNvSpPr>
          <p:nvPr>
            <p:ph type="body" idx="4294967295"/>
          </p:nvPr>
        </p:nvSpPr>
        <p:spPr bwMode="auto">
          <a:xfrm>
            <a:off x="1066800" y="1295400"/>
            <a:ext cx="7315200" cy="50292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800" dirty="0" smtClean="0"/>
              <a:t>Gold Standard (1876 – 1913)</a:t>
            </a:r>
          </a:p>
          <a:p>
            <a:pPr marL="400050" lvl="1" indent="0">
              <a:buFont typeface="Wingdings" pitchFamily="2" charset="2"/>
              <a:buNone/>
              <a:defRPr/>
            </a:pPr>
            <a:r>
              <a:rPr lang="en-US" sz="2400" dirty="0" smtClean="0"/>
              <a:t>Each currency was convertible into gold at a specified rate. When World War I began in 1914, the gold standard was suspended.</a:t>
            </a:r>
          </a:p>
          <a:p>
            <a:pPr marL="395288" indent="-395288">
              <a:buFont typeface="Wingdings" pitchFamily="2" charset="2"/>
              <a:buAutoNum type="arabicPeriod"/>
              <a:defRPr/>
            </a:pPr>
            <a:r>
              <a:rPr lang="en-US" sz="2800" dirty="0" smtClean="0"/>
              <a:t>Agreements on Fixed Exchange Rates</a:t>
            </a:r>
          </a:p>
          <a:p>
            <a:pPr marL="627063" lvl="1" indent="-231775">
              <a:buFont typeface="Wingdings" pitchFamily="2" charset="2"/>
              <a:buAutoNum type="alphaLcPeriod"/>
              <a:defRPr/>
            </a:pPr>
            <a:r>
              <a:rPr lang="en-US" sz="2400" dirty="0" smtClean="0"/>
              <a:t>Bretton Woods Agreement 1944 - 1971</a:t>
            </a:r>
          </a:p>
          <a:p>
            <a:pPr marL="627063" lvl="1" indent="-231775">
              <a:buFont typeface="Wingdings" pitchFamily="2" charset="2"/>
              <a:buAutoNum type="alphaLcPeriod"/>
              <a:defRPr/>
            </a:pPr>
            <a:r>
              <a:rPr lang="en-US" sz="2400" dirty="0" smtClean="0"/>
              <a:t>Smithsonian Agreement 1971 -  1973</a:t>
            </a:r>
          </a:p>
          <a:p>
            <a:pPr marL="395288" indent="-395288">
              <a:buFont typeface="Wingdings" pitchFamily="2" charset="2"/>
              <a:buAutoNum type="arabicPeriod"/>
              <a:defRPr/>
            </a:pPr>
            <a:r>
              <a:rPr lang="en-US" sz="2800" dirty="0" smtClean="0"/>
              <a:t>Floating Exchange Rate System</a:t>
            </a:r>
          </a:p>
          <a:p>
            <a:pPr marL="392113" lvl="1" indent="7938">
              <a:buFont typeface="Wingdings" pitchFamily="2" charset="2"/>
              <a:buNone/>
              <a:defRPr/>
            </a:pPr>
            <a:r>
              <a:rPr lang="en-US" sz="2400" dirty="0" smtClean="0"/>
              <a:t>Widely traded currencies were allowed to fluctuate in accordance with market forces</a:t>
            </a:r>
          </a:p>
          <a:p>
            <a:pPr marL="627063" lvl="1" indent="-231775">
              <a:buFont typeface="Wingdings" pitchFamily="2" charset="2"/>
              <a:buAutoNum type="alphaLcPeriod"/>
              <a:defRPr/>
            </a:pPr>
            <a:endParaRPr lang="en-US" sz="24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78A7954-A6F7-410F-B9D2-3DC4252CCF76}" type="slidenum">
              <a:rPr lang="en-US" smtClean="0"/>
              <a:pPr>
                <a:defRPr/>
              </a:pPr>
              <a:t>40</a:t>
            </a:fld>
            <a:endParaRPr lang="en-US" smtClean="0"/>
          </a:p>
        </p:txBody>
      </p:sp>
      <p:sp>
        <p:nvSpPr>
          <p:cNvPr id="40963" name="Title 1"/>
          <p:cNvSpPr>
            <a:spLocks noGrp="1"/>
          </p:cNvSpPr>
          <p:nvPr>
            <p:ph type="title" idx="4294967295"/>
          </p:nvPr>
        </p:nvSpPr>
        <p:spPr bwMode="auto">
          <a:xfrm>
            <a:off x="704850" y="0"/>
            <a:ext cx="8362950" cy="838200"/>
          </a:xfrm>
          <a:prstGeom prst="rect">
            <a:avLst/>
          </a:prstGeom>
          <a:ln>
            <a:miter lim="800000"/>
            <a:headEnd/>
            <a:tailEnd/>
          </a:ln>
        </p:spPr>
        <p:txBody>
          <a:bodyPr anchor="ctr"/>
          <a:lstStyle/>
          <a:p>
            <a:pPr eaLnBrk="1" hangingPunct="1">
              <a:defRPr/>
            </a:pPr>
            <a:r>
              <a:rPr lang="en-US" sz="2400" dirty="0" smtClean="0">
                <a:solidFill>
                  <a:schemeClr val="bg1"/>
                </a:solidFill>
                <a:latin typeface="+mj-lt"/>
              </a:rPr>
              <a:t>Exhibit 3.6 </a:t>
            </a:r>
            <a:r>
              <a:rPr lang="en-US" sz="2400" b="0" dirty="0" smtClean="0">
                <a:solidFill>
                  <a:schemeClr val="bg1"/>
                </a:solidFill>
                <a:latin typeface="+mj-lt"/>
              </a:rPr>
              <a:t>Impact of Governance on Stock Market Participation and Trading Activity</a:t>
            </a:r>
          </a:p>
        </p:txBody>
      </p:sp>
      <p:sp>
        <p:nvSpPr>
          <p:cNvPr id="4403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0D846FA7-8029-47F5-9877-C42856CF1C8B}" type="slidenum">
              <a:rPr lang="en-US"/>
              <a:pPr/>
              <a:t>40</a:t>
            </a:fld>
            <a:endParaRPr lang="en-US"/>
          </a:p>
        </p:txBody>
      </p:sp>
      <p:pic>
        <p:nvPicPr>
          <p:cNvPr id="44037" name="Picture 1"/>
          <p:cNvPicPr>
            <a:picLocks noChangeAspect="1"/>
          </p:cNvPicPr>
          <p:nvPr/>
        </p:nvPicPr>
        <p:blipFill>
          <a:blip r:embed="rId3" cstate="print"/>
          <a:srcRect/>
          <a:stretch>
            <a:fillRect/>
          </a:stretch>
        </p:blipFill>
        <p:spPr bwMode="auto">
          <a:xfrm>
            <a:off x="1828800" y="1208088"/>
            <a:ext cx="6553200" cy="519271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503E5E7-C5A1-452D-9A3D-6DC60170AF9A}" type="slidenum">
              <a:rPr lang="en-US" smtClean="0"/>
              <a:pPr>
                <a:defRPr/>
              </a:pPr>
              <a:t>41</a:t>
            </a:fld>
            <a:endParaRPr lang="en-US" smtClean="0"/>
          </a:p>
        </p:txBody>
      </p:sp>
      <p:sp>
        <p:nvSpPr>
          <p:cNvPr id="45059"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800" smtClean="0">
                <a:solidFill>
                  <a:schemeClr val="bg1"/>
                </a:solidFill>
              </a:rPr>
              <a:t>How Financial Markets Serve MNCs</a:t>
            </a:r>
          </a:p>
        </p:txBody>
      </p:sp>
      <p:sp>
        <p:nvSpPr>
          <p:cNvPr id="45060" name="Rectangle 3"/>
          <p:cNvSpPr>
            <a:spLocks noGrp="1" noChangeArrowheads="1"/>
          </p:cNvSpPr>
          <p:nvPr>
            <p:ph type="body" idx="4294967295"/>
          </p:nvPr>
        </p:nvSpPr>
        <p:spPr bwMode="auto">
          <a:xfrm>
            <a:off x="914400" y="1371600"/>
            <a:ext cx="7924800" cy="4038600"/>
          </a:xfrm>
          <a:prstGeom prst="rect">
            <a:avLst/>
          </a:prstGeom>
          <a:noFill/>
          <a:ln>
            <a:miter lim="800000"/>
            <a:headEnd/>
            <a:tailEnd/>
          </a:ln>
        </p:spPr>
        <p:txBody>
          <a:bodyPr/>
          <a:lstStyle/>
          <a:p>
            <a:pPr marL="395288" indent="-395288">
              <a:buFont typeface="Wingdings" pitchFamily="2" charset="2"/>
              <a:buAutoNum type="arabicPeriod"/>
            </a:pPr>
            <a:r>
              <a:rPr lang="en-US" sz="2800" smtClean="0"/>
              <a:t>Corporate functions that require foreign exchange markets.</a:t>
            </a:r>
          </a:p>
          <a:p>
            <a:pPr marL="736600" lvl="1" indent="-336550"/>
            <a:r>
              <a:rPr lang="en-US" sz="2400" smtClean="0"/>
              <a:t>Foreign trade with business clients.</a:t>
            </a:r>
          </a:p>
          <a:p>
            <a:pPr marL="736600" lvl="1" indent="-336550"/>
            <a:r>
              <a:rPr lang="en-US" sz="2400" smtClean="0"/>
              <a:t>Direct foreign investment, or the acquisition of foreign real assets.</a:t>
            </a:r>
          </a:p>
          <a:p>
            <a:pPr marL="736600" lvl="1" indent="-336550"/>
            <a:r>
              <a:rPr lang="en-US" sz="2400" smtClean="0"/>
              <a:t>Short-term investment or financing in foreign securities.</a:t>
            </a:r>
          </a:p>
          <a:p>
            <a:pPr marL="736600" lvl="1" indent="-336550"/>
            <a:r>
              <a:rPr lang="en-US" sz="2400" smtClean="0"/>
              <a:t>Longer-term financing in the international bond or stock markets</a:t>
            </a:r>
            <a:r>
              <a:rPr lang="en-US" sz="2000" smtClean="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95E5F88-D8A5-42F7-B46C-FB02055EF0EA}" type="slidenum">
              <a:rPr lang="en-US" smtClean="0"/>
              <a:pPr>
                <a:defRPr/>
              </a:pPr>
              <a:t>42</a:t>
            </a:fld>
            <a:endParaRPr lang="en-US" smtClean="0"/>
          </a:p>
        </p:txBody>
      </p:sp>
      <p:sp>
        <p:nvSpPr>
          <p:cNvPr id="43011" name="Title 1"/>
          <p:cNvSpPr>
            <a:spLocks noGrp="1"/>
          </p:cNvSpPr>
          <p:nvPr>
            <p:ph type="title" idx="4294967295"/>
          </p:nvPr>
        </p:nvSpPr>
        <p:spPr bwMode="auto">
          <a:xfrm>
            <a:off x="381000" y="0"/>
            <a:ext cx="8077200" cy="762000"/>
          </a:xfrm>
          <a:prstGeom prst="rect">
            <a:avLst/>
          </a:prstGeom>
          <a:ln>
            <a:miter lim="800000"/>
            <a:headEnd/>
            <a:tailEnd/>
          </a:ln>
        </p:spPr>
        <p:txBody>
          <a:bodyPr anchor="ctr"/>
          <a:lstStyle/>
          <a:p>
            <a:pPr eaLnBrk="1" hangingPunct="1">
              <a:defRPr/>
            </a:pPr>
            <a:r>
              <a:rPr lang="en-US" sz="2800" dirty="0" smtClean="0">
                <a:solidFill>
                  <a:schemeClr val="bg1"/>
                </a:solidFill>
                <a:latin typeface="+mj-lt"/>
              </a:rPr>
              <a:t>Exhibit 3.7 </a:t>
            </a:r>
            <a:r>
              <a:rPr lang="en-US" sz="2800" b="0" dirty="0" smtClean="0">
                <a:solidFill>
                  <a:schemeClr val="bg1"/>
                </a:solidFill>
                <a:latin typeface="+mj-lt"/>
              </a:rPr>
              <a:t>Foreign Cash Flow Chart of an MNC</a:t>
            </a:r>
            <a:endParaRPr lang="en-US" sz="2600" b="0" dirty="0" smtClean="0">
              <a:solidFill>
                <a:schemeClr val="bg1"/>
              </a:solidFill>
              <a:latin typeface="+mj-lt"/>
            </a:endParaRPr>
          </a:p>
        </p:txBody>
      </p:sp>
      <p:sp>
        <p:nvSpPr>
          <p:cNvPr id="4608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9A48543F-FEEC-42A1-AD4A-01072095C5B3}" type="slidenum">
              <a:rPr lang="en-US"/>
              <a:pPr/>
              <a:t>42</a:t>
            </a:fld>
            <a:endParaRPr lang="en-US"/>
          </a:p>
        </p:txBody>
      </p:sp>
      <p:pic>
        <p:nvPicPr>
          <p:cNvPr id="46085" name="Picture 1"/>
          <p:cNvPicPr>
            <a:picLocks noChangeAspect="1"/>
          </p:cNvPicPr>
          <p:nvPr/>
        </p:nvPicPr>
        <p:blipFill>
          <a:blip r:embed="rId3" cstate="print"/>
          <a:srcRect/>
          <a:stretch>
            <a:fillRect/>
          </a:stretch>
        </p:blipFill>
        <p:spPr bwMode="auto">
          <a:xfrm>
            <a:off x="990600" y="1219200"/>
            <a:ext cx="7696200" cy="52530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6AB79AD-0488-4E86-86D7-A8C46EB7DF14}" type="slidenum">
              <a:rPr lang="en-US" smtClean="0"/>
              <a:pPr>
                <a:defRPr/>
              </a:pPr>
              <a:t>43</a:t>
            </a:fld>
            <a:endParaRPr lang="en-US" smtClean="0"/>
          </a:p>
        </p:txBody>
      </p:sp>
      <p:sp>
        <p:nvSpPr>
          <p:cNvPr id="47107"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800" smtClean="0">
                <a:solidFill>
                  <a:schemeClr val="bg1"/>
                </a:solidFill>
              </a:rPr>
              <a:t>Summary</a:t>
            </a:r>
          </a:p>
        </p:txBody>
      </p:sp>
      <p:sp>
        <p:nvSpPr>
          <p:cNvPr id="47108" name="Rectangle 3"/>
          <p:cNvSpPr>
            <a:spLocks noGrp="1" noChangeArrowheads="1"/>
          </p:cNvSpPr>
          <p:nvPr>
            <p:ph type="body" idx="4294967295"/>
          </p:nvPr>
        </p:nvSpPr>
        <p:spPr bwMode="auto">
          <a:xfrm>
            <a:off x="914400" y="1371600"/>
            <a:ext cx="7924800" cy="4038600"/>
          </a:xfrm>
          <a:prstGeom prst="rect">
            <a:avLst/>
          </a:prstGeom>
          <a:noFill/>
          <a:ln>
            <a:miter lim="800000"/>
            <a:headEnd/>
            <a:tailEnd/>
          </a:ln>
        </p:spPr>
        <p:txBody>
          <a:bodyPr/>
          <a:lstStyle/>
          <a:p>
            <a:pPr>
              <a:buFont typeface="Wingdings" pitchFamily="2" charset="2"/>
              <a:buChar char="§"/>
            </a:pPr>
            <a:r>
              <a:rPr lang="en-US" sz="2400" smtClean="0"/>
              <a:t>The foreign exchange market allows currencies to be exchanged in order to facilitate international trade or financial transactions. Commercial banks serve as financial intermediaries in this market.</a:t>
            </a:r>
          </a:p>
          <a:p>
            <a:pPr>
              <a:buFont typeface="Wingdings" pitchFamily="2" charset="2"/>
              <a:buChar char="§"/>
            </a:pPr>
            <a:r>
              <a:rPr lang="en-US" sz="2400" smtClean="0"/>
              <a:t>The international money markets are composed of several large banks that accept deposits and provide short-term loans in various currencies. This market is used primarily by governments and large corporations.</a:t>
            </a:r>
          </a:p>
          <a:p>
            <a:pPr>
              <a:buFont typeface="Wingdings" pitchFamily="2" charset="2"/>
              <a:buChar char="§"/>
            </a:pPr>
            <a:r>
              <a:rPr lang="en-US" sz="2400" smtClean="0"/>
              <a:t>The international credit markets are composed of the same commercial banks that serve the international money market. These banks convert some of the deposits received into loans (for medium-term periods) to governments and large corporations.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3FCAC06-EFFE-4104-8B3E-147C8092B2EF}" type="slidenum">
              <a:rPr lang="en-US" smtClean="0"/>
              <a:pPr>
                <a:defRPr/>
              </a:pPr>
              <a:t>44</a:t>
            </a:fld>
            <a:endParaRPr lang="en-US" smtClean="0"/>
          </a:p>
        </p:txBody>
      </p:sp>
      <p:sp>
        <p:nvSpPr>
          <p:cNvPr id="48131"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800" smtClean="0">
                <a:solidFill>
                  <a:schemeClr val="bg1"/>
                </a:solidFill>
              </a:rPr>
              <a:t>Summary (Cont.)</a:t>
            </a:r>
          </a:p>
        </p:txBody>
      </p:sp>
      <p:sp>
        <p:nvSpPr>
          <p:cNvPr id="48132" name="Rectangle 3"/>
          <p:cNvSpPr>
            <a:spLocks noGrp="1" noChangeArrowheads="1"/>
          </p:cNvSpPr>
          <p:nvPr>
            <p:ph type="body" idx="4294967295"/>
          </p:nvPr>
        </p:nvSpPr>
        <p:spPr bwMode="auto">
          <a:xfrm>
            <a:off x="914400" y="1371600"/>
            <a:ext cx="7924800" cy="4038600"/>
          </a:xfrm>
          <a:prstGeom prst="rect">
            <a:avLst/>
          </a:prstGeom>
          <a:noFill/>
          <a:ln>
            <a:miter lim="800000"/>
            <a:headEnd/>
            <a:tailEnd/>
          </a:ln>
        </p:spPr>
        <p:txBody>
          <a:bodyPr/>
          <a:lstStyle/>
          <a:p>
            <a:pPr>
              <a:buFont typeface="Wingdings" pitchFamily="2" charset="2"/>
              <a:buChar char="§"/>
            </a:pPr>
            <a:r>
              <a:rPr lang="en-US" sz="2400" smtClean="0"/>
              <a:t>The international bond markets facilitate international transfers of long-term credit, thereby enabling governments and large corporations to borrow funds from various countries. The international bond market is facilitated by multinational syndicates of investment banks that help to place the bonds.</a:t>
            </a:r>
          </a:p>
          <a:p>
            <a:pPr>
              <a:buFont typeface="Wingdings" pitchFamily="2" charset="2"/>
              <a:buChar char="§"/>
            </a:pPr>
            <a:r>
              <a:rPr lang="en-US" sz="2400" smtClean="0"/>
              <a:t>International stock markets enable firms to obtain equity financing in foreign countries. Thus, these markets help MNCs finance their international expansion.</a:t>
            </a:r>
            <a:endParaRPr lang="en-US"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5006F73-A210-48C6-8414-004EC6ECDBD1}" type="slidenum">
              <a:rPr lang="en-US" smtClean="0"/>
              <a:pPr>
                <a:defRPr/>
              </a:pPr>
              <a:t>5</a:t>
            </a:fld>
            <a:endParaRPr lang="en-US" smtClean="0"/>
          </a:p>
        </p:txBody>
      </p:sp>
      <p:sp>
        <p:nvSpPr>
          <p:cNvPr id="921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Foreign Exchange Transactions</a:t>
            </a:r>
          </a:p>
        </p:txBody>
      </p:sp>
      <p:sp>
        <p:nvSpPr>
          <p:cNvPr id="9220" name="Rectangle 3"/>
          <p:cNvSpPr>
            <a:spLocks noGrp="1" noChangeArrowheads="1"/>
          </p:cNvSpPr>
          <p:nvPr>
            <p:ph type="body" idx="4294967295"/>
          </p:nvPr>
        </p:nvSpPr>
        <p:spPr bwMode="auto">
          <a:xfrm>
            <a:off x="990600" y="1295400"/>
            <a:ext cx="7772400" cy="5029200"/>
          </a:xfrm>
          <a:prstGeom prst="rect">
            <a:avLst/>
          </a:prstGeom>
          <a:noFill/>
          <a:ln>
            <a:miter lim="800000"/>
            <a:headEnd/>
            <a:tailEnd/>
          </a:ln>
        </p:spPr>
        <p:txBody>
          <a:bodyPr/>
          <a:lstStyle/>
          <a:p>
            <a:pPr marL="395288" indent="-395288">
              <a:spcBef>
                <a:spcPts val="1200"/>
              </a:spcBef>
              <a:buFont typeface="Wingdings" pitchFamily="2" charset="2"/>
              <a:buAutoNum type="arabicPeriod"/>
            </a:pPr>
            <a:r>
              <a:rPr lang="en-US" sz="2800" b="1" smtClean="0"/>
              <a:t>The over-the-counter market </a:t>
            </a:r>
            <a:r>
              <a:rPr lang="en-US" sz="2800" smtClean="0"/>
              <a:t>is the telecommunications network where companies normally exchange one currency for another. </a:t>
            </a:r>
          </a:p>
          <a:p>
            <a:pPr marL="395288" indent="-395288">
              <a:spcBef>
                <a:spcPts val="1200"/>
              </a:spcBef>
              <a:buFont typeface="Wingdings" pitchFamily="2" charset="2"/>
              <a:buAutoNum type="arabicPeriod"/>
            </a:pPr>
            <a:r>
              <a:rPr lang="en-US" sz="2800" b="1" smtClean="0"/>
              <a:t>Foreign exchange dealers s</a:t>
            </a:r>
            <a:r>
              <a:rPr lang="en-US" sz="2800" smtClean="0"/>
              <a:t>erve as intermediaries in the foreign exchange market </a:t>
            </a:r>
          </a:p>
          <a:p>
            <a:pPr marL="395288" indent="-395288">
              <a:spcBef>
                <a:spcPts val="1200"/>
              </a:spcBef>
              <a:buFont typeface="Wingdings" pitchFamily="2" charset="2"/>
              <a:buAutoNum type="arabicPeriod"/>
            </a:pPr>
            <a:r>
              <a:rPr lang="en-US" sz="2800" smtClean="0"/>
              <a:t>A foreign exchange transaction for immediate exchange is said to trade in the </a:t>
            </a:r>
            <a:r>
              <a:rPr lang="en-US" sz="2800" b="1" smtClean="0"/>
              <a:t>spot market</a:t>
            </a:r>
            <a:r>
              <a:rPr lang="en-US" sz="2800" smtClean="0"/>
              <a:t>. The exchange rate in the spot market is the </a:t>
            </a:r>
            <a:r>
              <a:rPr lang="en-US" sz="2800" b="1" smtClean="0"/>
              <a:t>spot rate</a:t>
            </a:r>
            <a:r>
              <a:rPr lang="en-US" sz="2800" smtClean="0"/>
              <a:t>.</a:t>
            </a:r>
          </a:p>
          <a:p>
            <a:pPr marL="395288" indent="-395288">
              <a:spcBef>
                <a:spcPts val="1200"/>
              </a:spcBef>
              <a:buFont typeface="Wingdings" pitchFamily="2" charset="2"/>
              <a:buAutoNum type="arabicPeriod"/>
            </a:pPr>
            <a:r>
              <a:rPr lang="en-US" sz="2800" smtClean="0"/>
              <a:t>Trading between banks occurs in the </a:t>
            </a:r>
            <a:r>
              <a:rPr lang="en-US" sz="2800" b="1" smtClean="0"/>
              <a:t>interbank market</a:t>
            </a:r>
            <a:r>
              <a:rPr lang="en-US" sz="28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C8B7C9F-CA51-46ED-BC41-29421634642F}" type="slidenum">
              <a:rPr lang="en-US" smtClean="0"/>
              <a:pPr>
                <a:defRPr/>
              </a:pPr>
              <a:t>6</a:t>
            </a:fld>
            <a:endParaRPr lang="en-US" smtClean="0"/>
          </a:p>
        </p:txBody>
      </p:sp>
      <p:sp>
        <p:nvSpPr>
          <p:cNvPr id="10243"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800" smtClean="0">
                <a:solidFill>
                  <a:schemeClr val="bg1"/>
                </a:solidFill>
              </a:rPr>
              <a:t>Spot Market</a:t>
            </a:r>
          </a:p>
        </p:txBody>
      </p:sp>
      <p:sp>
        <p:nvSpPr>
          <p:cNvPr id="10244" name="Rectangle 3"/>
          <p:cNvSpPr>
            <a:spLocks noGrp="1" noChangeArrowheads="1"/>
          </p:cNvSpPr>
          <p:nvPr>
            <p:ph type="body" idx="4294967295"/>
          </p:nvPr>
        </p:nvSpPr>
        <p:spPr bwMode="auto">
          <a:xfrm>
            <a:off x="1066800" y="1371600"/>
            <a:ext cx="7848600" cy="5105400"/>
          </a:xfrm>
          <a:prstGeom prst="rect">
            <a:avLst/>
          </a:prstGeom>
          <a:noFill/>
          <a:ln>
            <a:miter lim="800000"/>
            <a:headEnd/>
            <a:tailEnd/>
          </a:ln>
        </p:spPr>
        <p:txBody>
          <a:bodyPr/>
          <a:lstStyle/>
          <a:p>
            <a:pPr marL="395288" indent="-395288">
              <a:buFont typeface="Wingdings" pitchFamily="2" charset="2"/>
              <a:buAutoNum type="arabicPeriod"/>
            </a:pPr>
            <a:r>
              <a:rPr lang="en-US" sz="2800" smtClean="0"/>
              <a:t>The U.S. Dollar is the commonly accepted medium of exchange in the spot market.</a:t>
            </a:r>
          </a:p>
          <a:p>
            <a:pPr marL="395288" indent="-395288">
              <a:buFont typeface="Wingdings" pitchFamily="2" charset="2"/>
              <a:buAutoNum type="arabicPeriod"/>
            </a:pPr>
            <a:r>
              <a:rPr lang="en-US" sz="2800" b="1" smtClean="0"/>
              <a:t>Spot market time zones </a:t>
            </a:r>
            <a:r>
              <a:rPr lang="en-US" sz="2800" smtClean="0"/>
              <a:t>- Foreign exchange trading is conducted only during normal business hours in a given location. Thus, at any given time on a weekday, somewhere around the world a bank is open and ready to accommodate foreign exchange requests.</a:t>
            </a:r>
          </a:p>
          <a:p>
            <a:pPr marL="395288" indent="-395288">
              <a:buFont typeface="Wingdings" pitchFamily="2" charset="2"/>
              <a:buAutoNum type="arabicPeriod"/>
            </a:pPr>
            <a:r>
              <a:rPr lang="en-US" sz="2800" b="1" smtClean="0"/>
              <a:t>Spot market liquidity</a:t>
            </a:r>
            <a:r>
              <a:rPr lang="en-US" sz="2800" smtClean="0"/>
              <a:t>: More buyers and sellers means more liquidity.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5C92FF6-7011-4AAE-AFCA-488E21F73CB8}" type="slidenum">
              <a:rPr lang="en-US" smtClean="0"/>
              <a:pPr>
                <a:defRPr/>
              </a:pPr>
              <a:t>7</a:t>
            </a:fld>
            <a:endParaRPr lang="en-US" smtClean="0"/>
          </a:p>
        </p:txBody>
      </p:sp>
      <p:sp>
        <p:nvSpPr>
          <p:cNvPr id="11267" name="Rectangle 2"/>
          <p:cNvSpPr>
            <a:spLocks noGrp="1" noChangeArrowheads="1"/>
          </p:cNvSpPr>
          <p:nvPr>
            <p:ph type="title" idx="4294967295"/>
          </p:nvPr>
        </p:nvSpPr>
        <p:spPr bwMode="auto">
          <a:xfrm>
            <a:off x="381000" y="0"/>
            <a:ext cx="8763000" cy="838200"/>
          </a:xfrm>
          <a:prstGeom prst="rect">
            <a:avLst/>
          </a:prstGeom>
          <a:noFill/>
          <a:ln>
            <a:miter lim="800000"/>
            <a:headEnd/>
            <a:tailEnd/>
          </a:ln>
        </p:spPr>
        <p:txBody>
          <a:bodyPr anchor="ctr"/>
          <a:lstStyle/>
          <a:p>
            <a:r>
              <a:rPr lang="en-US" sz="2700" smtClean="0">
                <a:solidFill>
                  <a:schemeClr val="bg1"/>
                </a:solidFill>
              </a:rPr>
              <a:t>Attributes of Banks That Provide Foreign Exchange</a:t>
            </a:r>
          </a:p>
        </p:txBody>
      </p:sp>
      <p:sp>
        <p:nvSpPr>
          <p:cNvPr id="11268" name="Rectangle 3"/>
          <p:cNvSpPr>
            <a:spLocks noGrp="1" noChangeArrowheads="1"/>
          </p:cNvSpPr>
          <p:nvPr>
            <p:ph type="body" idx="4294967295"/>
          </p:nvPr>
        </p:nvSpPr>
        <p:spPr bwMode="auto">
          <a:xfrm>
            <a:off x="914400" y="1295400"/>
            <a:ext cx="8001000" cy="4876800"/>
          </a:xfrm>
          <a:prstGeom prst="rect">
            <a:avLst/>
          </a:prstGeom>
          <a:noFill/>
          <a:ln>
            <a:miter lim="800000"/>
            <a:headEnd/>
            <a:tailEnd/>
          </a:ln>
        </p:spPr>
        <p:txBody>
          <a:bodyPr/>
          <a:lstStyle/>
          <a:p>
            <a:pPr marL="395288" indent="-395288">
              <a:buFont typeface="Wingdings" pitchFamily="2" charset="2"/>
              <a:buAutoNum type="arabicPeriod"/>
            </a:pPr>
            <a:r>
              <a:rPr lang="en-US" sz="2800" smtClean="0"/>
              <a:t>Competitiveness of quote</a:t>
            </a:r>
          </a:p>
          <a:p>
            <a:pPr marL="395288" indent="-395288">
              <a:buFont typeface="Wingdings" pitchFamily="2" charset="2"/>
              <a:buAutoNum type="arabicPeriod"/>
            </a:pPr>
            <a:r>
              <a:rPr lang="en-US" sz="2800" smtClean="0"/>
              <a:t>Special relationship with the bank</a:t>
            </a:r>
          </a:p>
          <a:p>
            <a:pPr marL="395288" indent="-395288">
              <a:buFont typeface="Wingdings" pitchFamily="2" charset="2"/>
              <a:buAutoNum type="arabicPeriod"/>
            </a:pPr>
            <a:r>
              <a:rPr lang="en-US" sz="2800" smtClean="0"/>
              <a:t>Speed of execution</a:t>
            </a:r>
          </a:p>
          <a:p>
            <a:pPr marL="395288" indent="-395288">
              <a:buFont typeface="Wingdings" pitchFamily="2" charset="2"/>
              <a:buAutoNum type="arabicPeriod"/>
            </a:pPr>
            <a:r>
              <a:rPr lang="en-US" sz="2800" smtClean="0"/>
              <a:t>Advice about current market conditions</a:t>
            </a:r>
          </a:p>
          <a:p>
            <a:pPr marL="395288" indent="-395288">
              <a:buFont typeface="Wingdings" pitchFamily="2" charset="2"/>
              <a:buAutoNum type="arabicPeriod"/>
            </a:pPr>
            <a:r>
              <a:rPr lang="en-US" sz="2800" smtClean="0"/>
              <a:t>Forecasting advice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6B7BF1D-16E0-44B7-B9A2-ED6EA192199C}" type="slidenum">
              <a:rPr lang="en-US" smtClean="0"/>
              <a:pPr>
                <a:defRPr/>
              </a:pPr>
              <a:t>8</a:t>
            </a:fld>
            <a:endParaRPr lang="en-US" smtClean="0"/>
          </a:p>
        </p:txBody>
      </p:sp>
      <p:sp>
        <p:nvSpPr>
          <p:cNvPr id="1028"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800" smtClean="0">
                <a:solidFill>
                  <a:schemeClr val="bg1"/>
                </a:solidFill>
              </a:rPr>
              <a:t>Foreign Exchange Quotations</a:t>
            </a:r>
          </a:p>
        </p:txBody>
      </p:sp>
      <p:graphicFrame>
        <p:nvGraphicFramePr>
          <p:cNvPr id="1026" name="Object 4"/>
          <p:cNvGraphicFramePr>
            <a:graphicFrameLocks noChangeAspect="1"/>
          </p:cNvGraphicFramePr>
          <p:nvPr/>
        </p:nvGraphicFramePr>
        <p:xfrm>
          <a:off x="1905000" y="3962400"/>
          <a:ext cx="5181600" cy="884238"/>
        </p:xfrm>
        <a:graphic>
          <a:graphicData uri="http://schemas.openxmlformats.org/presentationml/2006/ole">
            <p:oleObj spid="_x0000_s1026" name="Equation" r:id="rId3" imgW="2311400" imgH="393700" progId="Equation.3">
              <p:embed/>
            </p:oleObj>
          </a:graphicData>
        </a:graphic>
      </p:graphicFrame>
      <p:sp>
        <p:nvSpPr>
          <p:cNvPr id="5" name="Rectangle 3"/>
          <p:cNvSpPr txBox="1">
            <a:spLocks noChangeArrowheads="1"/>
          </p:cNvSpPr>
          <p:nvPr/>
        </p:nvSpPr>
        <p:spPr bwMode="auto">
          <a:xfrm>
            <a:off x="914400" y="1295400"/>
            <a:ext cx="8001000" cy="3200400"/>
          </a:xfrm>
          <a:prstGeom prst="rect">
            <a:avLst/>
          </a:prstGeom>
          <a:noFill/>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a:lstStyle>
          <a:p>
            <a:pPr marL="395288" indent="-395288">
              <a:buFont typeface="Wingdings" pitchFamily="2" charset="2"/>
              <a:buAutoNum type="arabicPeriod"/>
              <a:defRPr/>
            </a:pPr>
            <a:r>
              <a:rPr lang="en-US" sz="2800" dirty="0" smtClean="0"/>
              <a:t>At any given point in time, a bank’s </a:t>
            </a:r>
            <a:r>
              <a:rPr lang="en-US" sz="2800" b="1" dirty="0" smtClean="0"/>
              <a:t>bid</a:t>
            </a:r>
            <a:r>
              <a:rPr lang="en-US" sz="2800" dirty="0" smtClean="0"/>
              <a:t> (buy) quote for a foreign currency will be less than its </a:t>
            </a:r>
            <a:r>
              <a:rPr lang="en-US" sz="2800" b="1" dirty="0" smtClean="0"/>
              <a:t>ask</a:t>
            </a:r>
            <a:r>
              <a:rPr lang="en-US" sz="2800" dirty="0" smtClean="0"/>
              <a:t> (sell) quote.  </a:t>
            </a:r>
          </a:p>
          <a:p>
            <a:pPr marL="395288" indent="-395288">
              <a:buFont typeface="Wingdings" pitchFamily="2" charset="2"/>
              <a:buAutoNum type="arabicPeriod"/>
              <a:defRPr/>
            </a:pPr>
            <a:r>
              <a:rPr lang="en-US" sz="2800" dirty="0" smtClean="0"/>
              <a:t>The bid/ask spread covers the bank’s cost of conducting foreign exchange transactions</a:t>
            </a:r>
          </a:p>
          <a:p>
            <a:pPr marL="395288" indent="-395288">
              <a:buFont typeface="Wingdings" pitchFamily="2" charset="2"/>
              <a:buAutoNum type="arabicPeriod"/>
              <a:defRPr/>
            </a:pPr>
            <a:endParaRPr lang="en-US" sz="2800" dirty="0"/>
          </a:p>
          <a:p>
            <a:pPr marL="395288" indent="-395288">
              <a:buFont typeface="Wingdings" pitchFamily="2" charset="2"/>
              <a:buAutoNum type="arabicPeriod"/>
              <a:defRPr/>
            </a:pPr>
            <a:endParaRPr lang="en-US" sz="2800" dirty="0" smtClean="0"/>
          </a:p>
          <a:p>
            <a:pPr marL="0" indent="0">
              <a:buFont typeface="Wingdings" pitchFamily="2" charset="2"/>
              <a:buNone/>
              <a:defRPr/>
            </a:pPr>
            <a:endParaRPr lang="en-US" sz="2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786B9FF-67AE-41E3-8F1B-FB901F094C1C}" type="slidenum">
              <a:rPr lang="en-US" smtClean="0"/>
              <a:pPr>
                <a:defRPr/>
              </a:pPr>
              <a:t>9</a:t>
            </a:fld>
            <a:endParaRPr lang="en-US" smtClean="0"/>
          </a:p>
        </p:txBody>
      </p:sp>
      <p:sp>
        <p:nvSpPr>
          <p:cNvPr id="12291"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Exhibit 3.1 </a:t>
            </a:r>
            <a:r>
              <a:rPr lang="en-US" sz="2600" b="0" smtClean="0">
                <a:solidFill>
                  <a:schemeClr val="bg1"/>
                </a:solidFill>
              </a:rPr>
              <a:t>Computation of the Bid Ask Spread</a:t>
            </a:r>
          </a:p>
        </p:txBody>
      </p:sp>
      <p:pic>
        <p:nvPicPr>
          <p:cNvPr id="12292" name="Picture 1"/>
          <p:cNvPicPr>
            <a:picLocks noChangeAspect="1"/>
          </p:cNvPicPr>
          <p:nvPr/>
        </p:nvPicPr>
        <p:blipFill>
          <a:blip r:embed="rId2" cstate="print"/>
          <a:srcRect/>
          <a:stretch>
            <a:fillRect/>
          </a:stretch>
        </p:blipFill>
        <p:spPr bwMode="auto">
          <a:xfrm>
            <a:off x="804863" y="2057400"/>
            <a:ext cx="8086725" cy="14478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4581</TotalTime>
  <Words>2433</Words>
  <Application>Microsoft Office PowerPoint</Application>
  <PresentationFormat>On-screen Show (4:3)</PresentationFormat>
  <Paragraphs>239</Paragraphs>
  <Slides>44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10_FMI 9th</vt:lpstr>
      <vt:lpstr>Equation</vt:lpstr>
      <vt:lpstr>Slide 1</vt:lpstr>
      <vt:lpstr>3</vt:lpstr>
      <vt:lpstr>Foreign Exchange Market</vt:lpstr>
      <vt:lpstr>History of Foreign Exchange</vt:lpstr>
      <vt:lpstr>Foreign Exchange Transactions</vt:lpstr>
      <vt:lpstr>Spot Market</vt:lpstr>
      <vt:lpstr>Attributes of Banks That Provide Foreign Exchange</vt:lpstr>
      <vt:lpstr>Foreign Exchange Quotations</vt:lpstr>
      <vt:lpstr>Exhibit 3.1 Computation of the Bid Ask Spread</vt:lpstr>
      <vt:lpstr>Factors That Affect the Spread</vt:lpstr>
      <vt:lpstr>Interpreting Foreign Exchange Quotations</vt:lpstr>
      <vt:lpstr>Exhibit 3.2 Direct and Indirect Exchange Rate Quotations</vt:lpstr>
      <vt:lpstr>Interpreting Changes in Exchange Rates</vt:lpstr>
      <vt:lpstr>Exhibit 3.3 Relationship Between the Direct and Indirect Exchange Rates Over Time</vt:lpstr>
      <vt:lpstr>Cross Exchange Rates</vt:lpstr>
      <vt:lpstr>Currency Derivatives</vt:lpstr>
      <vt:lpstr>Currency Derivatives</vt:lpstr>
      <vt:lpstr>Currency Derivatives</vt:lpstr>
      <vt:lpstr>International Money Market</vt:lpstr>
      <vt:lpstr>Origins and Development</vt:lpstr>
      <vt:lpstr>Money Market Interest Rates Among Currencies</vt:lpstr>
      <vt:lpstr>Exhibit 3.4 Comparison of Money Market Interest Rates</vt:lpstr>
      <vt:lpstr>Global Integration of Money Market Interest Rates</vt:lpstr>
      <vt:lpstr>Risk of International Money Market Securities</vt:lpstr>
      <vt:lpstr>International Credit Market</vt:lpstr>
      <vt:lpstr>Regulations in the Credit Market</vt:lpstr>
      <vt:lpstr>Regulations in the Credit Market (Cont.)</vt:lpstr>
      <vt:lpstr>Syndicated Loans in the Credit Market</vt:lpstr>
      <vt:lpstr>Impact of the Credit Crisis on the Credit Market</vt:lpstr>
      <vt:lpstr>International Bond Market</vt:lpstr>
      <vt:lpstr>Eurobonds</vt:lpstr>
      <vt:lpstr>Development of Other Bond Markets</vt:lpstr>
      <vt:lpstr>Risk of International Bonds</vt:lpstr>
      <vt:lpstr>Impact of the Greek Crisis on Bonds</vt:lpstr>
      <vt:lpstr>International Stock Markets</vt:lpstr>
      <vt:lpstr>Non-U.S. Firms Listing on U.S. Exchanges</vt:lpstr>
      <vt:lpstr>Investing in Foreign Stock Markets</vt:lpstr>
      <vt:lpstr>Exhibit 3.5 Comparison of Stock Exchanges (as of 2008)</vt:lpstr>
      <vt:lpstr>How Market Characteristics Vary among Countries</vt:lpstr>
      <vt:lpstr>Exhibit 3.6 Impact of Governance on Stock Market Participation and Trading Activity</vt:lpstr>
      <vt:lpstr>How Financial Markets Serve MNCs</vt:lpstr>
      <vt:lpstr>Exhibit 3.7 Foreign Cash Flow Chart of an MNC</vt:lpstr>
      <vt:lpstr>Summary</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Brown, Kendra</cp:lastModifiedBy>
  <cp:revision>74</cp:revision>
  <dcterms:created xsi:type="dcterms:W3CDTF">2009-07-28T17:13:01Z</dcterms:created>
  <dcterms:modified xsi:type="dcterms:W3CDTF">2011-08-24T19:56:23Z</dcterms:modified>
</cp:coreProperties>
</file>