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8" r:id="rId22"/>
    <p:sldId id="276" r:id="rId23"/>
    <p:sldId id="277" r:id="rId24"/>
    <p:sldId id="279" r:id="rId25"/>
    <p:sldId id="280" r:id="rId26"/>
    <p:sldId id="281" r:id="rId27"/>
    <p:sldId id="282" r:id="rId28"/>
    <p:sldId id="283" r:id="rId29"/>
    <p:sldId id="284" r:id="rId30"/>
    <p:sldId id="285" r:id="rId31"/>
    <p:sldId id="289" r:id="rId32"/>
    <p:sldId id="286" r:id="rId33"/>
    <p:sldId id="287" r:id="rId34"/>
    <p:sldId id="288" r:id="rId35"/>
    <p:sldId id="290" r:id="rId36"/>
    <p:sldId id="291" r:id="rId37"/>
    <p:sldId id="292" r:id="rId38"/>
    <p:sldId id="293" r:id="rId39"/>
    <p:sldId id="296" r:id="rId40"/>
    <p:sldId id="294" r:id="rId41"/>
    <p:sldId id="295" r:id="rId42"/>
    <p:sldId id="297" r:id="rId43"/>
    <p:sldId id="298" r:id="rId44"/>
    <p:sldId id="299" r:id="rId45"/>
    <p:sldId id="300" r:id="rId46"/>
    <p:sldId id="301" r:id="rId47"/>
    <p:sldId id="302" r:id="rId48"/>
    <p:sldId id="303" r:id="rId49"/>
    <p:sldId id="304" r:id="rId50"/>
    <p:sldId id="307" r:id="rId51"/>
    <p:sldId id="305" r:id="rId52"/>
    <p:sldId id="306" r:id="rId53"/>
    <p:sldId id="308" r:id="rId54"/>
    <p:sldId id="309" r:id="rId55"/>
    <p:sldId id="310" r:id="rId56"/>
    <p:sldId id="311" r:id="rId57"/>
    <p:sldId id="312" r:id="rId58"/>
    <p:sldId id="313" r:id="rId59"/>
    <p:sldId id="314" r:id="rId60"/>
    <p:sldId id="316" r:id="rId61"/>
    <p:sldId id="317" r:id="rId62"/>
    <p:sldId id="318" r:id="rId63"/>
    <p:sldId id="319" r:id="rId64"/>
    <p:sldId id="320" r:id="rId65"/>
    <p:sldId id="321" r:id="rId66"/>
    <p:sldId id="322" r:id="rId67"/>
    <p:sldId id="315" r:id="rId68"/>
    <p:sldId id="323" r:id="rId69"/>
    <p:sldId id="324" r:id="rId70"/>
    <p:sldId id="325"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E6B3E-4378-4728-BD27-BD9DCF580C0A}" type="datetimeFigureOut">
              <a:rPr lang="en-US" smtClean="0"/>
              <a:pPr/>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348B5F-6F11-49C1-8DA9-23036A18D38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E6B3E-4378-4728-BD27-BD9DCF580C0A}" type="datetimeFigureOut">
              <a:rPr lang="en-US" smtClean="0"/>
              <a:pPr/>
              <a:t>11/30/2020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348B5F-6F11-49C1-8DA9-23036A18D38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5</a:t>
            </a:r>
            <a:endParaRPr lang="en-US" dirty="0"/>
          </a:p>
        </p:txBody>
      </p:sp>
      <p:sp>
        <p:nvSpPr>
          <p:cNvPr id="3" name="Subtitle 2"/>
          <p:cNvSpPr>
            <a:spLocks noGrp="1"/>
          </p:cNvSpPr>
          <p:nvPr>
            <p:ph type="subTitle" idx="1"/>
          </p:nvPr>
        </p:nvSpPr>
        <p:spPr/>
        <p:txBody>
          <a:bodyPr/>
          <a:lstStyle/>
          <a:p>
            <a:r>
              <a:rPr lang="en-US" sz="5400" dirty="0" smtClean="0">
                <a:solidFill>
                  <a:srgbClr val="FF0000"/>
                </a:solidFill>
              </a:rPr>
              <a:t>Availability</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buFont typeface="+mj-lt"/>
              <a:buAutoNum type="arabicPeriod"/>
            </a:pPr>
            <a:r>
              <a:rPr lang="en-US" dirty="0" smtClean="0"/>
              <a:t>Hazard analysis</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Hazard analysis is a technique that attempts to catalog the hazards that can occur during the operation of a system. </a:t>
            </a:r>
          </a:p>
          <a:p>
            <a:r>
              <a:rPr lang="en-US" dirty="0" smtClean="0"/>
              <a:t>It categorizes each hazard according to its severity. </a:t>
            </a:r>
          </a:p>
          <a:p>
            <a:r>
              <a:rPr lang="en-US" dirty="0" smtClean="0"/>
              <a:t>For example, the DO-178B standard used in the aeronautics industry defines these failure condition levels in terms of their effects on the aircraft, crew, and passengers.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r>
              <a:rPr lang="en-US" dirty="0" smtClean="0">
                <a:solidFill>
                  <a:srgbClr val="FF0000"/>
                </a:solidFill>
              </a:rPr>
              <a:t>Catastrophic</a:t>
            </a:r>
            <a:r>
              <a:rPr lang="en-US" dirty="0" smtClean="0"/>
              <a:t>.</a:t>
            </a:r>
          </a:p>
          <a:p>
            <a:pPr marL="514350" indent="-514350">
              <a:buNone/>
            </a:pPr>
            <a:r>
              <a:rPr lang="en-US" dirty="0" smtClean="0">
                <a:solidFill>
                  <a:srgbClr val="FF0000"/>
                </a:solidFill>
              </a:rPr>
              <a:t>	This kind of failure may cause a crash</a:t>
            </a:r>
            <a:r>
              <a:rPr lang="en-US" dirty="0" smtClean="0"/>
              <a:t>. This failure represents </a:t>
            </a:r>
            <a:r>
              <a:rPr lang="en-US" dirty="0" smtClean="0">
                <a:solidFill>
                  <a:srgbClr val="FF0000"/>
                </a:solidFill>
              </a:rPr>
              <a:t>the loss of critical function </a:t>
            </a:r>
            <a:r>
              <a:rPr lang="en-US" dirty="0" smtClean="0"/>
              <a:t>required to safely fly and land aircraft.</a:t>
            </a:r>
          </a:p>
          <a:p>
            <a:pPr marL="514350" indent="-514350"/>
            <a:r>
              <a:rPr lang="en-US" dirty="0" smtClean="0"/>
              <a:t> </a:t>
            </a:r>
            <a:r>
              <a:rPr lang="en-US" dirty="0" smtClean="0">
                <a:solidFill>
                  <a:srgbClr val="FF0000"/>
                </a:solidFill>
              </a:rPr>
              <a:t>Hazardous</a:t>
            </a:r>
            <a:r>
              <a:rPr lang="en-US" dirty="0" smtClean="0"/>
              <a:t>. </a:t>
            </a:r>
          </a:p>
          <a:p>
            <a:pPr marL="514350" indent="-514350">
              <a:buNone/>
            </a:pPr>
            <a:r>
              <a:rPr lang="en-US" dirty="0">
                <a:solidFill>
                  <a:srgbClr val="FF0000"/>
                </a:solidFill>
              </a:rPr>
              <a:t>	</a:t>
            </a:r>
            <a:r>
              <a:rPr lang="en-US" dirty="0" smtClean="0">
                <a:solidFill>
                  <a:srgbClr val="FF0000"/>
                </a:solidFill>
              </a:rPr>
              <a:t>This kind of failure has a large negative impact on safety or performance</a:t>
            </a:r>
            <a:r>
              <a:rPr lang="en-US" dirty="0" smtClean="0"/>
              <a:t>, or reduces the ability of the crew to operate the aircraft </a:t>
            </a:r>
            <a:r>
              <a:rPr lang="en-US" dirty="0" smtClean="0">
                <a:solidFill>
                  <a:srgbClr val="FF0000"/>
                </a:solidFill>
              </a:rPr>
              <a:t>due to physical distress or a higher workload, or causes serious or fatal injuries among the passengers</a:t>
            </a:r>
            <a:r>
              <a:rPr lang="en-US" dirty="0" smtClean="0"/>
              <a:t>. </a:t>
            </a:r>
            <a:endParaRPr lang="en-US" dirty="0"/>
          </a:p>
        </p:txBody>
      </p:sp>
      <p:sp>
        <p:nvSpPr>
          <p:cNvPr id="4" name="Title 1"/>
          <p:cNvSpPr txBox="1">
            <a:spLocks/>
          </p:cNvSpPr>
          <p:nvPr/>
        </p:nvSpPr>
        <p:spPr>
          <a:xfrm>
            <a:off x="533400" y="228600"/>
            <a:ext cx="8229600" cy="1143000"/>
          </a:xfrm>
          <a:prstGeom prst="rect">
            <a:avLst/>
          </a:prstGeom>
        </p:spPr>
        <p:txBody>
          <a:bodyPr vert="horz" lIns="91440" tIns="45720" rIns="91440" bIns="45720" rtlCol="0" anchor="ctr">
            <a:normAutofit/>
          </a:bodyPr>
          <a:lstStyle/>
          <a:p>
            <a:pPr marL="742950" marR="0" lvl="0" indent="-742950" algn="ctr" defTabSz="914400" rtl="0" eaLnBrk="1" fontAlgn="auto" latinLnBrk="0" hangingPunct="1">
              <a:lnSpc>
                <a:spcPct val="100000"/>
              </a:lnSpc>
              <a:spcBef>
                <a:spcPct val="0"/>
              </a:spcBef>
              <a:spcAft>
                <a:spcPts val="0"/>
              </a:spcAft>
              <a:buClrTx/>
              <a:buSzTx/>
              <a:buFont typeface="+mj-lt"/>
              <a:buAutoNum type="arabicPeriod"/>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Hazard analysis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Major</a:t>
            </a:r>
            <a:r>
              <a:rPr lang="en-US" dirty="0" smtClean="0"/>
              <a:t>. </a:t>
            </a:r>
            <a:endParaRPr lang="en-US" dirty="0"/>
          </a:p>
          <a:p>
            <a:pPr>
              <a:buNone/>
            </a:pPr>
            <a:r>
              <a:rPr lang="en-US" dirty="0" smtClean="0"/>
              <a:t>	</a:t>
            </a:r>
            <a:r>
              <a:rPr lang="en-US" dirty="0" smtClean="0">
                <a:solidFill>
                  <a:srgbClr val="FF0000"/>
                </a:solidFill>
              </a:rPr>
              <a:t>This kind of failure is significant, but has a lesser impact than a Hazardous failure </a:t>
            </a:r>
            <a:r>
              <a:rPr lang="en-US" dirty="0" smtClean="0"/>
              <a:t>(for example, leads to passenger discomfort rather than injuries) or significantly increases crew workload to the point where safety is affected.</a:t>
            </a:r>
          </a:p>
          <a:p>
            <a:r>
              <a:rPr lang="en-US" dirty="0" smtClean="0">
                <a:solidFill>
                  <a:srgbClr val="FF0000"/>
                </a:solidFill>
              </a:rPr>
              <a:t>Minor</a:t>
            </a:r>
            <a:r>
              <a:rPr lang="en-US" dirty="0" smtClean="0"/>
              <a:t>. </a:t>
            </a:r>
            <a:r>
              <a:rPr lang="en-US" dirty="0" smtClean="0">
                <a:solidFill>
                  <a:srgbClr val="FF0000"/>
                </a:solidFill>
              </a:rPr>
              <a:t>This kind of failure is noticeable, but has a lesser impact than a Major failure </a:t>
            </a:r>
            <a:r>
              <a:rPr lang="en-US" dirty="0" smtClean="0"/>
              <a:t>(for example, causing passenger inconvenience or a routine flight plan change). </a:t>
            </a:r>
          </a:p>
          <a:p>
            <a:r>
              <a:rPr lang="en-US" dirty="0" smtClean="0">
                <a:solidFill>
                  <a:srgbClr val="FF0000"/>
                </a:solidFill>
              </a:rPr>
              <a:t>No effect.</a:t>
            </a:r>
            <a:r>
              <a:rPr lang="en-US" dirty="0" smtClean="0"/>
              <a:t> This kind of failure has no impact on safety, aircraft operation, or crew workload.</a:t>
            </a:r>
            <a:endParaRPr lang="en-US" dirty="0"/>
          </a:p>
        </p:txBody>
      </p:sp>
      <p:sp>
        <p:nvSpPr>
          <p:cNvPr id="4" name="Title 1"/>
          <p:cNvSpPr txBox="1">
            <a:spLocks/>
          </p:cNvSpPr>
          <p:nvPr/>
        </p:nvSpPr>
        <p:spPr>
          <a:xfrm>
            <a:off x="533400" y="228600"/>
            <a:ext cx="8229600" cy="1143000"/>
          </a:xfrm>
          <a:prstGeom prst="rect">
            <a:avLst/>
          </a:prstGeom>
        </p:spPr>
        <p:txBody>
          <a:bodyPr vert="horz" lIns="91440" tIns="45720" rIns="91440" bIns="45720" rtlCol="0" anchor="ctr">
            <a:normAutofit/>
          </a:bodyPr>
          <a:lstStyle/>
          <a:p>
            <a:pPr marL="742950" marR="0" lvl="0" indent="-742950" algn="ctr" defTabSz="914400" rtl="0" eaLnBrk="1" fontAlgn="auto" latinLnBrk="0" hangingPunct="1">
              <a:lnSpc>
                <a:spcPct val="100000"/>
              </a:lnSpc>
              <a:spcBef>
                <a:spcPct val="0"/>
              </a:spcBef>
              <a:spcAft>
                <a:spcPts val="0"/>
              </a:spcAft>
              <a:buClrTx/>
              <a:buSzTx/>
              <a:buFont typeface="+mj-lt"/>
              <a:buAutoNum type="arabicPeriod"/>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Hazard analysis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indent="-742950"/>
            <a:r>
              <a:rPr lang="en-US" dirty="0" smtClean="0"/>
              <a:t>2. Fault tree analysis</a:t>
            </a:r>
            <a:endParaRPr lang="en-US" dirty="0"/>
          </a:p>
        </p:txBody>
      </p:sp>
      <p:sp>
        <p:nvSpPr>
          <p:cNvPr id="3" name="Content Placeholder 2"/>
          <p:cNvSpPr>
            <a:spLocks noGrp="1"/>
          </p:cNvSpPr>
          <p:nvPr>
            <p:ph idx="1"/>
          </p:nvPr>
        </p:nvSpPr>
        <p:spPr/>
        <p:txBody>
          <a:bodyPr/>
          <a:lstStyle/>
          <a:p>
            <a:r>
              <a:rPr lang="en-US" dirty="0" smtClean="0"/>
              <a:t>Fault tree analysis is an analytical technique </a:t>
            </a:r>
            <a:r>
              <a:rPr lang="en-US" dirty="0" smtClean="0">
                <a:solidFill>
                  <a:srgbClr val="FF0000"/>
                </a:solidFill>
              </a:rPr>
              <a:t>that specifies a state of the system that negatively impacts safety or reliability</a:t>
            </a:r>
            <a:r>
              <a:rPr lang="en-US" dirty="0" smtClean="0"/>
              <a:t>, and then analyzes the system’s context and operation to find all the ways that the undesired state could occur.</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The technique uses a </a:t>
            </a:r>
            <a:r>
              <a:rPr lang="en-US" dirty="0" smtClean="0">
                <a:solidFill>
                  <a:srgbClr val="FF0000"/>
                </a:solidFill>
              </a:rPr>
              <a:t>graphic construct (the fault tree) that helps identify all sequential and parallel sequences of contributing faults </a:t>
            </a:r>
            <a:r>
              <a:rPr lang="en-US" dirty="0" smtClean="0"/>
              <a:t>that will result in the occurrence of the undesired state, which is listed at the top of the tree (the “top event”).</a:t>
            </a:r>
          </a:p>
          <a:p>
            <a:r>
              <a:rPr lang="en-US" dirty="0" smtClean="0"/>
              <a:t>The contributing faults might be </a:t>
            </a:r>
            <a:r>
              <a:rPr lang="en-US" dirty="0" smtClean="0">
                <a:solidFill>
                  <a:srgbClr val="FF0000"/>
                </a:solidFill>
              </a:rPr>
              <a:t>hardware failures, human errors, software errors</a:t>
            </a:r>
            <a:r>
              <a:rPr lang="en-US" dirty="0" smtClean="0"/>
              <a:t>, or any other pertinent events that can lead to the undesired state.</a:t>
            </a:r>
            <a:endParaRPr lang="en-US" dirty="0"/>
          </a:p>
        </p:txBody>
      </p:sp>
      <p:sp>
        <p:nvSpPr>
          <p:cNvPr id="4" name="Title 1"/>
          <p:cNvSpPr>
            <a:spLocks noGrp="1"/>
          </p:cNvSpPr>
          <p:nvPr>
            <p:ph type="title"/>
          </p:nvPr>
        </p:nvSpPr>
        <p:spPr>
          <a:xfrm>
            <a:off x="457200" y="274638"/>
            <a:ext cx="8229600" cy="1143000"/>
          </a:xfrm>
        </p:spPr>
        <p:txBody>
          <a:bodyPr/>
          <a:lstStyle/>
          <a:p>
            <a:pPr marL="742950" indent="-742950"/>
            <a:r>
              <a:rPr lang="en-US" dirty="0" smtClean="0"/>
              <a:t>2. Fault tree analysis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r>
              <a:rPr lang="en-US" sz="2800" dirty="0" smtClean="0"/>
              <a:t>Figure 5.1, taken from a NASA handbook on fault tree analysis, shows a very simple fault tree for which the top event is failure of component D. It shows that component D can fail if A fails and either B or C fails</a:t>
            </a:r>
            <a:r>
              <a:rPr lang="en-US" dirty="0" smtClean="0"/>
              <a:t>.</a:t>
            </a:r>
            <a:endParaRPr lang="en-US" dirty="0"/>
          </a:p>
        </p:txBody>
      </p:sp>
      <p:sp>
        <p:nvSpPr>
          <p:cNvPr id="4" name="Title 1"/>
          <p:cNvSpPr>
            <a:spLocks noGrp="1"/>
          </p:cNvSpPr>
          <p:nvPr>
            <p:ph type="title"/>
          </p:nvPr>
        </p:nvSpPr>
        <p:spPr>
          <a:xfrm>
            <a:off x="457200" y="0"/>
            <a:ext cx="8229600" cy="914400"/>
          </a:xfrm>
        </p:spPr>
        <p:txBody>
          <a:bodyPr>
            <a:normAutofit/>
          </a:bodyPr>
          <a:lstStyle/>
          <a:p>
            <a:pPr marL="742950" indent="-742950"/>
            <a:r>
              <a:rPr lang="en-US" sz="3200" dirty="0" smtClean="0"/>
              <a:t>2. Fault tree analysis</a:t>
            </a:r>
            <a:endParaRPr lang="en-US" sz="3200" dirty="0"/>
          </a:p>
        </p:txBody>
      </p:sp>
      <p:pic>
        <p:nvPicPr>
          <p:cNvPr id="1026" name="Picture 2"/>
          <p:cNvPicPr>
            <a:picLocks noChangeAspect="1" noChangeArrowheads="1"/>
          </p:cNvPicPr>
          <p:nvPr/>
        </p:nvPicPr>
        <p:blipFill>
          <a:blip r:embed="rId2"/>
          <a:srcRect/>
          <a:stretch>
            <a:fillRect/>
          </a:stretch>
        </p:blipFill>
        <p:spPr bwMode="auto">
          <a:xfrm>
            <a:off x="1828800" y="2667000"/>
            <a:ext cx="5943600" cy="4045945"/>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t>Figure 5.2: Fault tree gate symbols</a:t>
            </a:r>
            <a:endParaRPr lang="en-US" dirty="0"/>
          </a:p>
        </p:txBody>
      </p:sp>
      <p:pic>
        <p:nvPicPr>
          <p:cNvPr id="2050" name="Picture 2"/>
          <p:cNvPicPr>
            <a:picLocks noChangeAspect="1" noChangeArrowheads="1"/>
          </p:cNvPicPr>
          <p:nvPr/>
        </p:nvPicPr>
        <p:blipFill>
          <a:blip r:embed="rId2"/>
          <a:srcRect/>
          <a:stretch>
            <a:fillRect/>
          </a:stretch>
        </p:blipFill>
        <p:spPr bwMode="auto">
          <a:xfrm>
            <a:off x="838200" y="1147763"/>
            <a:ext cx="7529164" cy="5710237"/>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 Availability General Scenario </a:t>
            </a:r>
            <a:endParaRPr lang="en-US" dirty="0"/>
          </a:p>
        </p:txBody>
      </p:sp>
      <p:sp>
        <p:nvSpPr>
          <p:cNvPr id="3" name="Content Placeholder 2"/>
          <p:cNvSpPr>
            <a:spLocks noGrp="1"/>
          </p:cNvSpPr>
          <p:nvPr>
            <p:ph idx="1"/>
          </p:nvPr>
        </p:nvSpPr>
        <p:spPr>
          <a:xfrm>
            <a:off x="457200" y="1600200"/>
            <a:ext cx="8229600" cy="4876800"/>
          </a:xfrm>
        </p:spPr>
        <p:txBody>
          <a:bodyPr>
            <a:noAutofit/>
          </a:bodyPr>
          <a:lstStyle/>
          <a:p>
            <a:r>
              <a:rPr lang="en-US" sz="2600" dirty="0" smtClean="0">
                <a:solidFill>
                  <a:srgbClr val="FF0000"/>
                </a:solidFill>
                <a:latin typeface="Times New Roman" pitchFamily="18" charset="0"/>
                <a:cs typeface="Times New Roman" pitchFamily="18" charset="0"/>
              </a:rPr>
              <a:t>Source of stimulus</a:t>
            </a:r>
            <a:r>
              <a:rPr lang="en-US" sz="2600" dirty="0" smtClean="0">
                <a:latin typeface="Times New Roman" pitchFamily="18" charset="0"/>
                <a:cs typeface="Times New Roman" pitchFamily="18" charset="0"/>
              </a:rPr>
              <a:t>. We differentiate between internal and external origins of faults or failure because the desired system response may be different.</a:t>
            </a:r>
          </a:p>
          <a:p>
            <a:r>
              <a:rPr lang="en-US" sz="2600" dirty="0" smtClean="0">
                <a:solidFill>
                  <a:srgbClr val="FF0000"/>
                </a:solidFill>
                <a:latin typeface="Times New Roman" pitchFamily="18" charset="0"/>
                <a:cs typeface="Times New Roman" pitchFamily="18" charset="0"/>
              </a:rPr>
              <a:t> Stimulus</a:t>
            </a:r>
            <a:r>
              <a:rPr lang="en-US" sz="2600" dirty="0" smtClean="0">
                <a:latin typeface="Times New Roman" pitchFamily="18" charset="0"/>
                <a:cs typeface="Times New Roman" pitchFamily="18" charset="0"/>
              </a:rPr>
              <a:t>. A fault of one of the following classes occurs: </a:t>
            </a:r>
          </a:p>
          <a:p>
            <a:pPr lvl="1"/>
            <a:r>
              <a:rPr lang="en-US" sz="2600" dirty="0" smtClean="0">
                <a:solidFill>
                  <a:srgbClr val="FF0000"/>
                </a:solidFill>
                <a:latin typeface="Times New Roman" pitchFamily="18" charset="0"/>
                <a:cs typeface="Times New Roman" pitchFamily="18" charset="0"/>
              </a:rPr>
              <a:t>Omission. </a:t>
            </a:r>
            <a:r>
              <a:rPr lang="en-US" sz="2600" dirty="0" smtClean="0">
                <a:latin typeface="Times New Roman" pitchFamily="18" charset="0"/>
                <a:cs typeface="Times New Roman" pitchFamily="18" charset="0"/>
              </a:rPr>
              <a:t>A component fails to respond to an input. </a:t>
            </a:r>
            <a:endParaRPr lang="en-US" sz="2600" dirty="0">
              <a:latin typeface="Times New Roman" pitchFamily="18" charset="0"/>
              <a:cs typeface="Times New Roman" pitchFamily="18" charset="0"/>
            </a:endParaRPr>
          </a:p>
          <a:p>
            <a:pPr lvl="1"/>
            <a:r>
              <a:rPr lang="en-US" sz="2600" dirty="0" smtClean="0">
                <a:solidFill>
                  <a:srgbClr val="FF0000"/>
                </a:solidFill>
                <a:latin typeface="Times New Roman" pitchFamily="18" charset="0"/>
                <a:cs typeface="Times New Roman" pitchFamily="18" charset="0"/>
              </a:rPr>
              <a:t>Crash. </a:t>
            </a:r>
            <a:r>
              <a:rPr lang="en-US" sz="2600" dirty="0" smtClean="0">
                <a:latin typeface="Times New Roman" pitchFamily="18" charset="0"/>
                <a:cs typeface="Times New Roman" pitchFamily="18" charset="0"/>
              </a:rPr>
              <a:t>The component repeatedly suffers omission faults. </a:t>
            </a:r>
            <a:endParaRPr lang="en-US" sz="2600" dirty="0">
              <a:latin typeface="Times New Roman" pitchFamily="18" charset="0"/>
              <a:cs typeface="Times New Roman" pitchFamily="18" charset="0"/>
            </a:endParaRPr>
          </a:p>
          <a:p>
            <a:pPr lvl="1"/>
            <a:r>
              <a:rPr lang="en-US" sz="2600" dirty="0" smtClean="0">
                <a:solidFill>
                  <a:srgbClr val="FF0000"/>
                </a:solidFill>
                <a:latin typeface="Times New Roman" pitchFamily="18" charset="0"/>
                <a:cs typeface="Times New Roman" pitchFamily="18" charset="0"/>
              </a:rPr>
              <a:t>Timing. </a:t>
            </a:r>
            <a:r>
              <a:rPr lang="en-US" sz="2600" dirty="0" smtClean="0">
                <a:latin typeface="Times New Roman" pitchFamily="18" charset="0"/>
                <a:cs typeface="Times New Roman" pitchFamily="18" charset="0"/>
              </a:rPr>
              <a:t>A component responds but the response is early or late. </a:t>
            </a:r>
            <a:endParaRPr lang="en-US" sz="2600" dirty="0">
              <a:latin typeface="Times New Roman" pitchFamily="18" charset="0"/>
              <a:cs typeface="Times New Roman" pitchFamily="18" charset="0"/>
            </a:endParaRPr>
          </a:p>
          <a:p>
            <a:pPr lvl="1"/>
            <a:r>
              <a:rPr lang="en-US" sz="2600" dirty="0" smtClean="0">
                <a:solidFill>
                  <a:srgbClr val="FF0000"/>
                </a:solidFill>
                <a:latin typeface="Times New Roman" pitchFamily="18" charset="0"/>
                <a:cs typeface="Times New Roman" pitchFamily="18" charset="0"/>
              </a:rPr>
              <a:t>Response. </a:t>
            </a:r>
            <a:r>
              <a:rPr lang="en-US" sz="2600" dirty="0" smtClean="0">
                <a:latin typeface="Times New Roman" pitchFamily="18" charset="0"/>
                <a:cs typeface="Times New Roman" pitchFamily="18" charset="0"/>
              </a:rPr>
              <a:t>A component responds with an incorrect value.</a:t>
            </a:r>
            <a:endParaRPr lang="en-US" sz="26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Artifact. </a:t>
            </a:r>
            <a:r>
              <a:rPr lang="en-US" dirty="0" smtClean="0"/>
              <a:t>This specifies the resource that is required to be highly available, such as a processor, communication channel, process, or storage. </a:t>
            </a:r>
          </a:p>
          <a:p>
            <a:r>
              <a:rPr lang="en-US" dirty="0" smtClean="0">
                <a:solidFill>
                  <a:srgbClr val="FF0000"/>
                </a:solidFill>
              </a:rPr>
              <a:t>Environment. </a:t>
            </a:r>
            <a:r>
              <a:rPr lang="en-US" dirty="0" smtClean="0"/>
              <a:t>The state of the system when the fault or failure occurs may also affect the desired system response. </a:t>
            </a:r>
          </a:p>
          <a:p>
            <a:pPr>
              <a:buNone/>
            </a:pPr>
            <a:r>
              <a:rPr lang="en-US" dirty="0" smtClean="0"/>
              <a:t>For example, if the system has already seen some faults and is operating in other than normal mode, it may be desirable to shut it down totally. </a:t>
            </a:r>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t> Availability General Scenario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91200"/>
          </a:xfrm>
        </p:spPr>
        <p:txBody>
          <a:bodyPr>
            <a:normAutofit fontScale="92500" lnSpcReduction="20000"/>
          </a:bodyPr>
          <a:lstStyle/>
          <a:p>
            <a:r>
              <a:rPr lang="en-US" dirty="0" smtClean="0">
                <a:solidFill>
                  <a:srgbClr val="FF0000"/>
                </a:solidFill>
              </a:rPr>
              <a:t>Response</a:t>
            </a:r>
            <a:r>
              <a:rPr lang="en-US" dirty="0" smtClean="0"/>
              <a:t>. There are a number of possible reactions to a system fault. </a:t>
            </a:r>
          </a:p>
          <a:p>
            <a:pPr lvl="1"/>
            <a:r>
              <a:rPr lang="en-US" dirty="0" smtClean="0"/>
              <a:t>First, the fault must be detected and isolated (correlated) before any other response is possible. (One exception to this is when the fault is prevented before it occurs.) </a:t>
            </a:r>
          </a:p>
          <a:p>
            <a:pPr lvl="1"/>
            <a:r>
              <a:rPr lang="en-US" dirty="0" smtClean="0"/>
              <a:t>After the fault is detected, the system must recover from it. </a:t>
            </a:r>
          </a:p>
          <a:p>
            <a:pPr lvl="1"/>
            <a:r>
              <a:rPr lang="en-US" dirty="0" smtClean="0"/>
              <a:t>Actions associated with these possibilities include </a:t>
            </a:r>
          </a:p>
          <a:p>
            <a:pPr lvl="2"/>
            <a:r>
              <a:rPr lang="en-US" dirty="0" smtClean="0"/>
              <a:t>logging the failure, </a:t>
            </a:r>
          </a:p>
          <a:p>
            <a:pPr lvl="2"/>
            <a:r>
              <a:rPr lang="en-US" dirty="0" smtClean="0"/>
              <a:t>notifying selected users or other systems,</a:t>
            </a:r>
          </a:p>
          <a:p>
            <a:pPr lvl="2"/>
            <a:r>
              <a:rPr lang="en-US" dirty="0" smtClean="0"/>
              <a:t> taking actions to limit the damage caused by the fault, </a:t>
            </a:r>
          </a:p>
          <a:p>
            <a:pPr lvl="2"/>
            <a:r>
              <a:rPr lang="en-US" dirty="0" smtClean="0"/>
              <a:t>switching to a degraded mode with either less capacity or less function, </a:t>
            </a:r>
          </a:p>
          <a:p>
            <a:pPr lvl="2"/>
            <a:r>
              <a:rPr lang="en-US" dirty="0" smtClean="0"/>
              <a:t>shutting down external systems, </a:t>
            </a:r>
          </a:p>
          <a:p>
            <a:pPr lvl="2"/>
            <a:r>
              <a:rPr lang="en-US" dirty="0" smtClean="0"/>
              <a:t>or becoming unavailable during repair.</a:t>
            </a:r>
            <a:endParaRPr lang="en-US" dirty="0"/>
          </a:p>
        </p:txBody>
      </p:sp>
      <p:sp>
        <p:nvSpPr>
          <p:cNvPr id="4" name="Title 1"/>
          <p:cNvSpPr>
            <a:spLocks noGrp="1"/>
          </p:cNvSpPr>
          <p:nvPr>
            <p:ph type="title"/>
          </p:nvPr>
        </p:nvSpPr>
        <p:spPr>
          <a:xfrm>
            <a:off x="457200" y="274638"/>
            <a:ext cx="8229600" cy="639762"/>
          </a:xfrm>
        </p:spPr>
        <p:txBody>
          <a:bodyPr>
            <a:normAutofit fontScale="90000"/>
          </a:bodyPr>
          <a:lstStyle/>
          <a:p>
            <a:r>
              <a:rPr lang="en-US" dirty="0" smtClean="0"/>
              <a:t> Availability General Scenario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a:t>
            </a:r>
            <a:endParaRPr lang="en-US" dirty="0"/>
          </a:p>
        </p:txBody>
      </p:sp>
      <p:sp>
        <p:nvSpPr>
          <p:cNvPr id="3" name="Content Placeholder 2"/>
          <p:cNvSpPr>
            <a:spLocks noGrp="1"/>
          </p:cNvSpPr>
          <p:nvPr>
            <p:ph idx="1"/>
          </p:nvPr>
        </p:nvSpPr>
        <p:spPr/>
        <p:txBody>
          <a:bodyPr/>
          <a:lstStyle/>
          <a:p>
            <a:r>
              <a:rPr lang="en-US" dirty="0">
                <a:solidFill>
                  <a:srgbClr val="FF0000"/>
                </a:solidFill>
              </a:rPr>
              <a:t>A</a:t>
            </a:r>
            <a:r>
              <a:rPr lang="en-US" dirty="0" smtClean="0">
                <a:solidFill>
                  <a:srgbClr val="FF0000"/>
                </a:solidFill>
              </a:rPr>
              <a:t>vailability</a:t>
            </a:r>
            <a:r>
              <a:rPr lang="en-US" dirty="0" smtClean="0"/>
              <a:t> builds upon the concept of reliability by adding the notion of recovery—that is, when the system breaks, it repairs itself.</a:t>
            </a:r>
          </a:p>
          <a:p>
            <a:r>
              <a:rPr lang="en-US" dirty="0" smtClean="0"/>
              <a:t>“Availability refers to the ability of a system to mask or repair faults such that the cumulative service outage period does not exceed a required value over a specified time interval.”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562600"/>
          </a:xfrm>
        </p:spPr>
        <p:txBody>
          <a:bodyPr>
            <a:normAutofit/>
          </a:bodyPr>
          <a:lstStyle/>
          <a:p>
            <a:r>
              <a:rPr lang="en-US" sz="2800" dirty="0" smtClean="0">
                <a:solidFill>
                  <a:srgbClr val="FF0000"/>
                </a:solidFill>
                <a:latin typeface="Times New Roman" pitchFamily="18" charset="0"/>
                <a:cs typeface="Times New Roman" pitchFamily="18" charset="0"/>
              </a:rPr>
              <a:t>Response measure</a:t>
            </a:r>
            <a:r>
              <a:rPr lang="en-US" sz="2800" dirty="0" smtClean="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The response measure can specify an </a:t>
            </a:r>
            <a:r>
              <a:rPr lang="en-US" dirty="0" smtClean="0">
                <a:solidFill>
                  <a:srgbClr val="FF0000"/>
                </a:solidFill>
                <a:latin typeface="Times New Roman" pitchFamily="18" charset="0"/>
                <a:cs typeface="Times New Roman" pitchFamily="18" charset="0"/>
              </a:rPr>
              <a:t>availability percentage</a:t>
            </a:r>
            <a:r>
              <a:rPr lang="en-US" dirty="0" smtClean="0">
                <a:latin typeface="Times New Roman" pitchFamily="18" charset="0"/>
                <a:cs typeface="Times New Roman" pitchFamily="18" charset="0"/>
              </a:rPr>
              <a:t>, </a:t>
            </a:r>
          </a:p>
          <a:p>
            <a:pPr lvl="2"/>
            <a:r>
              <a:rPr lang="en-US" sz="2800" dirty="0" smtClean="0">
                <a:latin typeface="Times New Roman" pitchFamily="18" charset="0"/>
                <a:cs typeface="Times New Roman" pitchFamily="18" charset="0"/>
              </a:rPr>
              <a:t>or it can specify a </a:t>
            </a:r>
            <a:r>
              <a:rPr lang="en-US" sz="2800" dirty="0" smtClean="0">
                <a:solidFill>
                  <a:srgbClr val="FF0000"/>
                </a:solidFill>
                <a:latin typeface="Times New Roman" pitchFamily="18" charset="0"/>
                <a:cs typeface="Times New Roman" pitchFamily="18" charset="0"/>
              </a:rPr>
              <a:t>time to detect the fault</a:t>
            </a:r>
            <a:r>
              <a:rPr lang="en-US" sz="2800" dirty="0" smtClean="0">
                <a:latin typeface="Times New Roman" pitchFamily="18" charset="0"/>
                <a:cs typeface="Times New Roman" pitchFamily="18" charset="0"/>
              </a:rPr>
              <a:t>, </a:t>
            </a:r>
          </a:p>
          <a:p>
            <a:pPr lvl="2"/>
            <a:r>
              <a:rPr lang="en-US" sz="2800" dirty="0" smtClean="0">
                <a:latin typeface="Times New Roman" pitchFamily="18" charset="0"/>
                <a:cs typeface="Times New Roman" pitchFamily="18" charset="0"/>
              </a:rPr>
              <a:t>time to repair the fault,</a:t>
            </a:r>
          </a:p>
          <a:p>
            <a:pPr lvl="2"/>
            <a:r>
              <a:rPr lang="en-US" sz="2800" dirty="0" smtClean="0">
                <a:latin typeface="Times New Roman" pitchFamily="18" charset="0"/>
                <a:cs typeface="Times New Roman" pitchFamily="18" charset="0"/>
              </a:rPr>
              <a:t> times or time intervals during which the system must be available, </a:t>
            </a:r>
          </a:p>
          <a:p>
            <a:pPr lvl="2"/>
            <a:r>
              <a:rPr lang="en-US" sz="2800" dirty="0" smtClean="0">
                <a:latin typeface="Times New Roman" pitchFamily="18" charset="0"/>
                <a:cs typeface="Times New Roman" pitchFamily="18" charset="0"/>
              </a:rPr>
              <a:t>or the duration for which the system must be available.</a:t>
            </a:r>
            <a:endParaRPr lang="en-US" sz="28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639762"/>
          </a:xfrm>
        </p:spPr>
        <p:txBody>
          <a:bodyPr>
            <a:normAutofit fontScale="90000"/>
          </a:bodyPr>
          <a:lstStyle/>
          <a:p>
            <a:r>
              <a:rPr lang="en-US" dirty="0" smtClean="0"/>
              <a:t> Availability General Scenario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Concrete availability scenario</a:t>
            </a:r>
            <a:endParaRPr lang="en-US" dirty="0"/>
          </a:p>
        </p:txBody>
      </p:sp>
      <p:sp>
        <p:nvSpPr>
          <p:cNvPr id="3" name="Content Placeholder 2"/>
          <p:cNvSpPr>
            <a:spLocks noGrp="1"/>
          </p:cNvSpPr>
          <p:nvPr>
            <p:ph idx="1"/>
          </p:nvPr>
        </p:nvSpPr>
        <p:spPr/>
        <p:txBody>
          <a:bodyPr/>
          <a:lstStyle/>
          <a:p>
            <a:r>
              <a:rPr lang="en-US" dirty="0" smtClean="0"/>
              <a:t>Figure 5.3 shows a concrete scenario generated from the general scenario: </a:t>
            </a:r>
          </a:p>
          <a:p>
            <a:r>
              <a:rPr lang="en-US" dirty="0" smtClean="0">
                <a:solidFill>
                  <a:srgbClr val="FF0000"/>
                </a:solidFill>
              </a:rPr>
              <a:t>The heartbeat monitor determines that the server is nonresponsive during normal operations.</a:t>
            </a:r>
            <a:r>
              <a:rPr lang="en-US" dirty="0" smtClean="0"/>
              <a:t> The system informs the operator and continues to operate with no downtime.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685800" y="0"/>
            <a:ext cx="7772400" cy="6832880"/>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990600"/>
            <a:ext cx="9131048" cy="4729163"/>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6705600" cy="792162"/>
          </a:xfrm>
        </p:spPr>
        <p:txBody>
          <a:bodyPr>
            <a:normAutofit/>
          </a:bodyPr>
          <a:lstStyle/>
          <a:p>
            <a:r>
              <a:rPr lang="en-US" dirty="0" smtClean="0"/>
              <a:t> Tactics for Availability </a:t>
            </a:r>
            <a:endParaRPr lang="en-US" dirty="0"/>
          </a:p>
        </p:txBody>
      </p:sp>
      <p:sp>
        <p:nvSpPr>
          <p:cNvPr id="3" name="Content Placeholder 2"/>
          <p:cNvSpPr>
            <a:spLocks noGrp="1"/>
          </p:cNvSpPr>
          <p:nvPr>
            <p:ph idx="1"/>
          </p:nvPr>
        </p:nvSpPr>
        <p:spPr>
          <a:xfrm>
            <a:off x="228600" y="1219200"/>
            <a:ext cx="8686800" cy="5638800"/>
          </a:xfrm>
        </p:spPr>
        <p:txBody>
          <a:bodyPr>
            <a:normAutofit fontScale="92500" lnSpcReduction="10000"/>
          </a:bodyPr>
          <a:lstStyle/>
          <a:p>
            <a:r>
              <a:rPr lang="en-US" dirty="0" smtClean="0">
                <a:solidFill>
                  <a:srgbClr val="FF0000"/>
                </a:solidFill>
              </a:rPr>
              <a:t>A failure occurs when the system no longer delivers a service </a:t>
            </a:r>
            <a:r>
              <a:rPr lang="en-US" dirty="0" smtClean="0"/>
              <a:t>that is consistent with its specification; this failure is observable by the system’s actors. </a:t>
            </a:r>
          </a:p>
          <a:p>
            <a:r>
              <a:rPr lang="en-US" dirty="0" smtClean="0">
                <a:solidFill>
                  <a:srgbClr val="FF0000"/>
                </a:solidFill>
              </a:rPr>
              <a:t>A fault (or combination of faults) has the potential to cause a failure. </a:t>
            </a:r>
          </a:p>
          <a:p>
            <a:r>
              <a:rPr lang="en-US" dirty="0" smtClean="0">
                <a:solidFill>
                  <a:srgbClr val="FF0000"/>
                </a:solidFill>
              </a:rPr>
              <a:t>Availability tactics, therefore, are designed to enable a system to endure system faults </a:t>
            </a:r>
            <a:r>
              <a:rPr lang="en-US" dirty="0" smtClean="0"/>
              <a:t>so that a service being delivered by the system remains compliant with its specification. </a:t>
            </a:r>
          </a:p>
          <a:p>
            <a:r>
              <a:rPr lang="en-US" dirty="0" smtClean="0">
                <a:solidFill>
                  <a:srgbClr val="FF0000"/>
                </a:solidFill>
              </a:rPr>
              <a:t>The tactics we discuss in this section will keep faults from becoming failures or at least bound the effects of the fault and make repair possible.</a:t>
            </a:r>
            <a:endParaRPr lang="en-US"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1295400"/>
            <a:ext cx="9074578" cy="3671888"/>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 Tactics for Availability </a:t>
            </a:r>
            <a:endParaRPr lang="en-US" dirty="0"/>
          </a:p>
        </p:txBody>
      </p:sp>
      <p:sp>
        <p:nvSpPr>
          <p:cNvPr id="3" name="Content Placeholder 2"/>
          <p:cNvSpPr>
            <a:spLocks noGrp="1"/>
          </p:cNvSpPr>
          <p:nvPr>
            <p:ph idx="1"/>
          </p:nvPr>
        </p:nvSpPr>
        <p:spPr/>
        <p:txBody>
          <a:bodyPr/>
          <a:lstStyle/>
          <a:p>
            <a:r>
              <a:rPr lang="en-US" dirty="0" smtClean="0"/>
              <a:t>Availability tactics may be categorized as addressing one of three categories: </a:t>
            </a:r>
          </a:p>
          <a:p>
            <a:r>
              <a:rPr lang="en-US" dirty="0" smtClean="0">
                <a:solidFill>
                  <a:srgbClr val="FF0000"/>
                </a:solidFill>
              </a:rPr>
              <a:t>fault detection, fault recovery, and fault prevention</a:t>
            </a:r>
            <a:r>
              <a:rPr lang="en-US" dirty="0" smtClean="0"/>
              <a:t>. The tactics categorization for availability is shown in Figure 5.5</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15962"/>
          </a:xfrm>
        </p:spPr>
        <p:txBody>
          <a:bodyPr>
            <a:normAutofit fontScale="90000"/>
          </a:bodyPr>
          <a:lstStyle/>
          <a:p>
            <a:r>
              <a:rPr lang="en-US" dirty="0" smtClean="0"/>
              <a:t>1. Detect Faults</a:t>
            </a:r>
            <a:endParaRPr lang="en-US" dirty="0"/>
          </a:p>
        </p:txBody>
      </p:sp>
      <p:sp>
        <p:nvSpPr>
          <p:cNvPr id="3" name="Content Placeholder 2"/>
          <p:cNvSpPr>
            <a:spLocks noGrp="1"/>
          </p:cNvSpPr>
          <p:nvPr>
            <p:ph idx="1"/>
          </p:nvPr>
        </p:nvSpPr>
        <p:spPr>
          <a:xfrm>
            <a:off x="0" y="685800"/>
            <a:ext cx="9144000" cy="6172200"/>
          </a:xfrm>
        </p:spPr>
        <p:txBody>
          <a:bodyPr>
            <a:normAutofit fontScale="85000" lnSpcReduction="20000"/>
          </a:bodyPr>
          <a:lstStyle/>
          <a:p>
            <a:pPr>
              <a:buNone/>
            </a:pPr>
            <a:r>
              <a:rPr lang="en-US" dirty="0" smtClean="0"/>
              <a:t>	Before any system can take action regarding a fault, </a:t>
            </a:r>
            <a:r>
              <a:rPr lang="en-US" dirty="0" smtClean="0">
                <a:solidFill>
                  <a:srgbClr val="FF0000"/>
                </a:solidFill>
              </a:rPr>
              <a:t>the presence of the fault must be detected or anticipated</a:t>
            </a:r>
            <a:r>
              <a:rPr lang="en-US" dirty="0" smtClean="0"/>
              <a:t>. Tactics in this category include the following:</a:t>
            </a:r>
          </a:p>
          <a:p>
            <a:r>
              <a:rPr lang="en-US" b="1" dirty="0" smtClean="0">
                <a:solidFill>
                  <a:srgbClr val="FF0000"/>
                </a:solidFill>
              </a:rPr>
              <a:t>Ping/echo</a:t>
            </a:r>
            <a:r>
              <a:rPr lang="en-US" dirty="0" smtClean="0"/>
              <a:t> refers to an asynchronous request/response message pair exchanged between nodes, used to determine </a:t>
            </a:r>
            <a:r>
              <a:rPr lang="en-US" dirty="0" err="1" smtClean="0"/>
              <a:t>reachability</a:t>
            </a:r>
            <a:r>
              <a:rPr lang="en-US" dirty="0" smtClean="0"/>
              <a:t> and the round-trip delay through the associated network path.</a:t>
            </a:r>
          </a:p>
          <a:p>
            <a:r>
              <a:rPr lang="en-US" dirty="0" smtClean="0"/>
              <a:t> But the echo also determines that the pinged component is alive and responding correctly. </a:t>
            </a:r>
          </a:p>
          <a:p>
            <a:r>
              <a:rPr lang="en-US" dirty="0" smtClean="0"/>
              <a:t>The ping is often sent by a system monitor. </a:t>
            </a:r>
          </a:p>
          <a:p>
            <a:r>
              <a:rPr lang="en-US" dirty="0" smtClean="0"/>
              <a:t>Ping/echo requires a time threshold to be set; this threshold tells the pinging component how long to wait for the echo before considering the pinged component to have failed (“timed out”). </a:t>
            </a:r>
          </a:p>
          <a:p>
            <a:r>
              <a:rPr lang="en-US" dirty="0" smtClean="0"/>
              <a:t>Standard implementations of ping/echo are available for nodes interconnected via IP.</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r>
              <a:rPr lang="en-US" b="1" dirty="0" smtClean="0">
                <a:solidFill>
                  <a:srgbClr val="FF0000"/>
                </a:solidFill>
              </a:rPr>
              <a:t>Monitor</a:t>
            </a:r>
            <a:r>
              <a:rPr lang="en-US" dirty="0" smtClean="0"/>
              <a:t>. A monitor is a component that is used to </a:t>
            </a:r>
            <a:r>
              <a:rPr lang="en-US" dirty="0" smtClean="0">
                <a:solidFill>
                  <a:srgbClr val="FF0000"/>
                </a:solidFill>
              </a:rPr>
              <a:t>monitor the state of health of various other parts of the system</a:t>
            </a:r>
            <a:r>
              <a:rPr lang="en-US" dirty="0" smtClean="0"/>
              <a:t>: processors, processes, I/O, memory, and so on. </a:t>
            </a:r>
          </a:p>
          <a:p>
            <a:r>
              <a:rPr lang="en-US" dirty="0" smtClean="0">
                <a:solidFill>
                  <a:srgbClr val="FF0000"/>
                </a:solidFill>
              </a:rPr>
              <a:t>A system monitor can detect failure or congestion in the network </a:t>
            </a:r>
            <a:r>
              <a:rPr lang="en-US" dirty="0" smtClean="0"/>
              <a:t>or other shared resources, such as from a denial-of-service attack. </a:t>
            </a:r>
          </a:p>
          <a:p>
            <a:r>
              <a:rPr lang="en-US" dirty="0" smtClean="0"/>
              <a:t>For example, </a:t>
            </a:r>
            <a:r>
              <a:rPr lang="en-US" dirty="0" smtClean="0">
                <a:solidFill>
                  <a:srgbClr val="FF0000"/>
                </a:solidFill>
              </a:rPr>
              <a:t>the system monitor can initiate self-tests, or be the component that detects faulty time stamps or missed heartbeats.</a:t>
            </a:r>
          </a:p>
          <a:p>
            <a:endParaRPr lang="en-US" dirty="0"/>
          </a:p>
        </p:txBody>
      </p:sp>
      <p:sp>
        <p:nvSpPr>
          <p:cNvPr id="4" name="Title 1"/>
          <p:cNvSpPr>
            <a:spLocks noGrp="1"/>
          </p:cNvSpPr>
          <p:nvPr>
            <p:ph type="title"/>
          </p:nvPr>
        </p:nvSpPr>
        <p:spPr>
          <a:xfrm>
            <a:off x="381000" y="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FF0000"/>
                </a:solidFill>
              </a:rPr>
              <a:t>Availability is closely related to security</a:t>
            </a:r>
            <a:r>
              <a:rPr lang="en-US" dirty="0" smtClean="0"/>
              <a:t>. A denial-of-service attack is explicitly designed to make a system fail—that is, to make it unavailable. </a:t>
            </a:r>
          </a:p>
          <a:p>
            <a:pPr>
              <a:buNone/>
            </a:pPr>
            <a:r>
              <a:rPr lang="en-US" dirty="0"/>
              <a:t>	</a:t>
            </a:r>
            <a:r>
              <a:rPr lang="en-US" dirty="0" smtClean="0">
                <a:solidFill>
                  <a:srgbClr val="FF0000"/>
                </a:solidFill>
              </a:rPr>
              <a:t>Availability is also closely related to performance</a:t>
            </a:r>
            <a:r>
              <a:rPr lang="en-US" dirty="0" smtClean="0"/>
              <a:t>, because it may be difficult to tell when a system has failed and when it is simply being outrageously slow to respond.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9144000" cy="5943600"/>
          </a:xfrm>
        </p:spPr>
        <p:txBody>
          <a:bodyPr>
            <a:normAutofit/>
          </a:bodyPr>
          <a:lstStyle/>
          <a:p>
            <a:r>
              <a:rPr lang="en-US" b="1" dirty="0" smtClean="0">
                <a:solidFill>
                  <a:srgbClr val="FF0000"/>
                </a:solidFill>
              </a:rPr>
              <a:t>Heartbeat</a:t>
            </a:r>
            <a:r>
              <a:rPr lang="en-US" dirty="0" smtClean="0"/>
              <a:t> is a </a:t>
            </a:r>
            <a:r>
              <a:rPr lang="en-US" dirty="0" smtClean="0">
                <a:solidFill>
                  <a:srgbClr val="FF0000"/>
                </a:solidFill>
              </a:rPr>
              <a:t>fault detection mechanism </a:t>
            </a:r>
            <a:r>
              <a:rPr lang="en-US" dirty="0" smtClean="0"/>
              <a:t>that employs a </a:t>
            </a:r>
            <a:r>
              <a:rPr lang="en-US" dirty="0" smtClean="0">
                <a:solidFill>
                  <a:srgbClr val="FF0000"/>
                </a:solidFill>
              </a:rPr>
              <a:t>periodic message exchange between a system monitor and a process being monitored</a:t>
            </a:r>
            <a:r>
              <a:rPr lang="en-US" dirty="0" smtClean="0"/>
              <a:t>.</a:t>
            </a:r>
          </a:p>
          <a:p>
            <a:r>
              <a:rPr lang="en-US" dirty="0" smtClean="0"/>
              <a:t> </a:t>
            </a:r>
            <a:r>
              <a:rPr lang="en-US" dirty="0" smtClean="0">
                <a:solidFill>
                  <a:schemeClr val="tx2">
                    <a:lumMod val="60000"/>
                    <a:lumOff val="40000"/>
                  </a:schemeClr>
                </a:solidFill>
              </a:rPr>
              <a:t>A special case of heartbeat is when the process being monitored periodically resets the watchdog timer in its monitor to prevent it from expiring and thus signaling a fault. </a:t>
            </a:r>
          </a:p>
          <a:p>
            <a:r>
              <a:rPr lang="en-US" dirty="0" smtClean="0"/>
              <a:t>The big difference between heartbeat and ping/echo is </a:t>
            </a:r>
            <a:r>
              <a:rPr lang="en-US" dirty="0" smtClean="0">
                <a:solidFill>
                  <a:srgbClr val="FF0000"/>
                </a:solidFill>
              </a:rPr>
              <a:t>who holds the responsibility for initiating the health check—the monitor or the component itself.</a:t>
            </a:r>
            <a:endParaRPr lang="en-US" dirty="0">
              <a:solidFill>
                <a:srgbClr val="FF0000"/>
              </a:solidFill>
            </a:endParaRPr>
          </a:p>
        </p:txBody>
      </p:sp>
      <p:sp>
        <p:nvSpPr>
          <p:cNvPr id="4" name="Title 1"/>
          <p:cNvSpPr>
            <a:spLocks noGrp="1"/>
          </p:cNvSpPr>
          <p:nvPr>
            <p:ph type="title"/>
          </p:nvPr>
        </p:nvSpPr>
        <p:spPr>
          <a:xfrm>
            <a:off x="381000" y="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watchdog timer</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smtClean="0"/>
              <a:t>A </a:t>
            </a:r>
            <a:r>
              <a:rPr lang="en-US" b="1" dirty="0" smtClean="0"/>
              <a:t>watchdog timer</a:t>
            </a:r>
            <a:r>
              <a:rPr lang="en-US" dirty="0" smtClean="0"/>
              <a:t> (WDT) is a hardware </a:t>
            </a:r>
            <a:r>
              <a:rPr lang="en-US" b="1" dirty="0" smtClean="0"/>
              <a:t>timer</a:t>
            </a:r>
            <a:r>
              <a:rPr lang="en-US" dirty="0" smtClean="0"/>
              <a:t> that automatically generates a system </a:t>
            </a:r>
            <a:r>
              <a:rPr lang="en-US" b="1" dirty="0" smtClean="0"/>
              <a:t>reset</a:t>
            </a:r>
            <a:r>
              <a:rPr lang="en-US" dirty="0" smtClean="0"/>
              <a:t> if the main program neglects to periodically service it. </a:t>
            </a:r>
          </a:p>
          <a:p>
            <a:r>
              <a:rPr lang="en-US" dirty="0" smtClean="0"/>
              <a:t>It is often used to automatically </a:t>
            </a:r>
            <a:r>
              <a:rPr lang="en-US" b="1" dirty="0" smtClean="0"/>
              <a:t>reset</a:t>
            </a:r>
            <a:r>
              <a:rPr lang="en-US" dirty="0" smtClean="0"/>
              <a:t> an embedded device that hangs because of a software or hardware fault.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305800" cy="5715000"/>
          </a:xfrm>
        </p:spPr>
        <p:txBody>
          <a:bodyPr/>
          <a:lstStyle/>
          <a:p>
            <a:r>
              <a:rPr lang="en-US" b="1" dirty="0" smtClean="0">
                <a:solidFill>
                  <a:srgbClr val="FF0000"/>
                </a:solidFill>
              </a:rPr>
              <a:t>Time stamp</a:t>
            </a:r>
            <a:r>
              <a:rPr lang="en-US" dirty="0" smtClean="0"/>
              <a:t>. This tactic </a:t>
            </a:r>
            <a:r>
              <a:rPr lang="en-US" dirty="0" smtClean="0">
                <a:solidFill>
                  <a:srgbClr val="FF0000"/>
                </a:solidFill>
              </a:rPr>
              <a:t>is used to detect incorrect sequences of events, </a:t>
            </a:r>
            <a:r>
              <a:rPr lang="en-US" dirty="0" smtClean="0"/>
              <a:t>primarily in distributed message-passing systems. </a:t>
            </a:r>
          </a:p>
          <a:p>
            <a:r>
              <a:rPr lang="en-US" dirty="0" smtClean="0"/>
              <a:t>A time stamp of an event can be established </a:t>
            </a:r>
            <a:r>
              <a:rPr lang="en-US" dirty="0" smtClean="0">
                <a:solidFill>
                  <a:srgbClr val="FF0000"/>
                </a:solidFill>
              </a:rPr>
              <a:t>by assigning the state of a local clock to the event immediately after the event occurs</a:t>
            </a:r>
            <a:r>
              <a:rPr lang="en-US" dirty="0" smtClean="0"/>
              <a:t>. </a:t>
            </a:r>
          </a:p>
          <a:p>
            <a:r>
              <a:rPr lang="en-US" dirty="0" smtClean="0"/>
              <a:t>Simple sequence numbers can also be used for this purpose, if time information is not important.</a:t>
            </a:r>
            <a:endParaRPr lang="en-US" dirty="0"/>
          </a:p>
        </p:txBody>
      </p:sp>
      <p:sp>
        <p:nvSpPr>
          <p:cNvPr id="4" name="Title 1"/>
          <p:cNvSpPr>
            <a:spLocks noGrp="1"/>
          </p:cNvSpPr>
          <p:nvPr>
            <p:ph type="title"/>
          </p:nvPr>
        </p:nvSpPr>
        <p:spPr>
          <a:xfrm>
            <a:off x="381000" y="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solidFill>
                  <a:srgbClr val="FF0000"/>
                </a:solidFill>
              </a:rPr>
              <a:t>Sanity</a:t>
            </a:r>
            <a:r>
              <a:rPr lang="en-US" dirty="0" smtClean="0"/>
              <a:t> checking </a:t>
            </a:r>
            <a:r>
              <a:rPr lang="en-US" dirty="0" smtClean="0">
                <a:solidFill>
                  <a:srgbClr val="FF0000"/>
                </a:solidFill>
              </a:rPr>
              <a:t>checks the validity or reasonableness of specific operations or outputs of a component</a:t>
            </a:r>
            <a:r>
              <a:rPr lang="en-US" dirty="0" smtClean="0"/>
              <a:t>. </a:t>
            </a:r>
          </a:p>
          <a:p>
            <a:r>
              <a:rPr lang="en-US" dirty="0" smtClean="0"/>
              <a:t>This tactic is typically based on a </a:t>
            </a:r>
            <a:r>
              <a:rPr lang="en-US" dirty="0" smtClean="0">
                <a:solidFill>
                  <a:srgbClr val="FF0000"/>
                </a:solidFill>
              </a:rPr>
              <a:t>knowledge of the internal design, the state of the system, or the nature of the information under scrutiny. </a:t>
            </a:r>
          </a:p>
          <a:p>
            <a:r>
              <a:rPr lang="en-US" dirty="0" smtClean="0">
                <a:solidFill>
                  <a:srgbClr val="FF0000"/>
                </a:solidFill>
              </a:rPr>
              <a:t>It is most often employed at interfaces, to examine a specific information flow.</a:t>
            </a:r>
            <a:endParaRPr lang="en-US" dirty="0">
              <a:solidFill>
                <a:srgbClr val="FF0000"/>
              </a:solidFill>
            </a:endParaRPr>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b="1" dirty="0" smtClean="0">
                <a:solidFill>
                  <a:srgbClr val="FF0000"/>
                </a:solidFill>
              </a:rPr>
              <a:t>Condition</a:t>
            </a:r>
            <a:r>
              <a:rPr lang="en-US" dirty="0" smtClean="0">
                <a:solidFill>
                  <a:srgbClr val="FF0000"/>
                </a:solidFill>
              </a:rPr>
              <a:t> monitoring </a:t>
            </a:r>
            <a:r>
              <a:rPr lang="en-US" dirty="0" smtClean="0"/>
              <a:t>involves </a:t>
            </a:r>
            <a:r>
              <a:rPr lang="en-US" dirty="0" smtClean="0">
                <a:solidFill>
                  <a:srgbClr val="FF0000"/>
                </a:solidFill>
              </a:rPr>
              <a:t>checking conditions in a process or device, or validating assumptions made during the design.</a:t>
            </a:r>
            <a:r>
              <a:rPr lang="en-US" dirty="0" smtClean="0"/>
              <a:t> </a:t>
            </a:r>
          </a:p>
          <a:p>
            <a:r>
              <a:rPr lang="en-US" dirty="0" smtClean="0"/>
              <a:t>By </a:t>
            </a:r>
            <a:r>
              <a:rPr lang="en-US" dirty="0" smtClean="0">
                <a:solidFill>
                  <a:srgbClr val="FF0000"/>
                </a:solidFill>
              </a:rPr>
              <a:t>monitoring conditions, this tactic prevents a system from producing faulty behavior. </a:t>
            </a:r>
          </a:p>
          <a:p>
            <a:r>
              <a:rPr lang="en-US" dirty="0" smtClean="0"/>
              <a:t>The computation of checksums is a common example of this tactic. </a:t>
            </a:r>
          </a:p>
          <a:p>
            <a:r>
              <a:rPr lang="en-US" dirty="0" smtClean="0"/>
              <a:t>However, the monitor must itself be simple (and, ideally, provable) to ensure that it does not introduce new software errors. </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Voting</a:t>
            </a:r>
            <a:r>
              <a:rPr lang="en-US" dirty="0" smtClean="0"/>
              <a:t>. The most common realization of this tactic is referred to as </a:t>
            </a:r>
            <a:r>
              <a:rPr lang="en-US" dirty="0" smtClean="0">
                <a:solidFill>
                  <a:srgbClr val="FF0000"/>
                </a:solidFill>
              </a:rPr>
              <a:t>triple modular redundancy (TMR), which employs three components that do the same thing</a:t>
            </a:r>
            <a:r>
              <a:rPr lang="en-US" dirty="0" smtClean="0"/>
              <a:t>, each of which receives identical inputs, and forwards their output to voting logic, used to detect any inconsistency among the three output states. </a:t>
            </a:r>
          </a:p>
          <a:p>
            <a:r>
              <a:rPr lang="en-US" dirty="0" smtClean="0"/>
              <a:t>Faced with an inconsistency, the voter reports a fault. </a:t>
            </a:r>
          </a:p>
          <a:p>
            <a:r>
              <a:rPr lang="en-US" dirty="0" smtClean="0"/>
              <a:t>It must also decide what output to use. It can let the majority rule, or choose some computed average of the disparate outputs. </a:t>
            </a:r>
          </a:p>
          <a:p>
            <a:r>
              <a:rPr lang="en-US" dirty="0" smtClean="0">
                <a:solidFill>
                  <a:srgbClr val="FF0000"/>
                </a:solidFill>
              </a:rPr>
              <a:t>This tactic depends critically on the voting logic</a:t>
            </a:r>
            <a:r>
              <a:rPr lang="en-US" dirty="0" smtClean="0"/>
              <a:t>, which is usually realized as a simple, rigorously reviewed and tested singleton so that the probability of error is low.</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solidFill>
                  <a:srgbClr val="FF0000"/>
                </a:solidFill>
              </a:rPr>
              <a:t>Replication</a:t>
            </a:r>
            <a:r>
              <a:rPr lang="en-US" dirty="0" smtClean="0"/>
              <a:t> is the simplest form of voting; here, </a:t>
            </a:r>
            <a:r>
              <a:rPr lang="en-US" dirty="0" smtClean="0">
                <a:solidFill>
                  <a:srgbClr val="FF0000"/>
                </a:solidFill>
              </a:rPr>
              <a:t>the components are exact clones of each other. </a:t>
            </a:r>
          </a:p>
          <a:p>
            <a:r>
              <a:rPr lang="en-US" dirty="0" smtClean="0"/>
              <a:t>Having </a:t>
            </a:r>
            <a:r>
              <a:rPr lang="en-US" dirty="0" smtClean="0">
                <a:solidFill>
                  <a:srgbClr val="FF0000"/>
                </a:solidFill>
              </a:rPr>
              <a:t>multiple copies of identical components can be effective in protecting against random failures of hardware</a:t>
            </a:r>
            <a:r>
              <a:rPr lang="en-US" dirty="0" smtClean="0"/>
              <a:t>, but this cannot protect against design or implementation errors, in hardware or software, because there is no form of diversity embedded in this tactic. </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Functional redundancy </a:t>
            </a:r>
            <a:r>
              <a:rPr lang="en-US" dirty="0" smtClean="0"/>
              <a:t>is a form of voting </a:t>
            </a:r>
            <a:r>
              <a:rPr lang="en-US" dirty="0" smtClean="0">
                <a:solidFill>
                  <a:srgbClr val="FF0000"/>
                </a:solidFill>
              </a:rPr>
              <a:t>intended to address the issue of common-mode failures </a:t>
            </a:r>
            <a:r>
              <a:rPr lang="en-US" dirty="0" smtClean="0"/>
              <a:t>(design or implementation faults) in hardware or software components. </a:t>
            </a:r>
          </a:p>
          <a:p>
            <a:r>
              <a:rPr lang="en-US" dirty="0" smtClean="0"/>
              <a:t>Here, the components must always give the same output given the same input, but they are diversely designed and diversely implemented. </a:t>
            </a:r>
            <a:endParaRPr lang="en-US" dirty="0"/>
          </a:p>
        </p:txBody>
      </p:sp>
      <p:sp>
        <p:nvSpPr>
          <p:cNvPr id="5"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Analytic redundancy </a:t>
            </a:r>
            <a:r>
              <a:rPr lang="en-US" dirty="0" smtClean="0"/>
              <a:t>permits not only diversity among components’ private sides, but also diversity among the components’ inputs and outputs. </a:t>
            </a:r>
          </a:p>
          <a:p>
            <a:r>
              <a:rPr lang="en-US" dirty="0" smtClean="0"/>
              <a:t>This tactic is intended to tolerate specification errors by using separate requirement specifications. </a:t>
            </a:r>
          </a:p>
          <a:p>
            <a:r>
              <a:rPr lang="en-US" dirty="0" smtClean="0"/>
              <a:t>In embedded systems, analytic redundancy also helps when some input sources are likely to be unavailable at times. </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Exception detection </a:t>
            </a:r>
            <a:r>
              <a:rPr lang="en-US" dirty="0" smtClean="0"/>
              <a:t>refers to the detection of a system condition that alters the normal flow of execution. The exception detection tactic can be further refined:</a:t>
            </a:r>
          </a:p>
          <a:p>
            <a:r>
              <a:rPr lang="en-US" dirty="0" smtClean="0">
                <a:solidFill>
                  <a:srgbClr val="FF0000"/>
                </a:solidFill>
              </a:rPr>
              <a:t>System exceptions </a:t>
            </a:r>
            <a:r>
              <a:rPr lang="en-US" dirty="0" smtClean="0"/>
              <a:t>will vary according to the processor hardware architecture employed and include faults such as divide by zero, bus and address faults, illegal program instructions, and so forth.</a:t>
            </a:r>
          </a:p>
          <a:p>
            <a:r>
              <a:rPr lang="en-US" dirty="0" smtClean="0"/>
              <a:t>The </a:t>
            </a:r>
            <a:r>
              <a:rPr lang="en-US" dirty="0" smtClean="0">
                <a:solidFill>
                  <a:srgbClr val="FF0000"/>
                </a:solidFill>
              </a:rPr>
              <a:t>parameter fence </a:t>
            </a:r>
            <a:r>
              <a:rPr lang="en-US" dirty="0" smtClean="0"/>
              <a:t>tactic incorporates an a priori data pattern (such as 0xDEADBEEF) placed immediately after any variable-length parameters of an object. </a:t>
            </a:r>
          </a:p>
          <a:p>
            <a:pPr lvl="1"/>
            <a:r>
              <a:rPr lang="en-US" dirty="0" smtClean="0"/>
              <a:t>This allows for runtime detection of overwriting the memory allocated for the object’s variable-length parameters. </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Availability</a:t>
            </a:r>
            <a:endParaRPr lang="en-US" dirty="0"/>
          </a:p>
        </p:txBody>
      </p:sp>
      <p:sp>
        <p:nvSpPr>
          <p:cNvPr id="3" name="Content Placeholder 2"/>
          <p:cNvSpPr>
            <a:spLocks noGrp="1"/>
          </p:cNvSpPr>
          <p:nvPr>
            <p:ph idx="1"/>
          </p:nvPr>
        </p:nvSpPr>
        <p:spPr/>
        <p:txBody>
          <a:bodyPr>
            <a:normAutofit/>
          </a:bodyPr>
          <a:lstStyle/>
          <a:p>
            <a:r>
              <a:rPr lang="en-US" dirty="0" smtClean="0"/>
              <a:t>One of the most demanding tasks in building </a:t>
            </a:r>
            <a:r>
              <a:rPr lang="en-US" dirty="0" smtClean="0">
                <a:solidFill>
                  <a:srgbClr val="FF0000"/>
                </a:solidFill>
              </a:rPr>
              <a:t>a high-availability, fault-tolerant system</a:t>
            </a:r>
            <a:r>
              <a:rPr lang="en-US" dirty="0" smtClean="0"/>
              <a:t> is to understand the nature of the failures that can arise during operation.</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Parameter typing </a:t>
            </a:r>
            <a:r>
              <a:rPr lang="en-US" dirty="0" smtClean="0"/>
              <a:t>employs </a:t>
            </a:r>
            <a:r>
              <a:rPr lang="en-US" dirty="0" smtClean="0">
                <a:solidFill>
                  <a:srgbClr val="FF0000"/>
                </a:solidFill>
              </a:rPr>
              <a:t>a base class that defines functions that add, find, and iterate over type-length-value </a:t>
            </a:r>
            <a:r>
              <a:rPr lang="en-US" dirty="0" smtClean="0"/>
              <a:t>(TLV) formatted message parameters. </a:t>
            </a:r>
          </a:p>
          <a:p>
            <a:r>
              <a:rPr lang="en-US" dirty="0" smtClean="0"/>
              <a:t>Derived classes use the base class functions to implement functions that provide parameter typing according to each parameter’s structure.</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Timeout</a:t>
            </a:r>
            <a:r>
              <a:rPr lang="en-US" dirty="0" smtClean="0"/>
              <a:t> is a tactic that raises an exception when a component detects that it or another component has failed to meet its timing constraints. </a:t>
            </a:r>
          </a:p>
          <a:p>
            <a:r>
              <a:rPr lang="en-US" dirty="0" smtClean="0"/>
              <a:t>For example, a component awaiting a response from another component can raise an exception if the wait time exceeds a certain value. </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solidFill>
                  <a:srgbClr val="FF0000"/>
                </a:solidFill>
              </a:rPr>
              <a:t>Self-test</a:t>
            </a:r>
            <a:r>
              <a:rPr lang="en-US" dirty="0" smtClean="0"/>
              <a:t>. Components (or, more likely, whole subsystems) can run procedures to test themselves for correct operation. Self-test procedures can be initiated by the component itself, or invoked from time to time by a system monitor. </a:t>
            </a:r>
          </a:p>
          <a:p>
            <a:r>
              <a:rPr lang="en-US" dirty="0" smtClean="0"/>
              <a:t>These may involve employing some of the techniques found in condition monitoring, such as checksums.</a:t>
            </a:r>
            <a:endParaRPr lang="en-US" dirty="0"/>
          </a:p>
        </p:txBody>
      </p:sp>
      <p:sp>
        <p:nvSpPr>
          <p:cNvPr id="4" name="Title 1"/>
          <p:cNvSpPr>
            <a:spLocks noGrp="1"/>
          </p:cNvSpPr>
          <p:nvPr>
            <p:ph type="title"/>
          </p:nvPr>
        </p:nvSpPr>
        <p:spPr>
          <a:xfrm>
            <a:off x="381000" y="457200"/>
            <a:ext cx="8229600" cy="715962"/>
          </a:xfrm>
        </p:spPr>
        <p:txBody>
          <a:bodyPr>
            <a:normAutofit fontScale="90000"/>
          </a:bodyPr>
          <a:lstStyle/>
          <a:p>
            <a:r>
              <a:rPr lang="en-US" dirty="0" smtClean="0"/>
              <a:t>1. Detect Faults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Recover from Faults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Recover-from-faults</a:t>
            </a:r>
            <a:r>
              <a:rPr lang="en-US" dirty="0" smtClean="0"/>
              <a:t> </a:t>
            </a:r>
            <a:r>
              <a:rPr lang="en-US" dirty="0" smtClean="0">
                <a:solidFill>
                  <a:srgbClr val="FF0000"/>
                </a:solidFill>
              </a:rPr>
              <a:t>tactics </a:t>
            </a:r>
            <a:r>
              <a:rPr lang="en-US" dirty="0" smtClean="0"/>
              <a:t>are refined into </a:t>
            </a:r>
            <a:r>
              <a:rPr lang="en-US" dirty="0" smtClean="0">
                <a:solidFill>
                  <a:srgbClr val="FF0000"/>
                </a:solidFill>
              </a:rPr>
              <a:t>preparation-and-repair tactics </a:t>
            </a:r>
            <a:r>
              <a:rPr lang="en-US" dirty="0" smtClean="0"/>
              <a:t>and </a:t>
            </a:r>
            <a:r>
              <a:rPr lang="en-US" dirty="0" smtClean="0">
                <a:solidFill>
                  <a:srgbClr val="FF0000"/>
                </a:solidFill>
              </a:rPr>
              <a:t>reintroduction tactics. </a:t>
            </a:r>
          </a:p>
          <a:p>
            <a:r>
              <a:rPr lang="en-US" dirty="0" smtClean="0"/>
              <a:t>The latter are concerned with reintroducing a failed (but rehabilitated) component back into normal operation.</a:t>
            </a:r>
          </a:p>
          <a:p>
            <a:r>
              <a:rPr lang="en-US" dirty="0" smtClean="0">
                <a:solidFill>
                  <a:srgbClr val="FF0000"/>
                </a:solidFill>
              </a:rPr>
              <a:t>Preparation-and-repair tactics </a:t>
            </a:r>
            <a:r>
              <a:rPr lang="en-US" dirty="0" smtClean="0"/>
              <a:t>are based on a variety of combinations of retrying a computation or introducing redundancy. They include the following:</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fontScale="85000" lnSpcReduction="20000"/>
          </a:bodyPr>
          <a:lstStyle/>
          <a:p>
            <a:pPr>
              <a:buNone/>
            </a:pPr>
            <a:r>
              <a:rPr lang="en-US" dirty="0" smtClean="0">
                <a:solidFill>
                  <a:srgbClr val="FF0000"/>
                </a:solidFill>
              </a:rPr>
              <a:t>Active redundancy (hot spare). </a:t>
            </a:r>
          </a:p>
          <a:p>
            <a:r>
              <a:rPr lang="en-US" dirty="0" smtClean="0"/>
              <a:t>This refers to a configuration where all of the nodes (active or redundant spare) in a protection group2 receive and process identical inputs in parallel, allowing the redundant spare(s) to maintain synchronous state with the active node(s).</a:t>
            </a:r>
          </a:p>
          <a:p>
            <a:r>
              <a:rPr lang="en-US" dirty="0" smtClean="0"/>
              <a:t>Because the redundant spare possesses an identical state to the active processor, it can take over from a failed component in a matter of milliseconds.</a:t>
            </a:r>
          </a:p>
          <a:p>
            <a:r>
              <a:rPr lang="en-US" dirty="0" smtClean="0"/>
              <a:t>The simple case of one active node and one redundant spare node is commonly referred to as 1+1 (“one plus one”) redundancy. </a:t>
            </a:r>
          </a:p>
          <a:p>
            <a:r>
              <a:rPr lang="en-US" dirty="0" smtClean="0">
                <a:solidFill>
                  <a:srgbClr val="FF0000"/>
                </a:solidFill>
              </a:rPr>
              <a:t>Active redundancy can also be used for facilities protection, where active and standby network links are used to ensure highly available network connectivity. </a:t>
            </a:r>
            <a:endParaRPr lang="en-US" dirty="0">
              <a:solidFill>
                <a:srgbClr val="FF0000"/>
              </a:solidFill>
            </a:endParaRPr>
          </a:p>
        </p:txBody>
      </p:sp>
      <p:sp>
        <p:nvSpPr>
          <p:cNvPr id="4" name="Title 1"/>
          <p:cNvSpPr txBox="1">
            <a:spLocks/>
          </p:cNvSpPr>
          <p:nvPr/>
        </p:nvSpPr>
        <p:spPr>
          <a:xfrm>
            <a:off x="6096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fontScale="77500" lnSpcReduction="20000"/>
          </a:bodyPr>
          <a:lstStyle/>
          <a:p>
            <a:pPr>
              <a:buNone/>
            </a:pPr>
            <a:r>
              <a:rPr lang="en-US" dirty="0" smtClean="0">
                <a:solidFill>
                  <a:srgbClr val="FF0000"/>
                </a:solidFill>
              </a:rPr>
              <a:t>Passive redundancy (warm spare). </a:t>
            </a:r>
          </a:p>
          <a:p>
            <a:r>
              <a:rPr lang="en-US" dirty="0" smtClean="0"/>
              <a:t>This refers to </a:t>
            </a:r>
            <a:r>
              <a:rPr lang="en-US" dirty="0" smtClean="0">
                <a:solidFill>
                  <a:srgbClr val="FF0000"/>
                </a:solidFill>
              </a:rPr>
              <a:t>a configuration where only the active members of the protection group process input traffic; one of their duties is to provide the redundant spare(s) with periodic state updates. </a:t>
            </a:r>
          </a:p>
          <a:p>
            <a:r>
              <a:rPr lang="en-US" dirty="0" smtClean="0"/>
              <a:t>Because the state maintained by the redundant spares is only loosely coupled with that of the active node(s) in the protection group (with the looseness of the coupling being a function of the check pointing mechanism employed between active and redundant nodes), the redundant nodes are referred to as warm spares. </a:t>
            </a:r>
          </a:p>
          <a:p>
            <a:r>
              <a:rPr lang="en-US" dirty="0" smtClean="0"/>
              <a:t>Depending on a system’s availability requirements</a:t>
            </a:r>
            <a:r>
              <a:rPr lang="en-US" dirty="0" smtClean="0">
                <a:solidFill>
                  <a:srgbClr val="FF0000"/>
                </a:solidFill>
              </a:rPr>
              <a:t>, passive redundancy provides a solution that achieves a balance between the more highly available but more compute-intensive (and expensive) active redundancy tactic and the less available but significantly less complex cold spare tactic (which is also significantly cheaper).</a:t>
            </a:r>
            <a:endParaRPr lang="en-US" dirty="0">
              <a:solidFill>
                <a:srgbClr val="FF0000"/>
              </a:solidFill>
            </a:endParaRPr>
          </a:p>
        </p:txBody>
      </p:sp>
      <p:sp>
        <p:nvSpPr>
          <p:cNvPr id="5" name="Title 1"/>
          <p:cNvSpPr txBox="1">
            <a:spLocks/>
          </p:cNvSpPr>
          <p:nvPr/>
        </p:nvSpPr>
        <p:spPr>
          <a:xfrm>
            <a:off x="609600" y="152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smtClean="0">
                <a:solidFill>
                  <a:srgbClr val="FF0000"/>
                </a:solidFill>
              </a:rPr>
              <a:t>Spare (cold spare). </a:t>
            </a:r>
          </a:p>
          <a:p>
            <a:r>
              <a:rPr lang="en-US" dirty="0" smtClean="0"/>
              <a:t>Cold sparing refers to a configuration where the redundant spares of a protection group remain out of service until a fail-over occurs, at which point a power-on-reset procedure is initiated on the redundant spare prior to its being placed in service. </a:t>
            </a:r>
          </a:p>
          <a:p>
            <a:r>
              <a:rPr lang="en-US" dirty="0" smtClean="0"/>
              <a:t>Due to its poor recovery performance, cold sparing is better suited for systems having only high-reliability (MTBF) requirements as opposed to those also having high-availability requirements.</a:t>
            </a:r>
            <a:endParaRPr lang="en-US" dirty="0"/>
          </a:p>
        </p:txBody>
      </p:sp>
      <p:sp>
        <p:nvSpPr>
          <p:cNvPr id="5"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47800"/>
            <a:ext cx="8763000" cy="5410200"/>
          </a:xfrm>
        </p:spPr>
        <p:txBody>
          <a:bodyPr>
            <a:normAutofit fontScale="77500" lnSpcReduction="20000"/>
          </a:bodyPr>
          <a:lstStyle/>
          <a:p>
            <a:pPr>
              <a:buNone/>
            </a:pPr>
            <a:r>
              <a:rPr lang="en-US" dirty="0" smtClean="0">
                <a:solidFill>
                  <a:srgbClr val="FF0000"/>
                </a:solidFill>
              </a:rPr>
              <a:t>Exception handling. </a:t>
            </a:r>
          </a:p>
          <a:p>
            <a:r>
              <a:rPr lang="en-US" dirty="0" smtClean="0">
                <a:solidFill>
                  <a:srgbClr val="FF0000"/>
                </a:solidFill>
              </a:rPr>
              <a:t>Once an exception has been detected, the system must handle it in some fashion. </a:t>
            </a:r>
          </a:p>
          <a:p>
            <a:r>
              <a:rPr lang="en-US" dirty="0" smtClean="0">
                <a:solidFill>
                  <a:srgbClr val="FF0000"/>
                </a:solidFill>
              </a:rPr>
              <a:t>The easiest thing it can do is simply to crash</a:t>
            </a:r>
            <a:r>
              <a:rPr lang="en-US" dirty="0" smtClean="0"/>
              <a:t>, but of course that’s a terrible idea from the point of availability, usability, testability, and plain good sense. </a:t>
            </a:r>
          </a:p>
          <a:p>
            <a:r>
              <a:rPr lang="en-US" dirty="0" smtClean="0"/>
              <a:t>There are much more productive possibilities. </a:t>
            </a:r>
          </a:p>
          <a:p>
            <a:r>
              <a:rPr lang="en-US" dirty="0" smtClean="0"/>
              <a:t>The mechanism employed for exception handling depends largely on the programming environment employed, ranging from simple function return codes (error codes) to the use of exception classes that contain information helpful in fault correlation, such </a:t>
            </a:r>
            <a:r>
              <a:rPr lang="en-US" dirty="0" smtClean="0">
                <a:solidFill>
                  <a:srgbClr val="FF0000"/>
                </a:solidFill>
              </a:rPr>
              <a:t>as the name of the exception thrown, the origin of the exception, and the cause of the exception thrown. </a:t>
            </a:r>
          </a:p>
          <a:p>
            <a:r>
              <a:rPr lang="en-US" dirty="0" smtClean="0">
                <a:solidFill>
                  <a:srgbClr val="FF0000"/>
                </a:solidFill>
              </a:rPr>
              <a:t>Software can then use this information to mask the fault, usually by correcting the cause of the exception and retrying the operation</a:t>
            </a:r>
            <a:r>
              <a:rPr lang="en-US" dirty="0" smtClean="0"/>
              <a:t>.</a:t>
            </a:r>
            <a:endParaRPr lang="en-US" dirty="0"/>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410200"/>
          </a:xfrm>
        </p:spPr>
        <p:txBody>
          <a:bodyPr>
            <a:normAutofit fontScale="77500" lnSpcReduction="20000"/>
          </a:bodyPr>
          <a:lstStyle/>
          <a:p>
            <a:pPr>
              <a:buNone/>
            </a:pPr>
            <a:r>
              <a:rPr lang="en-US" dirty="0" smtClean="0">
                <a:solidFill>
                  <a:srgbClr val="FF0000"/>
                </a:solidFill>
              </a:rPr>
              <a:t>Rollback. </a:t>
            </a:r>
          </a:p>
          <a:p>
            <a:r>
              <a:rPr lang="en-US" dirty="0" smtClean="0">
                <a:solidFill>
                  <a:srgbClr val="FF0000"/>
                </a:solidFill>
              </a:rPr>
              <a:t>This tactic permits the system to revert to a previous known good state, referred to as the “rollback line”—rolling back time—upon the detection of a failure. </a:t>
            </a:r>
          </a:p>
          <a:p>
            <a:r>
              <a:rPr lang="en-US" dirty="0" smtClean="0"/>
              <a:t>Once the good state is reached, then execution can continue. </a:t>
            </a:r>
          </a:p>
          <a:p>
            <a:r>
              <a:rPr lang="en-US" dirty="0" smtClean="0">
                <a:solidFill>
                  <a:srgbClr val="FF0000"/>
                </a:solidFill>
              </a:rPr>
              <a:t>This tactic is often combined with active or passive redundancy tactics so that after a rollback has occurred, a standby version of the failed component is promoted to active status</a:t>
            </a:r>
            <a:r>
              <a:rPr lang="en-US" dirty="0" smtClean="0"/>
              <a:t>. </a:t>
            </a:r>
          </a:p>
          <a:p>
            <a:r>
              <a:rPr lang="en-US" dirty="0" smtClean="0"/>
              <a:t>Rollback depends on a copy of a previous good state (a checkpoint) being available to the components that are rolling back. </a:t>
            </a:r>
          </a:p>
          <a:p>
            <a:r>
              <a:rPr lang="en-US" dirty="0" smtClean="0">
                <a:solidFill>
                  <a:srgbClr val="FF0000"/>
                </a:solidFill>
              </a:rPr>
              <a:t>Checkpoints can be stored in a fixed location and updated at regular intervals, or at convenient or significant times in the processing, such as at the completion of a complex operation. </a:t>
            </a:r>
            <a:endParaRPr lang="en-US" dirty="0">
              <a:solidFill>
                <a:srgbClr val="FF0000"/>
              </a:solidFill>
            </a:endParaRPr>
          </a:p>
        </p:txBody>
      </p:sp>
      <p:sp>
        <p:nvSpPr>
          <p:cNvPr id="4"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38200"/>
            <a:ext cx="9144000" cy="6019800"/>
          </a:xfrm>
        </p:spPr>
        <p:txBody>
          <a:bodyPr>
            <a:normAutofit fontScale="77500" lnSpcReduction="20000"/>
          </a:bodyPr>
          <a:lstStyle/>
          <a:p>
            <a:r>
              <a:rPr lang="en-US" dirty="0" smtClean="0">
                <a:solidFill>
                  <a:srgbClr val="FF0000"/>
                </a:solidFill>
              </a:rPr>
              <a:t>Software upgrade </a:t>
            </a:r>
            <a:r>
              <a:rPr lang="en-US" dirty="0" smtClean="0"/>
              <a:t>is another preparation-and-repair tactic whose goal is to achieve in-service upgrades to executable code images in a non-service-affecting manner. </a:t>
            </a:r>
          </a:p>
          <a:p>
            <a:r>
              <a:rPr lang="en-US" dirty="0" smtClean="0"/>
              <a:t>This may be realized as a </a:t>
            </a:r>
            <a:r>
              <a:rPr lang="en-US" dirty="0" smtClean="0">
                <a:solidFill>
                  <a:srgbClr val="FF0000"/>
                </a:solidFill>
              </a:rPr>
              <a:t>function patch, a class patch, or a hitless in-service software upgrade (ISSU). </a:t>
            </a:r>
          </a:p>
          <a:p>
            <a:pPr lvl="1"/>
            <a:r>
              <a:rPr lang="en-US" dirty="0" smtClean="0">
                <a:solidFill>
                  <a:srgbClr val="FF0000"/>
                </a:solidFill>
              </a:rPr>
              <a:t>A function patch </a:t>
            </a:r>
            <a:r>
              <a:rPr lang="en-US" dirty="0" smtClean="0"/>
              <a:t>is used in procedural programming and employs an incremental linker/loader to store an updated software function into a pre-allocated segment of target memory. </a:t>
            </a:r>
          </a:p>
          <a:p>
            <a:pPr lvl="1"/>
            <a:r>
              <a:rPr lang="en-US" dirty="0" smtClean="0"/>
              <a:t>The new version of the software function will employ the entry and exit points of the deprecated function. </a:t>
            </a:r>
          </a:p>
          <a:p>
            <a:pPr lvl="1"/>
            <a:r>
              <a:rPr lang="en-US" dirty="0" smtClean="0"/>
              <a:t>Also, upon loading the new software function, the symbol table must be updated and the instruction cache invalidated. </a:t>
            </a:r>
          </a:p>
          <a:p>
            <a:pPr lvl="1"/>
            <a:r>
              <a:rPr lang="en-US" dirty="0" smtClean="0">
                <a:solidFill>
                  <a:srgbClr val="FF0000"/>
                </a:solidFill>
              </a:rPr>
              <a:t>The class patch </a:t>
            </a:r>
            <a:r>
              <a:rPr lang="en-US" dirty="0" smtClean="0"/>
              <a:t>tactic is applicable for targets executing object-oriented code, where the class definitions include a back-door mechanism that enables the runtime addition of member data and functions. </a:t>
            </a:r>
          </a:p>
          <a:p>
            <a:pPr lvl="1"/>
            <a:r>
              <a:rPr lang="en-US" dirty="0" smtClean="0">
                <a:solidFill>
                  <a:srgbClr val="FF0000"/>
                </a:solidFill>
              </a:rPr>
              <a:t>Hitless in-service software upgrade leverages </a:t>
            </a:r>
            <a:r>
              <a:rPr lang="en-US" dirty="0" smtClean="0"/>
              <a:t>the active redundancy or passive redundancy tactics to achieve non-service-affecting upgrades to software and associated schema.</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ault</a:t>
            </a:r>
            <a:endParaRPr lang="en-US" dirty="0"/>
          </a:p>
        </p:txBody>
      </p:sp>
      <p:sp>
        <p:nvSpPr>
          <p:cNvPr id="3" name="Content Placeholder 2"/>
          <p:cNvSpPr>
            <a:spLocks noGrp="1"/>
          </p:cNvSpPr>
          <p:nvPr>
            <p:ph idx="1"/>
          </p:nvPr>
        </p:nvSpPr>
        <p:spPr/>
        <p:txBody>
          <a:bodyPr>
            <a:normAutofit lnSpcReduction="10000"/>
          </a:bodyPr>
          <a:lstStyle/>
          <a:p>
            <a:r>
              <a:rPr lang="en-US" dirty="0" smtClean="0"/>
              <a:t>A failure’s cause is called a fault. A fault can be either internal or external to the system under consideration. </a:t>
            </a:r>
          </a:p>
          <a:p>
            <a:r>
              <a:rPr lang="en-US" dirty="0" smtClean="0"/>
              <a:t>Intermediate states between the occurrence of a fault and the occurrence of a failure are called errors.</a:t>
            </a:r>
          </a:p>
          <a:p>
            <a:r>
              <a:rPr lang="en-US" dirty="0" smtClean="0"/>
              <a:t> Faults can be prevented, tolerated, removed, or forecast. In this way a system becomes “resilient” to faults.</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 practice, the </a:t>
            </a:r>
            <a:r>
              <a:rPr lang="en-US" dirty="0" smtClean="0">
                <a:solidFill>
                  <a:srgbClr val="FF0000"/>
                </a:solidFill>
              </a:rPr>
              <a:t>function patch and class patch are used to deliver bug fixes</a:t>
            </a:r>
            <a:r>
              <a:rPr lang="en-US" dirty="0" smtClean="0"/>
              <a:t>, while the </a:t>
            </a:r>
            <a:r>
              <a:rPr lang="en-US" dirty="0" smtClean="0">
                <a:solidFill>
                  <a:srgbClr val="FF0000"/>
                </a:solidFill>
              </a:rPr>
              <a:t>hitless in-service software upgrade is used to deliver new features and capabilities.</a:t>
            </a:r>
            <a:endParaRPr lang="en-US" dirty="0">
              <a:solidFill>
                <a:srgbClr val="FF0000"/>
              </a:solidFill>
            </a:endParaRPr>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en-US" dirty="0" smtClean="0">
                <a:solidFill>
                  <a:srgbClr val="FF0000"/>
                </a:solidFill>
              </a:rPr>
              <a:t>Retry. </a:t>
            </a:r>
          </a:p>
          <a:p>
            <a:r>
              <a:rPr lang="en-US" dirty="0" smtClean="0"/>
              <a:t>The retry tactic assumes that the fault that caused a failure is transient and retrying the operation may lead to success. </a:t>
            </a:r>
          </a:p>
          <a:p>
            <a:r>
              <a:rPr lang="en-US" dirty="0" smtClean="0">
                <a:solidFill>
                  <a:srgbClr val="FF0000"/>
                </a:solidFill>
              </a:rPr>
              <a:t>This tactic is used in networks and in server farms where failures are expected and common. </a:t>
            </a:r>
          </a:p>
          <a:p>
            <a:r>
              <a:rPr lang="en-US" dirty="0" smtClean="0"/>
              <a:t>There should be </a:t>
            </a:r>
            <a:r>
              <a:rPr lang="en-US" dirty="0" smtClean="0">
                <a:solidFill>
                  <a:srgbClr val="FF0000"/>
                </a:solidFill>
              </a:rPr>
              <a:t>a limit on the number of retries that are attempted before a permanent failure is declared.</a:t>
            </a:r>
            <a:endParaRPr lang="en-US" dirty="0">
              <a:solidFill>
                <a:srgbClr val="FF0000"/>
              </a:solidFill>
            </a:endParaRPr>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solidFill>
                  <a:srgbClr val="FF0000"/>
                </a:solidFill>
              </a:rPr>
              <a:t>Ignore faulty behavior. </a:t>
            </a:r>
          </a:p>
          <a:p>
            <a:pPr>
              <a:buNone/>
            </a:pPr>
            <a:r>
              <a:rPr lang="en-US" dirty="0" smtClean="0">
                <a:solidFill>
                  <a:srgbClr val="FF0000"/>
                </a:solidFill>
              </a:rPr>
              <a:t>	</a:t>
            </a:r>
            <a:r>
              <a:rPr lang="en-US" dirty="0" smtClean="0"/>
              <a:t>This tactic </a:t>
            </a:r>
            <a:r>
              <a:rPr lang="en-US" dirty="0" smtClean="0">
                <a:solidFill>
                  <a:srgbClr val="FF0000"/>
                </a:solidFill>
              </a:rPr>
              <a:t>calls for ignoring messages sent from a particular source when we determine that those messages are spurious (fake).</a:t>
            </a:r>
          </a:p>
          <a:p>
            <a:pPr>
              <a:buNone/>
            </a:pPr>
            <a:r>
              <a:rPr lang="en-US" dirty="0" smtClean="0"/>
              <a:t>	 For example, we would like to ignore the messages of an external component launching a denial-of-service attack by establishing Access Control List filters.</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The degradation tactic </a:t>
            </a:r>
            <a:r>
              <a:rPr lang="en-US" dirty="0" smtClean="0"/>
              <a:t>maintains the most critical system functions in the presence of component failures, dropping less critical functions.</a:t>
            </a:r>
          </a:p>
          <a:p>
            <a:r>
              <a:rPr lang="en-US" dirty="0" smtClean="0"/>
              <a:t> This is done in circumstances where individual component failures gracefully reduce system functionality rather than causing a complete system failure.</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solidFill>
                  <a:srgbClr val="FF0000"/>
                </a:solidFill>
              </a:rPr>
              <a:t>Reconfiguration</a:t>
            </a:r>
            <a:r>
              <a:rPr lang="en-US" dirty="0" smtClean="0"/>
              <a:t> attempts to recover from component failures by reassigning responsibilities to the (potentially restricted) resources left functioning, while maintaining as much functionality as possible.</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Recover from Faults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Reintroduction is where a failed component is reintroduced after it has been corrected. Reintroduction tactics include the following:</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a:t>
            </a:r>
            <a:r>
              <a:rPr lang="en-US" dirty="0" smtClean="0">
                <a:solidFill>
                  <a:srgbClr val="FF0000"/>
                </a:solidFill>
              </a:rPr>
              <a:t>shadow</a:t>
            </a:r>
            <a:r>
              <a:rPr lang="en-US" dirty="0" smtClean="0"/>
              <a:t> tactic refers to operating a previously failed or in-service upgraded component in a “shadow mode” for a predefined duration of time prior to reverting the component back to an active role. </a:t>
            </a:r>
          </a:p>
          <a:p>
            <a:r>
              <a:rPr lang="en-US" dirty="0" smtClean="0"/>
              <a:t>During this duration its behavior can be monitored for correctness and it can repopulate its state incrementally.</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State resynchronization </a:t>
            </a:r>
            <a:r>
              <a:rPr lang="en-US" dirty="0" smtClean="0"/>
              <a:t>is a reintroduction partner to the active redundancy and passive redundancy preparation-and-repair tactics. </a:t>
            </a:r>
          </a:p>
          <a:p>
            <a:r>
              <a:rPr lang="en-US" dirty="0" smtClean="0"/>
              <a:t>When used alongside the active redundancy tactic, the state resynchronization occurs organically, because the active and standby components each receive and process identical inputs in parallel. </a:t>
            </a:r>
          </a:p>
          <a:p>
            <a:r>
              <a:rPr lang="en-US" dirty="0" smtClean="0"/>
              <a:t>In practice, the states of the active and standby components are periodically compared to ensure synchronization. </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buNone/>
            </a:pPr>
            <a:r>
              <a:rPr lang="en-US" dirty="0" smtClean="0">
                <a:solidFill>
                  <a:srgbClr val="FF0000"/>
                </a:solidFill>
              </a:rPr>
              <a:t>State resynchronization (continue …)</a:t>
            </a:r>
            <a:endParaRPr lang="en-US" dirty="0" smtClean="0"/>
          </a:p>
          <a:p>
            <a:r>
              <a:rPr lang="en-US" dirty="0" smtClean="0"/>
              <a:t>This comparison may be based on a cyclic redundancy check calculation (checksum) ‎or, for systems providing safety-critical services, a message digest calculation (a one-way hash function). </a:t>
            </a:r>
          </a:p>
          <a:p>
            <a:r>
              <a:rPr lang="en-US" dirty="0" smtClean="0"/>
              <a:t>When used alongside the passive redundancy (warm spare) tactic, state resynchronization is based solely on periodic state information transmitted from the active component(s) to the standby component(s), typically via check pointing.</a:t>
            </a:r>
          </a:p>
          <a:p>
            <a:r>
              <a:rPr lang="en-US" dirty="0" smtClean="0"/>
              <a:t> A special case of this tactic is found in stateless services, whereby any resource can handle a request from another (failed) resource.</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534400" cy="5486400"/>
          </a:xfrm>
        </p:spPr>
        <p:txBody>
          <a:bodyPr>
            <a:normAutofit fontScale="92500" lnSpcReduction="20000"/>
          </a:bodyPr>
          <a:lstStyle/>
          <a:p>
            <a:r>
              <a:rPr lang="en-US" dirty="0" smtClean="0">
                <a:solidFill>
                  <a:srgbClr val="FF0000"/>
                </a:solidFill>
              </a:rPr>
              <a:t>Escalating restart </a:t>
            </a:r>
            <a:r>
              <a:rPr lang="en-US" dirty="0" smtClean="0"/>
              <a:t>is a reintroduction tactic that allows the system to recover from faults by varying the granularity of the component(s) restarted and minimizing the level of service affected. </a:t>
            </a:r>
          </a:p>
          <a:p>
            <a:r>
              <a:rPr lang="en-US" dirty="0" smtClean="0"/>
              <a:t>For example, consider a system that supports four levels of restart, as follows. </a:t>
            </a:r>
          </a:p>
          <a:p>
            <a:r>
              <a:rPr lang="en-US" dirty="0" smtClean="0"/>
              <a:t>The lowest level of restart (call it Level 0), and hence having the least impact on services, employs passive redundancy (warm spare), where all child threads of the faulty component are killed and recreated.</a:t>
            </a:r>
          </a:p>
          <a:p>
            <a:r>
              <a:rPr lang="en-US" dirty="0" smtClean="0"/>
              <a:t>In this way, only data associated with the child threads is freed and reinitialized.</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steady-state availability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MTBF / (MTBF + MTTR)</a:t>
            </a:r>
          </a:p>
          <a:p>
            <a:r>
              <a:rPr lang="en-US" dirty="0" smtClean="0"/>
              <a:t>where MTBF refers to the </a:t>
            </a:r>
            <a:r>
              <a:rPr lang="en-US" dirty="0" smtClean="0">
                <a:solidFill>
                  <a:srgbClr val="FF0000"/>
                </a:solidFill>
              </a:rPr>
              <a:t>mean time between failures</a:t>
            </a:r>
            <a:r>
              <a:rPr lang="en-US" dirty="0" smtClean="0"/>
              <a:t> and MTTR refers to the </a:t>
            </a:r>
            <a:r>
              <a:rPr lang="en-US" dirty="0" smtClean="0">
                <a:solidFill>
                  <a:srgbClr val="FF0000"/>
                </a:solidFill>
              </a:rPr>
              <a:t>mean time to repair.</a:t>
            </a:r>
          </a:p>
          <a:p>
            <a:r>
              <a:rPr lang="en-US" dirty="0" smtClean="0"/>
              <a:t>In the software world, this formula should be interpreted to mean that when thinking about availability, you should think about what will make your system fail, how likely that is to occur, and that there will be some time required to repair it.</a:t>
            </a:r>
            <a:endParaRPr lang="en-US" dirty="0">
              <a:solidFill>
                <a:srgbClr val="FF00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915400" cy="6172200"/>
          </a:xfrm>
        </p:spPr>
        <p:txBody>
          <a:bodyPr>
            <a:normAutofit fontScale="85000" lnSpcReduction="10000"/>
          </a:bodyPr>
          <a:lstStyle/>
          <a:p>
            <a:pPr>
              <a:buNone/>
            </a:pPr>
            <a:r>
              <a:rPr lang="en-US" dirty="0" smtClean="0">
                <a:solidFill>
                  <a:srgbClr val="FF0000"/>
                </a:solidFill>
              </a:rPr>
              <a:t>Escalating restart( continue …)</a:t>
            </a:r>
            <a:endParaRPr lang="en-US" dirty="0" smtClean="0"/>
          </a:p>
          <a:p>
            <a:r>
              <a:rPr lang="en-US" dirty="0" smtClean="0"/>
              <a:t>The next level of restart (Level 1) frees and reinitializes all unprotected memory (protected memory would remain untouched). </a:t>
            </a:r>
          </a:p>
          <a:p>
            <a:r>
              <a:rPr lang="en-US" dirty="0" smtClean="0"/>
              <a:t>The next level of restart (Level 2) frees and reinitializes all memory, both protected and unprotected, forcing all applications to reload and reinitialize. </a:t>
            </a:r>
          </a:p>
          <a:p>
            <a:r>
              <a:rPr lang="en-US" dirty="0" smtClean="0"/>
              <a:t>And the final level of restart (Level 3) would involve completely reloading and reinitializing the executable image and associated data segments. </a:t>
            </a:r>
          </a:p>
          <a:p>
            <a:r>
              <a:rPr lang="en-US" dirty="0" smtClean="0"/>
              <a:t>Support for the escalating restart tactic is particularly useful for the concept of graceful degradation, where a system is able to degrade the services it provides while maintaining support for mission-critical or safety-critical applications.</a:t>
            </a:r>
            <a:endParaRPr lang="en-US" dirty="0"/>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rmAutofit fontScale="85000" lnSpcReduction="10000"/>
          </a:bodyPr>
          <a:lstStyle/>
          <a:p>
            <a:r>
              <a:rPr lang="en-US" dirty="0" smtClean="0">
                <a:solidFill>
                  <a:srgbClr val="FF0000"/>
                </a:solidFill>
              </a:rPr>
              <a:t>Non-stop forwarding (NSF) </a:t>
            </a:r>
            <a:r>
              <a:rPr lang="en-US" dirty="0" smtClean="0"/>
              <a:t>is a concept that originated in router design. </a:t>
            </a:r>
          </a:p>
          <a:p>
            <a:r>
              <a:rPr lang="en-US" dirty="0" smtClean="0"/>
              <a:t>In this design functionality is split into two parts: </a:t>
            </a:r>
          </a:p>
          <a:p>
            <a:r>
              <a:rPr lang="en-US" dirty="0" smtClean="0"/>
              <a:t>supervisory, or </a:t>
            </a:r>
            <a:r>
              <a:rPr lang="en-US" dirty="0" smtClean="0">
                <a:solidFill>
                  <a:srgbClr val="FF0000"/>
                </a:solidFill>
              </a:rPr>
              <a:t>control plane </a:t>
            </a:r>
            <a:r>
              <a:rPr lang="en-US" dirty="0" smtClean="0"/>
              <a:t>(which manages connectivity and routing information), and</a:t>
            </a:r>
            <a:r>
              <a:rPr lang="en-US" dirty="0" smtClean="0">
                <a:solidFill>
                  <a:srgbClr val="FF0000"/>
                </a:solidFill>
              </a:rPr>
              <a:t> data plane </a:t>
            </a:r>
            <a:r>
              <a:rPr lang="en-US" dirty="0" smtClean="0"/>
              <a:t>(which does the actual work of routing packets from sender to receiver). </a:t>
            </a:r>
          </a:p>
          <a:p>
            <a:r>
              <a:rPr lang="en-US" dirty="0" smtClean="0"/>
              <a:t>If a router experiences the failure of an active supervisor, it can continue forwarding packets along known routes—with neighboring routers—while the routing protocol information is recovered and validated. </a:t>
            </a:r>
          </a:p>
          <a:p>
            <a:r>
              <a:rPr lang="en-US" dirty="0" smtClean="0">
                <a:solidFill>
                  <a:srgbClr val="FF0000"/>
                </a:solidFill>
              </a:rPr>
              <a:t>When the control plane is restarted, it implements what is sometimes called “graceful restart,” incrementally rebuilding its routing protocol database even as the data plane continues to operate.</a:t>
            </a:r>
            <a:endParaRPr lang="en-US" dirty="0">
              <a:solidFill>
                <a:srgbClr val="FF0000"/>
              </a:solidFill>
            </a:endParaRPr>
          </a:p>
        </p:txBody>
      </p:sp>
      <p:sp>
        <p:nvSpPr>
          <p:cNvPr id="4" name="Title 1"/>
          <p:cNvSpPr txBox="1">
            <a:spLocks/>
          </p:cNvSpPr>
          <p:nvPr/>
        </p:nvSpPr>
        <p:spPr>
          <a:xfrm>
            <a:off x="533400" y="228600"/>
            <a:ext cx="8229600" cy="5334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2. Reintroduction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Prevent Faults</a:t>
            </a:r>
            <a:endParaRPr lang="en-US" dirty="0"/>
          </a:p>
        </p:txBody>
      </p:sp>
      <p:sp>
        <p:nvSpPr>
          <p:cNvPr id="3" name="Content Placeholder 2"/>
          <p:cNvSpPr>
            <a:spLocks noGrp="1"/>
          </p:cNvSpPr>
          <p:nvPr>
            <p:ph idx="1"/>
          </p:nvPr>
        </p:nvSpPr>
        <p:spPr>
          <a:xfrm>
            <a:off x="0" y="1524000"/>
            <a:ext cx="9144000" cy="5334000"/>
          </a:xfrm>
        </p:spPr>
        <p:txBody>
          <a:bodyPr>
            <a:normAutofit fontScale="92500" lnSpcReduction="20000"/>
          </a:bodyPr>
          <a:lstStyle/>
          <a:p>
            <a:pPr>
              <a:buNone/>
            </a:pPr>
            <a:r>
              <a:rPr lang="en-US" dirty="0" smtClean="0"/>
              <a:t>Instead of detecting faults and then try to recover from them.</a:t>
            </a:r>
          </a:p>
          <a:p>
            <a:r>
              <a:rPr lang="en-US" dirty="0" smtClean="0">
                <a:solidFill>
                  <a:srgbClr val="FF0000"/>
                </a:solidFill>
              </a:rPr>
              <a:t>Removal from service</a:t>
            </a:r>
            <a:r>
              <a:rPr lang="en-US" dirty="0" smtClean="0"/>
              <a:t>. </a:t>
            </a:r>
          </a:p>
          <a:p>
            <a:pPr>
              <a:buNone/>
            </a:pPr>
            <a:r>
              <a:rPr lang="en-US" dirty="0" smtClean="0"/>
              <a:t>	This tactic refers to temporarily placing a system component in an out-of-service state for the purpose of mitigating potential system failures. </a:t>
            </a:r>
          </a:p>
          <a:p>
            <a:pPr>
              <a:buNone/>
            </a:pPr>
            <a:r>
              <a:rPr lang="en-US" dirty="0" smtClean="0"/>
              <a:t>	One example involves taking a component of a system out of service and resetting the component in order to scrub latent faults (such as memory leaks, fragmentation, or soft errors in an unprotected cache) before the accumulation of faults affects service (resulting in system failure). </a:t>
            </a:r>
          </a:p>
          <a:p>
            <a:pPr>
              <a:buNone/>
            </a:pPr>
            <a:r>
              <a:rPr lang="en-US" dirty="0" smtClean="0"/>
              <a:t>	Another term for this tactic is software rejuvenation.</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en-US" dirty="0" smtClean="0">
                <a:solidFill>
                  <a:srgbClr val="FF0000"/>
                </a:solidFill>
              </a:rPr>
              <a:t>Transactions</a:t>
            </a:r>
            <a:r>
              <a:rPr lang="en-US" dirty="0" smtClean="0"/>
              <a:t>. </a:t>
            </a:r>
          </a:p>
          <a:p>
            <a:pPr>
              <a:buNone/>
            </a:pPr>
            <a:r>
              <a:rPr lang="en-US" dirty="0" smtClean="0"/>
              <a:t>	Systems targeting high-availability services leverage transactional semantics to ensure that asynchronous messages exchanged between distributed components are </a:t>
            </a:r>
            <a:r>
              <a:rPr lang="en-US" dirty="0" smtClean="0">
                <a:solidFill>
                  <a:srgbClr val="FF0000"/>
                </a:solidFill>
              </a:rPr>
              <a:t>atomic, consistent, isolated, and durable. </a:t>
            </a:r>
          </a:p>
          <a:p>
            <a:pPr>
              <a:buNone/>
            </a:pPr>
            <a:r>
              <a:rPr lang="en-US" dirty="0" smtClean="0"/>
              <a:t>	These four properties are called the “</a:t>
            </a:r>
            <a:r>
              <a:rPr lang="en-US" dirty="0" smtClean="0">
                <a:solidFill>
                  <a:srgbClr val="FF0000"/>
                </a:solidFill>
              </a:rPr>
              <a:t>ACID properties</a:t>
            </a:r>
            <a:r>
              <a:rPr lang="en-US" dirty="0" smtClean="0"/>
              <a:t>.” The most common realization of the transactions tactic is “two-phase commit” (a.k.a. 2PC) protocol. </a:t>
            </a:r>
          </a:p>
          <a:p>
            <a:pPr>
              <a:buNone/>
            </a:pPr>
            <a:r>
              <a:rPr lang="en-US" dirty="0" smtClean="0"/>
              <a:t>	This tactic prevents race conditions caused by two processes attempting to update the same data item.</a:t>
            </a:r>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t>3. Prevent Faults</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71600"/>
            <a:ext cx="9144000" cy="5486400"/>
          </a:xfrm>
        </p:spPr>
        <p:txBody>
          <a:bodyPr>
            <a:normAutofit fontScale="85000" lnSpcReduction="10000"/>
          </a:bodyPr>
          <a:lstStyle/>
          <a:p>
            <a:pPr>
              <a:buNone/>
            </a:pPr>
            <a:r>
              <a:rPr lang="en-US" dirty="0" smtClean="0">
                <a:solidFill>
                  <a:srgbClr val="FF0000"/>
                </a:solidFill>
              </a:rPr>
              <a:t>Predictive model</a:t>
            </a:r>
            <a:r>
              <a:rPr lang="en-US" dirty="0" smtClean="0"/>
              <a:t>.</a:t>
            </a:r>
          </a:p>
          <a:p>
            <a:pPr>
              <a:buNone/>
            </a:pPr>
            <a:r>
              <a:rPr lang="en-US" dirty="0" smtClean="0"/>
              <a:t>	 </a:t>
            </a:r>
            <a:r>
              <a:rPr lang="en-US" dirty="0" smtClean="0">
                <a:solidFill>
                  <a:srgbClr val="FF0000"/>
                </a:solidFill>
              </a:rPr>
              <a:t>A predictive model, when combined with a monitor, is employed to monitor the state of health of a system process to ensure that the system is operating within its nominal operating parameters, and to take corrective action when conditions are detected that are predictive of likely future faults. </a:t>
            </a:r>
          </a:p>
          <a:p>
            <a:pPr>
              <a:buNone/>
            </a:pPr>
            <a:r>
              <a:rPr lang="en-US" dirty="0" smtClean="0"/>
              <a:t>	The operational performance metrics monitored are used to predict the onset of faults; examples include session establishment rate (in an HTTP server), threshold crossing (monitoring high and low water marks for some constrained, shared resource), or maintaining statistics for process state (in service, out of service, under maintenance, idle), message queue length statistics, and so on.</a:t>
            </a:r>
            <a:endParaRPr lang="en-US" dirty="0"/>
          </a:p>
        </p:txBody>
      </p:sp>
      <p:sp>
        <p:nvSpPr>
          <p:cNvPr id="4" name="Title 1"/>
          <p:cNvSpPr>
            <a:spLocks noGrp="1"/>
          </p:cNvSpPr>
          <p:nvPr>
            <p:ph type="title"/>
          </p:nvPr>
        </p:nvSpPr>
        <p:spPr>
          <a:xfrm>
            <a:off x="457200" y="304800"/>
            <a:ext cx="8229600" cy="1143000"/>
          </a:xfrm>
        </p:spPr>
        <p:txBody>
          <a:bodyPr/>
          <a:lstStyle/>
          <a:p>
            <a:r>
              <a:rPr lang="en-US" dirty="0" smtClean="0"/>
              <a:t>3. Prevent Faults</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95400"/>
            <a:ext cx="9144000" cy="5562600"/>
          </a:xfrm>
        </p:spPr>
        <p:txBody>
          <a:bodyPr>
            <a:normAutofit fontScale="85000" lnSpcReduction="20000"/>
          </a:bodyPr>
          <a:lstStyle/>
          <a:p>
            <a:pPr>
              <a:buNone/>
            </a:pPr>
            <a:r>
              <a:rPr lang="en-US" dirty="0" smtClean="0">
                <a:solidFill>
                  <a:srgbClr val="FF0000"/>
                </a:solidFill>
              </a:rPr>
              <a:t>Exception prevention</a:t>
            </a:r>
            <a:r>
              <a:rPr lang="en-US" dirty="0" smtClean="0"/>
              <a:t>. </a:t>
            </a:r>
          </a:p>
          <a:p>
            <a:pPr>
              <a:buNone/>
            </a:pPr>
            <a:r>
              <a:rPr lang="en-US" dirty="0" smtClean="0"/>
              <a:t>	This tactic refers to techniques employed for the purpose of preventing system exceptions from occurring. </a:t>
            </a:r>
            <a:endParaRPr lang="en-US" dirty="0" smtClean="0"/>
          </a:p>
          <a:p>
            <a:pPr>
              <a:buNone/>
            </a:pPr>
            <a:r>
              <a:rPr lang="en-US" dirty="0" smtClean="0"/>
              <a:t>	</a:t>
            </a:r>
            <a:r>
              <a:rPr lang="en-US" dirty="0" smtClean="0"/>
              <a:t>The </a:t>
            </a:r>
            <a:r>
              <a:rPr lang="en-US" dirty="0" smtClean="0"/>
              <a:t>use of exception classes, which allows a system to transparently recover from system exceptions, was discussed previously. </a:t>
            </a:r>
          </a:p>
          <a:p>
            <a:pPr>
              <a:buNone/>
            </a:pPr>
            <a:r>
              <a:rPr lang="en-US" dirty="0" smtClean="0"/>
              <a:t>	Other examples of exception prevention include abstract data types, such as smart pointers, and the use of wrappers to prevent faults, such as dangling pointers and semaphore access violations from occurring. </a:t>
            </a:r>
          </a:p>
          <a:p>
            <a:pPr>
              <a:buNone/>
            </a:pPr>
            <a:r>
              <a:rPr lang="en-US" dirty="0" smtClean="0"/>
              <a:t>	Smart pointers prevent exceptions by doing bounds checking on pointers, and by ensuring that resources are automatically de allocated when no data refers to it. In this way resource leaks are avoided.</a:t>
            </a:r>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t>3. Prevent Faults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9144000" cy="5410200"/>
          </a:xfrm>
        </p:spPr>
        <p:txBody>
          <a:bodyPr>
            <a:normAutofit fontScale="70000" lnSpcReduction="20000"/>
          </a:bodyPr>
          <a:lstStyle/>
          <a:p>
            <a:pPr>
              <a:buNone/>
            </a:pPr>
            <a:r>
              <a:rPr lang="en-US" dirty="0" smtClean="0">
                <a:solidFill>
                  <a:srgbClr val="FF0000"/>
                </a:solidFill>
              </a:rPr>
              <a:t>Increase competence set. </a:t>
            </a:r>
          </a:p>
          <a:p>
            <a:r>
              <a:rPr lang="en-US" dirty="0" smtClean="0"/>
              <a:t>A program’s competence set is the set of states in which it is “competent” to operate. </a:t>
            </a:r>
          </a:p>
          <a:p>
            <a:r>
              <a:rPr lang="en-US" dirty="0" smtClean="0"/>
              <a:t>For example, the state when the denominator is zero is outside the competence set of most divide programs. </a:t>
            </a:r>
          </a:p>
          <a:p>
            <a:r>
              <a:rPr lang="en-US" dirty="0" smtClean="0"/>
              <a:t>When a component raises an exception, it is signaling that it has discovered itself to be outside its competence set; in essence, it doesn’t know what to do and is throwing in the towel.</a:t>
            </a:r>
          </a:p>
          <a:p>
            <a:r>
              <a:rPr lang="en-US" dirty="0" smtClean="0"/>
              <a:t> Increasing a component’s competence set means designing it to handle more cases—faults—as part of its normal operation. </a:t>
            </a:r>
          </a:p>
          <a:p>
            <a:r>
              <a:rPr lang="en-US" dirty="0" smtClean="0"/>
              <a:t>For example, a component that assumes it has access to a shared resource might throw an exception if it discovers that access is blocked. </a:t>
            </a:r>
          </a:p>
          <a:p>
            <a:r>
              <a:rPr lang="en-US" dirty="0" smtClean="0"/>
              <a:t>Another component might simply wait for access, or return immediately with an indication that it will complete its operation on its own the next time it does have access.</a:t>
            </a:r>
          </a:p>
          <a:p>
            <a:r>
              <a:rPr lang="en-US" dirty="0" smtClean="0"/>
              <a:t>In this example, the second component has a larger competence set than the first.</a:t>
            </a:r>
            <a:endParaRPr lang="en-US" dirty="0"/>
          </a:p>
        </p:txBody>
      </p:sp>
      <p:sp>
        <p:nvSpPr>
          <p:cNvPr id="4" name="Title 1"/>
          <p:cNvSpPr>
            <a:spLocks noGrp="1"/>
          </p:cNvSpPr>
          <p:nvPr>
            <p:ph type="title"/>
          </p:nvPr>
        </p:nvSpPr>
        <p:spPr>
          <a:xfrm>
            <a:off x="457200" y="274638"/>
            <a:ext cx="8229600" cy="1143000"/>
          </a:xfrm>
        </p:spPr>
        <p:txBody>
          <a:bodyPr/>
          <a:lstStyle/>
          <a:p>
            <a:r>
              <a:rPr lang="en-US" dirty="0" smtClean="0"/>
              <a:t>3. Prevent Faults</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153400" cy="715962"/>
          </a:xfrm>
        </p:spPr>
        <p:txBody>
          <a:bodyPr>
            <a:normAutofit fontScale="90000"/>
          </a:bodyPr>
          <a:lstStyle/>
          <a:p>
            <a:r>
              <a:rPr lang="en-US" dirty="0" smtClean="0"/>
              <a:t> A Design Checklist for Availability </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0" y="-977639"/>
            <a:ext cx="6858000" cy="7666654"/>
          </a:xfrm>
          <a:prstGeom prst="rect">
            <a:avLst/>
          </a:prstGeom>
          <a:noFill/>
          <a:ln w="9525">
            <a:noFill/>
            <a:miter lim="800000"/>
            <a:headEnd/>
            <a:tailEnd/>
          </a:ln>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50838"/>
            <a:ext cx="8153400" cy="715962"/>
          </a:xfrm>
        </p:spPr>
        <p:txBody>
          <a:bodyPr>
            <a:normAutofit fontScale="90000"/>
          </a:bodyPr>
          <a:lstStyle/>
          <a:p>
            <a:r>
              <a:rPr lang="en-US" dirty="0" smtClean="0"/>
              <a:t> A Design Checklist for Availability </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76200" y="2362200"/>
            <a:ext cx="8969283" cy="3042444"/>
          </a:xfrm>
          <a:prstGeom prst="rect">
            <a:avLst/>
          </a:prstGeom>
          <a:noFill/>
          <a:ln w="9525">
            <a:noFill/>
            <a:miter lim="800000"/>
            <a:headEnd/>
            <a:tailEnd/>
          </a:ln>
          <a:effec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0"/>
            <a:ext cx="8153400" cy="715962"/>
          </a:xfrm>
        </p:spPr>
        <p:txBody>
          <a:bodyPr>
            <a:normAutofit fontScale="90000"/>
          </a:bodyPr>
          <a:lstStyle/>
          <a:p>
            <a:r>
              <a:rPr lang="en-US" dirty="0" smtClean="0"/>
              <a:t> A Design Checklist for Availability </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2286000" y="745103"/>
            <a:ext cx="4953000" cy="6051273"/>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Fault</a:t>
            </a:r>
            <a:endParaRPr lang="en-US" dirty="0"/>
          </a:p>
        </p:txBody>
      </p:sp>
      <p:sp>
        <p:nvSpPr>
          <p:cNvPr id="3" name="Content Placeholder 2"/>
          <p:cNvSpPr>
            <a:spLocks noGrp="1"/>
          </p:cNvSpPr>
          <p:nvPr>
            <p:ph idx="1"/>
          </p:nvPr>
        </p:nvSpPr>
        <p:spPr/>
        <p:txBody>
          <a:bodyPr>
            <a:normAutofit lnSpcReduction="10000"/>
          </a:bodyPr>
          <a:lstStyle/>
          <a:p>
            <a:r>
              <a:rPr lang="en-US" dirty="0" smtClean="0"/>
              <a:t>Fault correlation logic will categorize a fault according to its </a:t>
            </a:r>
            <a:r>
              <a:rPr lang="en-US" dirty="0" smtClean="0">
                <a:solidFill>
                  <a:srgbClr val="FF0000"/>
                </a:solidFill>
              </a:rPr>
              <a:t>severity (critical, major, or minor)</a:t>
            </a:r>
            <a:r>
              <a:rPr lang="en-US" dirty="0" smtClean="0"/>
              <a:t> and </a:t>
            </a:r>
            <a:r>
              <a:rPr lang="en-US" dirty="0" smtClean="0">
                <a:solidFill>
                  <a:srgbClr val="FF0000"/>
                </a:solidFill>
              </a:rPr>
              <a:t>service impact (service-affecting or non-service-affecting</a:t>
            </a:r>
            <a:r>
              <a:rPr lang="en-US" dirty="0" smtClean="0"/>
              <a:t>) in order to provide the system operator with timely and accurate system status and allow for the appropriate repair strategy to be employed. </a:t>
            </a:r>
          </a:p>
          <a:p>
            <a:r>
              <a:rPr lang="en-US" dirty="0" smtClean="0"/>
              <a:t>The </a:t>
            </a:r>
            <a:r>
              <a:rPr lang="en-US" dirty="0" smtClean="0">
                <a:solidFill>
                  <a:srgbClr val="FF0000"/>
                </a:solidFill>
              </a:rPr>
              <a:t>repair strategy </a:t>
            </a:r>
            <a:r>
              <a:rPr lang="en-US" dirty="0" smtClean="0"/>
              <a:t>may be </a:t>
            </a:r>
            <a:r>
              <a:rPr lang="en-US" dirty="0" smtClean="0">
                <a:solidFill>
                  <a:srgbClr val="FF0000"/>
                </a:solidFill>
              </a:rPr>
              <a:t>automated</a:t>
            </a:r>
            <a:r>
              <a:rPr lang="en-US" dirty="0" smtClean="0"/>
              <a:t> or may require </a:t>
            </a:r>
            <a:r>
              <a:rPr lang="en-US" dirty="0" smtClean="0">
                <a:solidFill>
                  <a:srgbClr val="FF0000"/>
                </a:solidFill>
              </a:rPr>
              <a:t>manual intervention</a:t>
            </a:r>
            <a:r>
              <a:rPr lang="en-US" dirty="0" smtClean="0"/>
              <a:t>.</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447800" y="881815"/>
            <a:ext cx="6477000" cy="5899985"/>
          </a:xfrm>
          <a:prstGeom prst="rect">
            <a:avLst/>
          </a:prstGeom>
          <a:noFill/>
          <a:ln w="9525">
            <a:noFill/>
            <a:miter lim="800000"/>
            <a:headEnd/>
            <a:tailEnd/>
          </a:ln>
          <a:effectLst/>
        </p:spPr>
      </p:pic>
      <p:sp>
        <p:nvSpPr>
          <p:cNvPr id="5" name="Title 1"/>
          <p:cNvSpPr>
            <a:spLocks noGrp="1"/>
          </p:cNvSpPr>
          <p:nvPr>
            <p:ph type="title"/>
          </p:nvPr>
        </p:nvSpPr>
        <p:spPr>
          <a:xfrm>
            <a:off x="457200" y="198438"/>
            <a:ext cx="8153400" cy="715962"/>
          </a:xfrm>
        </p:spPr>
        <p:txBody>
          <a:bodyPr>
            <a:normAutofit fontScale="90000"/>
          </a:bodyPr>
          <a:lstStyle/>
          <a:p>
            <a:r>
              <a:rPr lang="en-US" dirty="0" smtClean="0"/>
              <a:t> A Design Checklist for Availability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service-level agreement</a:t>
            </a:r>
            <a:endParaRPr lang="en-US" dirty="0"/>
          </a:p>
        </p:txBody>
      </p:sp>
      <p:sp>
        <p:nvSpPr>
          <p:cNvPr id="3" name="Content Placeholder 2"/>
          <p:cNvSpPr>
            <a:spLocks noGrp="1"/>
          </p:cNvSpPr>
          <p:nvPr>
            <p:ph idx="1"/>
          </p:nvPr>
        </p:nvSpPr>
        <p:spPr/>
        <p:txBody>
          <a:bodyPr/>
          <a:lstStyle/>
          <a:p>
            <a:r>
              <a:rPr lang="en-US" dirty="0" smtClean="0"/>
              <a:t>The availability provided by a computer system or hosting service is frequently expressed as a service-level agreement. </a:t>
            </a:r>
          </a:p>
          <a:p>
            <a:r>
              <a:rPr lang="en-US" dirty="0" smtClean="0"/>
              <a:t>This SLA specifies the availability level that is guaranteed and, usually, the penalties that the computer system or hosting service will suffer if the SLA is violated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Planning for Failure</a:t>
            </a:r>
            <a:endParaRPr lang="en-US" dirty="0"/>
          </a:p>
        </p:txBody>
      </p:sp>
      <p:sp>
        <p:nvSpPr>
          <p:cNvPr id="3" name="Content Placeholder 2"/>
          <p:cNvSpPr>
            <a:spLocks noGrp="1"/>
          </p:cNvSpPr>
          <p:nvPr>
            <p:ph idx="1"/>
          </p:nvPr>
        </p:nvSpPr>
        <p:spPr/>
        <p:txBody>
          <a:bodyPr>
            <a:normAutofit lnSpcReduction="10000"/>
          </a:bodyPr>
          <a:lstStyle/>
          <a:p>
            <a:r>
              <a:rPr lang="en-US" dirty="0" smtClean="0"/>
              <a:t>What will make your system safe and available is </a:t>
            </a:r>
            <a:r>
              <a:rPr lang="en-US" dirty="0" smtClean="0">
                <a:solidFill>
                  <a:srgbClr val="FF0000"/>
                </a:solidFill>
              </a:rPr>
              <a:t>planning for the occurrence of failure </a:t>
            </a:r>
            <a:r>
              <a:rPr lang="en-US" dirty="0" smtClean="0"/>
              <a:t>or (more likely) failures, and handling them with aplomb. </a:t>
            </a:r>
          </a:p>
          <a:p>
            <a:r>
              <a:rPr lang="en-US" dirty="0" smtClean="0"/>
              <a:t>The first step is to understand </a:t>
            </a:r>
            <a:r>
              <a:rPr lang="en-US" dirty="0" smtClean="0">
                <a:solidFill>
                  <a:srgbClr val="FF0000"/>
                </a:solidFill>
              </a:rPr>
              <a:t>what kinds of failures </a:t>
            </a:r>
            <a:r>
              <a:rPr lang="en-US" dirty="0" smtClean="0"/>
              <a:t>your system is prone to, and </a:t>
            </a:r>
            <a:r>
              <a:rPr lang="en-US" dirty="0" smtClean="0">
                <a:solidFill>
                  <a:srgbClr val="FF0000"/>
                </a:solidFill>
              </a:rPr>
              <a:t>what the consequences </a:t>
            </a:r>
            <a:r>
              <a:rPr lang="en-US" dirty="0" smtClean="0"/>
              <a:t>of each will be. Here are some well-known techniques for getting a handle on this.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1455</TotalTime>
  <Words>4005</Words>
  <Application>Microsoft Office PowerPoint</Application>
  <PresentationFormat>On-screen Show (4:3)</PresentationFormat>
  <Paragraphs>271</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Chapter 5</vt:lpstr>
      <vt:lpstr>Availability</vt:lpstr>
      <vt:lpstr>Availability</vt:lpstr>
      <vt:lpstr>Availability</vt:lpstr>
      <vt:lpstr>Fault</vt:lpstr>
      <vt:lpstr>steady-state availability</vt:lpstr>
      <vt:lpstr>Fault</vt:lpstr>
      <vt:lpstr>service-level agreement</vt:lpstr>
      <vt:lpstr>Planning for Failure</vt:lpstr>
      <vt:lpstr>Hazard analysis</vt:lpstr>
      <vt:lpstr>Slide 11</vt:lpstr>
      <vt:lpstr>Slide 12</vt:lpstr>
      <vt:lpstr>2. Fault tree analysis</vt:lpstr>
      <vt:lpstr>2. Fault tree analysis</vt:lpstr>
      <vt:lpstr>2. Fault tree analysis</vt:lpstr>
      <vt:lpstr>Figure 5.2: Fault tree gate symbols</vt:lpstr>
      <vt:lpstr> Availability General Scenario </vt:lpstr>
      <vt:lpstr> Availability General Scenario </vt:lpstr>
      <vt:lpstr> Availability General Scenario </vt:lpstr>
      <vt:lpstr> Availability General Scenario </vt:lpstr>
      <vt:lpstr>Concrete availability scenario</vt:lpstr>
      <vt:lpstr>Slide 22</vt:lpstr>
      <vt:lpstr>Slide 23</vt:lpstr>
      <vt:lpstr> Tactics for Availability </vt:lpstr>
      <vt:lpstr>Slide 25</vt:lpstr>
      <vt:lpstr> Tactics for Availability </vt:lpstr>
      <vt:lpstr>Slide 27</vt:lpstr>
      <vt:lpstr>1. Detect Faults</vt:lpstr>
      <vt:lpstr>1. Detect Faults</vt:lpstr>
      <vt:lpstr>1. Detect Faults</vt:lpstr>
      <vt:lpstr>watchdog timer</vt:lpstr>
      <vt:lpstr>1. Detect Faults</vt:lpstr>
      <vt:lpstr>1. Detect Faults</vt:lpstr>
      <vt:lpstr>1. Detect Faults</vt:lpstr>
      <vt:lpstr>1. Detect Faults</vt:lpstr>
      <vt:lpstr>1. Detect Faults</vt:lpstr>
      <vt:lpstr>1. Detect Faults</vt:lpstr>
      <vt:lpstr>1. Detect Faults</vt:lpstr>
      <vt:lpstr>1. Detect Faults</vt:lpstr>
      <vt:lpstr>1. Detect Faults</vt:lpstr>
      <vt:lpstr>1. Detect Faults</vt:lpstr>
      <vt:lpstr>1. Detect Faults</vt:lpstr>
      <vt:lpstr>2. Recover from Faults</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3. Prevent Faults</vt:lpstr>
      <vt:lpstr>3. Prevent Faults</vt:lpstr>
      <vt:lpstr>3. Prevent Faults</vt:lpstr>
      <vt:lpstr>3. Prevent Faults</vt:lpstr>
      <vt:lpstr>3. Prevent Faults</vt:lpstr>
      <vt:lpstr> A Design Checklist for Availability </vt:lpstr>
      <vt:lpstr> A Design Checklist for Availability </vt:lpstr>
      <vt:lpstr> A Design Checklist for Availability </vt:lpstr>
      <vt:lpstr> A Design Checklist for Availability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laptop care</dc:creator>
  <cp:lastModifiedBy>laptop care</cp:lastModifiedBy>
  <cp:revision>57</cp:revision>
  <dcterms:created xsi:type="dcterms:W3CDTF">2020-11-22T18:06:57Z</dcterms:created>
  <dcterms:modified xsi:type="dcterms:W3CDTF">2020-11-30T10:21:39Z</dcterms:modified>
</cp:coreProperties>
</file>