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6605B-3072-4D56-9829-7BD3D5CCE53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0B1A4-E1BB-48BD-AC7A-4C09227F0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9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594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481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664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263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372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023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3670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49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4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57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9051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5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3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35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68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7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9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9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9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4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0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5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7A478C-57A5-4641-A1AE-9C114D5B12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E0B6-0B45-4811-AD6D-E614F6396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2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963" y="2420888"/>
            <a:ext cx="7772400" cy="2573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LECTURE </a:t>
            </a:r>
            <a:r>
              <a:rPr lang="en-GB" smtClean="0"/>
              <a:t># </a:t>
            </a:r>
            <a:r>
              <a:rPr lang="en-GB" smtClean="0"/>
              <a:t>7-8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Personality and OB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(PSYC-6223)</a:t>
            </a:r>
            <a:br>
              <a:rPr lang="en-GB" dirty="0"/>
            </a:br>
            <a:endParaRPr lang="en-GB" dirty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/>
              <a:t>3–</a:t>
            </a:r>
            <a:fld id="{CB72F93A-8F99-4FC3-988A-1714532A0392}" type="slidenum">
              <a:rPr lang="en-US" altLang="en-US" sz="900"/>
              <a:t>1</a:t>
            </a:fld>
            <a:endParaRPr lang="en-US" altLang="en-US" sz="900"/>
          </a:p>
        </p:txBody>
      </p:sp>
    </p:spTree>
    <p:extLst>
      <p:ext uri="{BB962C8B-B14F-4D97-AF65-F5344CB8AC3E}">
        <p14:creationId xmlns:p14="http://schemas.microsoft.com/office/powerpoint/2010/main" val="61420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891118"/>
            <a:ext cx="9404723" cy="1400530"/>
          </a:xfrm>
        </p:spPr>
        <p:txBody>
          <a:bodyPr/>
          <a:lstStyle/>
          <a:p>
            <a:pPr algn="ctr"/>
            <a:r>
              <a:rPr lang="en-US" dirty="0" smtClean="0"/>
              <a:t>THANKS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1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People in Organizations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2204865"/>
            <a:ext cx="8077200" cy="4149899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/>
              <a:t>Psychological Contract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/>
              <a:t>A person’s overall set of expectations regarding what he or she will contribute to the organization and what the organization, in return, will provide to the individual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/>
              <a:t>Individuals contribute effort, skills, ability, time, loyalty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/>
              <a:t>Organizations provide inducements in the form of tangible/intangible rewards </a:t>
            </a:r>
          </a:p>
        </p:txBody>
      </p:sp>
      <p:sp>
        <p:nvSpPr>
          <p:cNvPr id="1228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9900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9966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/>
              <a:t>3–</a:t>
            </a:r>
            <a:fld id="{7CD633D7-AFAD-41D0-B967-918E331386B9}" type="slidenum">
              <a:rPr lang="en-US" altLang="en-US" sz="900"/>
              <a:t>2</a:t>
            </a:fld>
            <a:endParaRPr lang="en-US" altLang="en-US" sz="900"/>
          </a:p>
        </p:txBody>
      </p:sp>
    </p:spTree>
    <p:extLst>
      <p:ext uri="{BB962C8B-B14F-4D97-AF65-F5344CB8AC3E}">
        <p14:creationId xmlns:p14="http://schemas.microsoft.com/office/powerpoint/2010/main" val="249807373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7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7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3155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9900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9966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/>
              <a:t>3–</a:t>
            </a:r>
            <a:fld id="{C88B8512-F096-4B46-AF30-E2779F42EA96}" type="slidenum">
              <a:rPr lang="en-US" altLang="en-US" sz="900"/>
              <a:t>3</a:t>
            </a:fld>
            <a:endParaRPr lang="en-US" altLang="en-US" sz="900"/>
          </a:p>
        </p:txBody>
      </p:sp>
      <p:sp>
        <p:nvSpPr>
          <p:cNvPr id="1249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18063" y="390525"/>
            <a:ext cx="7373937" cy="474663"/>
          </a:xfrm>
        </p:spPr>
        <p:txBody>
          <a:bodyPr anchorCtr="0"/>
          <a:lstStyle/>
          <a:p>
            <a:pPr marL="914400" indent="-914400"/>
            <a:r>
              <a:rPr lang="en-US" altLang="en-US" sz="2400" i="1">
                <a:latin typeface="Trebuchet MS" panose="020B0603020202020204" pitchFamily="34" charset="0"/>
                <a:cs typeface="Tahoma" panose="020B0604030504040204" pitchFamily="34" charset="0"/>
              </a:rPr>
              <a:t>3.1</a:t>
            </a:r>
            <a:r>
              <a:rPr lang="en-US" altLang="en-US" sz="1800" b="1">
                <a:latin typeface="Trebuchet MS" panose="020B0603020202020204" pitchFamily="34" charset="0"/>
              </a:rPr>
              <a:t>	</a:t>
            </a:r>
            <a:r>
              <a:rPr lang="en-US" altLang="en-US" sz="2000">
                <a:solidFill>
                  <a:srgbClr val="008080"/>
                </a:solidFill>
              </a:rPr>
              <a:t>The Psychological Contract</a:t>
            </a:r>
          </a:p>
        </p:txBody>
      </p:sp>
      <p:pic>
        <p:nvPicPr>
          <p:cNvPr id="124932" name="Picture 14" descr="Figureword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675" y="320676"/>
            <a:ext cx="10541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3" name="Line 15"/>
          <p:cNvSpPr>
            <a:spLocks noChangeShapeType="1"/>
          </p:cNvSpPr>
          <p:nvPr/>
        </p:nvSpPr>
        <p:spPr bwMode="auto">
          <a:xfrm>
            <a:off x="1889126" y="811213"/>
            <a:ext cx="83216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67352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6" y="1460501"/>
            <a:ext cx="8137525" cy="343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04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People in Organizations</a:t>
            </a:r>
          </a:p>
        </p:txBody>
      </p:sp>
      <p:sp>
        <p:nvSpPr>
          <p:cNvPr id="1077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Person-Job Fit</a:t>
            </a:r>
          </a:p>
          <a:p>
            <a:pPr lvl="1" eaLnBrk="1" hangingPunct="1"/>
            <a:r>
              <a:rPr lang="en-US" altLang="en-US"/>
              <a:t>The extent to which the contributions made by the individual match the inducements offered by the organization</a:t>
            </a:r>
          </a:p>
          <a:p>
            <a:pPr eaLnBrk="1" hangingPunct="1"/>
            <a:r>
              <a:rPr lang="en-US" altLang="en-US"/>
              <a:t>Individual Differences</a:t>
            </a:r>
          </a:p>
          <a:p>
            <a:pPr lvl="1" eaLnBrk="1" hangingPunct="1"/>
            <a:r>
              <a:rPr lang="en-US" altLang="en-US"/>
              <a:t>Personal attributes that vary </a:t>
            </a:r>
            <a:br>
              <a:rPr lang="en-US" altLang="en-US"/>
            </a:br>
            <a:r>
              <a:rPr lang="en-US" altLang="en-US"/>
              <a:t>from one person to another</a:t>
            </a:r>
          </a:p>
        </p:txBody>
      </p:sp>
      <p:sp>
        <p:nvSpPr>
          <p:cNvPr id="1269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9900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9966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/>
              <a:t>3–</a:t>
            </a:r>
            <a:fld id="{BF034EB3-C4AA-4BD9-82B8-17C55E469056}" type="slidenum">
              <a:rPr lang="en-US" altLang="en-US" sz="900"/>
              <a:t>4</a:t>
            </a:fld>
            <a:endParaRPr lang="en-US" altLang="en-US" sz="900"/>
          </a:p>
        </p:txBody>
      </p:sp>
      <p:pic>
        <p:nvPicPr>
          <p:cNvPr id="126981" name="Picture 4" descr="j01985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6" y="2789239"/>
            <a:ext cx="2252663" cy="33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2" name="Text Box 5"/>
          <p:cNvSpPr txBox="1">
            <a:spLocks noChangeArrowheads="1"/>
          </p:cNvSpPr>
          <p:nvPr/>
        </p:nvSpPr>
        <p:spPr bwMode="auto">
          <a:xfrm rot="1236818">
            <a:off x="7720014" y="5230813"/>
            <a:ext cx="1006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9900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9966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JOB</a:t>
            </a:r>
          </a:p>
        </p:txBody>
      </p:sp>
    </p:spTree>
    <p:extLst>
      <p:ext uri="{BB962C8B-B14F-4D97-AF65-F5344CB8AC3E}">
        <p14:creationId xmlns:p14="http://schemas.microsoft.com/office/powerpoint/2010/main" val="190691243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7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7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7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725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Personality and Organizations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idx="1"/>
          </p:nvPr>
        </p:nvSpPr>
        <p:spPr>
          <a:xfrm>
            <a:off x="2080260" y="1726608"/>
            <a:ext cx="8077200" cy="1393825"/>
          </a:xfrm>
        </p:spPr>
        <p:txBody>
          <a:bodyPr/>
          <a:lstStyle/>
          <a:p>
            <a:pPr eaLnBrk="1" hangingPunct="1"/>
            <a:r>
              <a:rPr lang="en-US" altLang="en-US" dirty="0"/>
              <a:t>The “Big Five” Personality Traits</a:t>
            </a:r>
          </a:p>
          <a:p>
            <a:pPr lvl="1" eaLnBrk="1" hangingPunct="1"/>
            <a:r>
              <a:rPr lang="en-US" altLang="en-US" dirty="0"/>
              <a:t>A set of fundamental traits that are especially relevant to organizations</a:t>
            </a:r>
          </a:p>
        </p:txBody>
      </p:sp>
      <p:sp>
        <p:nvSpPr>
          <p:cNvPr id="1290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9900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9966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/>
              <a:t>3–</a:t>
            </a:r>
            <a:fld id="{A0EE60C7-1456-4F99-AF55-23CC5290A0D0}" type="slidenum">
              <a:rPr lang="en-US" altLang="en-US" sz="900"/>
              <a:t>5</a:t>
            </a:fld>
            <a:endParaRPr lang="en-US" altLang="en-US" sz="900"/>
          </a:p>
        </p:txBody>
      </p:sp>
      <p:graphicFrame>
        <p:nvGraphicFramePr>
          <p:cNvPr id="1079300" name="Group 4"/>
          <p:cNvGraphicFramePr>
            <a:graphicFrameLocks noGrp="1"/>
          </p:cNvGraphicFramePr>
          <p:nvPr/>
        </p:nvGraphicFramePr>
        <p:xfrm>
          <a:off x="2073275" y="2878138"/>
          <a:ext cx="8045450" cy="2560638"/>
        </p:xfrm>
        <a:graphic>
          <a:graphicData uri="http://schemas.openxmlformats.org/drawingml/2006/table">
            <a:tbl>
              <a:tblPr/>
              <a:tblGrid>
                <a:gridCol w="2559050"/>
                <a:gridCol w="5486400"/>
              </a:tblGrid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Agreeableness</a:t>
                      </a:r>
                    </a:p>
                  </a:txBody>
                  <a:tcPr marT="91451" marB="9145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ability to get along with others</a:t>
                      </a:r>
                    </a:p>
                  </a:txBody>
                  <a:tcPr marT="91451" marB="9145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Conscientiousness</a:t>
                      </a:r>
                    </a:p>
                  </a:txBody>
                  <a:tcPr marT="91451" marB="9145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number of goals on which a person focuses</a:t>
                      </a:r>
                    </a:p>
                  </a:txBody>
                  <a:tcPr marT="91451" marB="9145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Neuroticism</a:t>
                      </a:r>
                    </a:p>
                  </a:txBody>
                  <a:tcPr marT="91451" marB="9145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Experiencing anger, anxiety, moodiness/insecurity</a:t>
                      </a:r>
                    </a:p>
                  </a:txBody>
                  <a:tcPr marT="91451" marB="9145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Extraversion</a:t>
                      </a:r>
                    </a:p>
                  </a:txBody>
                  <a:tcPr marT="91451" marB="9145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quality of being comfortable with relationships</a:t>
                      </a:r>
                    </a:p>
                  </a:txBody>
                  <a:tcPr marT="91451" marB="9145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Openness</a:t>
                      </a:r>
                    </a:p>
                  </a:txBody>
                  <a:tcPr marT="91451" marB="9145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capacity to entertain new ideas and to change as a result of new information</a:t>
                      </a:r>
                    </a:p>
                  </a:txBody>
                  <a:tcPr marT="91451" marB="9145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4281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07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9299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18063" y="390525"/>
            <a:ext cx="7373937" cy="474663"/>
          </a:xfrm>
        </p:spPr>
        <p:txBody>
          <a:bodyPr anchorCtr="0"/>
          <a:lstStyle/>
          <a:p>
            <a:pPr marL="914400" indent="-914400"/>
            <a:r>
              <a:rPr lang="en-US" altLang="en-US" sz="2400" i="1">
                <a:latin typeface="Trebuchet MS" panose="020B0603020202020204" pitchFamily="34" charset="0"/>
                <a:cs typeface="Tahoma" panose="020B0604030504040204" pitchFamily="34" charset="0"/>
              </a:rPr>
              <a:t>3.2</a:t>
            </a:r>
            <a:r>
              <a:rPr lang="en-US" altLang="en-US" sz="1800" b="1">
                <a:latin typeface="Trebuchet MS" panose="020B0603020202020204" pitchFamily="34" charset="0"/>
              </a:rPr>
              <a:t>	</a:t>
            </a:r>
            <a:r>
              <a:rPr lang="en-US" altLang="en-US" sz="2000">
                <a:solidFill>
                  <a:srgbClr val="008080"/>
                </a:solidFill>
              </a:rPr>
              <a:t>The “Big Five” Personality Framework</a:t>
            </a:r>
          </a:p>
        </p:txBody>
      </p:sp>
      <p:pic>
        <p:nvPicPr>
          <p:cNvPr id="131075" name="Picture 3" descr="Figureword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675" y="320676"/>
            <a:ext cx="10541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076" name="Line 4"/>
          <p:cNvSpPr>
            <a:spLocks noChangeShapeType="1"/>
          </p:cNvSpPr>
          <p:nvPr/>
        </p:nvSpPr>
        <p:spPr bwMode="auto">
          <a:xfrm>
            <a:off x="1889126" y="811213"/>
            <a:ext cx="83216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4006" name="Picture 6" descr="03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9" y="890589"/>
            <a:ext cx="5616575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824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Personality and Organizations (cont’d)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Myers-Briggs Framework</a:t>
            </a:r>
          </a:p>
          <a:p>
            <a:pPr lvl="1" eaLnBrk="1" hangingPunct="1"/>
            <a:r>
              <a:rPr lang="en-US" altLang="en-US" dirty="0"/>
              <a:t>Differentiation across four general dimensions</a:t>
            </a:r>
          </a:p>
          <a:p>
            <a:pPr lvl="2" eaLnBrk="1" hangingPunct="1"/>
            <a:r>
              <a:rPr lang="en-US" altLang="en-US" dirty="0"/>
              <a:t>Sensing</a:t>
            </a:r>
          </a:p>
          <a:p>
            <a:pPr lvl="2" eaLnBrk="1" hangingPunct="1"/>
            <a:r>
              <a:rPr lang="en-US" altLang="en-US" dirty="0"/>
              <a:t>Intuiting</a:t>
            </a:r>
          </a:p>
          <a:p>
            <a:pPr lvl="2" eaLnBrk="1" hangingPunct="1"/>
            <a:r>
              <a:rPr lang="en-US" altLang="en-US" dirty="0"/>
              <a:t>Judging</a:t>
            </a:r>
          </a:p>
          <a:p>
            <a:pPr lvl="2" eaLnBrk="1" hangingPunct="1"/>
            <a:r>
              <a:rPr lang="en-US" altLang="en-US" dirty="0"/>
              <a:t>Perceiving</a:t>
            </a:r>
          </a:p>
          <a:p>
            <a:pPr lvl="1" eaLnBrk="1" hangingPunct="1"/>
            <a:r>
              <a:rPr lang="en-US" altLang="en-US" dirty="0"/>
              <a:t>Sixteen personality classifications result from the higher and lower positions of the general dimensions</a:t>
            </a:r>
          </a:p>
          <a:p>
            <a:pPr lvl="1" eaLnBrk="1" hangingPunct="1"/>
            <a:r>
              <a:rPr lang="en-US" altLang="en-US" dirty="0"/>
              <a:t>Myers-Briggs Type Indicator (MBTI) is a popular questionnaire used to assess personality </a:t>
            </a:r>
            <a:r>
              <a:rPr lang="en-US" altLang="en-US" dirty="0" smtClean="0"/>
              <a:t>types.</a:t>
            </a:r>
            <a:endParaRPr lang="en-US" altLang="en-US" dirty="0"/>
          </a:p>
        </p:txBody>
      </p:sp>
      <p:sp>
        <p:nvSpPr>
          <p:cNvPr id="133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9900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9966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/>
              <a:t>3–</a:t>
            </a:r>
            <a:fld id="{D724D7FC-4DB9-4C61-B1A2-89CE5013E37A}" type="slidenum">
              <a:rPr lang="en-US" altLang="en-US" sz="900"/>
              <a:t>7</a:t>
            </a:fld>
            <a:endParaRPr lang="en-US" altLang="en-US" sz="900"/>
          </a:p>
        </p:txBody>
      </p:sp>
    </p:spTree>
    <p:extLst>
      <p:ext uri="{BB962C8B-B14F-4D97-AF65-F5344CB8AC3E}">
        <p14:creationId xmlns:p14="http://schemas.microsoft.com/office/powerpoint/2010/main" val="5429697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8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8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8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8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83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8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3395" grpId="0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Personality and Organizations (cont’d)</a:t>
            </a:r>
          </a:p>
        </p:txBody>
      </p:sp>
      <p:sp>
        <p:nvSpPr>
          <p:cNvPr id="1085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Emotional Intelligence (EQ)</a:t>
            </a:r>
          </a:p>
          <a:p>
            <a:pPr lvl="1" eaLnBrk="1" hangingPunct="1"/>
            <a:r>
              <a:rPr lang="en-US" altLang="en-US"/>
              <a:t>The extent to which people are self-aware, can manage their emotions, can motivate themselves, express empathy for others, and possess social skills</a:t>
            </a:r>
          </a:p>
          <a:p>
            <a:pPr eaLnBrk="1" hangingPunct="1"/>
            <a:r>
              <a:rPr lang="en-US" altLang="en-US"/>
              <a:t>Dimensions of EQ</a:t>
            </a:r>
          </a:p>
          <a:p>
            <a:pPr lvl="1" eaLnBrk="1" hangingPunct="1"/>
            <a:r>
              <a:rPr lang="en-US" altLang="en-US"/>
              <a:t>Self-awareness</a:t>
            </a:r>
          </a:p>
          <a:p>
            <a:pPr lvl="1" eaLnBrk="1" hangingPunct="1"/>
            <a:r>
              <a:rPr lang="en-US" altLang="en-US"/>
              <a:t>Managing emotions</a:t>
            </a:r>
          </a:p>
          <a:p>
            <a:pPr lvl="1" eaLnBrk="1" hangingPunct="1"/>
            <a:r>
              <a:rPr lang="en-US" altLang="en-US"/>
              <a:t>Motivating oneself</a:t>
            </a:r>
          </a:p>
          <a:p>
            <a:pPr lvl="1" eaLnBrk="1" hangingPunct="1"/>
            <a:r>
              <a:rPr lang="en-US" altLang="en-US"/>
              <a:t>Empathy</a:t>
            </a:r>
          </a:p>
          <a:p>
            <a:pPr lvl="1" eaLnBrk="1" hangingPunct="1"/>
            <a:r>
              <a:rPr lang="en-US" altLang="en-US"/>
              <a:t>Social skills</a:t>
            </a:r>
          </a:p>
        </p:txBody>
      </p:sp>
      <p:sp>
        <p:nvSpPr>
          <p:cNvPr id="135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9900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9966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/>
              <a:t>3–</a:t>
            </a:r>
            <a:fld id="{1CC7CB73-B55F-4B64-99BD-62792C958604}" type="slidenum">
              <a:rPr lang="en-US" altLang="en-US" sz="900"/>
              <a:t>8</a:t>
            </a:fld>
            <a:endParaRPr lang="en-US" altLang="en-US" sz="900"/>
          </a:p>
        </p:txBody>
      </p:sp>
    </p:spTree>
    <p:extLst>
      <p:ext uri="{BB962C8B-B14F-4D97-AF65-F5344CB8AC3E}">
        <p14:creationId xmlns:p14="http://schemas.microsoft.com/office/powerpoint/2010/main" val="311434348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85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85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8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8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85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85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43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6" y="30583"/>
            <a:ext cx="7543800" cy="9821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Other Personality Traits at Work</a:t>
            </a:r>
          </a:p>
        </p:txBody>
      </p:sp>
      <p:sp>
        <p:nvSpPr>
          <p:cNvPr id="13721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9900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9966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/>
              <a:t>3–</a:t>
            </a:r>
            <a:fld id="{B73614F0-56C4-4B1D-A01F-1762DD451218}" type="slidenum">
              <a:rPr lang="en-US" altLang="en-US" sz="900"/>
              <a:t>9</a:t>
            </a:fld>
            <a:endParaRPr lang="en-US" altLang="en-US" sz="900"/>
          </a:p>
        </p:txBody>
      </p:sp>
      <p:graphicFrame>
        <p:nvGraphicFramePr>
          <p:cNvPr id="1087491" name="Group 3"/>
          <p:cNvGraphicFramePr>
            <a:graphicFrameLocks noGrp="1"/>
          </p:cNvGraphicFramePr>
          <p:nvPr>
            <p:extLst/>
          </p:nvPr>
        </p:nvGraphicFramePr>
        <p:xfrm>
          <a:off x="2073275" y="1143808"/>
          <a:ext cx="8045450" cy="4937904"/>
        </p:xfrm>
        <a:graphic>
          <a:graphicData uri="http://schemas.openxmlformats.org/drawingml/2006/table">
            <a:tbl>
              <a:tblPr/>
              <a:tblGrid>
                <a:gridCol w="2559050"/>
                <a:gridCol w="5486400"/>
              </a:tblGrid>
              <a:tr h="936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Locus of Control</a:t>
                      </a:r>
                    </a:p>
                  </a:txBody>
                  <a:tcPr marT="91452" marB="9145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extent to which a person believes his/her circumstances are a function of either his/her own actions or of external factors beyond his/her control</a:t>
                      </a:r>
                    </a:p>
                  </a:txBody>
                  <a:tcPr marT="91452" marB="9145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0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Self-Efficacy</a:t>
                      </a:r>
                    </a:p>
                  </a:txBody>
                  <a:tcPr marT="91452" marB="9145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person’s beliefs about his/her capabilities to perform a task</a:t>
                      </a:r>
                    </a:p>
                  </a:txBody>
                  <a:tcPr marT="91452" marB="9145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Authoritarianism</a:t>
                      </a:r>
                    </a:p>
                  </a:txBody>
                  <a:tcPr marT="91452" marB="9145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belief that power and status differences are appropriate within hierarchical social systems such as organizations</a:t>
                      </a:r>
                    </a:p>
                  </a:txBody>
                  <a:tcPr marT="91452" marB="9145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0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Machiavellianism</a:t>
                      </a:r>
                    </a:p>
                  </a:txBody>
                  <a:tcPr marT="91452" marB="9145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Behavior directed at gaining power and control of others</a:t>
                      </a:r>
                    </a:p>
                  </a:txBody>
                  <a:tcPr marT="91452" marB="9145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Self-Esteem</a:t>
                      </a:r>
                    </a:p>
                  </a:txBody>
                  <a:tcPr marT="91452" marB="9145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extent to which a person believes he or she is a worthwhile/deserving individual</a:t>
                      </a:r>
                    </a:p>
                  </a:txBody>
                  <a:tcPr marT="91452" marB="9145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0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anose="020B0604020202020204" pitchFamily="34" charset="0"/>
                        </a:rPr>
                        <a:t>Risk Propensity</a:t>
                      </a:r>
                    </a:p>
                  </a:txBody>
                  <a:tcPr marT="91452" marB="9145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The degree to which a person is willing to take chances and make risky decisions</a:t>
                      </a:r>
                    </a:p>
                  </a:txBody>
                  <a:tcPr marT="91452" marB="9145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30453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8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365</Words>
  <Application>Microsoft Office PowerPoint</Application>
  <PresentationFormat>Widescreen</PresentationFormat>
  <Paragraphs>67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Tahoma</vt:lpstr>
      <vt:lpstr>Trebuchet MS</vt:lpstr>
      <vt:lpstr>Wingdings 3</vt:lpstr>
      <vt:lpstr>Ion</vt:lpstr>
      <vt:lpstr>LECTURE # 7-8 Personality and OB (PSYC-6223) </vt:lpstr>
      <vt:lpstr>People in Organizations</vt:lpstr>
      <vt:lpstr>3.1 The Psychological Contract</vt:lpstr>
      <vt:lpstr>People in Organizations</vt:lpstr>
      <vt:lpstr>Personality and Organizations</vt:lpstr>
      <vt:lpstr>3.2 The “Big Five” Personality Framework</vt:lpstr>
      <vt:lpstr>Personality and Organizations (cont’d)</vt:lpstr>
      <vt:lpstr>Personality and Organizations (cont’d)</vt:lpstr>
      <vt:lpstr>Other Personality Traits at Work</vt:lpstr>
      <vt:lpstr>THANKS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and OB </dc:title>
  <dc:creator>Nouman Awan</dc:creator>
  <cp:lastModifiedBy>Nouman Awan</cp:lastModifiedBy>
  <cp:revision>4</cp:revision>
  <dcterms:created xsi:type="dcterms:W3CDTF">2020-05-02T16:39:51Z</dcterms:created>
  <dcterms:modified xsi:type="dcterms:W3CDTF">2020-05-03T00:09:20Z</dcterms:modified>
</cp:coreProperties>
</file>