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4" r:id="rId24"/>
    <p:sldId id="277" r:id="rId25"/>
    <p:sldId id="280" r:id="rId26"/>
    <p:sldId id="281" r:id="rId27"/>
    <p:sldId id="282" r:id="rId28"/>
    <p:sldId id="283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smtClean="0"/>
              <a:t>Lecture 7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Nutrition Assessment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By dr. </a:t>
            </a:r>
            <a:r>
              <a:rPr lang="en-US" dirty="0" err="1" smtClean="0"/>
              <a:t>umer</a:t>
            </a:r>
            <a:r>
              <a:rPr lang="en-US" dirty="0" smtClean="0"/>
              <a:t> farooq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2072"/>
            <a:ext cx="8946541" cy="4856327"/>
          </a:xfrm>
        </p:spPr>
        <p:txBody>
          <a:bodyPr/>
          <a:lstStyle/>
          <a:p>
            <a:r>
              <a:rPr lang="en-US" b="1" dirty="0" smtClean="0"/>
              <a:t>Basic measurements :</a:t>
            </a:r>
          </a:p>
          <a:p>
            <a:r>
              <a:rPr lang="en-US" dirty="0" smtClean="0"/>
              <a:t>Height (Length)</a:t>
            </a:r>
          </a:p>
          <a:p>
            <a:r>
              <a:rPr lang="en-US" dirty="0" smtClean="0"/>
              <a:t>Weight (Mass)</a:t>
            </a:r>
          </a:p>
          <a:p>
            <a:r>
              <a:rPr lang="en-US" dirty="0" smtClean="0"/>
              <a:t>Circumference (</a:t>
            </a:r>
            <a:r>
              <a:rPr lang="en-US" dirty="0" err="1" smtClean="0"/>
              <a:t>eg</a:t>
            </a:r>
            <a:r>
              <a:rPr lang="en-US" dirty="0" smtClean="0"/>
              <a:t>. Waist, Hip, MAC and OFC)</a:t>
            </a:r>
          </a:p>
          <a:p>
            <a:r>
              <a:rPr lang="en-US" dirty="0" smtClean="0"/>
              <a:t>Skin-fold Thickness</a:t>
            </a:r>
          </a:p>
          <a:p>
            <a:r>
              <a:rPr lang="en-US" b="1" dirty="0" smtClean="0"/>
              <a:t>Derived measurements :</a:t>
            </a:r>
          </a:p>
          <a:p>
            <a:r>
              <a:rPr lang="en-US" dirty="0" smtClean="0"/>
              <a:t>BMI</a:t>
            </a:r>
          </a:p>
          <a:p>
            <a:r>
              <a:rPr lang="en-US" dirty="0" smtClean="0"/>
              <a:t>Ratio (waist-hip ratio, Head-chest ratio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41946"/>
            <a:ext cx="8946541" cy="5006453"/>
          </a:xfrm>
        </p:spPr>
        <p:txBody>
          <a:bodyPr/>
          <a:lstStyle/>
          <a:p>
            <a:pPr algn="just"/>
            <a:r>
              <a:rPr lang="en-US" dirty="0" smtClean="0"/>
              <a:t>The subject must be barefoot, wearing as little clothes as possible</a:t>
            </a:r>
          </a:p>
          <a:p>
            <a:pPr algn="just"/>
            <a:r>
              <a:rPr lang="en-US" dirty="0" smtClean="0"/>
              <a:t>The subject stands on a flat surface at a right angle to the vertical board of the </a:t>
            </a:r>
            <a:r>
              <a:rPr lang="en-US" dirty="0" err="1" smtClean="0"/>
              <a:t>stadiometer</a:t>
            </a:r>
            <a:endParaRPr lang="en-US" dirty="0" smtClean="0"/>
          </a:p>
          <a:p>
            <a:pPr algn="just"/>
            <a:r>
              <a:rPr lang="en-US" dirty="0" smtClean="0"/>
              <a:t>His/her weight is distributed evenly over both feet with the head positioned in the Frankfurt Horizontal Plane</a:t>
            </a:r>
          </a:p>
          <a:p>
            <a:pPr algn="just"/>
            <a:r>
              <a:rPr lang="en-US" dirty="0" smtClean="0"/>
              <a:t>The arms hang freely by the sides of the trunk, with palms facing the thighs</a:t>
            </a:r>
          </a:p>
          <a:p>
            <a:pPr algn="just"/>
            <a:r>
              <a:rPr lang="en-US" dirty="0" smtClean="0"/>
              <a:t>The subject places his/her heels together, with both heels touching the base of the vertical board</a:t>
            </a:r>
          </a:p>
          <a:p>
            <a:pPr algn="just"/>
            <a:r>
              <a:rPr lang="en-US" dirty="0" smtClean="0"/>
              <a:t>The scapulae and  buttocks must also be in contact with the vertical board</a:t>
            </a:r>
          </a:p>
          <a:p>
            <a:pPr algn="just"/>
            <a:r>
              <a:rPr lang="en-US" dirty="0" smtClean="0"/>
              <a:t>The subject must inhale deeply and maintain a fully erect position without altering the load on the heels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832514"/>
            <a:ext cx="8946541" cy="5415886"/>
          </a:xfrm>
        </p:spPr>
        <p:txBody>
          <a:bodyPr/>
          <a:lstStyle/>
          <a:p>
            <a:pPr algn="just"/>
            <a:r>
              <a:rPr lang="en-US" dirty="0" smtClean="0"/>
              <a:t>The movable head board is brought onto the most superior point on the head with sufficient pressure to compress the hair</a:t>
            </a:r>
          </a:p>
          <a:p>
            <a:pPr algn="just"/>
            <a:r>
              <a:rPr lang="en-US" dirty="0" smtClean="0"/>
              <a:t>The measurement is taken to the nearest 1mm</a:t>
            </a:r>
          </a:p>
          <a:p>
            <a:pPr algn="just"/>
            <a:endParaRPr lang="en-US" dirty="0"/>
          </a:p>
        </p:txBody>
      </p:sp>
      <p:sp>
        <p:nvSpPr>
          <p:cNvPr id="4" name="AutoShape 2" descr="data:image/jpeg;base64,/9j/4AAQSkZJRgABAQAAAQABAAD/2wCEAAkGBw8TBhUSExITFRUVEhcVFw8XGBcQExgdFRkWGRcYFRYYHSggGBolGxgVITEiJSkrMC4uFyAzODMtNy4tLisBCgoKDg0OGxAQGismHyY1LS0tLTcuKzc3LTUyLS0tLy41Ky4tKysrLS8tNS0tLS0tLTUtLSstLSstLy0tLS0tLf/AABEIAQIAwwMBIgACEQEDEQH/xAAcAAEAAgMBAQEAAAAAAAAAAAAABAcDBggCBQH/xABDEAACAQIDBAYFBwoHAQAAAAAAAQIDEQQSIQUGBzETQVFhcYEiMjShsSMzgpGissEkJTVCUmJyc5LwFpPC0dLh8RX/xAAYAQEBAQEBAAAAAAAAAAAAAAAAAwIEAf/EACMRAQACAgIBBAMBAAAAAAAAAAABAgMREjEhBBMiMkFhgRT/2gAMAwEAAhEDEQA/ALxAAAAAAAAAAAAAAAAAAAAAAAAAAAAAAAAAAAAAAAAAAAAAAAAPFWqowu+X1nsjbR9kfl8QMlDERne3V5GU+dsf1Z/xL4H0QAAAAAAAAAAAAAAAAAAAAAAAAAAAAAAR8cvyZ+XxJBhxa+QYEbZMbRl/ETyHs5aS8SYez2AAPAAAAAAAAAAAAAAAAAAAAAAAAAAAAxYlfJMymOt82BhwP63iSiPhtHLxJB7IAA8AAAAAAAAAAAAAAAAAAAAAAAAAAACqN46duKcFiZLoJxjKMak5Qo2yONtdL5ly621fmWuR8XRi43ai2uTaTa7bdl0Ux5OG/wBxpm1d6U9xAwWBeJUqeJw1ClTpZpuMpVFKUppQShTv6WkrW10fYVxLfrF0676PEYlq+knVnG/fbM7H2uM+1+n3m6KKWTDpwula85NOo33aRj5PtK8hRlJ6JvlyV+Zv/TkiOMT4/kvPYpM8pjz/AFefC/evaeNz5a8qrpZXOjUjB6SzWtO6k/VfXoWnsutjJVH01OnCNtHF3bfhd6FS7mfm7ZeGq2ytZemsnL0alukzW1bSs/GK0Lqo1YypKUWmmrqS1TOeM/ub8QtfBOLT2AD1gAAAAAAAAAAAAAAAAAAAAAAAAPFb5p+B7PFb5tgct7+OEd9cXCPJYiT17Zem/tNow7mYqlDbkOkeRKzhNu0U11S7nd+GhO4ubHlR30rS1tXfSxfXaWj+pxZpeeSnlevUzN68omFaW4zEugMbZ4CVtbxfKzvdFg7u4GFHY1OEb+om273baTbs9V4dRoXC3ZtLEbAg5Tco06dOEknrnypyjLrVtOzmWbTglBJKySsl2JciGCkxuZW9Tmi8REPQAOlyAAAAAAAAAAAAAAAAAAAAAAAAB4rP5Jnsx4j5lgVxxWw+Gls2m6lOEqueShN6yjG0XO3c3l595TssIs2kdOxaFjcTsY//ALTg3pCnFL6erfvRpS1jcja08pQyRyla/BOrSW7tWnFrpI4hynHlK0oxUG+60WvossU5o2Tt6rgtsU69NvR2lBaKcbq8H2318HZnR2zsdSr4KFalJShON4yXwfeuTXcUpO4bxz40kgA0oAAAAAAAAAAAAAAAAAAAAAAAAGLE/MvwMphxXzDApriph7bZU+qpTX2bxfwRp89GyxeKtFOlQn+9OP3GV1U9Z+JzZPtMJTHl8raF3i4Lxf8AfvLA4Xbdr0dvww6blSrSyyp9Sdnacex6a9q8EV/jY/l8e6K58ubLA4RUL71xaSeWlNtvqVrXXfeSXg2ajxEJ0+68AAXdIAAAAAAAAAAAAAAAAAAAAAAAAYMb7OzOYMZ7OwK+4mU4/wCHIzs7xxEUpLqzRkte1NqPuKtqeu/Fl2by4zD091sR088sZLLFJpSlPnCML822vquUi38pe/NvXtIZY+Sdo/L5OLX5y11SSdrFmcHZJ7ySav7PO3Z61Mr3EUrY6Mnycbea/wDSxeDfSR2/USjFwlRblK+scso2t4t6+XYImJmE6R8pXGAC7oAAAAAAAAAAAAAAAAAAAAAAAADBjvZmZyNtD2RgU3xgxb6ShTzO2Wc+j6rtpKT77KSXmaFs6tell64v3P8A7Ni4ryb3qafJUadvtcvO5ptOo41U/r8OsneNzKlq7pp9naVNywV1zi1Lv05+5+4srgTRm4YqrK7i+ihFvVprO5W7rOBXeHmspbvBulCO7tVJvMsRLMupejDLbt9G3nclj+2kqTHGW/AA6XoAAAAAAAAAAAAAAAAAAAAAAAARtoeyMkkbaPsj8viBUHFzY7lsyni4p3p1OiqW5KM9YSfhPT6ZVb1RePE2q1w/rxX69ehFvu6SEn90ouP9t8zNu1qT4bNulsyric0YtRUGk5vkr3sklzejLf4a7PnQxGJp3cqeWhKM2rXk+mU15ZY/WjSNw8N0GzJQnpUqTVWUP1oxklGmpdjeVu3eyzdy7PD1Jp3TlFJ+Cb/1HPWd5fClsFaY5t+WyAA6nKAAAAAAAAAAAAAAAAAAAAAAAAETansT8viiWRtor8kYFccUKiW4NW/N4nDqPjnTfj6KkUjSm1UTWjjJST56xaa0fPVci2OMWKtu3Qp39fGXa7qdKb185RKjfrWM27Vo2nCbwqns55XPpH6cv2p1al1UquXK0I2UV1tp20Lm4Szc9zYVGrZ6tXLHnaNObpQV+u0aa16znVczprh1h8m4+Ejaz6CMmuWs/SfvkYpWInbeXJM102MAFXOAAAAAAAAAAAAAAAAAAAAAAAAEfH+yvyJBE2q7YGXl8QKS4z4tZsJRXPNWqt93ycV+JWyWpvnF/wDS+HfZRqL65x/2NDRm3a1eirK1Jvub9x1tsnDdFsulT/YpQh/TFL8Dl7dWip70YWDWZSxFJOPU1nV7+SOrBVm8gANJgAAAAAAAAAAAAAAAAAAAAAAABC2x+j5eXxRNPn7fk1smbSu0rpcrvqV+oEKI4uS/OlD+VL77NEXI2fiPiXLeCMXf0KEFZu71cpc1z5rU1aT0PLdq16bzwc2d0u/lOTV1QpTq9ydskb/138josqbgDsxLZ2IxTWs6kaMX+7TSk/D0p/ZLZEdMW7AAesgAAAAAAAAAAAAAAAAAAAAAAAMONrZMHOdr5YSlblfKm7e4pWXEbaFSu5VY0nQ66MY5M10rLNLM2k352Lk2y/zRW/k1Pus5lr4l9FFdiWn9+J1+mx1tE8kcl5raIhD3v2j028EquTo1OMfQTzLRZXrZc7HypvUkbeWsH2pr7pAg80bdaOfPThkmIXxW5UiVg7k8SK2A2SsPGnQlFTlO8s0Ztyet5J27Fy6izty+JMcbtKNCdFU3OLy1FNTi3HXLyTTtf6jnKdJZdefabjutXwdHZqq0qlZYynWjU6KS+TnCLV8soqyaT1Taur8zWPVvjpnJ8fLpsGDA4mNXBwqR5TgpLwkrmck9AAAAAAAAAAAAAAAAAAAAAAAAQ9sQlLZNaMU3J0ZpJc23F2SOcJbGxNrPD4hPrXRVFy+idNgvhz+3ExraWTFzne3LuJ2BWnFKWHxGnL5OovwI3+E6l9KGJXfkqfjE6qsLFLepradzSGa4bVjUWlyu916rfzeK/wAuX/AkYXd6pCd1Rrt9sqVT3WidQWFjyuelZ3FIezjtMam0tX4a15y3SpRnGUZU707STi7Rfo6NXtaxtJ+WP057TytMq1jUaAAZeg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4" y="2200274"/>
            <a:ext cx="3739487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/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122998"/>
            <a:ext cx="8946541" cy="4125402"/>
          </a:xfrm>
        </p:spPr>
        <p:txBody>
          <a:bodyPr/>
          <a:lstStyle/>
          <a:p>
            <a:pPr algn="just"/>
            <a:r>
              <a:rPr lang="en-US" dirty="0" smtClean="0"/>
              <a:t>Subject must be barefoot and wear as little clothing as possible</a:t>
            </a:r>
          </a:p>
          <a:p>
            <a:pPr algn="just"/>
            <a:r>
              <a:rPr lang="en-US" dirty="0" smtClean="0"/>
              <a:t>Subject stands on the platform of the scale with his/her weight distributed evenly over both feet</a:t>
            </a:r>
          </a:p>
          <a:p>
            <a:pPr algn="just"/>
            <a:r>
              <a:rPr lang="en-US" dirty="0" smtClean="0"/>
              <a:t>The arms hang by the sides of the trunk, with palms facing the thighs</a:t>
            </a:r>
          </a:p>
          <a:p>
            <a:pPr algn="just"/>
            <a:r>
              <a:rPr lang="en-US" dirty="0" smtClean="0"/>
              <a:t>The subject is instructed to maintain a stable position while the measurement is taken</a:t>
            </a:r>
          </a:p>
          <a:p>
            <a:pPr algn="just"/>
            <a:r>
              <a:rPr lang="en-US" dirty="0" smtClean="0"/>
              <a:t>The measurement is taken to the nearest 0.1 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82890"/>
            <a:ext cx="8946541" cy="496550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Waist circumference</a:t>
            </a:r>
          </a:p>
          <a:p>
            <a:pPr algn="just"/>
            <a:r>
              <a:rPr lang="en-US" dirty="0" smtClean="0"/>
              <a:t>A good quality non-stretchable tape should be used</a:t>
            </a:r>
          </a:p>
          <a:p>
            <a:pPr algn="just"/>
            <a:r>
              <a:rPr lang="en-US" dirty="0" smtClean="0"/>
              <a:t>View the subject from the front</a:t>
            </a:r>
          </a:p>
          <a:p>
            <a:pPr algn="just"/>
            <a:r>
              <a:rPr lang="en-US" dirty="0" smtClean="0"/>
              <a:t>Locate the narrowest point between ribs and iliac crest</a:t>
            </a:r>
          </a:p>
          <a:p>
            <a:pPr algn="just"/>
            <a:r>
              <a:rPr lang="en-US" dirty="0" smtClean="0"/>
              <a:t>Ensure that the tape measure is at the same height around the waist</a:t>
            </a:r>
          </a:p>
          <a:p>
            <a:pPr algn="just"/>
            <a:r>
              <a:rPr lang="en-US" dirty="0" smtClean="0"/>
              <a:t>Measure and state the measurement correctly to the nearest centimeter</a:t>
            </a:r>
          </a:p>
          <a:p>
            <a:pPr algn="just"/>
            <a:r>
              <a:rPr lang="en-US" b="1" dirty="0" smtClean="0"/>
              <a:t>Hip circumference</a:t>
            </a:r>
          </a:p>
          <a:p>
            <a:pPr algn="just"/>
            <a:r>
              <a:rPr lang="en-US" dirty="0" smtClean="0"/>
              <a:t>View the subject from the front</a:t>
            </a:r>
          </a:p>
          <a:p>
            <a:pPr algn="just"/>
            <a:r>
              <a:rPr lang="en-US" dirty="0" smtClean="0"/>
              <a:t>Locate the greater trochanter </a:t>
            </a:r>
          </a:p>
          <a:p>
            <a:pPr algn="just"/>
            <a:r>
              <a:rPr lang="en-US" dirty="0" smtClean="0"/>
              <a:t>Ensure that tape measure is horizontal</a:t>
            </a:r>
          </a:p>
          <a:p>
            <a:pPr algn="just"/>
            <a:r>
              <a:rPr lang="en-US" dirty="0" smtClean="0"/>
              <a:t>Measure and state the measurement correctly to the nearest centimeter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36728"/>
            <a:ext cx="8946541" cy="5811671"/>
          </a:xfrm>
        </p:spPr>
        <p:txBody>
          <a:bodyPr/>
          <a:lstStyle/>
          <a:p>
            <a:pPr algn="just"/>
            <a:r>
              <a:rPr lang="en-US" b="1" dirty="0" smtClean="0"/>
              <a:t>Mid-arm circumference (MAC)</a:t>
            </a:r>
          </a:p>
          <a:p>
            <a:pPr algn="just"/>
            <a:r>
              <a:rPr lang="en-US" i="1" dirty="0" smtClean="0"/>
              <a:t>Locate the midpoint of the arm : </a:t>
            </a:r>
          </a:p>
          <a:p>
            <a:pPr algn="just"/>
            <a:r>
              <a:rPr lang="en-US" dirty="0" smtClean="0"/>
              <a:t>Non-dominant arm elbow flexed at 90deg with palm facing upwards</a:t>
            </a:r>
          </a:p>
          <a:p>
            <a:pPr algn="just"/>
            <a:r>
              <a:rPr lang="en-US" dirty="0" smtClean="0"/>
              <a:t>Measurer stands behind the subject and locates the lateral tip of the acromion and the most distal point on the olecranon process</a:t>
            </a:r>
          </a:p>
          <a:p>
            <a:pPr algn="just"/>
            <a:r>
              <a:rPr lang="en-US" dirty="0" smtClean="0"/>
              <a:t>Place a tape measure so that it passes these 2 landmarks and mark the midpoint</a:t>
            </a:r>
          </a:p>
          <a:p>
            <a:pPr algn="just"/>
            <a:r>
              <a:rPr lang="en-US" i="1" dirty="0" smtClean="0"/>
              <a:t>Measure the </a:t>
            </a:r>
            <a:r>
              <a:rPr lang="en-US" i="1" dirty="0" err="1" smtClean="0"/>
              <a:t>midarm</a:t>
            </a:r>
            <a:r>
              <a:rPr lang="en-US" i="1" dirty="0" smtClean="0"/>
              <a:t> </a:t>
            </a:r>
            <a:r>
              <a:rPr lang="en-US" i="1" dirty="0"/>
              <a:t>c</a:t>
            </a:r>
            <a:r>
              <a:rPr lang="en-US" i="1" dirty="0" smtClean="0"/>
              <a:t>ircumference :</a:t>
            </a:r>
          </a:p>
          <a:p>
            <a:pPr algn="just"/>
            <a:r>
              <a:rPr lang="en-US" dirty="0" smtClean="0"/>
              <a:t>The subject stands erect with arms hanging freely at the sides and the palms facing the thighs</a:t>
            </a:r>
          </a:p>
          <a:p>
            <a:pPr algn="just"/>
            <a:r>
              <a:rPr lang="en-US" dirty="0" smtClean="0"/>
              <a:t>Place the tape measure perpendicular to the long axis of the arm at the marked midpoint &amp; measure the circumference to the nearest mm</a:t>
            </a:r>
          </a:p>
          <a:p>
            <a:pPr algn="just"/>
            <a:r>
              <a:rPr lang="en-US" dirty="0" smtClean="0"/>
              <a:t>Provide the actual MAC in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Skin-fold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42198"/>
            <a:ext cx="8946541" cy="4706202"/>
          </a:xfrm>
        </p:spPr>
        <p:txBody>
          <a:bodyPr/>
          <a:lstStyle/>
          <a:p>
            <a:r>
              <a:rPr lang="en-US" dirty="0" smtClean="0"/>
              <a:t>Approximately half of the total amount of fat tissue in the human body is located below the surface of the skin</a:t>
            </a:r>
          </a:p>
          <a:p>
            <a:r>
              <a:rPr lang="en-US" dirty="0" smtClean="0"/>
              <a:t>This makes it possible to predict total body fat from skin-fold thicknesses</a:t>
            </a:r>
          </a:p>
          <a:p>
            <a:r>
              <a:rPr lang="en-US" dirty="0" smtClean="0"/>
              <a:t>The accuracy is confirmed by CT scan as well as ultrasonic and radiographic techniques used to measure subcutaneous fat</a:t>
            </a:r>
          </a:p>
          <a:p>
            <a:r>
              <a:rPr lang="en-US" i="1" dirty="0" smtClean="0"/>
              <a:t>In general, when measuring skin-fold thickness,</a:t>
            </a:r>
          </a:p>
          <a:p>
            <a:r>
              <a:rPr lang="en-US" dirty="0" smtClean="0"/>
              <a:t>The assessor, using the forefinger and the thumb , grasps and lifts the subcutaneous tissue and skin from the underlying muscle</a:t>
            </a:r>
          </a:p>
          <a:p>
            <a:r>
              <a:rPr lang="en-US" dirty="0" smtClean="0"/>
              <a:t>Places the pincers of the skin-fold caliper, applying a constant pressure, 2cm below the fingers at the depth of 1 cm</a:t>
            </a:r>
          </a:p>
          <a:p>
            <a:r>
              <a:rPr lang="en-US" dirty="0" smtClean="0"/>
              <a:t>Hold this position for 3-4 seconds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59558"/>
            <a:ext cx="8946541" cy="5688841"/>
          </a:xfrm>
        </p:spPr>
        <p:txBody>
          <a:bodyPr/>
          <a:lstStyle/>
          <a:p>
            <a:r>
              <a:rPr lang="en-US" dirty="0" smtClean="0"/>
              <a:t>Take three </a:t>
            </a:r>
            <a:r>
              <a:rPr lang="en-US" dirty="0" smtClean="0"/>
              <a:t>measurements for accuracy</a:t>
            </a:r>
          </a:p>
          <a:p>
            <a:r>
              <a:rPr lang="en-US" smtClean="0"/>
              <a:t>Provide </a:t>
            </a:r>
            <a:r>
              <a:rPr lang="en-US" dirty="0" smtClean="0"/>
              <a:t>the actual skin-fold thickness </a:t>
            </a:r>
            <a:r>
              <a:rPr lang="en-US" smtClean="0"/>
              <a:t>in </a:t>
            </a:r>
            <a:r>
              <a:rPr lang="en-US" smtClean="0"/>
              <a:t>mm</a:t>
            </a:r>
          </a:p>
          <a:p>
            <a:endParaRPr lang="en-US" dirty="0"/>
          </a:p>
          <a:p>
            <a:r>
              <a:rPr lang="en-US" b="1" dirty="0" smtClean="0"/>
              <a:t>Triceps skin-fold (TSF)</a:t>
            </a:r>
          </a:p>
          <a:p>
            <a:r>
              <a:rPr lang="en-US" dirty="0" smtClean="0"/>
              <a:t>A measure of subcutaneous fat stores taken at the midpoint of posterior aspect of the </a:t>
            </a:r>
            <a:r>
              <a:rPr lang="en-US" dirty="0" err="1" smtClean="0"/>
              <a:t>humerus</a:t>
            </a:r>
            <a:endParaRPr lang="en-US" dirty="0" smtClean="0"/>
          </a:p>
          <a:p>
            <a:r>
              <a:rPr lang="en-US" dirty="0" smtClean="0"/>
              <a:t>Correlates closely with percentage of body fat and with total body fat</a:t>
            </a:r>
          </a:p>
          <a:p>
            <a:r>
              <a:rPr lang="en-US" dirty="0" smtClean="0"/>
              <a:t>Triceps skin-fold thickness varies between 6-12mm in lean individuals and 40-50mm in obese individuals</a:t>
            </a:r>
          </a:p>
          <a:p>
            <a:r>
              <a:rPr lang="en-US" dirty="0" smtClean="0"/>
              <a:t> subject should be standing with arms hanging loosely at the sides</a:t>
            </a:r>
          </a:p>
          <a:p>
            <a:r>
              <a:rPr lang="en-US" dirty="0" smtClean="0"/>
              <a:t>Assessor to be positioned behind the subject</a:t>
            </a:r>
          </a:p>
          <a:p>
            <a:r>
              <a:rPr lang="en-US" dirty="0" smtClean="0"/>
              <a:t>To locate the triceps skinfold site, locate the site previously marked for the </a:t>
            </a:r>
            <a:r>
              <a:rPr lang="en-US" dirty="0" err="1" smtClean="0"/>
              <a:t>midarm</a:t>
            </a:r>
            <a:r>
              <a:rPr lang="en-US" dirty="0" smtClean="0"/>
              <a:t> circumference measurement (MAC)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69472"/>
            <a:ext cx="8946541" cy="55789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triceps skin-fold site is on the posterior surface of the arm, midway between the shoulder and the elbow</a:t>
            </a:r>
          </a:p>
          <a:p>
            <a:r>
              <a:rPr lang="en-US" dirty="0" smtClean="0"/>
              <a:t>Using the forefinger and the thumb, the assessor grasps and lifts the subcutaneous tissue and skin 2cm above TSF site</a:t>
            </a:r>
          </a:p>
          <a:p>
            <a:r>
              <a:rPr lang="en-US" dirty="0" smtClean="0"/>
              <a:t>Place the pincers of the skin-fold caliper at the TSF point at the depth of 1cm</a:t>
            </a:r>
          </a:p>
          <a:p>
            <a:r>
              <a:rPr lang="en-US" dirty="0" smtClean="0"/>
              <a:t>Hold the position for 3-4 seconds</a:t>
            </a:r>
          </a:p>
          <a:p>
            <a:r>
              <a:rPr lang="en-US" dirty="0" smtClean="0"/>
              <a:t>Take three measures for accuracy</a:t>
            </a:r>
          </a:p>
          <a:p>
            <a:r>
              <a:rPr lang="en-US" dirty="0" smtClean="0"/>
              <a:t>Provide the actual skin-fold thickness in mm</a:t>
            </a:r>
          </a:p>
          <a:p>
            <a:endParaRPr lang="en-US" dirty="0"/>
          </a:p>
          <a:p>
            <a:r>
              <a:rPr lang="en-US" b="1" dirty="0" smtClean="0"/>
              <a:t>Biceps skin-fold</a:t>
            </a:r>
          </a:p>
          <a:p>
            <a:r>
              <a:rPr lang="en-US" dirty="0"/>
              <a:t>subject should be standing with arms hanging loosely at the sides</a:t>
            </a:r>
          </a:p>
          <a:p>
            <a:r>
              <a:rPr lang="en-US" dirty="0"/>
              <a:t>Assessor to be positioned </a:t>
            </a:r>
            <a:r>
              <a:rPr lang="en-US" dirty="0" smtClean="0"/>
              <a:t>in front of </a:t>
            </a:r>
            <a:r>
              <a:rPr lang="en-US" dirty="0"/>
              <a:t>the subject</a:t>
            </a:r>
          </a:p>
          <a:p>
            <a:r>
              <a:rPr lang="en-US" dirty="0"/>
              <a:t>To locate the b</a:t>
            </a:r>
            <a:r>
              <a:rPr lang="en-US" dirty="0" smtClean="0"/>
              <a:t>iceps </a:t>
            </a:r>
            <a:r>
              <a:rPr lang="en-US" dirty="0"/>
              <a:t>skinfold site, locate the site previously marked for the </a:t>
            </a:r>
            <a:r>
              <a:rPr lang="en-US" dirty="0" err="1"/>
              <a:t>midarm</a:t>
            </a:r>
            <a:r>
              <a:rPr lang="en-US" dirty="0"/>
              <a:t> circumference measurement (MAC)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71500"/>
            <a:ext cx="8946541" cy="5676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</a:t>
            </a:r>
            <a:r>
              <a:rPr lang="en-US" dirty="0" smtClean="0"/>
              <a:t>iceps </a:t>
            </a:r>
            <a:r>
              <a:rPr lang="en-US" dirty="0"/>
              <a:t>skin-fold site is on the </a:t>
            </a:r>
            <a:r>
              <a:rPr lang="en-US" dirty="0" smtClean="0"/>
              <a:t>anterior </a:t>
            </a:r>
            <a:r>
              <a:rPr lang="en-US" dirty="0"/>
              <a:t>surface of the arm, midway between the shoulder and the elbow</a:t>
            </a:r>
          </a:p>
          <a:p>
            <a:r>
              <a:rPr lang="en-US" dirty="0"/>
              <a:t>Using the forefinger and the thumb, the assessor grasps and lifts the subcutaneous tissue and skin 2cm above </a:t>
            </a:r>
            <a:r>
              <a:rPr lang="en-US" dirty="0" smtClean="0"/>
              <a:t>midpoint Place </a:t>
            </a:r>
            <a:r>
              <a:rPr lang="en-US" dirty="0"/>
              <a:t>the pincers of the skin-fold caliper at the </a:t>
            </a:r>
            <a:r>
              <a:rPr lang="en-US" dirty="0" smtClean="0"/>
              <a:t> midpoint </a:t>
            </a:r>
            <a:r>
              <a:rPr lang="en-US" dirty="0"/>
              <a:t>at the depth of 1cm</a:t>
            </a:r>
          </a:p>
          <a:p>
            <a:r>
              <a:rPr lang="en-US" dirty="0"/>
              <a:t>Hold the position for 3-4 seconds</a:t>
            </a:r>
          </a:p>
          <a:p>
            <a:r>
              <a:rPr lang="en-US" dirty="0"/>
              <a:t>Take three measures for accuracy</a:t>
            </a:r>
          </a:p>
          <a:p>
            <a:r>
              <a:rPr lang="en-US" dirty="0"/>
              <a:t>Provide the actual skin-fold thickness in mm</a:t>
            </a:r>
          </a:p>
          <a:p>
            <a:endParaRPr lang="en-US" b="1" dirty="0" smtClean="0"/>
          </a:p>
          <a:p>
            <a:r>
              <a:rPr lang="en-US" b="1" dirty="0" smtClean="0"/>
              <a:t>Subscapular skin-fold</a:t>
            </a:r>
          </a:p>
          <a:p>
            <a:r>
              <a:rPr lang="en-US" dirty="0" smtClean="0"/>
              <a:t>The accessor is positioned behind the subject</a:t>
            </a:r>
          </a:p>
          <a:p>
            <a:r>
              <a:rPr lang="en-US" dirty="0" smtClean="0"/>
              <a:t>The subscapular skin-fold site is located 1 cm below the inferior angle of the scapula</a:t>
            </a:r>
          </a:p>
          <a:p>
            <a:r>
              <a:rPr lang="en-US" dirty="0" smtClean="0"/>
              <a:t>The assessor grasps and lifts the </a:t>
            </a:r>
            <a:r>
              <a:rPr lang="en-US" dirty="0" err="1" smtClean="0"/>
              <a:t>subcut</a:t>
            </a:r>
            <a:r>
              <a:rPr lang="en-US" dirty="0" smtClean="0"/>
              <a:t>. </a:t>
            </a:r>
            <a:r>
              <a:rPr lang="en-US" smtClean="0"/>
              <a:t>tissue </a:t>
            </a:r>
            <a:r>
              <a:rPr lang="en-US" dirty="0" smtClean="0"/>
              <a:t>and skin at a downward angle of 45 degree towards the lateral aspect of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4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89436"/>
            <a:ext cx="8946541" cy="475896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 </a:t>
            </a:r>
            <a:r>
              <a:rPr lang="en-US" b="1" dirty="0"/>
              <a:t>nutrition assessment</a:t>
            </a:r>
            <a:r>
              <a:rPr lang="en-US" dirty="0"/>
              <a:t> is an in-depth evaluation of both objective and subjective data related to an individual's food and nutrient intake, lifestyle, and medical history</a:t>
            </a:r>
            <a:endParaRPr lang="en-US" dirty="0" smtClean="0"/>
          </a:p>
          <a:p>
            <a:pPr algn="just"/>
            <a:r>
              <a:rPr lang="en-US" dirty="0" smtClean="0"/>
              <a:t>Comprehensive </a:t>
            </a:r>
            <a:r>
              <a:rPr lang="en-US" dirty="0"/>
              <a:t>nutrition assessment provides the necessary basis for appropriate nutrition therapy based on identified needs</a:t>
            </a:r>
          </a:p>
          <a:p>
            <a:pPr algn="just"/>
            <a:r>
              <a:rPr lang="en-US" b="1" dirty="0"/>
              <a:t>Goals </a:t>
            </a:r>
            <a:r>
              <a:rPr lang="en-US" b="1" dirty="0" smtClean="0"/>
              <a:t>:</a:t>
            </a:r>
          </a:p>
          <a:p>
            <a:pPr algn="just"/>
            <a:r>
              <a:rPr lang="en-US" dirty="0" smtClean="0"/>
              <a:t>To help </a:t>
            </a:r>
            <a:r>
              <a:rPr lang="en-US" dirty="0"/>
              <a:t>patients recover from illness or injury</a:t>
            </a:r>
          </a:p>
          <a:p>
            <a:pPr algn="just"/>
            <a:r>
              <a:rPr lang="en-US" dirty="0" smtClean="0"/>
              <a:t>To help </a:t>
            </a:r>
            <a:r>
              <a:rPr lang="en-US" dirty="0"/>
              <a:t>maintain follow-up care to promote health</a:t>
            </a:r>
          </a:p>
          <a:p>
            <a:pPr algn="just"/>
            <a:r>
              <a:rPr lang="en-US" dirty="0" smtClean="0"/>
              <a:t>To help </a:t>
            </a:r>
            <a:r>
              <a:rPr lang="en-US" dirty="0"/>
              <a:t>to control health care </a:t>
            </a:r>
            <a:r>
              <a:rPr lang="en-US" dirty="0" smtClean="0"/>
              <a:t>costs</a:t>
            </a:r>
            <a:endParaRPr lang="en-US" b="1" dirty="0" smtClean="0"/>
          </a:p>
          <a:p>
            <a:pPr algn="just"/>
            <a:r>
              <a:rPr lang="en-US" dirty="0" smtClean="0"/>
              <a:t>To identify individuals or population groups at risk of becoming malnourished</a:t>
            </a:r>
          </a:p>
          <a:p>
            <a:pPr algn="just"/>
            <a:r>
              <a:rPr lang="en-US" dirty="0" smtClean="0"/>
              <a:t>To identify </a:t>
            </a:r>
            <a:r>
              <a:rPr lang="en-US" dirty="0"/>
              <a:t>individuals or population groups </a:t>
            </a:r>
            <a:r>
              <a:rPr lang="en-US" dirty="0" smtClean="0"/>
              <a:t>who are malnourished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22514"/>
            <a:ext cx="8946541" cy="5725885"/>
          </a:xfrm>
        </p:spPr>
        <p:txBody>
          <a:bodyPr/>
          <a:lstStyle/>
          <a:p>
            <a:r>
              <a:rPr lang="en-US" dirty="0" smtClean="0"/>
              <a:t>Hold the pincers of the skin-fold caliper at a depth of 1 cm</a:t>
            </a:r>
          </a:p>
          <a:p>
            <a:r>
              <a:rPr lang="en-US" dirty="0" smtClean="0"/>
              <a:t>Hold this position for 3 to 4 seconds</a:t>
            </a:r>
          </a:p>
          <a:p>
            <a:r>
              <a:rPr lang="en-US" dirty="0" smtClean="0"/>
              <a:t>Take three measurements for accuracy</a:t>
            </a:r>
          </a:p>
          <a:p>
            <a:r>
              <a:rPr lang="en-US" dirty="0" smtClean="0"/>
              <a:t>Provide the actual skin-fold thickness in mm</a:t>
            </a:r>
          </a:p>
          <a:p>
            <a:endParaRPr lang="en-US" dirty="0"/>
          </a:p>
          <a:p>
            <a:r>
              <a:rPr lang="en-US" b="1" dirty="0" smtClean="0"/>
              <a:t>Supra-iliac skin-fold</a:t>
            </a:r>
          </a:p>
          <a:p>
            <a:r>
              <a:rPr lang="en-US" dirty="0"/>
              <a:t>The accessor is positioned </a:t>
            </a:r>
            <a:r>
              <a:rPr lang="en-US" dirty="0" smtClean="0"/>
              <a:t>in front </a:t>
            </a:r>
            <a:r>
              <a:rPr lang="en-US" dirty="0"/>
              <a:t>the subject</a:t>
            </a:r>
          </a:p>
          <a:p>
            <a:r>
              <a:rPr lang="en-US" dirty="0"/>
              <a:t>The </a:t>
            </a:r>
            <a:r>
              <a:rPr lang="en-US" dirty="0" smtClean="0"/>
              <a:t>supra-iliac skin-fold </a:t>
            </a:r>
            <a:r>
              <a:rPr lang="en-US" dirty="0"/>
              <a:t>site is located </a:t>
            </a:r>
            <a:r>
              <a:rPr lang="en-US" dirty="0" smtClean="0"/>
              <a:t>5 </a:t>
            </a:r>
            <a:r>
              <a:rPr lang="en-US" dirty="0"/>
              <a:t>cm </a:t>
            </a:r>
            <a:r>
              <a:rPr lang="en-US" dirty="0" smtClean="0"/>
              <a:t>above the anterior superior iliac spine</a:t>
            </a:r>
          </a:p>
          <a:p>
            <a:r>
              <a:rPr lang="en-US" dirty="0" smtClean="0"/>
              <a:t>The </a:t>
            </a:r>
            <a:r>
              <a:rPr lang="en-US" dirty="0"/>
              <a:t>assessor grasps and lifts the </a:t>
            </a:r>
            <a:r>
              <a:rPr lang="en-US" dirty="0" err="1"/>
              <a:t>subcut</a:t>
            </a:r>
            <a:r>
              <a:rPr lang="en-US" dirty="0"/>
              <a:t>. </a:t>
            </a:r>
            <a:r>
              <a:rPr lang="en-US" dirty="0" smtClean="0"/>
              <a:t>tissue </a:t>
            </a:r>
            <a:r>
              <a:rPr lang="en-US" dirty="0"/>
              <a:t>and skin at a downward angle of 45 degree towards the </a:t>
            </a:r>
            <a:r>
              <a:rPr lang="en-US" dirty="0" smtClean="0"/>
              <a:t>medial </a:t>
            </a:r>
            <a:r>
              <a:rPr lang="en-US" dirty="0"/>
              <a:t>aspect of the body</a:t>
            </a:r>
          </a:p>
          <a:p>
            <a:r>
              <a:rPr lang="en-US" dirty="0"/>
              <a:t>Hold the pincers of the skin-fold caliper at a depth of 1 cm</a:t>
            </a:r>
          </a:p>
        </p:txBody>
      </p:sp>
    </p:spTree>
    <p:extLst>
      <p:ext uri="{BB962C8B-B14F-4D97-AF65-F5344CB8AC3E}">
        <p14:creationId xmlns:p14="http://schemas.microsoft.com/office/powerpoint/2010/main" val="361866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24114"/>
            <a:ext cx="8946541" cy="5624285"/>
          </a:xfrm>
        </p:spPr>
        <p:txBody>
          <a:bodyPr/>
          <a:lstStyle/>
          <a:p>
            <a:r>
              <a:rPr lang="en-US" dirty="0"/>
              <a:t>Hold this position for 3 to 4 seconds</a:t>
            </a:r>
          </a:p>
          <a:p>
            <a:r>
              <a:rPr lang="en-US" dirty="0"/>
              <a:t>Take three measurements for accuracy</a:t>
            </a:r>
          </a:p>
          <a:p>
            <a:r>
              <a:rPr lang="en-US" dirty="0"/>
              <a:t>Provide the actual skin-fold thickness in mm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23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422400"/>
                <a:ext cx="8946541" cy="4825999"/>
              </a:xfrm>
            </p:spPr>
            <p:txBody>
              <a:bodyPr/>
              <a:lstStyle/>
              <a:p>
                <a:r>
                  <a:rPr lang="en-US" dirty="0" smtClean="0"/>
                  <a:t>Body Mass Index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𝐵𝑀𝐼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𝑊𝑒𝑖𝑔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𝐻𝑒𝑖𝑔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This ratio is expressed in Kg/m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and provides a rough estimation of the body mass status of the individual in relation to his/her height</a:t>
                </a:r>
              </a:p>
              <a:p>
                <a:pPr>
                  <a:buSzTx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chemeClr val="tx2"/>
                    </a:solidFill>
                  </a:rPr>
                  <a:t>BMI  </a:t>
                </a:r>
                <a:r>
                  <a:rPr lang="en-US" altLang="en-US" dirty="0">
                    <a:solidFill>
                      <a:schemeClr val="tx2"/>
                    </a:solidFill>
                    <a:cs typeface="Tahoma" panose="020B0604030504040204" pitchFamily="34" charset="0"/>
                  </a:rPr>
                  <a:t>&lt; 18.5    =  Under Weight</a:t>
                </a:r>
              </a:p>
              <a:p>
                <a:pPr>
                  <a:buSzTx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chemeClr val="tx2"/>
                    </a:solidFill>
                    <a:cs typeface="Tahoma" panose="020B0604030504040204" pitchFamily="34" charset="0"/>
                  </a:rPr>
                  <a:t>BMI  18.5-24.5= Healthy weight range</a:t>
                </a:r>
              </a:p>
              <a:p>
                <a:pPr>
                  <a:buSzTx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chemeClr val="tx2"/>
                    </a:solidFill>
                    <a:cs typeface="Tahoma" panose="020B0604030504040204" pitchFamily="34" charset="0"/>
                  </a:rPr>
                  <a:t>BMI  25-30 	  = Overweight (grade 1</a:t>
                </a:r>
              </a:p>
              <a:p>
                <a:pPr>
                  <a:buNone/>
                </a:pPr>
                <a:r>
                  <a:rPr lang="en-US" altLang="en-US" dirty="0">
                    <a:solidFill>
                      <a:schemeClr val="tx2"/>
                    </a:solidFill>
                    <a:cs typeface="Tahoma" panose="020B0604030504040204" pitchFamily="34" charset="0"/>
                  </a:rPr>
                  <a:t>                              obesity)</a:t>
                </a:r>
              </a:p>
              <a:p>
                <a:pPr>
                  <a:buSzTx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chemeClr val="tx2"/>
                    </a:solidFill>
                    <a:cs typeface="Tahoma" panose="020B0604030504040204" pitchFamily="34" charset="0"/>
                  </a:rPr>
                  <a:t>BMI  &gt;30-40  = Obese (grade 2 obesity)</a:t>
                </a:r>
              </a:p>
              <a:p>
                <a:pPr>
                  <a:buSzTx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chemeClr val="tx2"/>
                    </a:solidFill>
                    <a:cs typeface="Tahoma" panose="020B0604030504040204" pitchFamily="34" charset="0"/>
                  </a:rPr>
                  <a:t>BMI &gt;40        =Very obese (morbid or</a:t>
                </a:r>
              </a:p>
              <a:p>
                <a:pPr>
                  <a:buNone/>
                </a:pPr>
                <a:r>
                  <a:rPr lang="en-US" altLang="en-US" dirty="0">
                    <a:solidFill>
                      <a:schemeClr val="tx2"/>
                    </a:solidFill>
                    <a:cs typeface="Tahoma" panose="020B0604030504040204" pitchFamily="34" charset="0"/>
                  </a:rPr>
                  <a:t>                             grade 3 obesity)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422400"/>
                <a:ext cx="8946541" cy="4825999"/>
              </a:xfrm>
              <a:blipFill rotWithShape="0">
                <a:blip r:embed="rId2"/>
                <a:stretch>
                  <a:fillRect l="-613" t="-631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943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99" y="875845"/>
            <a:ext cx="7756446" cy="5326172"/>
          </a:xfrm>
        </p:spPr>
      </p:pic>
    </p:spTree>
    <p:extLst>
      <p:ext uri="{BB962C8B-B14F-4D97-AF65-F5344CB8AC3E}">
        <p14:creationId xmlns:p14="http://schemas.microsoft.com/office/powerpoint/2010/main" val="3268723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Waist-to-Hip Circumference Ratio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𝑹𝒂𝒕𝒊𝒐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𝑾𝒂𝒊𝒔𝒕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𝑯𝒊𝒑𝒔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r>
                  <a:rPr lang="en-US" dirty="0" smtClean="0"/>
                  <a:t>An indicator of the pattern of distribution of subcutaneous adipose tissues</a:t>
                </a:r>
              </a:p>
              <a:p>
                <a:r>
                  <a:rPr lang="en-US" dirty="0" smtClean="0"/>
                  <a:t>Distribution of fat is an important indicator of CHD (coronary heart disease)</a:t>
                </a:r>
              </a:p>
              <a:p>
                <a:r>
                  <a:rPr lang="en-US" dirty="0" smtClean="0"/>
                  <a:t>Men generally have a higher ratio than women</a:t>
                </a:r>
              </a:p>
              <a:p>
                <a:r>
                  <a:rPr lang="en-US" dirty="0" smtClean="0"/>
                  <a:t>Women 0.85-1.7 (high risk) and &lt;0.85 (low risk)</a:t>
                </a:r>
              </a:p>
              <a:p>
                <a:r>
                  <a:rPr lang="en-US" dirty="0" smtClean="0"/>
                  <a:t>Men 0.95-1.9 (high risk) and &lt;0.95 (low risk)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859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in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Weight and Height are the primary anthropometric values monitored in adults</a:t>
            </a:r>
          </a:p>
          <a:p>
            <a:pPr algn="just"/>
            <a:r>
              <a:rPr lang="en-US" dirty="0" smtClean="0"/>
              <a:t>Weight changes must be evaluated carefully during illness: although unintentional weight loss can indicate malnutrition, weight gain may result from fluid retention rather than </a:t>
            </a:r>
            <a:r>
              <a:rPr lang="en-US" dirty="0" err="1" smtClean="0"/>
              <a:t>overnutrition</a:t>
            </a:r>
            <a:endParaRPr lang="en-US" dirty="0" smtClean="0"/>
          </a:p>
          <a:p>
            <a:pPr algn="just"/>
            <a:r>
              <a:rPr lang="en-US" dirty="0" smtClean="0"/>
              <a:t>Fluid retention often accompanies worsening disease in patients with heart failure, liver cirrhosis, and kidney failure, and it can mask the weight loss associated with PEM</a:t>
            </a:r>
          </a:p>
          <a:p>
            <a:pPr algn="just"/>
            <a:r>
              <a:rPr lang="en-US" dirty="0" smtClean="0"/>
              <a:t>In assessing the significance of weight loss, the rate should be considered as well as the amount: an involuntary weight loss of more than 10% within a six month period suggests risk of PEM</a:t>
            </a:r>
          </a:p>
          <a:p>
            <a:pPr algn="just"/>
            <a:r>
              <a:rPr lang="en-US" dirty="0" smtClean="0"/>
              <a:t>Certain types of medications can also contribute to weight changes </a:t>
            </a:r>
          </a:p>
        </p:txBody>
      </p:sp>
    </p:spTree>
    <p:extLst>
      <p:ext uri="{BB962C8B-B14F-4D97-AF65-F5344CB8AC3E}">
        <p14:creationId xmlns:p14="http://schemas.microsoft.com/office/powerpoint/2010/main" val="1898595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71278"/>
            <a:ext cx="8946541" cy="5477122"/>
          </a:xfrm>
        </p:spPr>
        <p:txBody>
          <a:bodyPr/>
          <a:lstStyle/>
          <a:p>
            <a:r>
              <a:rPr lang="en-US" dirty="0" smtClean="0"/>
              <a:t>To assess the degree of nutritional risk associated with illness, weight data are often expressed as “percent of ideal body weight” (%IBW) or “percent of usual body weight” (%UBW)</a:t>
            </a:r>
          </a:p>
          <a:p>
            <a:r>
              <a:rPr lang="en-US" dirty="0" smtClean="0"/>
              <a:t>Because a healthy body weight usually falls within a BMI range of 18.5 and 24.9, an “ideal weight” can be found using a BMI table or </a:t>
            </a:r>
            <a:r>
              <a:rPr lang="en-US" dirty="0" smtClean="0"/>
              <a:t>graph</a:t>
            </a:r>
          </a:p>
          <a:p>
            <a:r>
              <a:rPr lang="en-US" dirty="0"/>
              <a:t>The %IBW is not as </a:t>
            </a:r>
            <a:r>
              <a:rPr lang="en-US" dirty="0" smtClean="0"/>
              <a:t>useful </a:t>
            </a:r>
            <a:r>
              <a:rPr lang="en-US" dirty="0"/>
              <a:t>as the %UBW for interpreting weight changes that occur in underweight, overweight, or obese </a:t>
            </a:r>
            <a:r>
              <a:rPr lang="en-US" dirty="0" smtClean="0"/>
              <a:t>individuals</a:t>
            </a:r>
          </a:p>
          <a:p>
            <a:r>
              <a:rPr lang="en-US" dirty="0"/>
              <a:t>In underweight patients, the %IBW can overestimate the degree of weight loss due to illness. In overweight or obese patients, the weight loss resulting from illness may be overlooked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16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13467"/>
            <a:ext cx="8946541" cy="4334932"/>
          </a:xfrm>
        </p:spPr>
        <p:txBody>
          <a:bodyPr/>
          <a:lstStyle/>
          <a:p>
            <a:r>
              <a:rPr lang="en-US" dirty="0"/>
              <a:t>Many of the illnesses </a:t>
            </a:r>
            <a:r>
              <a:rPr lang="en-US" dirty="0" smtClean="0"/>
              <a:t>are </a:t>
            </a:r>
            <a:r>
              <a:rPr lang="en-US" dirty="0"/>
              <a:t>associated with losses in muscle tissue that resist nutrition </a:t>
            </a:r>
            <a:r>
              <a:rPr lang="en-US" dirty="0" smtClean="0"/>
              <a:t>intervention</a:t>
            </a:r>
          </a:p>
          <a:p>
            <a:r>
              <a:rPr lang="en-US" dirty="0" smtClean="0"/>
              <a:t>In </a:t>
            </a:r>
            <a:r>
              <a:rPr lang="en-US" dirty="0"/>
              <a:t>addition, losses in both muscle tissue and height are common with aging even though body weights may remain </a:t>
            </a:r>
            <a:r>
              <a:rPr lang="en-US" dirty="0" smtClean="0"/>
              <a:t>stable</a:t>
            </a:r>
          </a:p>
          <a:p>
            <a:r>
              <a:rPr lang="en-US" dirty="0" smtClean="0"/>
              <a:t>Thus</a:t>
            </a:r>
            <a:r>
              <a:rPr lang="en-US" dirty="0"/>
              <a:t>, health practitioners may utilize skinfold and limb circumference </a:t>
            </a:r>
            <a:r>
              <a:rPr lang="en-US" dirty="0" smtClean="0"/>
              <a:t>measurements </a:t>
            </a:r>
            <a:r>
              <a:rPr lang="en-US" dirty="0"/>
              <a:t>to evaluate body composition changes that need to be addressed in the treatment plan.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41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51" y="2354224"/>
            <a:ext cx="8947150" cy="2407258"/>
          </a:xfrm>
        </p:spPr>
      </p:pic>
    </p:spTree>
    <p:extLst>
      <p:ext uri="{BB962C8B-B14F-4D97-AF65-F5344CB8AC3E}">
        <p14:creationId xmlns:p14="http://schemas.microsoft.com/office/powerpoint/2010/main" val="1429771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2" y="914401"/>
            <a:ext cx="10026595" cy="5159128"/>
          </a:xfrm>
        </p:spPr>
      </p:pic>
    </p:spTree>
    <p:extLst>
      <p:ext uri="{BB962C8B-B14F-4D97-AF65-F5344CB8AC3E}">
        <p14:creationId xmlns:p14="http://schemas.microsoft.com/office/powerpoint/2010/main" val="375851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019" y="641024"/>
            <a:ext cx="8946541" cy="5720498"/>
          </a:xfrm>
        </p:spPr>
        <p:txBody>
          <a:bodyPr/>
          <a:lstStyle/>
          <a:p>
            <a:pPr algn="just"/>
            <a:r>
              <a:rPr lang="en-US" dirty="0" smtClean="0"/>
              <a:t>To develop health care programs that meet the community needs which are defined by the assessment</a:t>
            </a:r>
          </a:p>
          <a:p>
            <a:pPr algn="just"/>
            <a:r>
              <a:rPr lang="en-US" dirty="0" smtClean="0"/>
              <a:t>To measure the effectiveness of nutritional programs &amp; interventions once initiated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767054"/>
            <a:ext cx="9404723" cy="2655735"/>
          </a:xfrm>
        </p:spPr>
        <p:txBody>
          <a:bodyPr/>
          <a:lstStyle/>
          <a:p>
            <a:r>
              <a:rPr lang="en-US" dirty="0" smtClean="0"/>
              <a:t>                      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6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Nutritional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554664"/>
            <a:ext cx="8946541" cy="3693736"/>
          </a:xfrm>
        </p:spPr>
        <p:txBody>
          <a:bodyPr/>
          <a:lstStyle/>
          <a:p>
            <a:pPr algn="just"/>
            <a:r>
              <a:rPr lang="en-US" dirty="0" smtClean="0"/>
              <a:t>Nutrition is assessed by two types of methods; direct and indirect</a:t>
            </a:r>
          </a:p>
          <a:p>
            <a:pPr algn="just"/>
            <a:r>
              <a:rPr lang="en-US" dirty="0" smtClean="0"/>
              <a:t>The direct methods deal with the individual and measure objective criteria</a:t>
            </a:r>
          </a:p>
          <a:p>
            <a:pPr algn="just"/>
            <a:r>
              <a:rPr lang="en-US" dirty="0" smtClean="0"/>
              <a:t>The indirect methods use community health indices that reflect nutritional influences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Methods of </a:t>
            </a:r>
            <a:r>
              <a:rPr lang="en-US" smtClean="0"/>
              <a:t>Nutritional Assessment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These are summarized as </a:t>
            </a:r>
            <a:r>
              <a:rPr lang="en-US" b="1" dirty="0" smtClean="0"/>
              <a:t>ABCD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algn="just"/>
            <a:r>
              <a:rPr lang="en-US" dirty="0" smtClean="0"/>
              <a:t>Anthropometric methods</a:t>
            </a:r>
          </a:p>
          <a:p>
            <a:pPr algn="just"/>
            <a:r>
              <a:rPr lang="en-US" dirty="0" smtClean="0"/>
              <a:t>Biochemical, Laboratory methods</a:t>
            </a:r>
          </a:p>
          <a:p>
            <a:pPr algn="just"/>
            <a:r>
              <a:rPr lang="en-US" dirty="0" smtClean="0"/>
              <a:t>Clinical methods</a:t>
            </a:r>
          </a:p>
          <a:p>
            <a:pPr algn="just"/>
            <a:r>
              <a:rPr lang="en-US" dirty="0" smtClean="0"/>
              <a:t>Dietary evaluation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Methods of Nutritional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These include three categories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Ecological variables, including crop production</a:t>
            </a:r>
          </a:p>
          <a:p>
            <a:pPr algn="just"/>
            <a:r>
              <a:rPr lang="en-US" dirty="0" smtClean="0"/>
              <a:t>Economic factors, e.g. per capita income, population density &amp; social habits</a:t>
            </a:r>
          </a:p>
          <a:p>
            <a:pPr algn="just"/>
            <a:r>
              <a:rPr lang="en-US" dirty="0" smtClean="0"/>
              <a:t>Vital health statistics particularly infant &amp; under 5 mortality and fertility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Anthropometric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Anthropometry (from Greek </a:t>
            </a:r>
            <a:r>
              <a:rPr lang="en-US" dirty="0"/>
              <a:t>Anthropos - "man" and </a:t>
            </a:r>
            <a:r>
              <a:rPr lang="en-US" dirty="0" err="1"/>
              <a:t>Metron</a:t>
            </a:r>
            <a:r>
              <a:rPr lang="en-US" dirty="0"/>
              <a:t> - "measurement</a:t>
            </a:r>
            <a:r>
              <a:rPr lang="en-US" dirty="0" smtClean="0"/>
              <a:t>”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is the measurement of body height, weight &amp; </a:t>
            </a:r>
            <a:r>
              <a:rPr lang="en-US" altLang="en-US" dirty="0" smtClean="0">
                <a:solidFill>
                  <a:schemeClr val="tx2"/>
                </a:solidFill>
              </a:rPr>
              <a:t>proportions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It is the single most portable, universally applicable, inexpensive and non-invasive technique for assessing the size, proportions and composition of the human body</a:t>
            </a:r>
            <a:endParaRPr lang="ar-SA" altLang="en-US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It </a:t>
            </a:r>
            <a:r>
              <a:rPr lang="en-US" altLang="en-US" dirty="0">
                <a:solidFill>
                  <a:schemeClr val="tx2"/>
                </a:solidFill>
              </a:rPr>
              <a:t>is used to evaluate both under &amp; over </a:t>
            </a:r>
            <a:r>
              <a:rPr lang="en-US" altLang="en-US" dirty="0" smtClean="0">
                <a:solidFill>
                  <a:schemeClr val="tx2"/>
                </a:solidFill>
              </a:rPr>
              <a:t>nutrition</a:t>
            </a:r>
            <a:endParaRPr lang="en-US" altLang="en-US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The measured values reflects the current nutritional status &amp; don’t differentiate between acute &amp; chronic </a:t>
            </a:r>
            <a:r>
              <a:rPr lang="en-US" altLang="en-US" dirty="0" smtClean="0">
                <a:solidFill>
                  <a:schemeClr val="tx2"/>
                </a:solidFill>
              </a:rPr>
              <a:t>changes</a:t>
            </a:r>
            <a:endParaRPr lang="en-US" altLang="en-US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ANTHROPOMETRY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79666"/>
            <a:ext cx="8946541" cy="4768734"/>
          </a:xfrm>
        </p:spPr>
        <p:txBody>
          <a:bodyPr>
            <a:normAutofit/>
          </a:bodyPr>
          <a:lstStyle/>
          <a:p>
            <a:r>
              <a:rPr lang="en-US" sz="2400" dirty="0"/>
              <a:t>Objective with high specificity &amp; sensitivity</a:t>
            </a:r>
          </a:p>
          <a:p>
            <a:r>
              <a:rPr lang="en-US" sz="2400" dirty="0"/>
              <a:t>Measures many variables of nutritional significance (</a:t>
            </a:r>
            <a:r>
              <a:rPr lang="en-US" sz="2400" dirty="0" err="1"/>
              <a:t>Ht</a:t>
            </a:r>
            <a:r>
              <a:rPr lang="en-US" sz="2400" dirty="0"/>
              <a:t>, </a:t>
            </a:r>
            <a:r>
              <a:rPr lang="en-US" sz="2400" dirty="0" err="1"/>
              <a:t>Wt</a:t>
            </a:r>
            <a:r>
              <a:rPr lang="en-US" sz="2400" dirty="0"/>
              <a:t>, MAC, HC, skin fold thickness, waist &amp; hip ratio &amp; BMI).</a:t>
            </a:r>
          </a:p>
          <a:p>
            <a:r>
              <a:rPr lang="en-US" sz="2400" dirty="0"/>
              <a:t>Readings are numerical &amp; gradable on standard growth charts</a:t>
            </a:r>
          </a:p>
          <a:p>
            <a:r>
              <a:rPr lang="en-US" sz="2400" dirty="0"/>
              <a:t>Readings are reproducible. </a:t>
            </a:r>
          </a:p>
          <a:p>
            <a:r>
              <a:rPr lang="en-US" sz="2400" dirty="0"/>
              <a:t>Non-expensive &amp; need minimal training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503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Anthropometry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Inter-observers errors in measurement</a:t>
            </a:r>
          </a:p>
          <a:p>
            <a:endParaRPr lang="en-US" sz="2400" dirty="0"/>
          </a:p>
          <a:p>
            <a:r>
              <a:rPr lang="en-US" sz="2400" dirty="0"/>
              <a:t>Limited nutritional diagnosis</a:t>
            </a:r>
          </a:p>
          <a:p>
            <a:endParaRPr lang="en-US" sz="2400" dirty="0"/>
          </a:p>
          <a:p>
            <a:r>
              <a:rPr lang="en-US" sz="2400" dirty="0"/>
              <a:t>Problems with reference standards, i.e. local versus international standards.</a:t>
            </a:r>
          </a:p>
          <a:p>
            <a:endParaRPr lang="en-US" sz="2400" dirty="0"/>
          </a:p>
          <a:p>
            <a:r>
              <a:rPr lang="en-US" sz="2400" dirty="0"/>
              <a:t>Arbitrary statistical cut-off levels for what considered as abnormal values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05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2370</TotalTime>
  <Words>1606</Words>
  <Application>Microsoft Office PowerPoint</Application>
  <PresentationFormat>Widescreen</PresentationFormat>
  <Paragraphs>180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Cambria Math</vt:lpstr>
      <vt:lpstr>Century Gothic</vt:lpstr>
      <vt:lpstr>Tahoma</vt:lpstr>
      <vt:lpstr>Times New Roman</vt:lpstr>
      <vt:lpstr>Wingdings</vt:lpstr>
      <vt:lpstr>Wingdings 3</vt:lpstr>
      <vt:lpstr>Ion</vt:lpstr>
      <vt:lpstr>Lecture 7 Nutrition Assessment </vt:lpstr>
      <vt:lpstr>Nutrition Assessment </vt:lpstr>
      <vt:lpstr>PowerPoint Presentation</vt:lpstr>
      <vt:lpstr>Methods of Nutritional Assessment</vt:lpstr>
      <vt:lpstr>Direct Methods of Nutritional Assessment</vt:lpstr>
      <vt:lpstr>Indirect Methods of Nutritional Assessment</vt:lpstr>
      <vt:lpstr>Anthropometric Methods</vt:lpstr>
      <vt:lpstr>ADVANTAGES OF ANTHROPOMETRY</vt:lpstr>
      <vt:lpstr>Limitations of Anthropometry</vt:lpstr>
      <vt:lpstr>PowerPoint Presentation</vt:lpstr>
      <vt:lpstr>Height</vt:lpstr>
      <vt:lpstr>PowerPoint Presentation</vt:lpstr>
      <vt:lpstr>Weight / Mass</vt:lpstr>
      <vt:lpstr>Circumference </vt:lpstr>
      <vt:lpstr>PowerPoint Presentation</vt:lpstr>
      <vt:lpstr>Skin-fold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BMI</vt:lpstr>
      <vt:lpstr>PowerPoint Presentation</vt:lpstr>
      <vt:lpstr>Ratios</vt:lpstr>
      <vt:lpstr>Assessment in adults</vt:lpstr>
      <vt:lpstr>PowerPoint Presentation</vt:lpstr>
      <vt:lpstr>PowerPoint Presentation</vt:lpstr>
      <vt:lpstr>PowerPoint Presentation</vt:lpstr>
      <vt:lpstr>PowerPoint Presentation</vt:lpstr>
      <vt:lpstr>                      Thank You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 Nutrition Assessment </dc:title>
  <dc:creator>umar farooq</dc:creator>
  <cp:lastModifiedBy>umar farooq</cp:lastModifiedBy>
  <cp:revision>47</cp:revision>
  <dcterms:created xsi:type="dcterms:W3CDTF">2017-03-25T02:19:12Z</dcterms:created>
  <dcterms:modified xsi:type="dcterms:W3CDTF">2018-02-14T06:16:06Z</dcterms:modified>
</cp:coreProperties>
</file>