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15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28800" y="1600200"/>
            <a:ext cx="5715000" cy="360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267200" y="3962400"/>
            <a:ext cx="1143000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7176" y="244805"/>
            <a:ext cx="554672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112875"/>
            <a:ext cx="8645525" cy="446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1586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6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8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9717" y="2058746"/>
            <a:ext cx="3023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1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</a:rPr>
              <a:t>Solar</a:t>
            </a:r>
            <a:r>
              <a:rPr u="heavy" spc="-25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</a:rPr>
              <a:t> </a:t>
            </a:r>
            <a:r>
              <a:rPr u="heavy" spc="10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</a:rPr>
              <a:t>Energy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58766" y="3278251"/>
            <a:ext cx="350456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-434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&amp;</a:t>
            </a: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marL="567055">
              <a:lnSpc>
                <a:spcPct val="100000"/>
              </a:lnSpc>
            </a:pPr>
            <a:r>
              <a:rPr sz="4000" b="1" u="heavy" spc="1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Solar</a:t>
            </a:r>
            <a:r>
              <a:rPr sz="4000" b="1" u="heavy" spc="-24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229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Panels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53000" y="1524000"/>
            <a:ext cx="28956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3962400"/>
            <a:ext cx="3505200" cy="2129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5228215"/>
            <a:ext cx="6073775" cy="940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1300"/>
              </a:spcBef>
              <a:buFont typeface="Wingdings"/>
              <a:buChar char=""/>
              <a:tabLst>
                <a:tab pos="191135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High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amount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of</a:t>
            </a:r>
            <a:r>
              <a:rPr sz="20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Silicon.</a:t>
            </a:r>
            <a:endParaRPr sz="20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91135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High embodied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energy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(total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energy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required to</a:t>
            </a:r>
            <a:r>
              <a:rPr sz="2000" spc="-1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produce).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81800" y="1828800"/>
            <a:ext cx="1676400" cy="3305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300"/>
              </a:spcBef>
              <a:buSzPct val="90000"/>
              <a:buFont typeface="Wingdings"/>
              <a:buChar char=""/>
              <a:tabLst>
                <a:tab pos="172720" algn="l"/>
              </a:tabLst>
            </a:pPr>
            <a:r>
              <a:rPr dirty="0"/>
              <a:t>Since they are cut from single </a:t>
            </a:r>
            <a:r>
              <a:rPr spc="-5" dirty="0"/>
              <a:t>crystal, </a:t>
            </a:r>
            <a:r>
              <a:rPr dirty="0"/>
              <a:t>they gives the </a:t>
            </a:r>
            <a:r>
              <a:rPr spc="-5" dirty="0"/>
              <a:t>module </a:t>
            </a:r>
            <a:r>
              <a:rPr dirty="0"/>
              <a:t>a uniform</a:t>
            </a:r>
            <a:r>
              <a:rPr spc="-165" dirty="0"/>
              <a:t> </a:t>
            </a:r>
            <a:r>
              <a:rPr dirty="0"/>
              <a:t>appearance.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b="1" u="heavy" dirty="0"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Advantages:</a:t>
            </a: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91135" algn="l"/>
              </a:tabLst>
            </a:pPr>
            <a:r>
              <a:rPr dirty="0"/>
              <a:t>Highest </a:t>
            </a:r>
            <a:r>
              <a:rPr spc="-5" dirty="0"/>
              <a:t>efficient module till </a:t>
            </a:r>
            <a:r>
              <a:rPr spc="5" dirty="0"/>
              <a:t>now </a:t>
            </a:r>
            <a:r>
              <a:rPr dirty="0"/>
              <a:t>with</a:t>
            </a:r>
            <a:r>
              <a:rPr spc="-145" dirty="0"/>
              <a:t> </a:t>
            </a:r>
            <a:r>
              <a:rPr spc="-5" dirty="0"/>
              <a:t>efficiency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/>
              <a:t>between 13 to</a:t>
            </a:r>
            <a:r>
              <a:rPr spc="-55" dirty="0"/>
              <a:t> </a:t>
            </a:r>
            <a:r>
              <a:rPr dirty="0"/>
              <a:t>21%.</a:t>
            </a: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91135" algn="l"/>
              </a:tabLst>
            </a:pPr>
            <a:r>
              <a:rPr spc="-5" dirty="0"/>
              <a:t>Commonly available </a:t>
            </a:r>
            <a:r>
              <a:rPr dirty="0"/>
              <a:t>in the</a:t>
            </a:r>
            <a:r>
              <a:rPr spc="-55" dirty="0"/>
              <a:t> </a:t>
            </a:r>
            <a:r>
              <a:rPr spc="-5" dirty="0"/>
              <a:t>market.</a:t>
            </a: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91135" algn="l"/>
              </a:tabLst>
            </a:pPr>
            <a:r>
              <a:rPr dirty="0"/>
              <a:t>Greater heat</a:t>
            </a:r>
            <a:r>
              <a:rPr spc="-50" dirty="0"/>
              <a:t> </a:t>
            </a:r>
            <a:r>
              <a:rPr dirty="0"/>
              <a:t>resistance.</a:t>
            </a:r>
          </a:p>
          <a:p>
            <a:pPr marL="175260" indent="-16256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175895" algn="l"/>
              </a:tabLst>
            </a:pPr>
            <a:r>
              <a:rPr dirty="0"/>
              <a:t>Acquire </a:t>
            </a:r>
            <a:r>
              <a:rPr spc="-10" dirty="0"/>
              <a:t>small </a:t>
            </a:r>
            <a:r>
              <a:rPr dirty="0"/>
              <a:t>area where ever</a:t>
            </a:r>
            <a:r>
              <a:rPr spc="-75" dirty="0"/>
              <a:t> </a:t>
            </a:r>
            <a:r>
              <a:rPr dirty="0"/>
              <a:t>placed.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b="1" u="heavy" dirty="0"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Disadvantages:</a:t>
            </a: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91135" algn="l"/>
              </a:tabLst>
            </a:pPr>
            <a:r>
              <a:rPr dirty="0"/>
              <a:t>More expensive to</a:t>
            </a:r>
            <a:r>
              <a:rPr spc="-80" dirty="0"/>
              <a:t> </a:t>
            </a:r>
            <a:r>
              <a:rPr dirty="0"/>
              <a:t>produce.</a:t>
            </a:r>
          </a:p>
          <a:p>
            <a:pPr marR="535940" algn="r">
              <a:lnSpc>
                <a:spcPct val="100000"/>
              </a:lnSpc>
              <a:spcBef>
                <a:spcPts val="380"/>
              </a:spcBef>
            </a:pPr>
            <a:r>
              <a:rPr sz="1800" u="sng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Si </a:t>
            </a:r>
            <a:r>
              <a:rPr sz="180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boule </a:t>
            </a:r>
            <a:r>
              <a:rPr sz="1800" u="sng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for</a:t>
            </a:r>
            <a:r>
              <a:rPr sz="1800" u="sng" spc="-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4611" y="5551119"/>
            <a:ext cx="2122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production of</a:t>
            </a:r>
            <a:r>
              <a:rPr sz="1800" u="sng" spc="-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4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wafers.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2897" y="473405"/>
            <a:ext cx="832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Solar Panel </a:t>
            </a:r>
            <a:r>
              <a:rPr b="0" dirty="0">
                <a:latin typeface="Times New Roman"/>
                <a:cs typeface="Times New Roman"/>
              </a:rPr>
              <a:t>Manufacturing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Technologies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140" y="1043686"/>
            <a:ext cx="8446770" cy="37750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Poly-Si Solar</a:t>
            </a:r>
            <a:r>
              <a:rPr sz="1800" b="1" u="heavy" spc="-8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Panels:</a:t>
            </a:r>
            <a:endParaRPr sz="1800">
              <a:latin typeface="Times New Roman"/>
              <a:cs typeface="Times New Roman"/>
            </a:endParaRPr>
          </a:p>
          <a:p>
            <a:pPr marL="12700" marR="602615">
              <a:lnSpc>
                <a:spcPct val="150000"/>
              </a:lnSpc>
              <a:buFont typeface="Wingdings"/>
              <a:buChar char=""/>
              <a:tabLst>
                <a:tab pos="1727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Polycrystalline (or multicrystalline)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are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composed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a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different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crystals, fused together to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make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 single</a:t>
            </a:r>
            <a:r>
              <a:rPr sz="1800" spc="-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buFont typeface="Wingdings"/>
              <a:buChar char=""/>
              <a:tabLst>
                <a:tab pos="23114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Poly-Si solar panels have a non-uniform texture due to visible crystal grain present due</a:t>
            </a:r>
            <a:r>
              <a:rPr sz="1800" spc="-1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  manufacturing</a:t>
            </a:r>
            <a:r>
              <a:rPr sz="18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process.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Advantages: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Good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efficiency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between 14 to</a:t>
            </a:r>
            <a:r>
              <a:rPr sz="18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16%.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Cost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effective</a:t>
            </a:r>
            <a:r>
              <a:rPr sz="1800" spc="-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manufacture.</a:t>
            </a:r>
            <a:endParaRPr sz="1800">
              <a:latin typeface="Times New Roman"/>
              <a:cs typeface="Times New Roman"/>
            </a:endParaRPr>
          </a:p>
          <a:p>
            <a:pPr marL="117475" indent="-10477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18110" algn="l"/>
              </a:tabLst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Commonly 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Available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 the</a:t>
            </a:r>
            <a:r>
              <a:rPr sz="1800" spc="-1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market.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7800" y="3124200"/>
            <a:ext cx="3041015" cy="2386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13628" y="5657799"/>
            <a:ext cx="2943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Visible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crystal 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grain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in</a:t>
            </a:r>
            <a:r>
              <a:rPr sz="1800" u="sng" spc="-1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poly-Si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2897" y="397205"/>
            <a:ext cx="832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Solar Panel </a:t>
            </a:r>
            <a:r>
              <a:rPr b="0" dirty="0">
                <a:latin typeface="Times New Roman"/>
                <a:cs typeface="Times New Roman"/>
              </a:rPr>
              <a:t>Manufacturing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Technologies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875555"/>
            <a:ext cx="6018530" cy="259524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Disadvantages:</a:t>
            </a:r>
            <a:endParaRPr sz="2000">
              <a:latin typeface="Times New Roman"/>
              <a:cs typeface="Times New Roman"/>
            </a:endParaRPr>
          </a:p>
          <a:p>
            <a:pPr marL="172720" indent="-160020">
              <a:lnSpc>
                <a:spcPct val="100000"/>
              </a:lnSpc>
              <a:spcBef>
                <a:spcPts val="1135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Not as efficient as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Mono-Si.</a:t>
            </a:r>
            <a:endParaRPr sz="1800">
              <a:latin typeface="Times New Roman"/>
              <a:cs typeface="Times New Roman"/>
            </a:endParaRPr>
          </a:p>
          <a:p>
            <a:pPr marL="172720" indent="-16002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Large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amount 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Si.</a:t>
            </a:r>
            <a:endParaRPr sz="1800">
              <a:latin typeface="Times New Roman"/>
              <a:cs typeface="Times New Roman"/>
            </a:endParaRPr>
          </a:p>
          <a:p>
            <a:pPr marL="117475" indent="-104775">
              <a:lnSpc>
                <a:spcPct val="100000"/>
              </a:lnSpc>
              <a:spcBef>
                <a:spcPts val="1085"/>
              </a:spcBef>
              <a:buFont typeface="Wingdings"/>
              <a:buChar char=""/>
              <a:tabLst>
                <a:tab pos="11811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High Embodied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115863"/>
                </a:solidFill>
                <a:latin typeface="Times New Roman"/>
                <a:cs typeface="Times New Roman"/>
              </a:rPr>
              <a:t>Energy.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Visible </a:t>
            </a:r>
            <a:r>
              <a:rPr sz="20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difference </a:t>
            </a: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between Mono-Si and Poly-Si</a:t>
            </a:r>
            <a:r>
              <a:rPr sz="2000" b="1" u="heavy" spc="-16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Panels: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3540" y="3451733"/>
            <a:ext cx="596074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Mono-Si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solar cells are of dark color and the corners of the</a:t>
            </a:r>
            <a:r>
              <a:rPr sz="1800" spc="3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cells  are usually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missing whereas 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poly-Si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panels are of dark</a:t>
            </a:r>
            <a:r>
              <a:rPr sz="1800" spc="-9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  <a:p>
            <a:pPr marL="12700" marR="427990">
              <a:lnSpc>
                <a:spcPct val="15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light blue </a:t>
            </a:r>
            <a:r>
              <a:rPr sz="1800" spc="-20" dirty="0">
                <a:solidFill>
                  <a:srgbClr val="115863"/>
                </a:solidFill>
                <a:latin typeface="Times New Roman"/>
                <a:cs typeface="Times New Roman"/>
              </a:rPr>
              <a:t>color.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difference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between the structure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</a:t>
            </a:r>
            <a:r>
              <a:rPr sz="1800" spc="-1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only  due to their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manufacturing</a:t>
            </a:r>
            <a:r>
              <a:rPr sz="18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process.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34200" y="1066800"/>
            <a:ext cx="17526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0" y="4114800"/>
            <a:ext cx="2819400" cy="1905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36054" y="3675964"/>
            <a:ext cx="1475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Mono-Si</a:t>
            </a:r>
            <a:r>
              <a:rPr sz="1800" u="sng" spc="-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Panel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1429" y="6114999"/>
            <a:ext cx="1313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4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Poly-Si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Panel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0497" y="244805"/>
            <a:ext cx="832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Solar Panel </a:t>
            </a:r>
            <a:r>
              <a:rPr b="0" dirty="0">
                <a:latin typeface="Times New Roman"/>
                <a:cs typeface="Times New Roman"/>
              </a:rPr>
              <a:t>Manufacturing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Technologies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2897" y="473405"/>
            <a:ext cx="832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Solar Panel </a:t>
            </a:r>
            <a:r>
              <a:rPr b="0" dirty="0">
                <a:latin typeface="Times New Roman"/>
                <a:cs typeface="Times New Roman"/>
              </a:rPr>
              <a:t>Manufacturing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Technologies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1180355"/>
            <a:ext cx="7877809" cy="379095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20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Thin Film </a:t>
            </a: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Solar</a:t>
            </a:r>
            <a:r>
              <a:rPr sz="2000" b="1" u="heavy" spc="-8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Panels: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Made by depositing one or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more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thin layers (thin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film)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photovoltaic material on</a:t>
            </a:r>
            <a:r>
              <a:rPr sz="1800" spc="-1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substrate.</a:t>
            </a:r>
            <a:endParaRPr sz="1800">
              <a:latin typeface="Times New Roman"/>
              <a:cs typeface="Times New Roman"/>
            </a:endParaRPr>
          </a:p>
          <a:p>
            <a:pPr marL="12700" marR="2634615">
              <a:lnSpc>
                <a:spcPct val="150000"/>
              </a:lnSpc>
              <a:buFont typeface="Wingdings"/>
              <a:buChar char=""/>
              <a:tabLst>
                <a:tab pos="17018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Thin Film technology depend upon the 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type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</a:t>
            </a:r>
            <a:r>
              <a:rPr sz="1800" spc="-17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material  used to dope the</a:t>
            </a:r>
            <a:r>
              <a:rPr sz="1800" spc="-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substrate.</a:t>
            </a:r>
            <a:endParaRPr sz="1800">
              <a:latin typeface="Times New Roman"/>
              <a:cs typeface="Times New Roman"/>
            </a:endParaRPr>
          </a:p>
          <a:p>
            <a:pPr marL="12700" marR="2612390">
              <a:lnSpc>
                <a:spcPct val="150000"/>
              </a:lnSpc>
              <a:buFont typeface="Wingdings"/>
              <a:buChar char=""/>
              <a:tabLst>
                <a:tab pos="1727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Cadmium telluride </a:t>
            </a:r>
            <a:r>
              <a:rPr sz="1800" spc="-20" dirty="0">
                <a:solidFill>
                  <a:srgbClr val="115863"/>
                </a:solidFill>
                <a:latin typeface="Times New Roman"/>
                <a:cs typeface="Times New Roman"/>
              </a:rPr>
              <a:t>(CdTe),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copper indium gallium  selenide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(CIGS)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and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amorphous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silicon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(A-Si)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are three  thin-film technologies often used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outdoor</a:t>
            </a:r>
            <a:r>
              <a:rPr sz="1800" spc="-1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photovoltaic  solar power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production.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00750" y="4191000"/>
            <a:ext cx="2838450" cy="2209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9800" y="2168017"/>
            <a:ext cx="2819400" cy="1946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927958"/>
            <a:ext cx="5676900" cy="548322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Amorphous-Si</a:t>
            </a:r>
            <a:r>
              <a:rPr sz="2000" b="1" u="heavy" spc="-7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Panels: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55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Non-crystalline allotrope 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Si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with no definite</a:t>
            </a:r>
            <a:r>
              <a:rPr sz="18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arrangement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atoms.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0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Advantages: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Partially shade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tolerant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More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effective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 hotter</a:t>
            </a:r>
            <a:r>
              <a:rPr sz="18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climate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Uses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less silicon -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low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embodied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energy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No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aluminum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frame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-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low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embodied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energy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Disadvantages:</a:t>
            </a:r>
            <a:endParaRPr sz="1800">
              <a:latin typeface="Times New Roman"/>
              <a:cs typeface="Times New Roman"/>
            </a:endParaRPr>
          </a:p>
          <a:p>
            <a:pPr marL="117475" indent="-10477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1811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Less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efficient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with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efficiency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between 6 to 12%</a:t>
            </a:r>
            <a:r>
              <a:rPr sz="1800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17475" indent="-10477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1811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Less popular - harder to</a:t>
            </a:r>
            <a:r>
              <a:rPr sz="18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replace.</a:t>
            </a:r>
            <a:endParaRPr sz="180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1085"/>
              </a:spcBef>
              <a:buFont typeface="Wingdings"/>
              <a:buChar char=""/>
              <a:tabLst>
                <a:tab pos="170180" algn="l"/>
              </a:tabLst>
            </a:pP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Takes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up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more space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for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same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output</a:t>
            </a:r>
            <a:r>
              <a:rPr sz="1800" spc="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New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technology - less proven</a:t>
            </a:r>
            <a:r>
              <a:rPr sz="18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reliability.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2897" y="473405"/>
            <a:ext cx="832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Solar Panel </a:t>
            </a:r>
            <a:r>
              <a:rPr b="0" dirty="0">
                <a:latin typeface="Times New Roman"/>
                <a:cs typeface="Times New Roman"/>
              </a:rPr>
              <a:t>Manufacturing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Technologies</a:t>
            </a:r>
          </a:p>
        </p:txBody>
      </p:sp>
      <p:sp>
        <p:nvSpPr>
          <p:cNvPr id="8" name="object 8"/>
          <p:cNvSpPr/>
          <p:nvPr/>
        </p:nvSpPr>
        <p:spPr>
          <a:xfrm>
            <a:off x="6096000" y="1524000"/>
            <a:ext cx="2762250" cy="1066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0" y="2743200"/>
            <a:ext cx="3124200" cy="3743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568595"/>
            <a:ext cx="484251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2929255" algn="l"/>
              </a:tabLst>
            </a:pPr>
            <a:r>
              <a:rPr lang="en-US" sz="1200" spc="-105" dirty="0" smtClean="0">
                <a:latin typeface="Georgia"/>
                <a:cs typeface="Georgia"/>
              </a:rPr>
              <a:t>        </a:t>
            </a:r>
            <a:r>
              <a:rPr sz="1200" spc="-105" dirty="0">
                <a:latin typeface="Georgia"/>
                <a:cs typeface="Georgia"/>
              </a:rPr>
              <a:t>	</a:t>
            </a:r>
            <a:r>
              <a:rPr lang="en-US" sz="1200" spc="-20" dirty="0" smtClean="0">
                <a:latin typeface="Georgia"/>
                <a:cs typeface="Georgia"/>
              </a:rPr>
              <a:t>        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1172" y="286003"/>
            <a:ext cx="8313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Times New Roman"/>
                <a:cs typeface="Times New Roman"/>
              </a:rPr>
              <a:t>Comparison </a:t>
            </a:r>
            <a:r>
              <a:rPr sz="3600" b="0" dirty="0">
                <a:latin typeface="Times New Roman"/>
                <a:cs typeface="Times New Roman"/>
              </a:rPr>
              <a:t>of </a:t>
            </a:r>
            <a:r>
              <a:rPr sz="3600" b="0" spc="-5" dirty="0">
                <a:latin typeface="Times New Roman"/>
                <a:cs typeface="Times New Roman"/>
              </a:rPr>
              <a:t>Si </a:t>
            </a:r>
            <a:r>
              <a:rPr sz="3600" b="0" dirty="0">
                <a:latin typeface="Times New Roman"/>
                <a:cs typeface="Times New Roman"/>
              </a:rPr>
              <a:t>on the </a:t>
            </a:r>
            <a:r>
              <a:rPr sz="3600" b="0" spc="-5" dirty="0">
                <a:latin typeface="Times New Roman"/>
                <a:cs typeface="Times New Roman"/>
              </a:rPr>
              <a:t>basis </a:t>
            </a:r>
            <a:r>
              <a:rPr sz="3600" b="0" dirty="0">
                <a:latin typeface="Times New Roman"/>
                <a:cs typeface="Times New Roman"/>
              </a:rPr>
              <a:t>of</a:t>
            </a:r>
            <a:r>
              <a:rPr sz="3600" b="0" spc="15" dirty="0">
                <a:latin typeface="Times New Roman"/>
                <a:cs typeface="Times New Roman"/>
              </a:rPr>
              <a:t> </a:t>
            </a:r>
            <a:r>
              <a:rPr sz="3600" b="0" spc="-5" dirty="0">
                <a:latin typeface="Times New Roman"/>
                <a:cs typeface="Times New Roman"/>
              </a:rPr>
              <a:t>crystallinity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975" y="1066798"/>
            <a:ext cx="8810625" cy="573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0966" y="97028"/>
            <a:ext cx="7799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Times New Roman"/>
                <a:cs typeface="Times New Roman"/>
              </a:rPr>
              <a:t>Comparison of </a:t>
            </a:r>
            <a:r>
              <a:rPr sz="2800" b="0" dirty="0">
                <a:latin typeface="Times New Roman"/>
                <a:cs typeface="Times New Roman"/>
              </a:rPr>
              <a:t>Mono-Si, Poly-Si </a:t>
            </a:r>
            <a:r>
              <a:rPr sz="2800" b="0" spc="-10" dirty="0">
                <a:latin typeface="Times New Roman"/>
                <a:cs typeface="Times New Roman"/>
              </a:rPr>
              <a:t>and </a:t>
            </a:r>
            <a:r>
              <a:rPr sz="2800" b="0" spc="-5" dirty="0">
                <a:latin typeface="Times New Roman"/>
                <a:cs typeface="Times New Roman"/>
              </a:rPr>
              <a:t>Thin film</a:t>
            </a:r>
            <a:r>
              <a:rPr sz="2800" b="0" spc="-4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Panels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6050" y="612775"/>
          <a:ext cx="8839200" cy="585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0"/>
                <a:gridCol w="2946400"/>
                <a:gridCol w="2946400"/>
              </a:tblGrid>
              <a:tr h="447675">
                <a:tc>
                  <a:txBody>
                    <a:bodyPr/>
                    <a:lstStyle/>
                    <a:p>
                      <a:pPr marL="7150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Mono-Si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Panels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7848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Poly-Si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Panels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Thin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Film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Panels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440690" marR="244475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4005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1.	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Most efficient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max.  efficiency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21%.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914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1. Less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efficient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with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efficiency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16%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(max.)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762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1. Least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efficient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with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max.  efficiency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12%.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2. Manufactured from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single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crystal.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2. Manufactured by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fusing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different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crystals of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Si.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2. Manufactured by  depositing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more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layers</a:t>
                      </a:r>
                      <a:r>
                        <a:rPr sz="18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PV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material on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substrate.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 marR="7975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Performance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best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at  standard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temperature.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428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Performance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best at  moderately high</a:t>
                      </a:r>
                      <a:r>
                        <a:rPr sz="18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temperature.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3333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Performance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best at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high  temperatures.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 Requires least area for</a:t>
                      </a:r>
                      <a:r>
                        <a:rPr sz="18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given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power.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 Requires less area for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given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power.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 Requires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large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area for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given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power.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 marR="1987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Large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amount of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hence,  high embodied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energy.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987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Large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amount of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sz="18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hence,  high Embodied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energy.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714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4. Low amount of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Si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used  hence,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low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embodied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energy.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Performance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degrades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low-sunlight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conditions.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Performance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degrades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low-sunlight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conditions.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Performance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less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affected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by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low-sunlight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conditions.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7. Cost/watt: 1.589</a:t>
                      </a:r>
                      <a:r>
                        <a:rPr sz="18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USD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7. 1.418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USD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7. 0.67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USD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7155" marR="56578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Largest</a:t>
                      </a: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Manufacturer: 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Sunpower (USA)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8. Suntech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(China)</a:t>
                      </a: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Solar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(USA)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6428" y="297561"/>
            <a:ext cx="4343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What is a </a:t>
            </a:r>
            <a:r>
              <a:rPr b="0" dirty="0">
                <a:latin typeface="Times New Roman"/>
                <a:cs typeface="Times New Roman"/>
              </a:rPr>
              <a:t>Solar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Cell?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340" y="1716375"/>
            <a:ext cx="7210425" cy="2952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tabLst>
                <a:tab pos="286385" algn="l"/>
              </a:tabLst>
            </a:pPr>
            <a:r>
              <a:rPr sz="1900" spc="-500" dirty="0">
                <a:solidFill>
                  <a:srgbClr val="0AD0D9"/>
                </a:solidFill>
                <a:latin typeface="Arial"/>
                <a:cs typeface="Arial"/>
              </a:rPr>
              <a:t>	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A structure that converts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solar energy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directly to DC electric</a:t>
            </a:r>
            <a:r>
              <a:rPr sz="2000" spc="-3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15863"/>
                </a:solidFill>
                <a:latin typeface="Times New Roman"/>
                <a:cs typeface="Times New Roman"/>
              </a:rPr>
              <a:t>energy.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It supplies a voltage and a current to a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resistive</a:t>
            </a:r>
            <a:r>
              <a:rPr sz="2000" spc="-2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load</a:t>
            </a:r>
            <a:endParaRPr sz="20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(light, </a:t>
            </a:r>
            <a:r>
              <a:rPr sz="2000" spc="-20" dirty="0">
                <a:solidFill>
                  <a:srgbClr val="115863"/>
                </a:solidFill>
                <a:latin typeface="Times New Roman"/>
                <a:cs typeface="Times New Roman"/>
              </a:rPr>
              <a:t>battery,</a:t>
            </a:r>
            <a:r>
              <a:rPr sz="2000" spc="-7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motor).</a:t>
            </a:r>
            <a:endParaRPr sz="2000">
              <a:latin typeface="Times New Roman"/>
              <a:cs typeface="Times New Roman"/>
            </a:endParaRPr>
          </a:p>
          <a:p>
            <a:pPr marL="405765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Power = Current x </a:t>
            </a:r>
            <a:r>
              <a:rPr sz="2000" spc="-15" dirty="0">
                <a:solidFill>
                  <a:srgbClr val="115863"/>
                </a:solidFill>
                <a:latin typeface="Times New Roman"/>
                <a:cs typeface="Times New Roman"/>
              </a:rPr>
              <a:t>Voltage=Current</a:t>
            </a:r>
            <a:r>
              <a:rPr sz="1950" spc="-22" baseline="25641" dirty="0">
                <a:solidFill>
                  <a:srgbClr val="115863"/>
                </a:solidFill>
                <a:latin typeface="Times New Roman"/>
                <a:cs typeface="Times New Roman"/>
              </a:rPr>
              <a:t>2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x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R=</a:t>
            </a:r>
            <a:r>
              <a:rPr sz="2000" spc="-3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15863"/>
                </a:solidFill>
                <a:latin typeface="Times New Roman"/>
                <a:cs typeface="Times New Roman"/>
              </a:rPr>
              <a:t>Voltage</a:t>
            </a:r>
            <a:r>
              <a:rPr sz="1950" spc="-37" baseline="25641" dirty="0">
                <a:solidFill>
                  <a:srgbClr val="115863"/>
                </a:solidFill>
                <a:latin typeface="Times New Roman"/>
                <a:cs typeface="Times New Roman"/>
              </a:rPr>
              <a:t>2</a:t>
            </a:r>
            <a:r>
              <a:rPr sz="2000" spc="-25" dirty="0">
                <a:solidFill>
                  <a:srgbClr val="115863"/>
                </a:solidFill>
                <a:latin typeface="Times New Roman"/>
                <a:cs typeface="Times New Roman"/>
              </a:rPr>
              <a:t>/R</a:t>
            </a:r>
            <a:endParaRPr sz="2000">
              <a:latin typeface="Times New Roman"/>
              <a:cs typeface="Times New Roman"/>
            </a:endParaRPr>
          </a:p>
          <a:p>
            <a:pPr marL="286385" indent="-286385">
              <a:lnSpc>
                <a:spcPct val="100000"/>
              </a:lnSpc>
              <a:spcBef>
                <a:spcPts val="480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It is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like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battery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because it supplies DC</a:t>
            </a:r>
            <a:r>
              <a:rPr sz="2000" spc="-1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115863"/>
                </a:solidFill>
                <a:latin typeface="Times New Roman"/>
                <a:cs typeface="Times New Roman"/>
              </a:rPr>
              <a:t>power.</a:t>
            </a:r>
            <a:endParaRPr sz="2000">
              <a:latin typeface="Times New Roman"/>
              <a:cs typeface="Times New Roman"/>
            </a:endParaRPr>
          </a:p>
          <a:p>
            <a:pPr marL="286385" marR="1983739" indent="-286385">
              <a:lnSpc>
                <a:spcPct val="120000"/>
              </a:lnSpc>
              <a:spcBef>
                <a:spcPts val="5"/>
              </a:spcBef>
              <a:buClr>
                <a:srgbClr val="0AD0D9"/>
              </a:buClr>
              <a:buSzPct val="95000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It is </a:t>
            </a:r>
            <a:r>
              <a:rPr sz="2000" spc="5" dirty="0">
                <a:solidFill>
                  <a:srgbClr val="115863"/>
                </a:solidFill>
                <a:latin typeface="Times New Roman"/>
                <a:cs typeface="Times New Roman"/>
              </a:rPr>
              <a:t>not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like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a battery because the voltage  supplied by the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cell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changes with changes in</a:t>
            </a:r>
            <a:r>
              <a:rPr sz="2000" spc="-1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the  resistance of the</a:t>
            </a:r>
            <a:r>
              <a:rPr sz="2000" spc="-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load.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600" y="228600"/>
            <a:ext cx="2362200" cy="1533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0" y="3200412"/>
            <a:ext cx="3329559" cy="32953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2925191"/>
            <a:ext cx="3505200" cy="3018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3124200"/>
            <a:ext cx="3292475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8340" y="1321053"/>
            <a:ext cx="667448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Principle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p-n Junction</a:t>
            </a:r>
            <a:r>
              <a:rPr sz="1800" b="1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Diode: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operation of a photovoltaic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(PV)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cell requires 3 basic</a:t>
            </a:r>
            <a:r>
              <a:rPr sz="1800" spc="-10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attributes: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absorption of light, generating either electron-hole pairs or</a:t>
            </a:r>
            <a:r>
              <a:rPr sz="1800" spc="-1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excitons.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separation 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charge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carriers 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opposite</a:t>
            </a:r>
            <a:r>
              <a:rPr sz="1800" spc="-8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types.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separate extraction of those carriers to an external</a:t>
            </a:r>
            <a:r>
              <a:rPr sz="1800" spc="-10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circuit.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759201" y="397205"/>
            <a:ext cx="36277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Silicon </a:t>
            </a:r>
            <a:r>
              <a:rPr spc="-5" dirty="0"/>
              <a:t>Solar</a:t>
            </a:r>
            <a:r>
              <a:rPr spc="-145" dirty="0"/>
              <a:t> </a:t>
            </a:r>
            <a:r>
              <a:rPr spc="-5" dirty="0"/>
              <a:t>cell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51375" y="6124143"/>
            <a:ext cx="39173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Ref. Soft Condensed Matter physics </a:t>
            </a:r>
            <a:r>
              <a:rPr sz="1600" b="1" spc="-10" dirty="0">
                <a:latin typeface="Times New Roman"/>
                <a:cs typeface="Times New Roman"/>
              </a:rPr>
              <a:t>group </a:t>
            </a:r>
            <a:r>
              <a:rPr sz="1600" b="1" spc="-5" dirty="0">
                <a:latin typeface="Times New Roman"/>
                <a:cs typeface="Times New Roman"/>
              </a:rPr>
              <a:t>in  </a:t>
            </a:r>
            <a:r>
              <a:rPr sz="1600" b="1" spc="-20" dirty="0">
                <a:latin typeface="Times New Roman"/>
                <a:cs typeface="Times New Roman"/>
              </a:rPr>
              <a:t>univ. </a:t>
            </a:r>
            <a:r>
              <a:rPr sz="1600" b="1" spc="-5" dirty="0">
                <a:latin typeface="Times New Roman"/>
                <a:cs typeface="Times New Roman"/>
              </a:rPr>
              <a:t>of Queenland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9900" y="1769998"/>
            <a:ext cx="5662549" cy="3716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5757" y="474929"/>
            <a:ext cx="51009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Silicon Solar cell</a:t>
            </a:r>
            <a:r>
              <a:rPr sz="3600" spc="-155" dirty="0"/>
              <a:t> </a:t>
            </a:r>
            <a:r>
              <a:rPr sz="3600" spc="-30" dirty="0"/>
              <a:t>Working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67585" y="601802"/>
            <a:ext cx="56083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25" dirty="0">
                <a:latin typeface="Trebuchet MS"/>
                <a:cs typeface="Trebuchet MS"/>
              </a:rPr>
              <a:t>What </a:t>
            </a:r>
            <a:r>
              <a:rPr sz="5000" b="0" spc="-170" dirty="0">
                <a:latin typeface="Trebuchet MS"/>
                <a:cs typeface="Trebuchet MS"/>
              </a:rPr>
              <a:t>is </a:t>
            </a:r>
            <a:r>
              <a:rPr sz="5000" b="0" spc="-185" dirty="0">
                <a:latin typeface="Trebuchet MS"/>
                <a:cs typeface="Trebuchet MS"/>
              </a:rPr>
              <a:t>Solar</a:t>
            </a:r>
            <a:r>
              <a:rPr sz="5000" b="0" spc="-935" dirty="0">
                <a:latin typeface="Trebuchet MS"/>
                <a:cs typeface="Trebuchet MS"/>
              </a:rPr>
              <a:t> </a:t>
            </a:r>
            <a:r>
              <a:rPr sz="5000" b="0" spc="-110" dirty="0">
                <a:latin typeface="Trebuchet MS"/>
                <a:cs typeface="Trebuchet MS"/>
              </a:rPr>
              <a:t>Energy?</a:t>
            </a:r>
            <a:endParaRPr sz="5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919" y="1621282"/>
            <a:ext cx="7637145" cy="1990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405" marR="429259" indent="-29209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15863"/>
                </a:solidFill>
                <a:latin typeface="Times New Roman"/>
                <a:cs typeface="Times New Roman"/>
              </a:rPr>
              <a:t>Solar </a:t>
            </a:r>
            <a:r>
              <a:rPr sz="2600" spc="-10" dirty="0">
                <a:solidFill>
                  <a:srgbClr val="115863"/>
                </a:solidFill>
                <a:latin typeface="Times New Roman"/>
                <a:cs typeface="Times New Roman"/>
              </a:rPr>
              <a:t>Energy </a:t>
            </a:r>
            <a:r>
              <a:rPr sz="2600" dirty="0">
                <a:solidFill>
                  <a:srgbClr val="115863"/>
                </a:solidFill>
                <a:latin typeface="Times New Roman"/>
                <a:cs typeface="Times New Roman"/>
              </a:rPr>
              <a:t>originates with the </a:t>
            </a:r>
            <a:r>
              <a:rPr sz="2600" spc="-5" dirty="0">
                <a:solidFill>
                  <a:srgbClr val="115863"/>
                </a:solidFill>
                <a:latin typeface="Times New Roman"/>
                <a:cs typeface="Times New Roman"/>
              </a:rPr>
              <a:t>thermonuclear</a:t>
            </a:r>
            <a:r>
              <a:rPr sz="26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115863"/>
                </a:solidFill>
                <a:latin typeface="Times New Roman"/>
                <a:cs typeface="Times New Roman"/>
              </a:rPr>
              <a:t>fusion  </a:t>
            </a:r>
            <a:r>
              <a:rPr sz="2600" spc="-5" dirty="0">
                <a:solidFill>
                  <a:srgbClr val="115863"/>
                </a:solidFill>
                <a:latin typeface="Times New Roman"/>
                <a:cs typeface="Times New Roman"/>
              </a:rPr>
              <a:t>reactions </a:t>
            </a:r>
            <a:r>
              <a:rPr sz="2600" dirty="0">
                <a:solidFill>
                  <a:srgbClr val="115863"/>
                </a:solidFill>
                <a:latin typeface="Times New Roman"/>
                <a:cs typeface="Times New Roman"/>
              </a:rPr>
              <a:t>occurring in </a:t>
            </a:r>
            <a:r>
              <a:rPr sz="2600" spc="-5" dirty="0">
                <a:solidFill>
                  <a:srgbClr val="115863"/>
                </a:solidFill>
                <a:latin typeface="Times New Roman"/>
                <a:cs typeface="Times New Roman"/>
              </a:rPr>
              <a:t>the</a:t>
            </a:r>
            <a:r>
              <a:rPr sz="2600" spc="-7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115863"/>
                </a:solidFill>
                <a:latin typeface="Times New Roman"/>
                <a:cs typeface="Times New Roman"/>
              </a:rPr>
              <a:t>sun.</a:t>
            </a:r>
            <a:endParaRPr sz="2600">
              <a:latin typeface="Times New Roman"/>
              <a:cs typeface="Times New Roman"/>
            </a:endParaRPr>
          </a:p>
          <a:p>
            <a:pPr marL="65405" marR="5080" indent="-53340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The spectrum of solar light at the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Earth's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surface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is mostly  spread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across the visible and near infrared ranges with a</a:t>
            </a:r>
            <a:r>
              <a:rPr sz="2400" spc="-1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small 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part in the ultraviolet</a:t>
            </a:r>
            <a:r>
              <a:rPr sz="2400" spc="-114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region.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9200" y="3657600"/>
            <a:ext cx="6705600" cy="26860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40660" y="474929"/>
            <a:ext cx="4664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How a panel </a:t>
            </a:r>
            <a:r>
              <a:rPr sz="3600" spc="-10" dirty="0"/>
              <a:t>is</a:t>
            </a:r>
            <a:r>
              <a:rPr sz="3600" spc="-80" dirty="0"/>
              <a:t> </a:t>
            </a:r>
            <a:r>
              <a:rPr sz="3600" spc="-10" dirty="0"/>
              <a:t>created?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762000" y="1447800"/>
            <a:ext cx="3581400" cy="350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33900" y="1066800"/>
            <a:ext cx="4305300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740" y="4598289"/>
            <a:ext cx="807402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41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Panel </a:t>
            </a:r>
            <a:r>
              <a:rPr sz="1800" b="1" dirty="0">
                <a:latin typeface="Times New Roman"/>
                <a:cs typeface="Times New Roman"/>
              </a:rPr>
              <a:t>wiring diagram </a:t>
            </a:r>
            <a:r>
              <a:rPr sz="1800" b="1" spc="-5" dirty="0">
                <a:latin typeface="Times New Roman"/>
                <a:cs typeface="Times New Roman"/>
              </a:rPr>
              <a:t>connecting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10820" indent="-198120">
              <a:lnSpc>
                <a:spcPct val="100000"/>
              </a:lnSpc>
              <a:buFont typeface="Wingdings"/>
              <a:buChar char=""/>
              <a:tabLst>
                <a:tab pos="210820" algn="l"/>
              </a:tabLst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An individual PV cell typically produces 0.6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watts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and</a:t>
            </a:r>
            <a:r>
              <a:rPr sz="2400" spc="-1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are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joined in an array to produce the required</a:t>
            </a:r>
            <a:r>
              <a:rPr sz="2400" spc="-1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115863"/>
                </a:solidFill>
                <a:latin typeface="Times New Roman"/>
                <a:cs typeface="Times New Roman"/>
              </a:rPr>
              <a:t>power.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03017" y="321005"/>
            <a:ext cx="3536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Blocking</a:t>
            </a:r>
            <a:r>
              <a:rPr spc="-60" dirty="0"/>
              <a:t> </a:t>
            </a:r>
            <a:r>
              <a:rPr spc="-5" dirty="0"/>
              <a:t>Diodes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340" y="808075"/>
            <a:ext cx="835469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925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18669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When the sun shines, as long as the voltage produced by the panels is</a:t>
            </a:r>
            <a:r>
              <a:rPr sz="2000" spc="-254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greater  than that of the </a:t>
            </a:r>
            <a:r>
              <a:rPr sz="2000" spc="-20" dirty="0">
                <a:solidFill>
                  <a:srgbClr val="115863"/>
                </a:solidFill>
                <a:latin typeface="Times New Roman"/>
                <a:cs typeface="Times New Roman"/>
              </a:rPr>
              <a:t>battery,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charging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will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take</a:t>
            </a:r>
            <a:r>
              <a:rPr sz="2000" spc="-1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place.</a:t>
            </a:r>
            <a:endParaRPr sz="20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91135" algn="l"/>
              </a:tabLst>
            </a:pPr>
            <a:r>
              <a:rPr sz="2000" spc="-10" dirty="0">
                <a:solidFill>
                  <a:srgbClr val="115863"/>
                </a:solidFill>
                <a:latin typeface="Times New Roman"/>
                <a:cs typeface="Times New Roman"/>
              </a:rPr>
              <a:t>However,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in the dark, when no voltage is being produced by the panels,</a:t>
            </a:r>
            <a:r>
              <a:rPr sz="2000" spc="-2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voltage of the battery would cause a current to flow in the opposite direction  through the panels, which can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lead to the discharging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2000" spc="-20" dirty="0">
                <a:solidFill>
                  <a:srgbClr val="115863"/>
                </a:solidFill>
                <a:latin typeface="Times New Roman"/>
                <a:cs typeface="Times New Roman"/>
              </a:rPr>
              <a:t>battery.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Hence a</a:t>
            </a:r>
            <a:r>
              <a:rPr sz="2000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blocking  diode is used in series with the panels and battery in reverse</a:t>
            </a:r>
            <a:r>
              <a:rPr sz="2000" spc="-254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biasing.</a:t>
            </a:r>
            <a:endParaRPr sz="20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191135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Normal p-n junction diodes can be used as blocking</a:t>
            </a:r>
            <a:r>
              <a:rPr sz="2000" spc="-1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diodes.</a:t>
            </a:r>
            <a:endParaRPr sz="2000">
              <a:latin typeface="Times New Roman"/>
              <a:cs typeface="Times New Roman"/>
            </a:endParaRPr>
          </a:p>
          <a:p>
            <a:pPr marL="74930" marR="2472055" indent="-62230">
              <a:lnSpc>
                <a:spcPct val="150000"/>
              </a:lnSpc>
              <a:buFont typeface="Wingdings"/>
              <a:buChar char=""/>
              <a:tabLst>
                <a:tab pos="186690" algn="l"/>
              </a:tabLst>
            </a:pPr>
            <a:r>
              <a:rPr sz="2000" spc="-75" dirty="0">
                <a:solidFill>
                  <a:srgbClr val="115863"/>
                </a:solidFill>
                <a:latin typeface="Times New Roman"/>
                <a:cs typeface="Times New Roman"/>
              </a:rPr>
              <a:t>To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select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a blocking diode, following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parameters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should  be kept in</a:t>
            </a:r>
            <a:r>
              <a:rPr sz="20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mind:</a:t>
            </a:r>
            <a:endParaRPr sz="2000">
              <a:latin typeface="Times New Roman"/>
              <a:cs typeface="Times New Roman"/>
            </a:endParaRPr>
          </a:p>
          <a:p>
            <a:pPr marL="12700" marR="3636645">
              <a:lnSpc>
                <a:spcPts val="3600"/>
              </a:lnSpc>
              <a:spcBef>
                <a:spcPts val="320"/>
              </a:spcBef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maximum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current provided by the</a:t>
            </a:r>
            <a:r>
              <a:rPr sz="2000" spc="-1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panels.  The voltage ratings of the</a:t>
            </a:r>
            <a:r>
              <a:rPr sz="2000" spc="-1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diode.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The reverse breakdown voltage of the</a:t>
            </a:r>
            <a:r>
              <a:rPr sz="2000" spc="-1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diode.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600" y="3569334"/>
            <a:ext cx="2819400" cy="2983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2564" y="321005"/>
            <a:ext cx="6323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Hot- Spot </a:t>
            </a:r>
            <a:r>
              <a:rPr dirty="0"/>
              <a:t>and </a:t>
            </a:r>
            <a:r>
              <a:rPr spc="-5" dirty="0"/>
              <a:t>Bypass</a:t>
            </a:r>
            <a:r>
              <a:rPr spc="10" dirty="0"/>
              <a:t> </a:t>
            </a:r>
            <a:r>
              <a:rPr spc="-5" dirty="0"/>
              <a:t>Diodes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140" y="1049172"/>
            <a:ext cx="847471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79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154940" algn="l"/>
              </a:tabLst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Hot Spot </a:t>
            </a:r>
            <a:r>
              <a:rPr sz="1600" spc="-10" dirty="0">
                <a:solidFill>
                  <a:srgbClr val="115863"/>
                </a:solidFill>
                <a:latin typeface="Times New Roman"/>
                <a:cs typeface="Times New Roman"/>
              </a:rPr>
              <a:t>phenomenon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happens when one or </a:t>
            </a:r>
            <a:r>
              <a:rPr sz="1600" spc="-15" dirty="0">
                <a:solidFill>
                  <a:srgbClr val="115863"/>
                </a:solidFill>
                <a:latin typeface="Times New Roman"/>
                <a:cs typeface="Times New Roman"/>
              </a:rPr>
              <a:t>more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cells of the panel is shaded while the others are  illuminated.</a:t>
            </a:r>
            <a:endParaRPr sz="1600">
              <a:latin typeface="Times New Roman"/>
              <a:cs typeface="Times New Roman"/>
            </a:endParaRPr>
          </a:p>
          <a:p>
            <a:pPr marL="151130" indent="-13843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151765" algn="l"/>
              </a:tabLst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The shaded cells/panels starts behaving as a diode polarized in reverse direction and generates</a:t>
            </a:r>
            <a:r>
              <a:rPr sz="1600" spc="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reverse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power</a:t>
            </a:r>
            <a:r>
              <a:rPr sz="1600" i="1" spc="-5" dirty="0">
                <a:solidFill>
                  <a:srgbClr val="115863"/>
                </a:solidFill>
                <a:latin typeface="Times New Roman"/>
                <a:cs typeface="Times New Roman"/>
              </a:rPr>
              <a:t>.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The other cells generate a current that </a:t>
            </a:r>
            <a:r>
              <a:rPr sz="1600" dirty="0">
                <a:solidFill>
                  <a:srgbClr val="115863"/>
                </a:solidFill>
                <a:latin typeface="Times New Roman"/>
                <a:cs typeface="Times New Roman"/>
              </a:rPr>
              <a:t>flows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through</a:t>
            </a:r>
            <a:r>
              <a:rPr sz="1600" spc="10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shaded cell and the</a:t>
            </a:r>
            <a:r>
              <a:rPr sz="1600" spc="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load.</a:t>
            </a:r>
            <a:endParaRPr sz="1600">
              <a:latin typeface="Times New Roman"/>
              <a:cs typeface="Times New Roman"/>
            </a:endParaRPr>
          </a:p>
          <a:p>
            <a:pPr marL="12700" marR="3776979">
              <a:lnSpc>
                <a:spcPct val="150000"/>
              </a:lnSpc>
              <a:buFont typeface="Wingdings"/>
              <a:buChar char=""/>
              <a:tabLst>
                <a:tab pos="144145" algn="l"/>
              </a:tabLst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Any solar cell has its own critical power dissipation Pc  that </a:t>
            </a:r>
            <a:r>
              <a:rPr sz="1600" spc="-15" dirty="0">
                <a:solidFill>
                  <a:srgbClr val="115863"/>
                </a:solidFill>
                <a:latin typeface="Times New Roman"/>
                <a:cs typeface="Times New Roman"/>
              </a:rPr>
              <a:t>must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not be exceeded and depends on its cooling</a:t>
            </a:r>
            <a:r>
              <a:rPr sz="1600" spc="1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and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material structures, its area, its maximum</a:t>
            </a:r>
            <a:r>
              <a:rPr sz="1600" spc="17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operating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temperature and </a:t>
            </a:r>
            <a:r>
              <a:rPr sz="1600" spc="-10" dirty="0">
                <a:solidFill>
                  <a:srgbClr val="115863"/>
                </a:solidFill>
                <a:latin typeface="Times New Roman"/>
                <a:cs typeface="Times New Roman"/>
              </a:rPr>
              <a:t>ambient</a:t>
            </a:r>
            <a:r>
              <a:rPr sz="1600" spc="10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temperature.</a:t>
            </a:r>
            <a:endParaRPr sz="1600">
              <a:latin typeface="Times New Roman"/>
              <a:cs typeface="Times New Roman"/>
            </a:endParaRPr>
          </a:p>
          <a:p>
            <a:pPr marL="12700" marR="4370070">
              <a:lnSpc>
                <a:spcPct val="150000"/>
              </a:lnSpc>
              <a:buFont typeface="Wingdings"/>
              <a:buChar char=""/>
              <a:tabLst>
                <a:tab pos="144145" algn="l"/>
              </a:tabLst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A shaded cell </a:t>
            </a:r>
            <a:r>
              <a:rPr sz="1600" spc="-15" dirty="0">
                <a:solidFill>
                  <a:srgbClr val="115863"/>
                </a:solidFill>
                <a:latin typeface="Times New Roman"/>
                <a:cs typeface="Times New Roman"/>
              </a:rPr>
              <a:t>may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be destroyed when its reverse  dissipation exceeds Pc. This is the hot</a:t>
            </a:r>
            <a:r>
              <a:rPr sz="1600" spc="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spot.</a:t>
            </a:r>
            <a:endParaRPr sz="1600">
              <a:latin typeface="Times New Roman"/>
              <a:cs typeface="Times New Roman"/>
            </a:endParaRPr>
          </a:p>
          <a:p>
            <a:pPr marL="151130" indent="-138430">
              <a:lnSpc>
                <a:spcPct val="100000"/>
              </a:lnSpc>
              <a:spcBef>
                <a:spcPts val="960"/>
              </a:spcBef>
              <a:buFont typeface="Wingdings"/>
              <a:buChar char=""/>
              <a:tabLst>
                <a:tab pos="151765" algn="l"/>
              </a:tabLst>
            </a:pPr>
            <a:r>
              <a:rPr sz="1600" spc="-60" dirty="0">
                <a:solidFill>
                  <a:srgbClr val="115863"/>
                </a:solidFill>
                <a:latin typeface="Times New Roman"/>
                <a:cs typeface="Times New Roman"/>
              </a:rPr>
              <a:t>To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eliminate the </a:t>
            </a:r>
            <a:r>
              <a:rPr sz="1600" dirty="0">
                <a:solidFill>
                  <a:srgbClr val="115863"/>
                </a:solidFill>
                <a:latin typeface="Times New Roman"/>
                <a:cs typeface="Times New Roman"/>
              </a:rPr>
              <a:t>hot-spot </a:t>
            </a:r>
            <a:r>
              <a:rPr sz="1600" spc="-10" dirty="0">
                <a:solidFill>
                  <a:srgbClr val="115863"/>
                </a:solidFill>
                <a:latin typeface="Times New Roman"/>
                <a:cs typeface="Times New Roman"/>
              </a:rPr>
              <a:t>phenomenon,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a bypass diode</a:t>
            </a:r>
            <a:r>
              <a:rPr sz="1600" spc="1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is</a:t>
            </a:r>
            <a:endParaRPr sz="1600">
              <a:latin typeface="Times New Roman"/>
              <a:cs typeface="Times New Roman"/>
            </a:endParaRPr>
          </a:p>
          <a:p>
            <a:pPr marL="12700" marR="2773045">
              <a:lnSpc>
                <a:spcPct val="150000"/>
              </a:lnSpc>
            </a:pP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parallely connected to the </a:t>
            </a:r>
            <a:r>
              <a:rPr sz="1600" spc="-10" dirty="0">
                <a:solidFill>
                  <a:srgbClr val="115863"/>
                </a:solidFill>
                <a:latin typeface="Times New Roman"/>
                <a:cs typeface="Times New Roman"/>
              </a:rPr>
              <a:t>module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or group of cells in reverse polarity  which provides another path to the extra</a:t>
            </a:r>
            <a:r>
              <a:rPr sz="1600" spc="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115863"/>
                </a:solidFill>
                <a:latin typeface="Times New Roman"/>
                <a:cs typeface="Times New Roman"/>
              </a:rPr>
              <a:t>current.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3200" y="4343400"/>
            <a:ext cx="2514600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2286000"/>
            <a:ext cx="34290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4357" y="321005"/>
            <a:ext cx="5078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Bypass Diodes</a:t>
            </a:r>
            <a:r>
              <a:rPr spc="-10" dirty="0"/>
              <a:t> </a:t>
            </a:r>
            <a:r>
              <a:rPr spc="-5" dirty="0"/>
              <a:t>working</a:t>
            </a:r>
          </a:p>
        </p:txBody>
      </p:sp>
      <p:sp>
        <p:nvSpPr>
          <p:cNvPr id="7" name="object 7"/>
          <p:cNvSpPr/>
          <p:nvPr/>
        </p:nvSpPr>
        <p:spPr>
          <a:xfrm>
            <a:off x="4800600" y="3200400"/>
            <a:ext cx="4267200" cy="2895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1043686"/>
            <a:ext cx="8408670" cy="537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Font typeface="Wingdings"/>
              <a:buChar char=""/>
              <a:tabLst>
                <a:tab pos="170180" algn="l"/>
              </a:tabLst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When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part of a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PV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 is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shaded, the shaded cells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will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not be able to produce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as much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current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unshaded cells. Since all cells are connected in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series,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same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amount of  current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must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flow through every cell. The unshaded cells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will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force the shaded cells to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pass  more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current through it. The only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way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shaded cells can operate at a current higher than  their short circuit current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 operate in a region of negative volt age i.e. to cause a net  voltage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loss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 the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12700" marR="3905885">
              <a:lnSpc>
                <a:spcPct val="150000"/>
              </a:lnSpc>
              <a:buFont typeface="Wingdings"/>
              <a:buChar char=""/>
              <a:tabLst>
                <a:tab pos="17018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voltage across the shaded or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low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current  solar cell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becomes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greater than the forward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bias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voltage of the other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series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cells which share the 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same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bypass diode plus the voltage of the</a:t>
            </a:r>
            <a:r>
              <a:rPr sz="1800" spc="-10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bypass  diode thus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making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diode to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work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forward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bias and hence allowing extra current to</a:t>
            </a:r>
            <a:r>
              <a:rPr sz="1800" spc="-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pass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5118735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through it,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preventing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hot-spot.	</a:t>
            </a:r>
            <a:r>
              <a:rPr sz="1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Bypass diode </a:t>
            </a:r>
            <a:r>
              <a:rPr sz="18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working</a:t>
            </a:r>
            <a:r>
              <a:rPr sz="1800" b="1" u="heavy" spc="-4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phases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4357" y="321005"/>
            <a:ext cx="5078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Bypass Diodes</a:t>
            </a:r>
            <a:r>
              <a:rPr spc="-10" dirty="0"/>
              <a:t> </a:t>
            </a:r>
            <a:r>
              <a:rPr spc="-5" dirty="0"/>
              <a:t>working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340" y="891286"/>
            <a:ext cx="8522970" cy="53759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180"/>
              </a:spcBef>
              <a:buFont typeface="Wingdings"/>
              <a:buChar char=""/>
              <a:tabLst>
                <a:tab pos="172720" algn="l"/>
              </a:tabLst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For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efficient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operation, there are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two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conditions to</a:t>
            </a:r>
            <a:r>
              <a:rPr sz="1800" spc="-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fulfill: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Bypass diode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has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 conduct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when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one cell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</a:t>
            </a:r>
            <a:r>
              <a:rPr sz="1800" spc="-9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shadowed.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shadowed cell voltage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Vs must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stay under its breakdown voltage</a:t>
            </a:r>
            <a:r>
              <a:rPr sz="1800" spc="-114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(Vc).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Ideally,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 bypass diode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should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have a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forward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voltage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(VF)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and a leakage current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(IR)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as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low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as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possible.</a:t>
            </a:r>
            <a:endParaRPr sz="1800">
              <a:latin typeface="Times New Roman"/>
              <a:cs typeface="Times New Roman"/>
            </a:endParaRPr>
          </a:p>
          <a:p>
            <a:pPr marL="283845" indent="-27114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283845" algn="l"/>
                <a:tab pos="284480" algn="l"/>
              </a:tabLst>
            </a:pP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Two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types of diodes are available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bypass diodes in solar panels and</a:t>
            </a:r>
            <a:r>
              <a:rPr sz="1800" spc="-7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arrays: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p-n junction silicon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Schottky barrier</a:t>
            </a:r>
            <a:r>
              <a:rPr sz="18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diode</a:t>
            </a:r>
            <a:endParaRPr sz="1800">
              <a:latin typeface="Times New Roman"/>
              <a:cs typeface="Times New Roman"/>
            </a:endParaRPr>
          </a:p>
          <a:p>
            <a:pPr marL="169545" indent="-156845">
              <a:lnSpc>
                <a:spcPct val="100000"/>
              </a:lnSpc>
              <a:spcBef>
                <a:spcPts val="1080"/>
              </a:spcBef>
              <a:buFont typeface="Wingdings"/>
              <a:buChar char=""/>
              <a:tabLst>
                <a:tab pos="170180" algn="l"/>
              </a:tabLst>
            </a:pPr>
            <a:r>
              <a:rPr sz="1800" spc="-60" dirty="0">
                <a:solidFill>
                  <a:srgbClr val="115863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select a bypass diode, following parameters should be</a:t>
            </a:r>
            <a:r>
              <a:rPr sz="18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checked:</a:t>
            </a:r>
            <a:endParaRPr sz="1800">
              <a:latin typeface="Times New Roman"/>
              <a:cs typeface="Times New Roman"/>
            </a:endParaRPr>
          </a:p>
          <a:p>
            <a:pPr marL="521334" indent="-508634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forward voltage and current ratings of the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diode.</a:t>
            </a:r>
            <a:endParaRPr sz="1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reverse breakdown voltage of the</a:t>
            </a:r>
            <a:r>
              <a:rPr sz="1800" spc="-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diode.</a:t>
            </a:r>
            <a:endParaRPr sz="1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reverse leakage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current.</a:t>
            </a:r>
            <a:endParaRPr sz="1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Junction 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Temperature</a:t>
            </a:r>
            <a:r>
              <a:rPr sz="1800" spc="-7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Range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0" y="5181600"/>
            <a:ext cx="29718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5998" y="3390900"/>
            <a:ext cx="2471801" cy="171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7176" y="397205"/>
            <a:ext cx="5546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1066037"/>
            <a:ext cx="7967345" cy="4846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95"/>
              </a:spcBef>
              <a:buSzPct val="64285"/>
              <a:buFont typeface="Wingdings"/>
              <a:buChar char=""/>
              <a:tabLst>
                <a:tab pos="1727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Mechanical</a:t>
            </a:r>
            <a:r>
              <a:rPr sz="28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Specifications:</a:t>
            </a:r>
            <a:endParaRPr sz="2800">
              <a:latin typeface="Times New Roman"/>
              <a:cs typeface="Times New Roman"/>
            </a:endParaRPr>
          </a:p>
          <a:p>
            <a:pPr marL="12700" marR="1116965">
              <a:lnSpc>
                <a:spcPct val="100000"/>
              </a:lnSpc>
              <a:spcBef>
                <a:spcPts val="2200"/>
              </a:spcBef>
              <a:buFont typeface="Times New Roman"/>
              <a:buAutoNum type="arabicPeriod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Solar Cell </a:t>
            </a:r>
            <a:r>
              <a:rPr sz="1800" b="1" spc="-30" dirty="0">
                <a:solidFill>
                  <a:srgbClr val="115863"/>
                </a:solidFill>
                <a:latin typeface="Times New Roman"/>
                <a:cs typeface="Times New Roman"/>
              </a:rPr>
              <a:t>Type: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type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or cell used in the</a:t>
            </a:r>
            <a:r>
              <a:rPr sz="1800" spc="-1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Mono-Si,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Poly-Si or Thin</a:t>
            </a:r>
            <a:r>
              <a:rPr sz="1800" spc="-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Film.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This determines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class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conversion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efficiency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the</a:t>
            </a:r>
            <a:r>
              <a:rPr sz="1800" spc="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Times New Roman"/>
              <a:buAutoNum type="arabicPeriod" startAt="2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Cell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Dimension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(in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inches/mm.):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size of cell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used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  <a:tabLst>
                <a:tab pos="1335405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</a:t>
            </a:r>
            <a:r>
              <a:rPr sz="1800" spc="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125(l)	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125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mm(b)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(5</a:t>
            </a:r>
            <a:r>
              <a:rPr sz="1800" spc="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inches).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35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This determines the output power of a single solar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cell.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1592580">
              <a:lnSpc>
                <a:spcPct val="100000"/>
              </a:lnSpc>
              <a:buFont typeface="Times New Roman"/>
              <a:buAutoNum type="arabicPeriod" startAt="3"/>
              <a:tabLst>
                <a:tab pos="240029" algn="l"/>
                <a:tab pos="1393190" algn="l"/>
                <a:tab pos="2301875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Module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Dimension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(in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inches/mm.):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size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the panel.  e.g.-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1580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(l)	808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 (b)	35 (h)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mm.</a:t>
            </a:r>
            <a:endParaRPr sz="1800">
              <a:latin typeface="Times New Roman"/>
              <a:cs typeface="Times New Roman"/>
            </a:endParaRPr>
          </a:p>
          <a:p>
            <a:pPr marL="67310" marR="1656714" indent="-55244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Determines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cells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accommodated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 the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</a:t>
            </a:r>
            <a:endParaRPr sz="1800">
              <a:latin typeface="Times New Roman"/>
              <a:cs typeface="Times New Roman"/>
            </a:endParaRPr>
          </a:p>
          <a:p>
            <a:pPr marL="55244" marR="3042285" indent="-43180">
              <a:lnSpc>
                <a:spcPct val="100000"/>
              </a:lnSpc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Across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length: 1580/125 = 12.64 ~ 12 [least</a:t>
            </a:r>
            <a:r>
              <a:rPr sz="1800" spc="-7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integer].  Across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breadth: 808/125 = 6.4 ~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6.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This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means 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cell be 72</a:t>
            </a:r>
            <a:r>
              <a:rPr sz="18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(6*12).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1800" y="3810000"/>
            <a:ext cx="20574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7176" y="244805"/>
            <a:ext cx="5546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1087881"/>
            <a:ext cx="8359140" cy="457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95"/>
              </a:spcBef>
              <a:buSzPct val="64285"/>
              <a:buFont typeface="Wingdings"/>
              <a:buChar char=""/>
              <a:tabLst>
                <a:tab pos="1727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Mechanical</a:t>
            </a:r>
            <a:r>
              <a:rPr sz="28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Specifications: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  <a:buAutoNum type="arabicPeriod" startAt="4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Module </a:t>
            </a:r>
            <a:r>
              <a:rPr sz="1800" b="1" spc="-20" dirty="0">
                <a:solidFill>
                  <a:srgbClr val="115863"/>
                </a:solidFill>
                <a:latin typeface="Times New Roman"/>
                <a:cs typeface="Times New Roman"/>
              </a:rPr>
              <a:t>Weight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(in kgs./lbs.): Defines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weight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the</a:t>
            </a:r>
            <a:r>
              <a:rPr sz="1800" spc="-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e.g.- 15.5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kgs.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(34.1</a:t>
            </a:r>
            <a:r>
              <a:rPr sz="18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lbs.)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Determines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maximum 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panels which can be installed.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963930">
              <a:lnSpc>
                <a:spcPct val="100000"/>
              </a:lnSpc>
              <a:buAutoNum type="arabicPeriod" startAt="5"/>
              <a:tabLst>
                <a:tab pos="240029" algn="l"/>
              </a:tabLst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Glazing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or </a:t>
            </a:r>
            <a:r>
              <a:rPr sz="1800" b="1" spc="-10" dirty="0">
                <a:solidFill>
                  <a:srgbClr val="115863"/>
                </a:solidFill>
                <a:latin typeface="Times New Roman"/>
                <a:cs typeface="Times New Roman"/>
              </a:rPr>
              <a:t>front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Glass: Defines the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type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and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width of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b="1" spc="-10" dirty="0">
                <a:solidFill>
                  <a:srgbClr val="115863"/>
                </a:solidFill>
                <a:latin typeface="Times New Roman"/>
                <a:cs typeface="Times New Roman"/>
              </a:rPr>
              <a:t>front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glass used. 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e.g.-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3.2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mm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(0.13 inches) tempered</a:t>
            </a:r>
            <a:r>
              <a:rPr sz="1800" spc="-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glass.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Width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determines the strength of the covering. The 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type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glass</a:t>
            </a:r>
            <a:r>
              <a:rPr sz="18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used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depends upon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thermal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insulation requirements or strength</a:t>
            </a:r>
            <a:r>
              <a:rPr sz="1800" spc="-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requirement.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147060">
              <a:lnSpc>
                <a:spcPct val="100000"/>
              </a:lnSpc>
              <a:buAutoNum type="arabicPeriod" startAt="6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Frame: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type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frame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used in the</a:t>
            </a:r>
            <a:r>
              <a:rPr sz="1800" spc="-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Anodized aluminium</a:t>
            </a:r>
            <a:r>
              <a:rPr sz="1800" spc="-1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alloy</a:t>
            </a:r>
            <a:endParaRPr sz="1800">
              <a:latin typeface="Times New Roman"/>
              <a:cs typeface="Times New Roman"/>
            </a:endParaRPr>
          </a:p>
          <a:p>
            <a:pPr marL="12700" marR="284734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Frame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material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chosen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so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that it can 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Withstand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environmental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effects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such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as</a:t>
            </a:r>
            <a:r>
              <a:rPr sz="18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corrosion,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hard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Impact,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4600" y="4038600"/>
            <a:ext cx="2571750" cy="1771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7176" y="244805"/>
            <a:ext cx="5546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1087881"/>
            <a:ext cx="8369934" cy="3475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95"/>
              </a:spcBef>
              <a:buSzPct val="64285"/>
              <a:buFont typeface="Wingdings"/>
              <a:buChar char=""/>
              <a:tabLst>
                <a:tab pos="1727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Mechanical</a:t>
            </a:r>
            <a:r>
              <a:rPr sz="2800" b="1" u="heavy" spc="-2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Specifications:</a:t>
            </a:r>
            <a:endParaRPr sz="2800">
              <a:latin typeface="Times New Roman"/>
              <a:cs typeface="Times New Roman"/>
            </a:endParaRPr>
          </a:p>
          <a:p>
            <a:pPr marL="12700" marR="110489">
              <a:lnSpc>
                <a:spcPct val="100000"/>
              </a:lnSpc>
              <a:spcBef>
                <a:spcPts val="2200"/>
              </a:spcBef>
              <a:buAutoNum type="arabicPeriod" startAt="7"/>
              <a:tabLst>
                <a:tab pos="240029" algn="l"/>
              </a:tabLst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Output Cables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type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cables and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sometimes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their dimensions provided at  output to connect with connector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specifications.</a:t>
            </a:r>
            <a:endParaRPr sz="1800">
              <a:latin typeface="Times New Roman"/>
              <a:cs typeface="Times New Roman"/>
            </a:endParaRPr>
          </a:p>
          <a:p>
            <a:pPr marL="12700" marR="67119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H+S RADOX® 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SMART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cable 4.0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mm2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length 1000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mm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(39.4 inches)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with  RADOX® SOLAR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integrated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twist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locking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connectors.</a:t>
            </a:r>
            <a:endParaRPr sz="1800">
              <a:latin typeface="Times New Roman"/>
              <a:cs typeface="Times New Roman"/>
            </a:endParaRPr>
          </a:p>
          <a:p>
            <a:pPr marL="12700" marR="60198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rating of the cable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 as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per rating of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PV module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and</a:t>
            </a:r>
            <a:r>
              <a:rPr sz="1800" spc="-8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optimum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length generally required by the</a:t>
            </a:r>
            <a:r>
              <a:rPr sz="1800" spc="-7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customers.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buAutoNum type="arabicPeriod" startAt="8"/>
              <a:tabLst>
                <a:tab pos="240029" algn="l"/>
              </a:tabLst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Junction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Box: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protection level of electrical casing at the back of panel.</a:t>
            </a:r>
            <a:r>
              <a:rPr sz="1800" spc="-2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Also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includes the no. of bypass diodes (if</a:t>
            </a:r>
            <a:r>
              <a:rPr sz="1800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used).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e.g.-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IP67 rated with 3 bypass</a:t>
            </a:r>
            <a:r>
              <a:rPr sz="1800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diodes.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4038600"/>
            <a:ext cx="4191000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7176" y="244805"/>
            <a:ext cx="5546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7" name="object 7"/>
          <p:cNvSpPr txBox="1"/>
          <p:nvPr/>
        </p:nvSpPr>
        <p:spPr>
          <a:xfrm>
            <a:off x="383540" y="1087881"/>
            <a:ext cx="7889240" cy="457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95"/>
              </a:spcBef>
              <a:buSzPct val="64285"/>
              <a:buFont typeface="Wingdings"/>
              <a:buChar char=""/>
              <a:tabLst>
                <a:tab pos="1727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Electrical</a:t>
            </a:r>
            <a:r>
              <a:rPr sz="28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specifications:</a:t>
            </a:r>
            <a:endParaRPr sz="2800">
              <a:latin typeface="Times New Roman"/>
              <a:cs typeface="Times New Roman"/>
            </a:endParaRPr>
          </a:p>
          <a:p>
            <a:pPr marL="12700" marR="2058670">
              <a:lnSpc>
                <a:spcPct val="100000"/>
              </a:lnSpc>
              <a:spcBef>
                <a:spcPts val="2200"/>
              </a:spcBef>
              <a:buAutoNum type="arabicPeriod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Peak Power (W):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maximum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power of the</a:t>
            </a:r>
            <a:r>
              <a:rPr sz="1800" spc="-1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panel.  e.g.-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195</a:t>
            </a:r>
            <a:r>
              <a:rPr sz="1800" spc="-7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</a:t>
            </a:r>
            <a:r>
              <a:rPr sz="1800" b="1" spc="-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Implication: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2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Optimum operating </a:t>
            </a:r>
            <a:r>
              <a:rPr sz="1800" b="1" spc="-25" dirty="0">
                <a:solidFill>
                  <a:srgbClr val="115863"/>
                </a:solidFill>
                <a:latin typeface="Times New Roman"/>
                <a:cs typeface="Times New Roman"/>
              </a:rPr>
              <a:t>Voltage: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highest operating voltage of panel at</a:t>
            </a:r>
            <a:r>
              <a:rPr sz="1800" spc="-1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maximum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power at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STC.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e.g.-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Vmp: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36.6V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Determines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panels required in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series.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0955">
              <a:lnSpc>
                <a:spcPct val="100000"/>
              </a:lnSpc>
              <a:buAutoNum type="arabicPeriod" startAt="3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Optimum operating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current: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highest operating current of panel at</a:t>
            </a:r>
            <a:r>
              <a:rPr sz="1800" spc="-1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maximum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power at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STC.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e.g.-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Imp: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5.33A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Determines the wire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gauge.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Used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 calculate the voltage drops across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or</a:t>
            </a:r>
            <a:r>
              <a:rPr sz="1800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cells.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752983"/>
            <a:ext cx="8463915" cy="3749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95"/>
              </a:spcBef>
              <a:buSzPct val="64285"/>
              <a:buFont typeface="Wingdings"/>
              <a:buChar char=""/>
              <a:tabLst>
                <a:tab pos="1727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Electrical</a:t>
            </a:r>
            <a:r>
              <a:rPr sz="28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200"/>
              </a:spcBef>
              <a:buAutoNum type="arabicPeriod" startAt="4"/>
              <a:tabLst>
                <a:tab pos="240029" algn="l"/>
              </a:tabLst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Open </a:t>
            </a:r>
            <a:r>
              <a:rPr sz="1800" b="1" spc="-10" dirty="0">
                <a:solidFill>
                  <a:srgbClr val="115863"/>
                </a:solidFill>
                <a:latin typeface="Times New Roman"/>
                <a:cs typeface="Times New Roman"/>
              </a:rPr>
              <a:t>Circuit </a:t>
            </a:r>
            <a:r>
              <a:rPr sz="1800" b="1" spc="-25" dirty="0">
                <a:solidFill>
                  <a:srgbClr val="115863"/>
                </a:solidFill>
                <a:latin typeface="Times New Roman"/>
                <a:cs typeface="Times New Roman"/>
              </a:rPr>
              <a:t>Voltage: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output voltage when no load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connected under STC.  e.g.- </a:t>
            </a:r>
            <a:r>
              <a:rPr sz="1800" spc="-80" dirty="0">
                <a:solidFill>
                  <a:srgbClr val="115863"/>
                </a:solidFill>
                <a:latin typeface="Times New Roman"/>
                <a:cs typeface="Times New Roman"/>
              </a:rPr>
              <a:t>Voc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:</a:t>
            </a:r>
            <a:r>
              <a:rPr sz="1800" spc="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45.4V</a:t>
            </a:r>
            <a:endParaRPr sz="1800">
              <a:latin typeface="Times New Roman"/>
              <a:cs typeface="Times New Roman"/>
            </a:endParaRPr>
          </a:p>
          <a:p>
            <a:pPr marL="12700" marR="2494915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Determines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maximum possible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voltage.  Determines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maximum 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</a:t>
            </a:r>
            <a:r>
              <a:rPr sz="1800" spc="-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series.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buAutoNum type="arabicPeriod" startAt="5"/>
              <a:tabLst>
                <a:tab pos="240029" algn="l"/>
              </a:tabLst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Short Circuit Current: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protection level of electrical casing at the back</a:t>
            </a:r>
            <a:r>
              <a:rPr sz="1800" spc="-1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panel.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Also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includes the no. of bypass diodes (if</a:t>
            </a:r>
            <a:r>
              <a:rPr sz="1800" spc="-19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used).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e.g.-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Isc:</a:t>
            </a:r>
            <a:r>
              <a:rPr sz="18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5.69A</a:t>
            </a:r>
            <a:endParaRPr sz="1800">
              <a:latin typeface="Times New Roman"/>
              <a:cs typeface="Times New Roman"/>
            </a:endParaRPr>
          </a:p>
          <a:p>
            <a:pPr marL="12700" marR="902969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Determines the current rating 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fuse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which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 be used for  protection.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Determines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conductor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size.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0" y="3962400"/>
            <a:ext cx="3886200" cy="2438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29457" y="5964123"/>
            <a:ext cx="1800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General </a:t>
            </a:r>
            <a:r>
              <a:rPr sz="1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I-V</a:t>
            </a:r>
            <a:r>
              <a:rPr sz="1800" b="1" u="heavy" spc="-114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curve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2910" y="560273"/>
            <a:ext cx="575818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110" dirty="0">
                <a:latin typeface="Trebuchet MS"/>
                <a:cs typeface="Trebuchet MS"/>
              </a:rPr>
              <a:t>How </a:t>
            </a:r>
            <a:r>
              <a:rPr sz="4500" b="0" spc="-165" dirty="0">
                <a:latin typeface="Trebuchet MS"/>
                <a:cs typeface="Trebuchet MS"/>
              </a:rPr>
              <a:t>much solar</a:t>
            </a:r>
            <a:r>
              <a:rPr sz="4500" b="0" spc="-840" dirty="0">
                <a:latin typeface="Trebuchet MS"/>
                <a:cs typeface="Trebuchet MS"/>
              </a:rPr>
              <a:t> </a:t>
            </a:r>
            <a:r>
              <a:rPr sz="4500" b="0" spc="-95" dirty="0">
                <a:latin typeface="Trebuchet MS"/>
                <a:cs typeface="Trebuchet MS"/>
              </a:rPr>
              <a:t>energy?</a:t>
            </a:r>
            <a:endParaRPr sz="45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9589" y="1371600"/>
            <a:ext cx="7588884" cy="396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6939" y="5663895"/>
            <a:ext cx="6765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indent="-13589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49225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About half the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incoming solar energy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reaches the Earth's</a:t>
            </a:r>
            <a:r>
              <a:rPr sz="2000" spc="-114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surface</a:t>
            </a:r>
            <a:r>
              <a:rPr sz="1800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7176" y="244805"/>
            <a:ext cx="5546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935481"/>
            <a:ext cx="8368030" cy="1554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985" indent="-2482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616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Electrical</a:t>
            </a:r>
            <a:r>
              <a:rPr sz="28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Specifications: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200"/>
              </a:spcBef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6.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I-V Characteristics: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current and voltage variation for the panel.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Also</a:t>
            </a:r>
            <a:r>
              <a:rPr sz="1800" spc="-1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shows  I-V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characteristics for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different</a:t>
            </a:r>
            <a:r>
              <a:rPr sz="1800" spc="-8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irradiance.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5209413"/>
            <a:ext cx="7825105" cy="1061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4755">
              <a:lnSpc>
                <a:spcPts val="1675"/>
              </a:lnSpc>
              <a:spcBef>
                <a:spcPts val="100"/>
              </a:spcBef>
            </a:pPr>
            <a:r>
              <a:rPr sz="1400" b="1" u="heavy" spc="-1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Variation </a:t>
            </a:r>
            <a:r>
              <a:rPr sz="14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1400" b="1" u="heavy" spc="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I-V </a:t>
            </a:r>
            <a:r>
              <a:rPr sz="14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characteristics </a:t>
            </a:r>
            <a:r>
              <a:rPr sz="1400" b="1" u="heavy" spc="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sz="1400" b="1" u="heavy" spc="-17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Irradiance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70"/>
              </a:spcBef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This parameter determines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current and voltage for a  particular value of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irradiance.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9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This can be used to obtain the output voltage at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lowest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irradiance for a</a:t>
            </a:r>
            <a:r>
              <a:rPr sz="1800" spc="-1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region.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2500" y="2362200"/>
            <a:ext cx="7886700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7" name="object 7"/>
          <p:cNvSpPr txBox="1"/>
          <p:nvPr/>
        </p:nvSpPr>
        <p:spPr>
          <a:xfrm>
            <a:off x="383540" y="807466"/>
            <a:ext cx="8462645" cy="4846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985" indent="-2482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616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Electrical</a:t>
            </a:r>
            <a:r>
              <a:rPr sz="28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Specifications: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205"/>
              </a:spcBef>
              <a:buAutoNum type="arabicPeriod" startAt="7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Module Efficiency: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conversion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efficiency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given by a given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(which</a:t>
            </a:r>
            <a:r>
              <a:rPr sz="1800" spc="-9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generally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lesser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than the single solar cell used in the</a:t>
            </a:r>
            <a:r>
              <a:rPr sz="1800" spc="-8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module).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</a:t>
            </a:r>
            <a:r>
              <a:rPr sz="1800" spc="4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15.3%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This parameter helps in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solving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problem of choosing a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52425">
              <a:lnSpc>
                <a:spcPct val="100000"/>
              </a:lnSpc>
              <a:buAutoNum type="arabicPeriod" startAt="8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Operating </a:t>
            </a:r>
            <a:r>
              <a:rPr sz="1800" b="1" spc="-20" dirty="0">
                <a:solidFill>
                  <a:srgbClr val="115863"/>
                </a:solidFill>
                <a:latin typeface="Times New Roman"/>
                <a:cs typeface="Times New Roman"/>
              </a:rPr>
              <a:t>Temperature: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range of temperature for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can  function.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-40 C to 85</a:t>
            </a:r>
            <a:r>
              <a:rPr sz="1800" spc="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  <a:p>
            <a:pPr marL="12700" marR="29845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Determines the temperature range for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environment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 panel can be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kept.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38100">
              <a:lnSpc>
                <a:spcPct val="100000"/>
              </a:lnSpc>
              <a:spcBef>
                <a:spcPts val="5"/>
              </a:spcBef>
              <a:buAutoNum type="arabicPeriod" startAt="9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Max. Series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Fuse Rating: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max.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current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which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can be handled by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 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without</a:t>
            </a:r>
            <a:r>
              <a:rPr sz="1800" spc="-2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damage.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e.g.- 15</a:t>
            </a:r>
            <a:r>
              <a:rPr sz="1800" spc="-1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This defines the rating 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fuse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 be used with the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7" name="object 7"/>
          <p:cNvSpPr txBox="1"/>
          <p:nvPr/>
        </p:nvSpPr>
        <p:spPr>
          <a:xfrm>
            <a:off x="231140" y="801369"/>
            <a:ext cx="8583930" cy="457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985" indent="-2482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616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Electrical</a:t>
            </a:r>
            <a:r>
              <a:rPr sz="28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Specifications: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2200"/>
              </a:spcBef>
              <a:buAutoNum type="arabicPeriod" startAt="10"/>
              <a:tabLst>
                <a:tab pos="355600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Power </a:t>
            </a:r>
            <a:r>
              <a:rPr sz="1800" b="1" spc="-20" dirty="0">
                <a:solidFill>
                  <a:srgbClr val="115863"/>
                </a:solidFill>
                <a:latin typeface="Times New Roman"/>
                <a:cs typeface="Times New Roman"/>
              </a:rPr>
              <a:t>Tolerance: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Defines the range of power deviation from its stated power ratings</a:t>
            </a:r>
            <a:r>
              <a:rPr sz="1800" spc="-17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due  to change in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its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operating condition. It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defined in</a:t>
            </a:r>
            <a:r>
              <a:rPr sz="1800" spc="-7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%.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e.g.- 0/+5</a:t>
            </a:r>
            <a:r>
              <a:rPr sz="1800" spc="-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%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This parameter determines the upper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limit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for power of a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41630" indent="-328930">
              <a:lnSpc>
                <a:spcPct val="100000"/>
              </a:lnSpc>
              <a:buAutoNum type="arabicPeriod" startAt="11"/>
              <a:tabLst>
                <a:tab pos="342265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Parameters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defined under </a:t>
            </a:r>
            <a:r>
              <a:rPr sz="1800" b="1" spc="-30" dirty="0">
                <a:solidFill>
                  <a:srgbClr val="115863"/>
                </a:solidFill>
                <a:latin typeface="Times New Roman"/>
                <a:cs typeface="Times New Roman"/>
              </a:rPr>
              <a:t>NOCT: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These parameters are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same as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defined under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STC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conditions with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different</a:t>
            </a:r>
            <a:r>
              <a:rPr sz="18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values.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4994275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Difference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between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STC and</a:t>
            </a:r>
            <a:r>
              <a:rPr sz="1800" b="1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115863"/>
                </a:solidFill>
                <a:latin typeface="Times New Roman"/>
                <a:cs typeface="Times New Roman"/>
              </a:rPr>
              <a:t>NOCT: 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STC (Standard </a:t>
            </a:r>
            <a:r>
              <a:rPr sz="1800" b="1" spc="-45" dirty="0">
                <a:solidFill>
                  <a:srgbClr val="115863"/>
                </a:solidFill>
                <a:latin typeface="Times New Roman"/>
                <a:cs typeface="Times New Roman"/>
              </a:rPr>
              <a:t>Test</a:t>
            </a:r>
            <a:r>
              <a:rPr sz="1800" b="1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Conditions):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  <a:tabLst>
                <a:tab pos="4488815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Irradiance 1000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W/m2,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Module</a:t>
            </a:r>
            <a:r>
              <a:rPr sz="1800" spc="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temperature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25	C,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Air</a:t>
            </a:r>
            <a:r>
              <a:rPr sz="1800" spc="-10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Mass=1.5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NOCT(Nominal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Operating Cell</a:t>
            </a:r>
            <a:r>
              <a:rPr sz="1800" b="1" spc="-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15863"/>
                </a:solidFill>
                <a:latin typeface="Times New Roman"/>
                <a:cs typeface="Times New Roman"/>
              </a:rPr>
              <a:t>Temperature):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50715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Irradiance 800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W/m2, Ambient</a:t>
            </a:r>
            <a:r>
              <a:rPr sz="1800" spc="-8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temperature</a:t>
            </a:r>
            <a:r>
              <a:rPr sz="1800" spc="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20	C, </a:t>
            </a:r>
            <a:r>
              <a:rPr sz="1800" spc="-20" dirty="0">
                <a:solidFill>
                  <a:srgbClr val="115863"/>
                </a:solidFill>
                <a:latin typeface="Times New Roman"/>
                <a:cs typeface="Times New Roman"/>
              </a:rPr>
              <a:t>Wind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speed 1</a:t>
            </a:r>
            <a:r>
              <a:rPr sz="1800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m/s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Solar Panel</a:t>
            </a:r>
            <a:r>
              <a:rPr spc="-70" dirty="0"/>
              <a:t> </a:t>
            </a:r>
            <a:r>
              <a:rPr spc="-5" dirty="0"/>
              <a:t>specifications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140" y="801369"/>
            <a:ext cx="8283575" cy="4938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985" indent="-24828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61620" algn="l"/>
              </a:tabLst>
            </a:pP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Electrical</a:t>
            </a:r>
            <a:r>
              <a:rPr sz="2800" b="1" u="heavy" spc="-1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Specifications: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2200"/>
              </a:spcBef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12. </a:t>
            </a:r>
            <a:r>
              <a:rPr sz="1800" b="1" spc="-20" dirty="0">
                <a:solidFill>
                  <a:srgbClr val="115863"/>
                </a:solidFill>
                <a:latin typeface="Times New Roman"/>
                <a:cs typeface="Times New Roman"/>
              </a:rPr>
              <a:t>Temperature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Coefficients: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These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coefficients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are defined to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show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possible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rate</a:t>
            </a:r>
            <a:r>
              <a:rPr sz="1800" spc="-10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 change of values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under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varying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temperature and</a:t>
            </a:r>
            <a:r>
              <a:rPr sz="1800" spc="-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irradiance.</a:t>
            </a:r>
            <a:endParaRPr sz="1800">
              <a:latin typeface="Times New Roman"/>
              <a:cs typeface="Times New Roman"/>
            </a:endParaRPr>
          </a:p>
          <a:p>
            <a:pPr marL="12700" marR="402907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Design Implication: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These parameters can</a:t>
            </a:r>
            <a:r>
              <a:rPr sz="18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be  used to calculate the 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power,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current and  voltage of the</a:t>
            </a:r>
            <a:r>
              <a:rPr sz="18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module.</a:t>
            </a:r>
            <a:endParaRPr sz="1800">
              <a:latin typeface="Times New Roman"/>
              <a:cs typeface="Times New Roman"/>
            </a:endParaRPr>
          </a:p>
          <a:p>
            <a:pPr marL="12700" marR="4036060">
              <a:lnSpc>
                <a:spcPct val="100000"/>
              </a:lnSpc>
            </a:pP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Temperature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Coefficient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1800" spc="-80" dirty="0">
                <a:solidFill>
                  <a:srgbClr val="115863"/>
                </a:solidFill>
                <a:latin typeface="Times New Roman"/>
                <a:cs typeface="Times New Roman"/>
              </a:rPr>
              <a:t>Voc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can also be 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used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to determine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maximum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panel</a:t>
            </a:r>
            <a:r>
              <a:rPr sz="1800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voltage  at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lowest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expected</a:t>
            </a:r>
            <a:r>
              <a:rPr sz="18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temperature.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/>
              <a:cs typeface="Times New Roman"/>
            </a:endParaRPr>
          </a:p>
          <a:p>
            <a:pPr marL="152400" indent="-139700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sz="2400" b="1" u="heavy" spc="-1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Packing</a:t>
            </a:r>
            <a:r>
              <a:rPr sz="2400" b="1" u="heavy" spc="-1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Configuration: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Pieces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per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pallet: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per</a:t>
            </a:r>
            <a:r>
              <a:rPr sz="1800" spc="-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box.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Pallet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per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container: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boxes per</a:t>
            </a:r>
            <a:r>
              <a:rPr sz="1800" spc="-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container.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Pieces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per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container: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modules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per</a:t>
            </a:r>
            <a:r>
              <a:rPr sz="1800" spc="-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container.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e.g.- Pieces per pallet (26)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X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Pallets per container (12)= Pieces per container</a:t>
            </a:r>
            <a:r>
              <a:rPr sz="1800" spc="-1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(312)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7800" y="2133600"/>
            <a:ext cx="3886199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200" y="6568595"/>
            <a:ext cx="4123054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2209800" algn="l"/>
              </a:tabLst>
            </a:pPr>
            <a:r>
              <a:rPr lang="en-US" sz="1200" spc="-105" dirty="0" smtClean="0">
                <a:solidFill>
                  <a:srgbClr val="045C75"/>
                </a:solidFill>
                <a:latin typeface="Georgia"/>
                <a:cs typeface="Georgia"/>
              </a:rPr>
              <a:t>        </a:t>
            </a:r>
            <a:r>
              <a:rPr sz="1200" spc="-105" dirty="0">
                <a:solidFill>
                  <a:srgbClr val="045C75"/>
                </a:solidFill>
                <a:latin typeface="Georgia"/>
                <a:cs typeface="Georgia"/>
              </a:rPr>
              <a:t>	</a:t>
            </a:r>
            <a:r>
              <a:rPr lang="en-US" sz="1200" spc="-20" dirty="0" smtClean="0">
                <a:solidFill>
                  <a:srgbClr val="045C75"/>
                </a:solidFill>
                <a:latin typeface="Georgia"/>
                <a:cs typeface="Georgia"/>
              </a:rPr>
              <a:t>        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1030" y="0"/>
            <a:ext cx="9146173" cy="685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0" y="6568595"/>
            <a:ext cx="3007995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  <a:tabLst>
                <a:tab pos="2929255" algn="l"/>
              </a:tabLst>
            </a:pPr>
            <a:r>
              <a:rPr lang="en-US" sz="1200" spc="-105" dirty="0" smtClean="0">
                <a:latin typeface="Georgia"/>
                <a:cs typeface="Georgia"/>
              </a:rPr>
              <a:t>        </a:t>
            </a:r>
            <a:r>
              <a:rPr sz="1200" dirty="0">
                <a:latin typeface="Georgia"/>
                <a:cs typeface="Georgia"/>
              </a:rPr>
              <a:t>	</a:t>
            </a:r>
            <a:r>
              <a:rPr sz="1200" spc="-65" dirty="0">
                <a:latin typeface="Georgia"/>
                <a:cs typeface="Georgia"/>
              </a:rPr>
              <a:t>S</a:t>
            </a:r>
            <a:endParaRPr sz="12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1489" y="6568595"/>
            <a:ext cx="16160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5" dirty="0">
                <a:latin typeface="Georgia"/>
                <a:cs typeface="Georgia"/>
              </a:rPr>
              <a:t>bmitted </a:t>
            </a:r>
            <a:r>
              <a:rPr sz="1200" spc="-35" dirty="0">
                <a:latin typeface="Georgia"/>
                <a:cs typeface="Georgia"/>
              </a:rPr>
              <a:t>by: </a:t>
            </a:r>
            <a:r>
              <a:rPr sz="1200" spc="-30" dirty="0">
                <a:latin typeface="Georgia"/>
                <a:cs typeface="Georgia"/>
              </a:rPr>
              <a:t>Gourav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35" dirty="0">
                <a:latin typeface="Georgia"/>
                <a:cs typeface="Georgia"/>
              </a:rPr>
              <a:t>Kum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7991" y="6568595"/>
            <a:ext cx="1320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35" dirty="0">
                <a:latin typeface="Georgia"/>
                <a:cs typeface="Georgia"/>
              </a:rPr>
              <a:t>ar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4733" y="252476"/>
            <a:ext cx="8171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Times New Roman"/>
                <a:cs typeface="Times New Roman"/>
              </a:rPr>
              <a:t>Comparison between Suntech, </a:t>
            </a:r>
            <a:r>
              <a:rPr sz="2000" b="0" spc="-15" dirty="0">
                <a:latin typeface="Times New Roman"/>
                <a:cs typeface="Times New Roman"/>
              </a:rPr>
              <a:t>Trina </a:t>
            </a:r>
            <a:r>
              <a:rPr sz="2000" b="0" dirty="0">
                <a:latin typeface="Times New Roman"/>
                <a:cs typeface="Times New Roman"/>
              </a:rPr>
              <a:t>and Sanyo 190W Monocrystalline</a:t>
            </a:r>
            <a:r>
              <a:rPr sz="2000" b="0" spc="-254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modules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6050" y="804672"/>
          <a:ext cx="8839200" cy="5887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2800"/>
                <a:gridCol w="1676400"/>
                <a:gridCol w="1981200"/>
                <a:gridCol w="1828800"/>
              </a:tblGrid>
              <a:tr h="4572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Parameters </a:t>
                      </a:r>
                      <a:r>
                        <a:rPr sz="1200" b="1" spc="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200" b="1" spc="-2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Sanyo</a:t>
                      </a:r>
                      <a:r>
                        <a:rPr sz="1200" b="1" spc="2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(HIP-190DA3)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Suntech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(STP190S-24/Ad+)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Trina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(TSM-190DC01A)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Optimum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Operating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(Vmp)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55.3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36.5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36.8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Optimum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Operating Current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(Imp)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3.44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5.20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5.18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Open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Circuit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(Voc)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68.1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45.2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45.1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Short -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Circuit Current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(Isc)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3.7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5.62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5.52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Maximum Power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STC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(Pmax)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190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190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190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Module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Efficiency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15.7%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14.9%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14.9%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Maximum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Series Fuse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Rating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2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2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2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Maximum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System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Voltage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600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VDC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1000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1000VDC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Tolerance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+10/-0%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0/+5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%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0/+3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Temperature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Coefficient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Pmax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-0.34%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-0.48 %/</a:t>
                      </a:r>
                      <a:r>
                        <a:rPr sz="12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0.45%/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Temperature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Coefficient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Voc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-0.191 V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-0.34 %/</a:t>
                      </a:r>
                      <a:r>
                        <a:rPr sz="12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0.35%/</a:t>
                      </a:r>
                      <a:r>
                        <a:rPr sz="12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473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Temperature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Coefficient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Isc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1.68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mA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0.037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%/</a:t>
                      </a:r>
                      <a:r>
                        <a:rPr sz="12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0.05%/</a:t>
                      </a:r>
                      <a:r>
                        <a:rPr sz="12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Module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Dimension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53.2 x 35.35 x 2.36</a:t>
                      </a:r>
                      <a:r>
                        <a:rPr sz="12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(1351 x 898 x 60</a:t>
                      </a:r>
                      <a:r>
                        <a:rPr sz="12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mm)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526415" algn="l"/>
                          <a:tab pos="95504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62.2	31.8	1.4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inches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616585" algn="l"/>
                          <a:tab pos="100647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(1580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808	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35mm)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62.24 x 31.85 x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1.57in.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(1581 x 809 x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40mm)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1008380" algn="l"/>
                        </a:tabLst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Warranty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	90%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0919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80%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power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2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2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12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Cost: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145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$570.00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80"/>
                        </a:lnSpc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u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$285.00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$459.00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68" y="658368"/>
            <a:ext cx="8970264" cy="6030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685749"/>
            <a:ext cx="8839200" cy="5898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6050" y="679450"/>
          <a:ext cx="8837922" cy="5895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830"/>
                <a:gridCol w="475615"/>
                <a:gridCol w="268604"/>
                <a:gridCol w="1086485"/>
                <a:gridCol w="532129"/>
                <a:gridCol w="217804"/>
                <a:gridCol w="154939"/>
                <a:gridCol w="831215"/>
                <a:gridCol w="740409"/>
                <a:gridCol w="334009"/>
                <a:gridCol w="211454"/>
                <a:gridCol w="1027429"/>
              </a:tblGrid>
              <a:tr h="7315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Parameters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STC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88ACAE"/>
                      </a:solidFill>
                      <a:prstDash val="solid"/>
                    </a:lnL>
                    <a:lnT w="12700">
                      <a:solidFill>
                        <a:srgbClr val="88ACAE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340360" marR="2438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Monocrystalline  (S.C.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Origin)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88ACA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 marR="3371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olycr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e  (Moserbaer)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88ACA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79400" marR="788670" indent="393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Thin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Film</a:t>
                      </a:r>
                      <a:r>
                        <a:rPr sz="14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(a-si)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(China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Solar)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88ACAE"/>
                      </a:solidFill>
                      <a:prstDash val="solid"/>
                    </a:lnR>
                    <a:lnT w="12700">
                      <a:solidFill>
                        <a:srgbClr val="88ACA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Optimum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Operating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sz="14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(Vmp)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88ACAE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17.82V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R w="12700">
                      <a:solidFill>
                        <a:srgbClr val="88ACAE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445895" algn="l"/>
                          <a:tab pos="207200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imum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Op	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g	t (Im</a:t>
                      </a:r>
                      <a:r>
                        <a:rPr sz="140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8ACAE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0.28 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.29A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593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88ACA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Open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- Circuit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Voltage</a:t>
                      </a:r>
                      <a:r>
                        <a:rPr sz="14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(Voc)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8ACAE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21.396V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26.7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88ACAE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Short - Circuit Current</a:t>
                      </a:r>
                      <a:r>
                        <a:rPr sz="14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(Isc)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8ACAE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0.315A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0.35A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0.401</a:t>
                      </a:r>
                      <a:r>
                        <a:rPr sz="14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88ACA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Maximum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Power at STC</a:t>
                      </a:r>
                      <a:r>
                        <a:rPr sz="14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(Pmax)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8ACAE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5W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88ACAE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52514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Mo	l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Ef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cien</a:t>
                      </a:r>
                    </a:p>
                  </a:txBody>
                  <a:tcPr marL="0" marR="0" marT="40640" marB="0">
                    <a:lnL w="12700">
                      <a:solidFill>
                        <a:srgbClr val="88ACAE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1 .2%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14%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ail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88ACAE"/>
                      </a:solidFill>
                      <a:prstDash val="solid"/>
                    </a:lnR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Coefficient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Pmax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8ACAE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-0.549%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K)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-0.43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40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K)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-(0.19 0.03)%/</a:t>
                      </a:r>
                      <a:r>
                        <a:rPr sz="14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88ACAE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815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243965" algn="l"/>
                          <a:tab pos="1787525" algn="l"/>
                        </a:tabLst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Temperat 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re	ef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ci	t of V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8ACA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% /</a:t>
                      </a:r>
                      <a:r>
                        <a:rPr sz="14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11239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61912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	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.0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88ACAE"/>
                      </a:solidFill>
                      <a:prstDash val="solid"/>
                    </a:lnR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Temperature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Coefficient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Isc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88ACAE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0.06% /</a:t>
                      </a:r>
                      <a:r>
                        <a:rPr sz="14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0.11 %/</a:t>
                      </a:r>
                      <a:r>
                        <a:rPr sz="14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0.08 0.02)%/</a:t>
                      </a:r>
                      <a:r>
                        <a:rPr sz="140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88ACAE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433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067435" algn="l"/>
                          <a:tab pos="1445260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Maximu	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	V l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88ACAE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VD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88ACAE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243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Module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Dimension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88ACAE"/>
                      </a:solidFill>
                      <a:prstDash val="solid"/>
                    </a:lnL>
                    <a:solidFill>
                      <a:srgbClr val="FFFFFF">
                        <a:alpha val="1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03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350x176x34mm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359x197x26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2794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385 x322 x18</a:t>
                      </a:r>
                      <a:r>
                        <a:rPr sz="14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mm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12700">
                      <a:solidFill>
                        <a:srgbClr val="88ACAE"/>
                      </a:solidFill>
                      <a:prstDash val="solid"/>
                    </a:lnR>
                    <a:solidFill>
                      <a:srgbClr val="FFFFFF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520">
                <a:tc>
                  <a:txBody>
                    <a:bodyPr/>
                    <a:lstStyle/>
                    <a:p>
                      <a:pPr marL="1118870" marR="514984" indent="-102171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292860" algn="l"/>
                        </a:tabLst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Warranty:		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% p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wer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ou put  85% power</a:t>
                      </a:r>
                      <a:r>
                        <a:rPr sz="14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output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88ACAE"/>
                      </a:solidFill>
                      <a:prstDash val="solid"/>
                    </a:lnL>
                    <a:lnB w="12700">
                      <a:solidFill>
                        <a:srgbClr val="88ACAE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0360" marR="887094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64833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	ears  25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88ACA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B w="12700">
                      <a:solidFill>
                        <a:srgbClr val="88ACA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years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R w="12700">
                      <a:solidFill>
                        <a:srgbClr val="88ACAE"/>
                      </a:solidFill>
                      <a:prstDash val="solid"/>
                    </a:lnR>
                    <a:lnB w="12700">
                      <a:solidFill>
                        <a:srgbClr val="88ACA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0201" y="252476"/>
            <a:ext cx="75406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Times New Roman"/>
                <a:cs typeface="Times New Roman"/>
              </a:rPr>
              <a:t>Comparison</a:t>
            </a:r>
            <a:r>
              <a:rPr sz="2000" b="0" spc="-4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between</a:t>
            </a:r>
            <a:r>
              <a:rPr sz="2000" b="0" spc="-2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Mono-,</a:t>
            </a:r>
            <a:r>
              <a:rPr sz="2000" b="0" spc="-3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Poly-</a:t>
            </a:r>
            <a:r>
              <a:rPr sz="2000" b="0" spc="-2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and</a:t>
            </a:r>
            <a:r>
              <a:rPr sz="2000" b="0" spc="-12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Amorphous</a:t>
            </a:r>
            <a:r>
              <a:rPr sz="2000" b="0" spc="-5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Si</a:t>
            </a:r>
            <a:r>
              <a:rPr sz="2000" b="0" spc="-15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Solar</a:t>
            </a:r>
            <a:r>
              <a:rPr sz="2000" b="0" spc="-2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Panels</a:t>
            </a:r>
            <a:r>
              <a:rPr sz="2000" b="0" spc="-30" dirty="0">
                <a:latin typeface="Times New Roman"/>
                <a:cs typeface="Times New Roman"/>
              </a:rPr>
              <a:t> </a:t>
            </a:r>
            <a:r>
              <a:rPr sz="2000" b="0" dirty="0">
                <a:latin typeface="Times New Roman"/>
                <a:cs typeface="Times New Roman"/>
              </a:rPr>
              <a:t>(5</a:t>
            </a:r>
            <a:r>
              <a:rPr sz="2000" b="0" spc="-50" dirty="0">
                <a:latin typeface="Times New Roman"/>
                <a:cs typeface="Times New Roman"/>
              </a:rPr>
              <a:t> </a:t>
            </a:r>
            <a:r>
              <a:rPr sz="2000" b="0" spc="5" dirty="0">
                <a:latin typeface="Times New Roman"/>
                <a:cs typeface="Times New Roman"/>
              </a:rPr>
              <a:t>W)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3832" y="401828"/>
            <a:ext cx="4196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Times New Roman"/>
                <a:cs typeface="Times New Roman"/>
              </a:rPr>
              <a:t>How to choose a </a:t>
            </a:r>
            <a:r>
              <a:rPr sz="2800" b="0" dirty="0">
                <a:latin typeface="Times New Roman"/>
                <a:cs typeface="Times New Roman"/>
              </a:rPr>
              <a:t>solar</a:t>
            </a:r>
            <a:r>
              <a:rPr sz="2800" b="0" spc="-7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panel?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7800" y="2667063"/>
            <a:ext cx="3810000" cy="3852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1161033"/>
            <a:ext cx="7682865" cy="3856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15863"/>
                </a:solidFill>
                <a:latin typeface="Times New Roman"/>
                <a:cs typeface="Times New Roman"/>
              </a:rPr>
              <a:t>Critical parameters to be </a:t>
            </a:r>
            <a:r>
              <a:rPr sz="20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considered </a:t>
            </a:r>
            <a:r>
              <a:rPr sz="2000" b="1" dirty="0">
                <a:solidFill>
                  <a:srgbClr val="115863"/>
                </a:solidFill>
                <a:latin typeface="Times New Roman"/>
                <a:cs typeface="Times New Roman"/>
              </a:rPr>
              <a:t>for solar panel</a:t>
            </a:r>
            <a:r>
              <a:rPr sz="2000" b="1" spc="-2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5863"/>
                </a:solidFill>
                <a:latin typeface="Times New Roman"/>
                <a:cs typeface="Times New Roman"/>
              </a:rPr>
              <a:t>evaluation: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1. Selecting the right technology : The selection of solar panel technology</a:t>
            </a:r>
            <a:r>
              <a:rPr sz="1800" spc="-1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generally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depends on space available for installation and the overall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cost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the</a:t>
            </a:r>
            <a:r>
              <a:rPr sz="1800" spc="-1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system.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AutoNum type="arabicPeriod" startAt="3"/>
              <a:tabLst>
                <a:tab pos="240029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Selecting the right manufacturer for better</a:t>
            </a:r>
            <a:r>
              <a:rPr sz="1800" spc="-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115863"/>
                </a:solidFill>
                <a:latin typeface="Times New Roman"/>
                <a:cs typeface="Times New Roman"/>
              </a:rPr>
              <a:t>warranty.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AutoNum type="arabicPeriod" startAt="3"/>
              <a:tabLst>
                <a:tab pos="240029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Check operating specifications beyond STC</a:t>
            </a:r>
            <a:r>
              <a:rPr sz="1800" spc="-10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ratings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AutoNum type="arabicPeriod" startAt="3"/>
              <a:tabLst>
                <a:tab pos="240029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Negative 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Tolerance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can lead to a lower</a:t>
            </a:r>
            <a:r>
              <a:rPr sz="1800" spc="-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performance and reduced</a:t>
            </a:r>
            <a:r>
              <a:rPr sz="18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capacity</a:t>
            </a:r>
            <a:endParaRPr sz="1800">
              <a:latin typeface="Times New Roman"/>
              <a:cs typeface="Times New Roman"/>
            </a:endParaRPr>
          </a:p>
          <a:p>
            <a:pPr marL="12700" marR="2992755">
              <a:lnSpc>
                <a:spcPct val="150000"/>
              </a:lnSpc>
              <a:buAutoNum type="arabicPeriod" startAt="6"/>
              <a:tabLst>
                <a:tab pos="240029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Solar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Panel efficiency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under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different</a:t>
            </a:r>
            <a:r>
              <a:rPr sz="1800" spc="-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conditions  and over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time.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79473" y="401828"/>
            <a:ext cx="5383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latin typeface="Times New Roman"/>
                <a:cs typeface="Times New Roman"/>
              </a:rPr>
              <a:t>How to design a PV Off-grid</a:t>
            </a:r>
            <a:r>
              <a:rPr sz="2800" b="0" spc="-80" dirty="0">
                <a:latin typeface="Times New Roman"/>
                <a:cs typeface="Times New Roman"/>
              </a:rPr>
              <a:t> </a:t>
            </a:r>
            <a:r>
              <a:rPr sz="2800" b="0" spc="-5" dirty="0">
                <a:latin typeface="Times New Roman"/>
                <a:cs typeface="Times New Roman"/>
              </a:rPr>
              <a:t>system?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738886"/>
            <a:ext cx="8442960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609600" indent="-240029">
              <a:lnSpc>
                <a:spcPct val="150000"/>
              </a:lnSpc>
              <a:spcBef>
                <a:spcPts val="100"/>
              </a:spcBef>
              <a:buFont typeface="Times New Roman"/>
              <a:buAutoNum type="arabicPeriod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Collect some data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viz. Latitude of the location, and solar irradiance (one for</a:t>
            </a:r>
            <a:r>
              <a:rPr sz="1800" spc="-1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every 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month).</a:t>
            </a:r>
            <a:endParaRPr sz="180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Calculation of total solar</a:t>
            </a:r>
            <a:r>
              <a:rPr sz="1800" b="1" spc="-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15863"/>
                </a:solidFill>
                <a:latin typeface="Times New Roman"/>
                <a:cs typeface="Times New Roman"/>
              </a:rPr>
              <a:t>energy.</a:t>
            </a:r>
            <a:endParaRPr sz="180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40029" algn="l"/>
              </a:tabLst>
            </a:pP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Estimate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b="1" spc="-10" dirty="0">
                <a:solidFill>
                  <a:srgbClr val="115863"/>
                </a:solidFill>
                <a:latin typeface="Times New Roman"/>
                <a:cs typeface="Times New Roman"/>
              </a:rPr>
              <a:t>required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electrical energy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on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a monthly/weekly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basis (in</a:t>
            </a:r>
            <a:r>
              <a:rPr sz="1800" b="1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kwh):</a:t>
            </a:r>
            <a:endParaRPr sz="1800">
              <a:latin typeface="Times New Roman"/>
              <a:cs typeface="Times New Roman"/>
            </a:endParaRPr>
          </a:p>
          <a:p>
            <a:pPr marL="35369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Required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Energy= Equipment </a:t>
            </a:r>
            <a:r>
              <a:rPr sz="1800" spc="-25" dirty="0">
                <a:solidFill>
                  <a:srgbClr val="115863"/>
                </a:solidFill>
                <a:latin typeface="Times New Roman"/>
                <a:cs typeface="Times New Roman"/>
              </a:rPr>
              <a:t>Wattage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X Usage</a:t>
            </a:r>
            <a:r>
              <a:rPr sz="1800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115863"/>
                </a:solidFill>
                <a:latin typeface="Times New Roman"/>
                <a:cs typeface="Times New Roman"/>
              </a:rPr>
              <a:t>Time.</a:t>
            </a:r>
            <a:endParaRPr sz="1800">
              <a:latin typeface="Times New Roman"/>
              <a:cs typeface="Times New Roman"/>
            </a:endParaRPr>
          </a:p>
          <a:p>
            <a:pPr marL="239395" indent="-226695">
              <a:lnSpc>
                <a:spcPct val="100000"/>
              </a:lnSpc>
              <a:spcBef>
                <a:spcPts val="1080"/>
              </a:spcBef>
              <a:buAutoNum type="arabicPeriod" startAt="4"/>
              <a:tabLst>
                <a:tab pos="240029" algn="l"/>
              </a:tabLst>
            </a:pP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Calculate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system </a:t>
            </a:r>
            <a:r>
              <a:rPr sz="1800" b="1" spc="-10" dirty="0">
                <a:solidFill>
                  <a:srgbClr val="115863"/>
                </a:solidFill>
                <a:latin typeface="Times New Roman"/>
                <a:cs typeface="Times New Roman"/>
              </a:rPr>
              <a:t>size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using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data </a:t>
            </a:r>
            <a:r>
              <a:rPr sz="1800" b="1" spc="-10" dirty="0">
                <a:solidFill>
                  <a:srgbClr val="115863"/>
                </a:solidFill>
                <a:latin typeface="Times New Roman"/>
                <a:cs typeface="Times New Roman"/>
              </a:rPr>
              <a:t>from </a:t>
            </a:r>
            <a:r>
              <a:rPr sz="1800" b="1" dirty="0">
                <a:solidFill>
                  <a:srgbClr val="115863"/>
                </a:solidFill>
                <a:latin typeface="Times New Roman"/>
                <a:cs typeface="Times New Roman"/>
              </a:rPr>
              <a:t>‘worst </a:t>
            </a:r>
            <a:r>
              <a:rPr sz="18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month’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which can be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as</a:t>
            </a:r>
            <a:r>
              <a:rPr sz="18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follows: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current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requirement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will decide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number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panels</a:t>
            </a:r>
            <a:r>
              <a:rPr sz="1800" spc="-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required.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5"/>
              </a:spcBef>
              <a:buAutoNum type="alphaLcParenR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1800" spc="5" dirty="0">
                <a:solidFill>
                  <a:srgbClr val="115863"/>
                </a:solidFill>
                <a:latin typeface="Times New Roman"/>
                <a:cs typeface="Times New Roman"/>
              </a:rPr>
              <a:t>days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autonomy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decides the storage capacity of the system i.e. the </a:t>
            </a:r>
            <a:r>
              <a:rPr sz="1800" spc="-5" dirty="0">
                <a:solidFill>
                  <a:srgbClr val="115863"/>
                </a:solidFill>
                <a:latin typeface="Times New Roman"/>
                <a:cs typeface="Times New Roman"/>
              </a:rPr>
              <a:t>number</a:t>
            </a:r>
            <a:r>
              <a:rPr sz="1800" spc="-1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batteries</a:t>
            </a:r>
            <a:r>
              <a:rPr sz="18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15863"/>
                </a:solidFill>
                <a:latin typeface="Times New Roman"/>
                <a:cs typeface="Times New Roman"/>
              </a:rPr>
              <a:t>required.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600" y="4076700"/>
            <a:ext cx="4191000" cy="2476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xfrm>
            <a:off x="444500" y="6555895"/>
            <a:ext cx="6102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105" dirty="0" smtClean="0"/>
              <a:t>        </a:t>
            </a:r>
            <a:endParaRPr spc="-114" dirty="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xfrm>
            <a:off x="3374263" y="6555895"/>
            <a:ext cx="19380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lang="en-US" spc="-20" dirty="0" smtClean="0"/>
              <a:t>        </a:t>
            </a:r>
            <a:endParaRPr spc="-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3574" y="906526"/>
            <a:ext cx="72180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05" dirty="0">
                <a:latin typeface="Georgia"/>
                <a:cs typeface="Georgia"/>
              </a:rPr>
              <a:t>Solar </a:t>
            </a:r>
            <a:r>
              <a:rPr sz="5000" b="0" spc="-100" dirty="0">
                <a:latin typeface="Georgia"/>
                <a:cs typeface="Georgia"/>
              </a:rPr>
              <a:t>Energy </a:t>
            </a:r>
            <a:r>
              <a:rPr sz="5000" b="0" spc="-130" dirty="0">
                <a:latin typeface="Georgia"/>
                <a:cs typeface="Georgia"/>
              </a:rPr>
              <a:t>as </a:t>
            </a:r>
            <a:r>
              <a:rPr sz="5000" b="0" spc="-120" dirty="0">
                <a:latin typeface="Georgia"/>
                <a:cs typeface="Georgia"/>
              </a:rPr>
              <a:t>a</a:t>
            </a:r>
            <a:r>
              <a:rPr sz="5000" b="0" spc="-350" dirty="0">
                <a:latin typeface="Georgia"/>
                <a:cs typeface="Georgia"/>
              </a:rPr>
              <a:t> </a:t>
            </a:r>
            <a:r>
              <a:rPr sz="5000" b="0" spc="-114" dirty="0">
                <a:latin typeface="Georgia"/>
                <a:cs typeface="Georgia"/>
              </a:rPr>
              <a:t>Resource</a:t>
            </a:r>
            <a:endParaRPr sz="5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1951456"/>
            <a:ext cx="7751445" cy="32264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Solar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Energy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is increasingly being used as a resource in the following</a:t>
            </a:r>
            <a:r>
              <a:rPr sz="2000" spc="-27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areas: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Architecture and Urban</a:t>
            </a:r>
            <a:r>
              <a:rPr sz="2000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Planning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4130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Agriculture and</a:t>
            </a:r>
            <a:r>
              <a:rPr sz="20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Horticulture</a:t>
            </a:r>
            <a:endParaRPr sz="2000">
              <a:latin typeface="Times New Roman"/>
              <a:cs typeface="Times New Roman"/>
            </a:endParaRPr>
          </a:p>
          <a:p>
            <a:pPr marL="254635" indent="-2419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5527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Heating, Cooling and</a:t>
            </a:r>
            <a:r>
              <a:rPr sz="2000" spc="-1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115863"/>
                </a:solidFill>
                <a:latin typeface="Times New Roman"/>
                <a:cs typeface="Times New Roman"/>
              </a:rPr>
              <a:t>Ventilation</a:t>
            </a:r>
            <a:endParaRPr sz="2000">
              <a:latin typeface="Times New Roman"/>
              <a:cs typeface="Times New Roman"/>
            </a:endParaRPr>
          </a:p>
          <a:p>
            <a:pPr marL="254635" indent="-2419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5527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Cooking</a:t>
            </a:r>
            <a:endParaRPr sz="2000">
              <a:latin typeface="Times New Roman"/>
              <a:cs typeface="Times New Roman"/>
            </a:endParaRPr>
          </a:p>
          <a:p>
            <a:pPr marL="254635" indent="-2419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55270" algn="l"/>
              </a:tabLst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Fuel</a:t>
            </a:r>
            <a:r>
              <a:rPr sz="2000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Production</a:t>
            </a:r>
            <a:endParaRPr sz="2000">
              <a:latin typeface="Times New Roman"/>
              <a:cs typeface="Times New Roman"/>
            </a:endParaRPr>
          </a:p>
          <a:p>
            <a:pPr marL="254635" indent="-241935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55270" algn="l"/>
              </a:tabLst>
            </a:pPr>
            <a:r>
              <a:rPr sz="2000" b="1" spc="-5" dirty="0">
                <a:solidFill>
                  <a:srgbClr val="115863"/>
                </a:solidFill>
                <a:latin typeface="Times New Roman"/>
                <a:cs typeface="Times New Roman"/>
              </a:rPr>
              <a:t>Electricity</a:t>
            </a:r>
            <a:r>
              <a:rPr sz="2000" b="1" spc="-3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5863"/>
                </a:solidFill>
                <a:latin typeface="Times New Roman"/>
                <a:cs typeface="Times New Roman"/>
              </a:rPr>
              <a:t>Generation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673" y="778510"/>
            <a:ext cx="8365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Producing Electricity using Solar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spc="-15" dirty="0">
                <a:latin typeface="Times New Roman"/>
                <a:cs typeface="Times New Roman"/>
              </a:rPr>
              <a:t>Energy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740" y="1646381"/>
            <a:ext cx="5963920" cy="368363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Solar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Energy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can be used to generate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electricity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in 2</a:t>
            </a:r>
            <a:r>
              <a:rPr sz="2000" spc="-1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ways:</a:t>
            </a:r>
            <a:endParaRPr sz="20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191135" algn="l"/>
              </a:tabLst>
            </a:pPr>
            <a:r>
              <a:rPr sz="2000" b="1" dirty="0">
                <a:solidFill>
                  <a:srgbClr val="115863"/>
                </a:solidFill>
                <a:latin typeface="Times New Roman"/>
                <a:cs typeface="Times New Roman"/>
              </a:rPr>
              <a:t>Thermal Solar</a:t>
            </a:r>
            <a:r>
              <a:rPr sz="2000" b="1" spc="-8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5863"/>
                </a:solidFill>
                <a:latin typeface="Times New Roman"/>
                <a:cs typeface="Times New Roman"/>
              </a:rPr>
              <a:t>Energy:</a:t>
            </a:r>
            <a:endParaRPr sz="2000">
              <a:latin typeface="Times New Roman"/>
              <a:cs typeface="Times New Roman"/>
            </a:endParaRPr>
          </a:p>
          <a:p>
            <a:pPr marL="12700" marR="2140585">
              <a:lnSpc>
                <a:spcPct val="150000"/>
              </a:lnSpc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Using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solar energy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for heating fluids  which can be used as a heat source</a:t>
            </a:r>
            <a:r>
              <a:rPr sz="2000" spc="-1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or  to run turbines to generate</a:t>
            </a:r>
            <a:r>
              <a:rPr sz="2000" spc="-15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115863"/>
                </a:solidFill>
                <a:latin typeface="Times New Roman"/>
                <a:cs typeface="Times New Roman"/>
              </a:rPr>
              <a:t>electricity.</a:t>
            </a:r>
            <a:endParaRPr sz="2000">
              <a:latin typeface="Times New Roman"/>
              <a:cs typeface="Times New Roman"/>
            </a:endParaRPr>
          </a:p>
          <a:p>
            <a:pPr marL="190500" indent="-17780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91135" algn="l"/>
              </a:tabLst>
            </a:pPr>
            <a:r>
              <a:rPr sz="2000" b="1" dirty="0">
                <a:solidFill>
                  <a:srgbClr val="115863"/>
                </a:solidFill>
                <a:latin typeface="Times New Roman"/>
                <a:cs typeface="Times New Roman"/>
              </a:rPr>
              <a:t>Photovoltaic Solar</a:t>
            </a:r>
            <a:r>
              <a:rPr sz="2000" b="1" spc="-10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15863"/>
                </a:solidFill>
                <a:latin typeface="Times New Roman"/>
                <a:cs typeface="Times New Roman"/>
              </a:rPr>
              <a:t>Energy:</a:t>
            </a:r>
            <a:endParaRPr sz="2000">
              <a:latin typeface="Times New Roman"/>
              <a:cs typeface="Times New Roman"/>
            </a:endParaRPr>
          </a:p>
          <a:p>
            <a:pPr marL="12700" marR="1253490">
              <a:lnSpc>
                <a:spcPct val="150000"/>
              </a:lnSpc>
            </a:pP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Using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solar energy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for the direct generation</a:t>
            </a:r>
            <a:r>
              <a:rPr sz="2000" spc="-1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of  </a:t>
            </a:r>
            <a:r>
              <a:rPr sz="2000" spc="-5" dirty="0">
                <a:solidFill>
                  <a:srgbClr val="115863"/>
                </a:solidFill>
                <a:latin typeface="Times New Roman"/>
                <a:cs typeface="Times New Roman"/>
              </a:rPr>
              <a:t>electricity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using photovoltaic</a:t>
            </a:r>
            <a:r>
              <a:rPr sz="2000" spc="-1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115863"/>
                </a:solidFill>
                <a:latin typeface="Times New Roman"/>
                <a:cs typeface="Times New Roman"/>
              </a:rPr>
              <a:t>phenomenon.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7800" y="2362200"/>
            <a:ext cx="3469513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7800" y="4343400"/>
            <a:ext cx="3200400" cy="193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1813" y="696213"/>
            <a:ext cx="60382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latin typeface="Times New Roman"/>
                <a:cs typeface="Times New Roman"/>
              </a:rPr>
              <a:t>Photovoltaic</a:t>
            </a:r>
            <a:r>
              <a:rPr sz="5000" b="0" spc="-114" dirty="0">
                <a:latin typeface="Times New Roman"/>
                <a:cs typeface="Times New Roman"/>
              </a:rPr>
              <a:t> </a:t>
            </a:r>
            <a:r>
              <a:rPr sz="5000" b="0" dirty="0">
                <a:latin typeface="Times New Roman"/>
                <a:cs typeface="Times New Roman"/>
              </a:rPr>
              <a:t>Electricity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1633580"/>
            <a:ext cx="7785100" cy="3867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227965" algn="l"/>
              </a:tabLst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Photovoltaic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comes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from the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words </a:t>
            </a:r>
            <a:r>
              <a:rPr sz="2400" i="1" dirty="0">
                <a:solidFill>
                  <a:srgbClr val="115863"/>
                </a:solidFill>
                <a:latin typeface="Times New Roman"/>
                <a:cs typeface="Times New Roman"/>
              </a:rPr>
              <a:t>photo,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meaning </a:t>
            </a:r>
            <a:r>
              <a:rPr sz="2400" i="1" dirty="0">
                <a:solidFill>
                  <a:srgbClr val="115863"/>
                </a:solidFill>
                <a:latin typeface="Times New Roman"/>
                <a:cs typeface="Times New Roman"/>
              </a:rPr>
              <a:t>light,</a:t>
            </a:r>
            <a:r>
              <a:rPr sz="2400" i="1" spc="-9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115863"/>
                </a:solidFill>
                <a:latin typeface="Times New Roman"/>
                <a:cs typeface="Times New Roman"/>
              </a:rPr>
              <a:t>and  volt,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measurement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of</a:t>
            </a:r>
            <a:r>
              <a:rPr sz="2400" spc="-4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115863"/>
                </a:solidFill>
                <a:latin typeface="Times New Roman"/>
                <a:cs typeface="Times New Roman"/>
              </a:rPr>
              <a:t>electricity.</a:t>
            </a:r>
            <a:endParaRPr sz="2400">
              <a:latin typeface="Times New Roman"/>
              <a:cs typeface="Times New Roman"/>
            </a:endParaRPr>
          </a:p>
          <a:p>
            <a:pPr marL="86995" marR="2887980" indent="-74295">
              <a:lnSpc>
                <a:spcPct val="150000"/>
              </a:lnSpc>
              <a:buFont typeface="Wingdings"/>
              <a:buChar char=""/>
              <a:tabLst>
                <a:tab pos="227965" algn="l"/>
              </a:tabLst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Photovoltaic Electricity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obtained</a:t>
            </a:r>
            <a:r>
              <a:rPr sz="2400" spc="-19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by  using photovoltaic</a:t>
            </a:r>
            <a:r>
              <a:rPr sz="24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  <a:p>
            <a:pPr marL="12700" marR="2189480">
              <a:lnSpc>
                <a:spcPct val="150100"/>
              </a:lnSpc>
              <a:buFont typeface="Wingdings"/>
              <a:buChar char=""/>
              <a:tabLst>
                <a:tab pos="210820" algn="l"/>
              </a:tabLst>
            </a:pP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basic photovoltaic system consists of</a:t>
            </a:r>
            <a:r>
              <a:rPr sz="2400" spc="-29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four  components: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Solar Panel, </a:t>
            </a:r>
            <a:r>
              <a:rPr sz="2400" spc="-20" dirty="0">
                <a:solidFill>
                  <a:srgbClr val="115863"/>
                </a:solidFill>
                <a:latin typeface="Times New Roman"/>
                <a:cs typeface="Times New Roman"/>
              </a:rPr>
              <a:t>Battery,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Regulator  and the</a:t>
            </a:r>
            <a:r>
              <a:rPr sz="24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load.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87922" y="2362212"/>
            <a:ext cx="3079877" cy="36742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05150" y="696213"/>
            <a:ext cx="29337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latin typeface="Times New Roman"/>
                <a:cs typeface="Times New Roman"/>
              </a:rPr>
              <a:t>Solar</a:t>
            </a:r>
            <a:r>
              <a:rPr sz="5000" b="0" spc="-110" dirty="0">
                <a:latin typeface="Times New Roman"/>
                <a:cs typeface="Times New Roman"/>
              </a:rPr>
              <a:t> </a:t>
            </a:r>
            <a:r>
              <a:rPr sz="5000" b="0" dirty="0">
                <a:latin typeface="Times New Roman"/>
                <a:cs typeface="Times New Roman"/>
              </a:rPr>
              <a:t>Panel</a:t>
            </a:r>
            <a:endParaRPr sz="5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1633580"/>
            <a:ext cx="8297545" cy="38671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540"/>
              </a:spcBef>
              <a:buFont typeface="Wingdings"/>
              <a:buChar char=""/>
              <a:tabLst>
                <a:tab pos="227965" algn="l"/>
              </a:tabLst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Solar Panel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an indispensable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component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this</a:t>
            </a:r>
            <a:r>
              <a:rPr sz="24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system.</a:t>
            </a:r>
            <a:endParaRPr sz="24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227965" algn="l"/>
              </a:tabLst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Solar Panel is responsible to collect solar radiations and</a:t>
            </a:r>
            <a:r>
              <a:rPr sz="2400" spc="-21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transform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it into electrical</a:t>
            </a:r>
            <a:r>
              <a:rPr sz="2400" spc="-10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115863"/>
                </a:solidFill>
                <a:latin typeface="Times New Roman"/>
                <a:cs typeface="Times New Roman"/>
              </a:rPr>
              <a:t>energy.</a:t>
            </a:r>
            <a:endParaRPr sz="24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spcBef>
                <a:spcPts val="1440"/>
              </a:spcBef>
              <a:buFont typeface="Wingdings"/>
              <a:buChar char=""/>
              <a:tabLst>
                <a:tab pos="227965" algn="l"/>
              </a:tabLst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Solar Panel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an array of several solar cells (Photovoltaic</a:t>
            </a:r>
            <a:r>
              <a:rPr sz="2400" spc="-20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cells).</a:t>
            </a:r>
            <a:endParaRPr sz="2400">
              <a:latin typeface="Times New Roman"/>
              <a:cs typeface="Times New Roman"/>
            </a:endParaRPr>
          </a:p>
          <a:p>
            <a:pPr marL="12700" marR="2378710">
              <a:lnSpc>
                <a:spcPct val="150000"/>
              </a:lnSpc>
              <a:spcBef>
                <a:spcPts val="5"/>
              </a:spcBef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The arrays can be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formed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by connecting them</a:t>
            </a:r>
            <a:r>
              <a:rPr sz="2400" spc="-16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in  parallel or series connection depending</a:t>
            </a:r>
            <a:r>
              <a:rPr sz="2400" spc="-17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upon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115863"/>
                </a:solidFill>
                <a:latin typeface="Times New Roman"/>
                <a:cs typeface="Times New Roman"/>
              </a:rPr>
              <a:t>energy</a:t>
            </a:r>
            <a:r>
              <a:rPr sz="2400" spc="-4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required.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48400" y="3886200"/>
            <a:ext cx="2619375" cy="1857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0057" y="671524"/>
            <a:ext cx="832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Solar Panel </a:t>
            </a:r>
            <a:r>
              <a:rPr b="0" dirty="0">
                <a:latin typeface="Times New Roman"/>
                <a:cs typeface="Times New Roman"/>
              </a:rPr>
              <a:t>Manufacturing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Technologies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340" y="1633580"/>
            <a:ext cx="8276590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buFont typeface="Wingdings"/>
              <a:buChar char=""/>
              <a:tabLst>
                <a:tab pos="221615" algn="l"/>
              </a:tabLst>
            </a:pP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The </a:t>
            </a:r>
            <a:r>
              <a:rPr sz="2400" spc="-10" dirty="0">
                <a:solidFill>
                  <a:srgbClr val="115863"/>
                </a:solidFill>
                <a:latin typeface="Times New Roman"/>
                <a:cs typeface="Times New Roman"/>
              </a:rPr>
              <a:t>most common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solar technology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crystalline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Si. Its two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types  are: Mono- Si and Poly-</a:t>
            </a:r>
            <a:r>
              <a:rPr sz="2400" spc="-6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Si.</a:t>
            </a:r>
            <a:endParaRPr sz="2400">
              <a:latin typeface="Times New Roman"/>
              <a:cs typeface="Times New Roman"/>
            </a:endParaRPr>
          </a:p>
          <a:p>
            <a:pPr marL="12700" marR="3845560">
              <a:lnSpc>
                <a:spcPct val="150000"/>
              </a:lnSpc>
              <a:buFont typeface="Wingdings"/>
              <a:buChar char=""/>
              <a:tabLst>
                <a:tab pos="227965" algn="l"/>
              </a:tabLst>
            </a:pPr>
            <a:r>
              <a:rPr sz="2400" b="1" dirty="0">
                <a:solidFill>
                  <a:srgbClr val="115863"/>
                </a:solidFill>
                <a:latin typeface="Times New Roman"/>
                <a:cs typeface="Times New Roman"/>
              </a:rPr>
              <a:t>Mono-Si: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Crystal Lattice of</a:t>
            </a:r>
            <a:r>
              <a:rPr sz="2400" spc="-1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entire 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Sample is</a:t>
            </a:r>
            <a:r>
              <a:rPr sz="2400" spc="-1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continuous.</a:t>
            </a:r>
            <a:endParaRPr sz="2400">
              <a:latin typeface="Times New Roman"/>
              <a:cs typeface="Times New Roman"/>
            </a:endParaRPr>
          </a:p>
          <a:p>
            <a:pPr marL="12700" marR="3148965">
              <a:lnSpc>
                <a:spcPct val="150000"/>
              </a:lnSpc>
              <a:buFont typeface="Wingdings"/>
              <a:buChar char=""/>
              <a:tabLst>
                <a:tab pos="227965" algn="l"/>
                <a:tab pos="417830" algn="l"/>
              </a:tabLst>
            </a:pPr>
            <a:r>
              <a:rPr sz="2400" b="1" dirty="0">
                <a:solidFill>
                  <a:srgbClr val="115863"/>
                </a:solidFill>
                <a:latin typeface="Times New Roman"/>
                <a:cs typeface="Times New Roman"/>
              </a:rPr>
              <a:t>Poly-Si: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Composed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many</a:t>
            </a:r>
            <a:r>
              <a:rPr sz="2400" spc="-7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crystallites  of	varying size and</a:t>
            </a:r>
            <a:r>
              <a:rPr sz="2400" spc="-5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orientation.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2600" y="2438400"/>
            <a:ext cx="3124200" cy="381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5297" y="625805"/>
            <a:ext cx="8320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Times New Roman"/>
                <a:cs typeface="Times New Roman"/>
              </a:rPr>
              <a:t>Solar Panel </a:t>
            </a:r>
            <a:r>
              <a:rPr b="0" dirty="0">
                <a:latin typeface="Times New Roman"/>
                <a:cs typeface="Times New Roman"/>
              </a:rPr>
              <a:t>Manufacturing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spc="-25" dirty="0">
                <a:latin typeface="Times New Roman"/>
                <a:cs typeface="Times New Roman"/>
              </a:rPr>
              <a:t>Technologies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7340" y="1328292"/>
            <a:ext cx="6351270" cy="112395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Mono-Si </a:t>
            </a:r>
            <a:r>
              <a:rPr sz="2400" b="1" u="heavy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Solar</a:t>
            </a:r>
            <a:r>
              <a:rPr sz="2400" b="1" u="heavy" spc="-70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115863"/>
                </a:solidFill>
                <a:uFill>
                  <a:solidFill>
                    <a:srgbClr val="115863"/>
                  </a:solidFill>
                </a:uFill>
                <a:latin typeface="Times New Roman"/>
                <a:cs typeface="Times New Roman"/>
              </a:rPr>
              <a:t>Panels:</a:t>
            </a:r>
            <a:endParaRPr sz="24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spcBef>
                <a:spcPts val="1445"/>
              </a:spcBef>
              <a:buFont typeface="Wingdings"/>
              <a:buChar char=""/>
              <a:tabLst>
                <a:tab pos="227965" algn="l"/>
              </a:tabLst>
            </a:pPr>
            <a:r>
              <a:rPr sz="2400" spc="-5" dirty="0">
                <a:solidFill>
                  <a:srgbClr val="115863"/>
                </a:solidFill>
                <a:latin typeface="Times New Roman"/>
                <a:cs typeface="Times New Roman"/>
              </a:rPr>
              <a:t>Mono-Si is manufactured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by Czochralski</a:t>
            </a:r>
            <a:r>
              <a:rPr sz="2400" spc="-25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115863"/>
                </a:solidFill>
                <a:latin typeface="Times New Roman"/>
                <a:cs typeface="Times New Roman"/>
              </a:rPr>
              <a:t>Process</a:t>
            </a:r>
            <a:r>
              <a:rPr sz="2400" b="1" dirty="0">
                <a:solidFill>
                  <a:srgbClr val="115863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2667063"/>
            <a:ext cx="8077200" cy="3232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3189</Words>
  <Application>Microsoft Office PowerPoint</Application>
  <PresentationFormat>On-screen Show (4:3)</PresentationFormat>
  <Paragraphs>481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Solar Energy</vt:lpstr>
      <vt:lpstr>What is Solar Energy?</vt:lpstr>
      <vt:lpstr>How much solar energy?</vt:lpstr>
      <vt:lpstr>Solar Energy as a Resource</vt:lpstr>
      <vt:lpstr>Producing Electricity using Solar Energy</vt:lpstr>
      <vt:lpstr>Photovoltaic Electricity</vt:lpstr>
      <vt:lpstr>Solar Panel</vt:lpstr>
      <vt:lpstr>Solar Panel Manufacturing Technologies</vt:lpstr>
      <vt:lpstr>Solar Panel Manufacturing Technologies</vt:lpstr>
      <vt:lpstr>Solar Panel Manufacturing Technologies</vt:lpstr>
      <vt:lpstr>Solar Panel Manufacturing Technologies</vt:lpstr>
      <vt:lpstr>Solar Panel Manufacturing Technologies</vt:lpstr>
      <vt:lpstr>Solar Panel Manufacturing Technologies</vt:lpstr>
      <vt:lpstr>Solar Panel Manufacturing Technologies</vt:lpstr>
      <vt:lpstr>Comparison of Si on the basis of crystallinity</vt:lpstr>
      <vt:lpstr>Comparison of Mono-Si, Poly-Si and Thin film Panels</vt:lpstr>
      <vt:lpstr>What is a Solar Cell?</vt:lpstr>
      <vt:lpstr>Silicon Solar cell</vt:lpstr>
      <vt:lpstr>Silicon Solar cell Working</vt:lpstr>
      <vt:lpstr>How a panel is created?</vt:lpstr>
      <vt:lpstr>Blocking Diodes</vt:lpstr>
      <vt:lpstr>Hot- Spot and Bypass Diodes</vt:lpstr>
      <vt:lpstr>Bypass Diodes working</vt:lpstr>
      <vt:lpstr>Bypass Diodes working</vt:lpstr>
      <vt:lpstr>Solar Panel specifications</vt:lpstr>
      <vt:lpstr>Solar Panel specifications</vt:lpstr>
      <vt:lpstr>Solar Panel specifications</vt:lpstr>
      <vt:lpstr>Solar Panel specifications</vt:lpstr>
      <vt:lpstr>Solar Panel specifications</vt:lpstr>
      <vt:lpstr>Solar Panel specifications</vt:lpstr>
      <vt:lpstr>Solar Panel specifications</vt:lpstr>
      <vt:lpstr>Solar Panel specifications</vt:lpstr>
      <vt:lpstr>Solar Panel specifications</vt:lpstr>
      <vt:lpstr>PowerPoint Presentation</vt:lpstr>
      <vt:lpstr>Comparison between Suntech, Trina and Sanyo 190W Monocrystalline modules</vt:lpstr>
      <vt:lpstr>Comparison between Mono-, Poly- and Amorphous Si Solar Panels (5 W)</vt:lpstr>
      <vt:lpstr>How to choose a solar panel?</vt:lpstr>
      <vt:lpstr>How to design a PV Off-grid system?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</dc:title>
  <cp:lastModifiedBy>The Laptop Hut</cp:lastModifiedBy>
  <cp:revision>2</cp:revision>
  <dcterms:created xsi:type="dcterms:W3CDTF">2019-04-30T10:27:38Z</dcterms:created>
  <dcterms:modified xsi:type="dcterms:W3CDTF">2019-05-14T06:43:52Z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2013-11-22T00:00:00Z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2019-04-30T00:00:00Z</vt:filetime>
  </property>
</Properties>
</file>