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2A9BD5F-929F-457E-8B86-73C1CD598E50}" type="datetimeFigureOut">
              <a:rPr lang="en-US"/>
              <a:pPr/>
              <a:t>4/19/2020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899D5BB-1C8C-45CD-A611-368A8D6BB4D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2149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A9BD5F-929F-457E-8B86-73C1CD598E50}" type="datetimeFigureOut">
              <a:rPr lang="en-US" smtClean="0">
                <a:solidFill>
                  <a:srgbClr val="B13F9A"/>
                </a:solidFill>
              </a:rPr>
              <a:pPr/>
              <a:t>4/19/2020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9D5BB-1C8C-45CD-A611-368A8D6BB4DC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8269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2A9BD5F-929F-457E-8B86-73C1CD598E50}" type="datetimeFigureOut">
              <a:rPr lang="en-US" smtClean="0">
                <a:solidFill>
                  <a:srgbClr val="B13F9A"/>
                </a:solidFill>
              </a:rPr>
              <a:pPr/>
              <a:t>4/19/2020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99D5BB-1C8C-45CD-A611-368A8D6BB4DC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8629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A9BD5F-929F-457E-8B86-73C1CD598E50}" type="datetimeFigureOut">
              <a:rPr lang="en-US" smtClean="0">
                <a:solidFill>
                  <a:srgbClr val="B13F9A"/>
                </a:solidFill>
              </a:rPr>
              <a:pPr/>
              <a:t>4/19/2020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9D5BB-1C8C-45CD-A611-368A8D6BB4DC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1256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2A9BD5F-929F-457E-8B86-73C1CD598E50}" type="datetimeFigureOut">
              <a:rPr lang="en-US" smtClean="0">
                <a:solidFill>
                  <a:srgbClr val="B13F9A"/>
                </a:solidFill>
              </a:rPr>
              <a:pPr/>
              <a:t>4/19/2020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899D5BB-1C8C-45CD-A611-368A8D6BB4DC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11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A9BD5F-929F-457E-8B86-73C1CD598E50}" type="datetimeFigureOut">
              <a:rPr lang="en-US" smtClean="0">
                <a:solidFill>
                  <a:srgbClr val="B13F9A"/>
                </a:solidFill>
              </a:rPr>
              <a:pPr/>
              <a:t>4/19/2020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9D5BB-1C8C-45CD-A611-368A8D6BB4DC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9028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A9BD5F-929F-457E-8B86-73C1CD598E50}" type="datetimeFigureOut">
              <a:rPr lang="en-US" smtClean="0">
                <a:solidFill>
                  <a:srgbClr val="B13F9A"/>
                </a:solidFill>
              </a:rPr>
              <a:pPr/>
              <a:t>4/19/2020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9D5BB-1C8C-45CD-A611-368A8D6BB4DC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3865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A9BD5F-929F-457E-8B86-73C1CD598E50}" type="datetimeFigureOut">
              <a:rPr lang="en-US" smtClean="0">
                <a:solidFill>
                  <a:srgbClr val="B13F9A"/>
                </a:solidFill>
              </a:rPr>
              <a:pPr/>
              <a:t>4/19/2020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9D5BB-1C8C-45CD-A611-368A8D6BB4DC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3013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2A9BD5F-929F-457E-8B86-73C1CD598E50}" type="datetimeFigureOut">
              <a:rPr lang="en-US" smtClean="0">
                <a:solidFill>
                  <a:srgbClr val="B13F9A"/>
                </a:solidFill>
              </a:rPr>
              <a:pPr/>
              <a:t>4/19/2020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9D5BB-1C8C-45CD-A611-368A8D6BB4DC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948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A9BD5F-929F-457E-8B86-73C1CD598E50}" type="datetimeFigureOut">
              <a:rPr lang="en-US" smtClean="0">
                <a:solidFill>
                  <a:srgbClr val="B13F9A"/>
                </a:solidFill>
              </a:rPr>
              <a:pPr/>
              <a:t>4/19/2020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9D5BB-1C8C-45CD-A611-368A8D6BB4DC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53881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A9BD5F-929F-457E-8B86-73C1CD598E50}" type="datetimeFigureOut">
              <a:rPr lang="en-US" smtClean="0">
                <a:solidFill>
                  <a:srgbClr val="F4E7ED"/>
                </a:solidFill>
              </a:rPr>
              <a:pPr/>
              <a:t>4/19/2020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9D5BB-1C8C-45CD-A611-368A8D6BB4DC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89585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2A9BD5F-929F-457E-8B86-73C1CD598E50}" type="datetimeFigureOut">
              <a:rPr lang="en-US" smtClean="0">
                <a:solidFill>
                  <a:srgbClr val="B13F9A"/>
                </a:solidFill>
              </a:rPr>
              <a:pPr/>
              <a:t>4/19/2020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899D5BB-1C8C-45CD-A611-368A8D6BB4DC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7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3898" y="0"/>
            <a:ext cx="5105400" cy="1524000"/>
          </a:xfrm>
        </p:spPr>
        <p:txBody>
          <a:bodyPr/>
          <a:lstStyle/>
          <a:p>
            <a:r>
              <a:rPr lang="en-GB" sz="8000" dirty="0" smtClean="0">
                <a:solidFill>
                  <a:schemeClr val="bg1"/>
                </a:solidFill>
              </a:rPr>
              <a:t>Milk</a:t>
            </a:r>
            <a:r>
              <a:rPr lang="en-GB" sz="8000" dirty="0" smtClean="0"/>
              <a:t> 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8534" y="1738746"/>
            <a:ext cx="6200775" cy="4800599"/>
          </a:xfrm>
        </p:spPr>
        <p:txBody>
          <a:bodyPr/>
          <a:lstStyle/>
          <a:p>
            <a:pPr marL="342900" indent="-342900" algn="l"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bg1"/>
                </a:solidFill>
              </a:rPr>
              <a:t>COMPOSITION OF MILK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bg1"/>
                </a:solidFill>
              </a:rPr>
              <a:t>FLAVOUR OF MILK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bg1"/>
                </a:solidFill>
              </a:rPr>
              <a:t>CONTAMINATION OF MILK AND MILK PRODUCTS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bg1"/>
                </a:solidFill>
              </a:rPr>
              <a:t>PHYSICAL PROPERTIES OF MILK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bg1"/>
                </a:solidFill>
              </a:rPr>
              <a:t>TYPES OF MICRO-ORGANISMS IN MILK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bg1"/>
                </a:solidFill>
              </a:rPr>
              <a:t>NON-FERMENTED MILK PRODUCTS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bg1"/>
                </a:solidFill>
              </a:rPr>
              <a:t>FERMENTED MILK PRODUCTS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bg1"/>
                </a:solidFill>
              </a:rPr>
              <a:t>MILK PROCESSING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bg1"/>
                </a:solidFill>
              </a:rPr>
              <a:t>STORAGE TIPS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GB" b="1" dirty="0" smtClean="0">
              <a:solidFill>
                <a:schemeClr val="bg1"/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endParaRPr lang="en-US" b="1" dirty="0" smtClean="0">
              <a:solidFill>
                <a:schemeClr val="bg1"/>
              </a:solidFill>
            </a:endParaRP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990600"/>
            <a:ext cx="25622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300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81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Non-Fermented milk </a:t>
            </a:r>
            <a:r>
              <a:rPr lang="en-US" dirty="0">
                <a:solidFill>
                  <a:schemeClr val="accent2"/>
                </a:solidFill>
              </a:rPr>
              <a:t>products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4691" y="1066800"/>
            <a:ext cx="7876309" cy="52014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sz="2400" b="1" u="sng" dirty="0">
                <a:solidFill>
                  <a:schemeClr val="accent2"/>
                </a:solidFill>
              </a:rPr>
              <a:t>Whey protein concentrate: </a:t>
            </a:r>
            <a:r>
              <a:rPr lang="en-GB" sz="2000" dirty="0" smtClean="0"/>
              <a:t>ultra-</a:t>
            </a:r>
            <a:r>
              <a:rPr lang="en-GB" sz="2000" dirty="0" err="1" smtClean="0"/>
              <a:t>filteration</a:t>
            </a:r>
            <a:r>
              <a:rPr lang="en-GB" sz="2000" dirty="0" smtClean="0"/>
              <a:t> </a:t>
            </a:r>
            <a:r>
              <a:rPr lang="en-GB" sz="2000" dirty="0"/>
              <a:t>technology is used to </a:t>
            </a:r>
            <a:r>
              <a:rPr lang="en-GB" sz="2000" dirty="0" smtClean="0"/>
              <a:t>concentrate protein </a:t>
            </a:r>
            <a:r>
              <a:rPr lang="en-GB" sz="2000" dirty="0"/>
              <a:t>in whey to various levels between 20-80</a:t>
            </a:r>
            <a:r>
              <a:rPr lang="en-GB" sz="2000" dirty="0" smtClean="0"/>
              <a:t>%.</a:t>
            </a:r>
          </a:p>
          <a:p>
            <a:r>
              <a:rPr lang="en-GB" sz="2000" dirty="0" smtClean="0"/>
              <a:t> </a:t>
            </a:r>
          </a:p>
          <a:p>
            <a:pPr algn="just"/>
            <a:r>
              <a:rPr lang="en-GB" sz="2400" b="1" u="sng" dirty="0" smtClean="0">
                <a:solidFill>
                  <a:schemeClr val="accent2"/>
                </a:solidFill>
              </a:rPr>
              <a:t>Skim </a:t>
            </a:r>
            <a:r>
              <a:rPr lang="en-GB" sz="2400" b="1" u="sng" dirty="0">
                <a:solidFill>
                  <a:schemeClr val="accent2"/>
                </a:solidFill>
              </a:rPr>
              <a:t>milk: </a:t>
            </a:r>
            <a:r>
              <a:rPr lang="en-GB" sz="2000" dirty="0" smtClean="0"/>
              <a:t>Fat </a:t>
            </a:r>
            <a:r>
              <a:rPr lang="en-GB" sz="2000" dirty="0"/>
              <a:t>content reduced to 0.5-2 % by </a:t>
            </a:r>
            <a:r>
              <a:rPr lang="en-GB" sz="2000" dirty="0" smtClean="0"/>
              <a:t>centrifugation. Extensive </a:t>
            </a:r>
            <a:r>
              <a:rPr lang="en-GB" sz="2000" dirty="0"/>
              <a:t>use </a:t>
            </a:r>
            <a:r>
              <a:rPr lang="en-GB" sz="2000" dirty="0" smtClean="0"/>
              <a:t>in bakery </a:t>
            </a:r>
            <a:r>
              <a:rPr lang="en-GB" sz="2000" dirty="0"/>
              <a:t>&amp; confectionery. Also used for low calorie diets &amp; children who need </a:t>
            </a:r>
            <a:r>
              <a:rPr lang="en-GB" sz="2000" dirty="0" smtClean="0"/>
              <a:t>high </a:t>
            </a:r>
            <a:r>
              <a:rPr lang="en-US" sz="2000" dirty="0" smtClean="0"/>
              <a:t>protein.</a:t>
            </a:r>
          </a:p>
          <a:p>
            <a:endParaRPr lang="en-US" dirty="0"/>
          </a:p>
          <a:p>
            <a:pPr algn="just"/>
            <a:r>
              <a:rPr lang="en-GB" sz="2400" b="1" u="sng" dirty="0" smtClean="0">
                <a:solidFill>
                  <a:schemeClr val="accent2"/>
                </a:solidFill>
              </a:rPr>
              <a:t>Evaporated </a:t>
            </a:r>
            <a:r>
              <a:rPr lang="en-GB" sz="2400" b="1" u="sng" dirty="0">
                <a:solidFill>
                  <a:schemeClr val="accent2"/>
                </a:solidFill>
              </a:rPr>
              <a:t>milk</a:t>
            </a:r>
            <a:r>
              <a:rPr lang="en-GB" sz="2400" u="sng" dirty="0">
                <a:solidFill>
                  <a:schemeClr val="accent2"/>
                </a:solidFill>
              </a:rPr>
              <a:t>: </a:t>
            </a:r>
            <a:r>
              <a:rPr lang="en-GB" sz="2000" dirty="0"/>
              <a:t>50-60% water evaporated, clarified raw milk is concentrated </a:t>
            </a:r>
            <a:r>
              <a:rPr lang="en-GB" sz="2000" dirty="0" smtClean="0"/>
              <a:t>in </a:t>
            </a:r>
            <a:r>
              <a:rPr lang="en-GB" sz="2000" dirty="0" err="1" smtClean="0"/>
              <a:t>vaccum</a:t>
            </a:r>
            <a:r>
              <a:rPr lang="en-GB" sz="2000" dirty="0" smtClean="0"/>
              <a:t> </a:t>
            </a:r>
            <a:r>
              <a:rPr lang="en-GB" sz="2000" dirty="0"/>
              <a:t>pan at 74-77°C. F</a:t>
            </a:r>
            <a:r>
              <a:rPr lang="en-GB" sz="2000" dirty="0" smtClean="0"/>
              <a:t>ortified </a:t>
            </a:r>
            <a:r>
              <a:rPr lang="en-GB" sz="2000" dirty="0"/>
              <a:t>with </a:t>
            </a:r>
            <a:r>
              <a:rPr lang="en-GB" sz="2000" dirty="0" err="1"/>
              <a:t>Vit</a:t>
            </a:r>
            <a:r>
              <a:rPr lang="en-GB" sz="2000" dirty="0"/>
              <a:t> D, sterilised in cans at 118°C for </a:t>
            </a:r>
            <a:r>
              <a:rPr lang="en-GB" sz="2000" dirty="0" smtClean="0"/>
              <a:t>15 minutes </a:t>
            </a:r>
            <a:r>
              <a:rPr lang="en-GB" sz="2000" dirty="0"/>
              <a:t>&amp; cooled. C</a:t>
            </a:r>
            <a:r>
              <a:rPr lang="en-GB" sz="2000" dirty="0" smtClean="0"/>
              <a:t>ondensed </a:t>
            </a:r>
            <a:r>
              <a:rPr lang="en-GB" sz="2000" dirty="0"/>
              <a:t>milk should contain 26% milk solids </a:t>
            </a:r>
            <a:r>
              <a:rPr lang="en-GB" sz="2000" dirty="0" smtClean="0"/>
              <a:t>of </a:t>
            </a:r>
            <a:r>
              <a:rPr lang="en-US" sz="2000" dirty="0" smtClean="0"/>
              <a:t>which </a:t>
            </a:r>
            <a:r>
              <a:rPr lang="en-US" sz="2000" dirty="0"/>
              <a:t>8% is fat</a:t>
            </a:r>
            <a:r>
              <a:rPr lang="en-US" sz="2000" dirty="0" smtClean="0"/>
              <a:t>.</a:t>
            </a:r>
          </a:p>
          <a:p>
            <a:endParaRPr lang="en-US" dirty="0"/>
          </a:p>
          <a:p>
            <a:pPr algn="just"/>
            <a:r>
              <a:rPr lang="en-GB" sz="2400" b="1" u="sng" dirty="0" smtClean="0">
                <a:solidFill>
                  <a:schemeClr val="accent2"/>
                </a:solidFill>
              </a:rPr>
              <a:t>Sweetened </a:t>
            </a:r>
            <a:r>
              <a:rPr lang="en-GB" sz="2400" b="1" u="sng" dirty="0">
                <a:solidFill>
                  <a:schemeClr val="accent2"/>
                </a:solidFill>
              </a:rPr>
              <a:t>condensed milk: </a:t>
            </a:r>
            <a:r>
              <a:rPr lang="en-GB" sz="2000" dirty="0" smtClean="0"/>
              <a:t>Made </a:t>
            </a:r>
            <a:r>
              <a:rPr lang="en-GB" sz="2000" dirty="0"/>
              <a:t>from pasteurized </a:t>
            </a:r>
            <a:r>
              <a:rPr lang="en-GB" sz="2000" dirty="0" smtClean="0"/>
              <a:t>milk concentrated </a:t>
            </a:r>
            <a:r>
              <a:rPr lang="en-GB" sz="2000" dirty="0"/>
              <a:t>7 sweetened with 65% sucrose. Contains 9% fat out </a:t>
            </a:r>
            <a:r>
              <a:rPr lang="en-GB" sz="2000" dirty="0" smtClean="0"/>
              <a:t>of 31% </a:t>
            </a:r>
            <a:r>
              <a:rPr lang="en-US" sz="2000" dirty="0" smtClean="0"/>
              <a:t>milk </a:t>
            </a:r>
            <a:r>
              <a:rPr lang="en-US" sz="2000" dirty="0"/>
              <a:t>solids.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418" y="4876800"/>
            <a:ext cx="8953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321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242048" cy="5943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Non-Fermented milk products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1066800"/>
            <a:ext cx="7924800" cy="49859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sz="2400" b="1" u="sng" dirty="0">
                <a:solidFill>
                  <a:schemeClr val="accent2"/>
                </a:solidFill>
              </a:rPr>
              <a:t>Toned milk: </a:t>
            </a:r>
            <a:r>
              <a:rPr lang="en-GB" sz="2000" dirty="0" smtClean="0"/>
              <a:t>Mix </a:t>
            </a:r>
            <a:r>
              <a:rPr lang="en-GB" sz="2000" dirty="0"/>
              <a:t>of reconstituted from skim milk powder with </a:t>
            </a:r>
            <a:r>
              <a:rPr lang="en-GB" sz="2000" dirty="0" smtClean="0"/>
              <a:t>buffalo </a:t>
            </a:r>
            <a:r>
              <a:rPr lang="en-US" sz="2000" dirty="0" smtClean="0"/>
              <a:t>milk</a:t>
            </a:r>
            <a:r>
              <a:rPr lang="en-US" sz="2000" dirty="0"/>
              <a:t>.</a:t>
            </a:r>
          </a:p>
          <a:p>
            <a:pPr algn="ctr"/>
            <a:r>
              <a:rPr lang="en-US" sz="2000" i="1" dirty="0" smtClean="0"/>
              <a:t>Fat </a:t>
            </a:r>
            <a:r>
              <a:rPr lang="en-US" sz="2000" i="1" dirty="0"/>
              <a:t>content </a:t>
            </a:r>
            <a:r>
              <a:rPr lang="en-US" sz="2000" i="1" dirty="0" smtClean="0"/>
              <a:t>5</a:t>
            </a:r>
            <a:r>
              <a:rPr lang="en-US" sz="2000" i="1" dirty="0"/>
              <a:t>% &amp; SNF 8.5</a:t>
            </a:r>
            <a:r>
              <a:rPr lang="en-US" sz="2000" i="1" dirty="0" smtClean="0"/>
              <a:t>%</a:t>
            </a:r>
          </a:p>
          <a:p>
            <a:pPr algn="ctr"/>
            <a:endParaRPr lang="en-US" i="1" dirty="0"/>
          </a:p>
          <a:p>
            <a:pPr algn="just"/>
            <a:r>
              <a:rPr lang="en-GB" sz="2400" b="1" u="sng" dirty="0" smtClean="0">
                <a:solidFill>
                  <a:schemeClr val="accent2"/>
                </a:solidFill>
              </a:rPr>
              <a:t>Double </a:t>
            </a:r>
            <a:r>
              <a:rPr lang="en-GB" sz="2400" b="1" u="sng" dirty="0">
                <a:solidFill>
                  <a:schemeClr val="accent2"/>
                </a:solidFill>
              </a:rPr>
              <a:t>toned milk: </a:t>
            </a:r>
            <a:r>
              <a:rPr lang="en-GB" sz="2000" dirty="0" smtClean="0"/>
              <a:t>A mixture </a:t>
            </a:r>
            <a:r>
              <a:rPr lang="en-GB" sz="2000" dirty="0"/>
              <a:t>of cow’s or buffalo’s milk or both with </a:t>
            </a:r>
            <a:r>
              <a:rPr lang="en-GB" sz="2000" dirty="0" smtClean="0"/>
              <a:t>fresh skimmed </a:t>
            </a:r>
            <a:r>
              <a:rPr lang="en-GB" sz="2000" dirty="0"/>
              <a:t>milk or by admixture with skim milk reconstituted from skim </a:t>
            </a:r>
            <a:r>
              <a:rPr lang="en-GB" sz="2000" dirty="0" smtClean="0"/>
              <a:t>milk </a:t>
            </a:r>
            <a:r>
              <a:rPr lang="en-US" sz="2000" dirty="0" smtClean="0"/>
              <a:t>powder. </a:t>
            </a:r>
            <a:r>
              <a:rPr lang="en-GB" sz="2000" dirty="0" smtClean="0"/>
              <a:t>Should </a:t>
            </a:r>
            <a:r>
              <a:rPr lang="en-GB" sz="2000" dirty="0"/>
              <a:t>be </a:t>
            </a:r>
            <a:r>
              <a:rPr lang="en-GB" sz="2000" dirty="0" smtClean="0"/>
              <a:t>pasteurised.</a:t>
            </a:r>
            <a:endParaRPr lang="en-GB" sz="2000" dirty="0"/>
          </a:p>
          <a:p>
            <a:pPr algn="ctr"/>
            <a:r>
              <a:rPr lang="en-US" sz="2000" i="1" dirty="0"/>
              <a:t>F</a:t>
            </a:r>
            <a:r>
              <a:rPr lang="en-US" sz="2000" i="1" dirty="0" smtClean="0"/>
              <a:t>at </a:t>
            </a:r>
            <a:r>
              <a:rPr lang="en-US" sz="2000" i="1" dirty="0"/>
              <a:t>content </a:t>
            </a:r>
            <a:r>
              <a:rPr lang="en-US" sz="2000" i="1" dirty="0" smtClean="0"/>
              <a:t>1.5</a:t>
            </a:r>
            <a:r>
              <a:rPr lang="en-US" sz="2000" i="1" dirty="0"/>
              <a:t>% &amp; SNF </a:t>
            </a:r>
            <a:r>
              <a:rPr lang="en-US" sz="2000" i="1" dirty="0" smtClean="0"/>
              <a:t>9%</a:t>
            </a:r>
          </a:p>
          <a:p>
            <a:pPr algn="ctr"/>
            <a:endParaRPr lang="en-US" sz="2400" i="1" u="sng" dirty="0">
              <a:solidFill>
                <a:schemeClr val="accent2"/>
              </a:solidFill>
            </a:endParaRPr>
          </a:p>
          <a:p>
            <a:pPr algn="just"/>
            <a:r>
              <a:rPr lang="en-GB" sz="2400" b="1" u="sng" dirty="0" smtClean="0">
                <a:solidFill>
                  <a:schemeClr val="accent2"/>
                </a:solidFill>
              </a:rPr>
              <a:t>Recombined </a:t>
            </a:r>
            <a:r>
              <a:rPr lang="en-GB" sz="2400" b="1" u="sng" dirty="0">
                <a:solidFill>
                  <a:schemeClr val="accent2"/>
                </a:solidFill>
              </a:rPr>
              <a:t>milk: </a:t>
            </a:r>
            <a:r>
              <a:rPr lang="en-GB" sz="2000" dirty="0" smtClean="0"/>
              <a:t>Homogenised </a:t>
            </a:r>
            <a:r>
              <a:rPr lang="en-GB" sz="2000" dirty="0"/>
              <a:t>product prepared from milk fat, </a:t>
            </a:r>
            <a:r>
              <a:rPr lang="en-GB" sz="2000" dirty="0" smtClean="0"/>
              <a:t>SNF &amp; water</a:t>
            </a:r>
            <a:r>
              <a:rPr lang="en-GB" sz="2000" dirty="0"/>
              <a:t>. </a:t>
            </a:r>
            <a:r>
              <a:rPr lang="en-GB" sz="2000" dirty="0" smtClean="0"/>
              <a:t>Pasteurised.</a:t>
            </a:r>
          </a:p>
          <a:p>
            <a:pPr algn="ctr"/>
            <a:r>
              <a:rPr lang="en-GB" sz="2000" i="1" dirty="0" smtClean="0"/>
              <a:t>Fat </a:t>
            </a:r>
            <a:r>
              <a:rPr lang="en-GB" sz="2000" i="1" dirty="0"/>
              <a:t>content </a:t>
            </a:r>
            <a:r>
              <a:rPr lang="en-GB" sz="2000" i="1" dirty="0" smtClean="0"/>
              <a:t>3</a:t>
            </a:r>
            <a:r>
              <a:rPr lang="en-GB" sz="2000" i="1" dirty="0"/>
              <a:t>% &amp; SNF 8.5</a:t>
            </a:r>
            <a:r>
              <a:rPr lang="en-GB" sz="2000" i="1" dirty="0" smtClean="0"/>
              <a:t>%</a:t>
            </a:r>
            <a:endParaRPr lang="en-GB" sz="2000" i="1" dirty="0"/>
          </a:p>
          <a:p>
            <a:pPr algn="just"/>
            <a:r>
              <a:rPr lang="en-GB" sz="2400" b="1" u="sng" dirty="0" smtClean="0">
                <a:solidFill>
                  <a:schemeClr val="accent2"/>
                </a:solidFill>
              </a:rPr>
              <a:t>Filled </a:t>
            </a:r>
            <a:r>
              <a:rPr lang="en-GB" sz="2400" b="1" u="sng" dirty="0">
                <a:solidFill>
                  <a:schemeClr val="accent2"/>
                </a:solidFill>
              </a:rPr>
              <a:t>milk: </a:t>
            </a:r>
            <a:r>
              <a:rPr lang="en-GB" sz="2000" dirty="0" smtClean="0"/>
              <a:t>Homogenised </a:t>
            </a:r>
            <a:r>
              <a:rPr lang="en-GB" sz="2000" dirty="0"/>
              <a:t>product prepared from refined vegetable oil &amp; </a:t>
            </a:r>
            <a:r>
              <a:rPr lang="en-GB" sz="2000" dirty="0" smtClean="0"/>
              <a:t>SNF </a:t>
            </a:r>
            <a:r>
              <a:rPr lang="en-US" sz="2000" dirty="0" smtClean="0"/>
              <a:t>&amp; </a:t>
            </a:r>
            <a:r>
              <a:rPr lang="en-US" sz="2000" dirty="0"/>
              <a:t>water.</a:t>
            </a:r>
          </a:p>
          <a:p>
            <a:pPr algn="ctr"/>
            <a:r>
              <a:rPr lang="en-US" sz="2000" i="1" dirty="0" smtClean="0"/>
              <a:t>Fat </a:t>
            </a:r>
            <a:r>
              <a:rPr lang="en-US" sz="2000" i="1" dirty="0"/>
              <a:t>content </a:t>
            </a:r>
            <a:r>
              <a:rPr lang="en-US" sz="2000" i="1" dirty="0" smtClean="0"/>
              <a:t>3</a:t>
            </a:r>
            <a:r>
              <a:rPr lang="en-US" sz="2000" i="1" dirty="0"/>
              <a:t>% &amp; SNF 8.5%</a:t>
            </a:r>
          </a:p>
        </p:txBody>
      </p:sp>
    </p:spTree>
    <p:extLst>
      <p:ext uri="{BB962C8B-B14F-4D97-AF65-F5344CB8AC3E}">
        <p14:creationId xmlns:p14="http://schemas.microsoft.com/office/powerpoint/2010/main" val="1985315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88" y="-152400"/>
            <a:ext cx="7242048" cy="762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Non-Fermented milk products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" y="780947"/>
            <a:ext cx="7848600" cy="60631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dirty="0"/>
              <a:t>• </a:t>
            </a:r>
            <a:r>
              <a:rPr lang="en-GB" sz="2400" b="1" u="sng" dirty="0">
                <a:solidFill>
                  <a:srgbClr val="7030A0"/>
                </a:solidFill>
              </a:rPr>
              <a:t>Malted Milk </a:t>
            </a:r>
            <a:r>
              <a:rPr lang="en-GB" sz="2000" dirty="0"/>
              <a:t>is a powdered gruel made from </a:t>
            </a:r>
            <a:r>
              <a:rPr lang="en-GB" sz="2000" dirty="0" smtClean="0"/>
              <a:t>a mixture </a:t>
            </a:r>
            <a:r>
              <a:rPr lang="en-GB" sz="2000" dirty="0"/>
              <a:t>of malted barley, wheat flour, and </a:t>
            </a:r>
            <a:r>
              <a:rPr lang="en-GB" sz="2000" dirty="0" smtClean="0"/>
              <a:t>whole milk</a:t>
            </a:r>
            <a:r>
              <a:rPr lang="en-GB" sz="2000" dirty="0"/>
              <a:t>, which is evaporated until it </a:t>
            </a:r>
            <a:r>
              <a:rPr lang="en-GB" sz="2000" dirty="0" smtClean="0"/>
              <a:t>forms </a:t>
            </a:r>
            <a:r>
              <a:rPr lang="en-US" sz="2000" dirty="0" smtClean="0"/>
              <a:t>a </a:t>
            </a:r>
            <a:r>
              <a:rPr lang="en-US" sz="2000" b="1" dirty="0"/>
              <a:t>powder</a:t>
            </a:r>
            <a:r>
              <a:rPr lang="en-US" sz="2000" dirty="0"/>
              <a:t>.</a:t>
            </a:r>
          </a:p>
          <a:p>
            <a:pPr algn="just"/>
            <a:r>
              <a:rPr lang="en-GB" sz="2000" dirty="0" smtClean="0"/>
              <a:t> </a:t>
            </a:r>
            <a:r>
              <a:rPr lang="en-GB" sz="2000" dirty="0"/>
              <a:t>Malt powder comes in two forms</a:t>
            </a:r>
            <a:r>
              <a:rPr lang="en-GB" sz="2000" dirty="0" smtClean="0"/>
              <a:t>:</a:t>
            </a:r>
          </a:p>
          <a:p>
            <a:pPr algn="just"/>
            <a:endParaRPr lang="en-GB" sz="2000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en-GB" sz="2000" dirty="0" err="1" smtClean="0">
                <a:solidFill>
                  <a:srgbClr val="7030A0"/>
                </a:solidFill>
              </a:rPr>
              <a:t>Diastatic</a:t>
            </a:r>
            <a:r>
              <a:rPr lang="en-GB" sz="2000" dirty="0" smtClean="0">
                <a:solidFill>
                  <a:srgbClr val="7030A0"/>
                </a:solidFill>
              </a:rPr>
              <a:t> </a:t>
            </a:r>
            <a:r>
              <a:rPr lang="en-GB" sz="2000" dirty="0">
                <a:solidFill>
                  <a:srgbClr val="7030A0"/>
                </a:solidFill>
              </a:rPr>
              <a:t>malt </a:t>
            </a:r>
            <a:r>
              <a:rPr lang="en-GB" sz="2000" dirty="0"/>
              <a:t>contains enzymes that </a:t>
            </a:r>
            <a:r>
              <a:rPr lang="en-GB" sz="2000" dirty="0" smtClean="0"/>
              <a:t>break down </a:t>
            </a:r>
            <a:r>
              <a:rPr lang="en-GB" sz="2000" dirty="0"/>
              <a:t>starch into sugar; this is the form bakers </a:t>
            </a:r>
            <a:r>
              <a:rPr lang="en-GB" sz="2000" dirty="0" smtClean="0"/>
              <a:t>add to </a:t>
            </a:r>
            <a:r>
              <a:rPr lang="en-GB" sz="2000" dirty="0"/>
              <a:t>bread dough to help the dough rise and create </a:t>
            </a:r>
            <a:r>
              <a:rPr lang="en-GB" sz="2000" dirty="0" smtClean="0"/>
              <a:t>a </a:t>
            </a:r>
            <a:r>
              <a:rPr lang="en-US" sz="2000" dirty="0" smtClean="0"/>
              <a:t>good </a:t>
            </a:r>
            <a:r>
              <a:rPr lang="en-US" sz="2000" dirty="0"/>
              <a:t>crust.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GB" sz="2000" dirty="0" smtClean="0">
                <a:solidFill>
                  <a:srgbClr val="7030A0"/>
                </a:solidFill>
              </a:rPr>
              <a:t>Non-</a:t>
            </a:r>
            <a:r>
              <a:rPr lang="en-GB" sz="2000" dirty="0" err="1" smtClean="0">
                <a:solidFill>
                  <a:srgbClr val="7030A0"/>
                </a:solidFill>
              </a:rPr>
              <a:t>diastatic</a:t>
            </a:r>
            <a:r>
              <a:rPr lang="en-GB" sz="2000" dirty="0" smtClean="0">
                <a:solidFill>
                  <a:srgbClr val="7030A0"/>
                </a:solidFill>
              </a:rPr>
              <a:t> </a:t>
            </a:r>
            <a:r>
              <a:rPr lang="en-GB" sz="2000" dirty="0">
                <a:solidFill>
                  <a:srgbClr val="7030A0"/>
                </a:solidFill>
              </a:rPr>
              <a:t>malt </a:t>
            </a:r>
            <a:r>
              <a:rPr lang="en-GB" sz="2000" dirty="0"/>
              <a:t>has no active enzymes and is </a:t>
            </a:r>
            <a:r>
              <a:rPr lang="en-GB" sz="2000" dirty="0" smtClean="0"/>
              <a:t>used primarily for </a:t>
            </a:r>
            <a:r>
              <a:rPr lang="en-GB" sz="2000" dirty="0" err="1" smtClean="0"/>
              <a:t>flavor</a:t>
            </a:r>
            <a:r>
              <a:rPr lang="en-GB" sz="2000" dirty="0"/>
              <a:t>, mostly in beverages. </a:t>
            </a:r>
            <a:r>
              <a:rPr lang="en-GB" sz="2000" dirty="0" smtClean="0"/>
              <a:t>It sometimes </a:t>
            </a:r>
            <a:r>
              <a:rPr lang="en-GB" sz="2000" dirty="0"/>
              <a:t>contains sugar, </a:t>
            </a:r>
            <a:r>
              <a:rPr lang="en-GB" sz="2000" dirty="0" err="1"/>
              <a:t>coloring</a:t>
            </a:r>
            <a:r>
              <a:rPr lang="en-GB" sz="2000" dirty="0"/>
              <a:t> agents, </a:t>
            </a:r>
            <a:r>
              <a:rPr lang="en-GB" sz="2000" dirty="0" smtClean="0"/>
              <a:t>and </a:t>
            </a:r>
            <a:r>
              <a:rPr lang="en-US" sz="2000" dirty="0" smtClean="0"/>
              <a:t>other </a:t>
            </a:r>
            <a:r>
              <a:rPr lang="en-US" sz="2000" dirty="0"/>
              <a:t>additives</a:t>
            </a:r>
            <a:r>
              <a:rPr lang="en-US" sz="2000" dirty="0" smtClean="0"/>
              <a:t>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n-US" dirty="0"/>
          </a:p>
          <a:p>
            <a:pPr algn="just"/>
            <a:r>
              <a:rPr lang="en-GB" dirty="0"/>
              <a:t>• A </a:t>
            </a:r>
            <a:r>
              <a:rPr lang="en-GB" sz="2400" b="1" u="sng" dirty="0">
                <a:solidFill>
                  <a:srgbClr val="7030A0"/>
                </a:solidFill>
              </a:rPr>
              <a:t>lactose-free milk </a:t>
            </a:r>
            <a:r>
              <a:rPr lang="en-GB" sz="2000" dirty="0"/>
              <a:t>is available for people who </a:t>
            </a:r>
            <a:r>
              <a:rPr lang="en-GB" sz="2000" dirty="0" smtClean="0"/>
              <a:t>are lactose intolerant</a:t>
            </a:r>
            <a:r>
              <a:rPr lang="en-GB" sz="2000" dirty="0"/>
              <a:t>. This modified milk is made </a:t>
            </a:r>
            <a:r>
              <a:rPr lang="en-GB" sz="2000" dirty="0" smtClean="0"/>
              <a:t>by filtering </a:t>
            </a:r>
            <a:r>
              <a:rPr lang="en-GB" sz="2000" dirty="0"/>
              <a:t>regular milk to remove half the lactose. </a:t>
            </a:r>
            <a:r>
              <a:rPr lang="en-GB" sz="2000" dirty="0" smtClean="0"/>
              <a:t>The </a:t>
            </a:r>
            <a:r>
              <a:rPr lang="en-GB" sz="2000" dirty="0" err="1" smtClean="0"/>
              <a:t>enzmye</a:t>
            </a:r>
            <a:r>
              <a:rPr lang="en-GB" sz="2000" dirty="0" smtClean="0"/>
              <a:t> </a:t>
            </a:r>
            <a:r>
              <a:rPr lang="en-GB" sz="2000" i="1" dirty="0"/>
              <a:t>lactase </a:t>
            </a:r>
            <a:r>
              <a:rPr lang="en-GB" sz="2000" dirty="0"/>
              <a:t>is then added to the milk to </a:t>
            </a:r>
            <a:r>
              <a:rPr lang="en-GB" sz="2000" dirty="0" smtClean="0"/>
              <a:t>break down </a:t>
            </a:r>
            <a:r>
              <a:rPr lang="en-GB" sz="2000" dirty="0"/>
              <a:t>the remaining lactose into simpler forms </a:t>
            </a:r>
            <a:r>
              <a:rPr lang="en-GB" sz="2000" dirty="0" smtClean="0"/>
              <a:t>which </a:t>
            </a:r>
            <a:r>
              <a:rPr lang="en-US" sz="2000" dirty="0" smtClean="0"/>
              <a:t>the </a:t>
            </a:r>
            <a:r>
              <a:rPr lang="en-US" sz="2000" dirty="0"/>
              <a:t>body can absorb</a:t>
            </a:r>
            <a:r>
              <a:rPr lang="en-US" sz="2000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• </a:t>
            </a:r>
            <a:r>
              <a:rPr lang="en-US" sz="2400" b="1" u="sng" dirty="0" smtClean="0">
                <a:solidFill>
                  <a:srgbClr val="7030A0"/>
                </a:solidFill>
              </a:rPr>
              <a:t>Flavored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milk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295400"/>
            <a:ext cx="1141762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929745"/>
            <a:ext cx="1828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9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54" y="152400"/>
            <a:ext cx="7242048" cy="6248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Non-Fermented milk products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969818"/>
            <a:ext cx="7917874" cy="55707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sz="2400" b="1" u="sng" dirty="0">
                <a:solidFill>
                  <a:srgbClr val="7030A0"/>
                </a:solidFill>
              </a:rPr>
              <a:t>UHT processed milk: </a:t>
            </a:r>
            <a:r>
              <a:rPr lang="en-GB" sz="2000" dirty="0"/>
              <a:t>P</a:t>
            </a:r>
            <a:r>
              <a:rPr lang="en-GB" sz="2000" dirty="0" smtClean="0"/>
              <a:t>acked </a:t>
            </a:r>
            <a:r>
              <a:rPr lang="en-GB" sz="2000" dirty="0"/>
              <a:t>&amp; aseptically sealed in </a:t>
            </a:r>
            <a:r>
              <a:rPr lang="en-GB" sz="2000" dirty="0" smtClean="0"/>
              <a:t>pre-sterilized </a:t>
            </a:r>
            <a:r>
              <a:rPr lang="en-US" sz="2000" dirty="0" smtClean="0"/>
              <a:t>containers </a:t>
            </a:r>
            <a:r>
              <a:rPr lang="en-US" sz="2000" dirty="0"/>
              <a:t>under aseptic conditions.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2000" dirty="0" smtClean="0"/>
              <a:t>can </a:t>
            </a:r>
            <a:r>
              <a:rPr lang="en-GB" sz="2000" dirty="0"/>
              <a:t>be stored Unrefrigerated for </a:t>
            </a:r>
            <a:r>
              <a:rPr lang="en-GB" sz="2000" dirty="0" err="1"/>
              <a:t>atleast</a:t>
            </a:r>
            <a:r>
              <a:rPr lang="en-GB" sz="2000" dirty="0"/>
              <a:t> 3 months.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2000" dirty="0" smtClean="0"/>
              <a:t>Cooked </a:t>
            </a:r>
            <a:r>
              <a:rPr lang="en-GB" sz="2000" dirty="0"/>
              <a:t>flavour due to denaturation of β-</a:t>
            </a:r>
            <a:r>
              <a:rPr lang="en-GB" sz="2000" dirty="0" err="1"/>
              <a:t>lactoglobulin</a:t>
            </a:r>
            <a:r>
              <a:rPr lang="en-GB" sz="20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GB" sz="2000" dirty="0"/>
          </a:p>
          <a:p>
            <a:pPr algn="just"/>
            <a:r>
              <a:rPr lang="en-GB" sz="2400" b="1" u="sng" dirty="0" smtClean="0">
                <a:solidFill>
                  <a:srgbClr val="7030A0"/>
                </a:solidFill>
              </a:rPr>
              <a:t>Standardised </a:t>
            </a:r>
            <a:r>
              <a:rPr lang="en-GB" sz="2400" b="1" u="sng" dirty="0">
                <a:solidFill>
                  <a:srgbClr val="7030A0"/>
                </a:solidFill>
              </a:rPr>
              <a:t>milk: </a:t>
            </a:r>
            <a:r>
              <a:rPr lang="en-GB" sz="2000" dirty="0" smtClean="0"/>
              <a:t>Fat </a:t>
            </a:r>
            <a:r>
              <a:rPr lang="en-GB" sz="2000" dirty="0"/>
              <a:t>is maintained4.5% and SNF 8.5%. Mix of </a:t>
            </a:r>
            <a:r>
              <a:rPr lang="en-GB" sz="2000" dirty="0" smtClean="0"/>
              <a:t>buffalo </a:t>
            </a:r>
            <a:r>
              <a:rPr lang="en-US" sz="2000" dirty="0" smtClean="0"/>
              <a:t>&amp; </a:t>
            </a:r>
            <a:r>
              <a:rPr lang="en-US" sz="2000" dirty="0"/>
              <a:t>skim milk</a:t>
            </a:r>
          </a:p>
          <a:p>
            <a:pPr algn="just"/>
            <a:r>
              <a:rPr lang="en-GB" sz="2400" b="1" u="sng" dirty="0" smtClean="0">
                <a:solidFill>
                  <a:srgbClr val="7030A0"/>
                </a:solidFill>
              </a:rPr>
              <a:t>Dry </a:t>
            </a:r>
            <a:r>
              <a:rPr lang="en-GB" sz="2400" b="1" u="sng" dirty="0">
                <a:solidFill>
                  <a:srgbClr val="7030A0"/>
                </a:solidFill>
              </a:rPr>
              <a:t>milk: </a:t>
            </a:r>
            <a:r>
              <a:rPr lang="en-GB" sz="2000" dirty="0" smtClean="0"/>
              <a:t>Made </a:t>
            </a:r>
            <a:r>
              <a:rPr lang="en-GB" sz="2000" dirty="0"/>
              <a:t>with whole milk or skimmed </a:t>
            </a:r>
            <a:r>
              <a:rPr lang="en-GB" sz="2000" dirty="0" smtClean="0"/>
              <a:t>milk dehydrated to about </a:t>
            </a:r>
            <a:r>
              <a:rPr lang="en-GB" sz="2000" dirty="0"/>
              <a:t>97% by spray drying &amp; </a:t>
            </a:r>
            <a:r>
              <a:rPr lang="en-GB" sz="2000" dirty="0" err="1" smtClean="0"/>
              <a:t>vaccum</a:t>
            </a:r>
            <a:r>
              <a:rPr lang="en-GB" sz="2000" dirty="0" smtClean="0"/>
              <a:t> drying</a:t>
            </a:r>
            <a:r>
              <a:rPr lang="en-GB" sz="2000" dirty="0"/>
              <a:t>. Good shelf </a:t>
            </a:r>
            <a:r>
              <a:rPr lang="en-GB" sz="2000" dirty="0" smtClean="0"/>
              <a:t>life. Highly </a:t>
            </a:r>
            <a:r>
              <a:rPr lang="en-GB" sz="2000" dirty="0"/>
              <a:t>hygroscopic &amp; can </a:t>
            </a:r>
            <a:r>
              <a:rPr lang="en-GB" sz="2000" dirty="0" smtClean="0"/>
              <a:t>be </a:t>
            </a:r>
            <a:r>
              <a:rPr lang="en-US" sz="2000" dirty="0" smtClean="0"/>
              <a:t>reconstituted </a:t>
            </a:r>
            <a:r>
              <a:rPr lang="en-US" sz="2000" dirty="0"/>
              <a:t>to fluid milk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r>
              <a:rPr lang="en-GB" sz="2400" b="1" u="sng" dirty="0" err="1" smtClean="0">
                <a:solidFill>
                  <a:srgbClr val="7030A0"/>
                </a:solidFill>
              </a:rPr>
              <a:t>Khoa</a:t>
            </a:r>
            <a:r>
              <a:rPr lang="en-GB" sz="2400" b="1" u="sng" dirty="0">
                <a:solidFill>
                  <a:srgbClr val="7030A0"/>
                </a:solidFill>
              </a:rPr>
              <a:t>: </a:t>
            </a:r>
            <a:r>
              <a:rPr lang="en-GB" sz="2000" dirty="0"/>
              <a:t>S</a:t>
            </a:r>
            <a:r>
              <a:rPr lang="en-GB" sz="2000" dirty="0" smtClean="0"/>
              <a:t>emi-solid </a:t>
            </a:r>
            <a:r>
              <a:rPr lang="en-GB" sz="2000" dirty="0"/>
              <a:t>obtained from milk by evaporating in </a:t>
            </a:r>
            <a:r>
              <a:rPr lang="en-GB" sz="2000" dirty="0" smtClean="0"/>
              <a:t>open pans with continuous </a:t>
            </a:r>
            <a:r>
              <a:rPr lang="en-GB" sz="2000" dirty="0"/>
              <a:t>stirring in circular motion. Yield is about 20% of weight </a:t>
            </a:r>
            <a:r>
              <a:rPr lang="en-GB" sz="2000" dirty="0" smtClean="0"/>
              <a:t>of </a:t>
            </a:r>
            <a:r>
              <a:rPr lang="en-US" sz="2000" dirty="0" smtClean="0"/>
              <a:t>milk </a:t>
            </a:r>
            <a:r>
              <a:rPr lang="en-US" sz="2000" dirty="0"/>
              <a:t>used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818" y="3886200"/>
            <a:ext cx="1838697" cy="1560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31882"/>
            <a:ext cx="1689100" cy="1114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293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242048" cy="5943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Non-Fermented milk products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481" y="4876800"/>
            <a:ext cx="330222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934835"/>
            <a:ext cx="7924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/>
              <a:t>• </a:t>
            </a:r>
            <a:r>
              <a:rPr lang="en-GB" sz="2400" b="1" u="sng" dirty="0" err="1">
                <a:solidFill>
                  <a:srgbClr val="7030A0"/>
                </a:solidFill>
              </a:rPr>
              <a:t>Rabri</a:t>
            </a:r>
            <a:r>
              <a:rPr lang="en-GB" sz="2400" u="sng" dirty="0">
                <a:solidFill>
                  <a:srgbClr val="7030A0"/>
                </a:solidFill>
              </a:rPr>
              <a:t>: </a:t>
            </a:r>
            <a:r>
              <a:rPr lang="en-GB" sz="2000" dirty="0" smtClean="0"/>
              <a:t>Concentrated </a:t>
            </a:r>
            <a:r>
              <a:rPr lang="en-GB" sz="2000" dirty="0"/>
              <a:t>sweetened product comprising several layers </a:t>
            </a:r>
            <a:r>
              <a:rPr lang="en-GB" sz="2000" dirty="0" smtClean="0"/>
              <a:t>of clotted </a:t>
            </a:r>
            <a:r>
              <a:rPr lang="en-GB" sz="2000" dirty="0"/>
              <a:t>cream. Sugar is added to milk reduced to 1/3 of its </a:t>
            </a:r>
            <a:r>
              <a:rPr lang="en-GB" sz="2000" dirty="0" smtClean="0"/>
              <a:t>original </a:t>
            </a:r>
            <a:r>
              <a:rPr lang="en-US" sz="2000" dirty="0" smtClean="0"/>
              <a:t>volume</a:t>
            </a:r>
            <a:r>
              <a:rPr lang="en-US" sz="2000" dirty="0"/>
              <a:t>.</a:t>
            </a:r>
          </a:p>
          <a:p>
            <a:pPr algn="just"/>
            <a:r>
              <a:rPr lang="en-GB" sz="2000" dirty="0"/>
              <a:t>• </a:t>
            </a:r>
            <a:r>
              <a:rPr lang="en-GB" sz="2400" b="1" u="sng" dirty="0" err="1" smtClean="0">
                <a:solidFill>
                  <a:srgbClr val="7030A0"/>
                </a:solidFill>
              </a:rPr>
              <a:t>Chhena</a:t>
            </a:r>
            <a:r>
              <a:rPr lang="en-GB" sz="2400" u="sng" dirty="0">
                <a:solidFill>
                  <a:srgbClr val="7030A0"/>
                </a:solidFill>
              </a:rPr>
              <a:t>: </a:t>
            </a:r>
            <a:r>
              <a:rPr lang="en-GB" sz="2000" dirty="0"/>
              <a:t>M</a:t>
            </a:r>
            <a:r>
              <a:rPr lang="en-GB" sz="2000" dirty="0" smtClean="0"/>
              <a:t>ajor </a:t>
            </a:r>
            <a:r>
              <a:rPr lang="en-GB" sz="2000" dirty="0"/>
              <a:t>heat &amp; acid coagulated product. Used in sweets </a:t>
            </a:r>
            <a:r>
              <a:rPr lang="en-GB" sz="2000" dirty="0" smtClean="0"/>
              <a:t>like </a:t>
            </a:r>
            <a:r>
              <a:rPr lang="en-US" sz="2000" dirty="0" err="1" smtClean="0"/>
              <a:t>rasmalai</a:t>
            </a:r>
            <a:r>
              <a:rPr lang="en-US" sz="2000" dirty="0"/>
              <a:t>, </a:t>
            </a:r>
            <a:r>
              <a:rPr lang="en-US" sz="2000" dirty="0" err="1"/>
              <a:t>rasogolla,etc</a:t>
            </a:r>
            <a:r>
              <a:rPr lang="en-US" sz="2000" dirty="0"/>
              <a:t>.</a:t>
            </a:r>
          </a:p>
          <a:p>
            <a:pPr algn="just"/>
            <a:r>
              <a:rPr lang="en-GB" sz="2000" dirty="0"/>
              <a:t>• </a:t>
            </a:r>
            <a:r>
              <a:rPr lang="en-GB" sz="2400" b="1" u="sng" dirty="0">
                <a:solidFill>
                  <a:srgbClr val="7030A0"/>
                </a:solidFill>
              </a:rPr>
              <a:t>Ice-cream</a:t>
            </a:r>
            <a:r>
              <a:rPr lang="en-GB" sz="2400" u="sng" dirty="0">
                <a:solidFill>
                  <a:srgbClr val="7030A0"/>
                </a:solidFill>
              </a:rPr>
              <a:t>: </a:t>
            </a:r>
            <a:r>
              <a:rPr lang="en-GB" sz="2000" dirty="0"/>
              <a:t>F</a:t>
            </a:r>
            <a:r>
              <a:rPr lang="en-GB" sz="2000" dirty="0" smtClean="0"/>
              <a:t>rozen </a:t>
            </a:r>
            <a:r>
              <a:rPr lang="en-GB" sz="2000" dirty="0"/>
              <a:t>dairy product consisting of whole milk, skim </a:t>
            </a:r>
            <a:r>
              <a:rPr lang="en-GB" sz="2000" dirty="0" smtClean="0"/>
              <a:t>milk, cream</a:t>
            </a:r>
            <a:r>
              <a:rPr lang="en-GB" sz="2000" dirty="0"/>
              <a:t>, butter, condensed milk products or dried milk products. </a:t>
            </a:r>
            <a:r>
              <a:rPr lang="en-GB" sz="2000" dirty="0" smtClean="0"/>
              <a:t>Also </a:t>
            </a:r>
            <a:r>
              <a:rPr lang="en-GB" sz="2000" dirty="0"/>
              <a:t>contains sugar, stabiliser, emulsifier, </a:t>
            </a:r>
            <a:r>
              <a:rPr lang="en-GB" sz="2000" dirty="0" err="1"/>
              <a:t>flavoring</a:t>
            </a:r>
            <a:r>
              <a:rPr lang="en-GB" sz="2000" dirty="0"/>
              <a:t> material, water &amp; air.</a:t>
            </a:r>
          </a:p>
          <a:p>
            <a:pPr marL="742950" lvl="1" indent="-285750" algn="just">
              <a:buFont typeface="Wingdings" pitchFamily="2" charset="2"/>
              <a:buChar char="v"/>
            </a:pPr>
            <a:r>
              <a:rPr lang="en-GB" sz="2000" b="1" dirty="0" smtClean="0"/>
              <a:t>Sugar </a:t>
            </a:r>
            <a:r>
              <a:rPr lang="en-GB" sz="2000" b="1" dirty="0"/>
              <a:t>provides sweetness, smoothness &amp; lowers the freezing point.</a:t>
            </a:r>
          </a:p>
          <a:p>
            <a:pPr marL="742950" lvl="1" indent="-285750" algn="just">
              <a:buFont typeface="Wingdings" pitchFamily="2" charset="2"/>
              <a:buChar char="v"/>
            </a:pPr>
            <a:r>
              <a:rPr lang="en-GB" sz="2000" b="1" dirty="0" smtClean="0"/>
              <a:t>Stabiliser </a:t>
            </a:r>
            <a:r>
              <a:rPr lang="en-GB" sz="2000" b="1" dirty="0"/>
              <a:t>prevent formation of ice crystals. Forms gel with water &amp; </a:t>
            </a:r>
            <a:r>
              <a:rPr lang="en-GB" sz="2000" b="1" dirty="0" smtClean="0"/>
              <a:t>thereby improve </a:t>
            </a:r>
            <a:r>
              <a:rPr lang="en-GB" sz="2000" b="1" dirty="0"/>
              <a:t>body &amp; texture. e.g., </a:t>
            </a:r>
            <a:r>
              <a:rPr lang="en-GB" sz="2000" b="1" dirty="0" err="1"/>
              <a:t>gelatin</a:t>
            </a:r>
            <a:r>
              <a:rPr lang="en-GB" sz="2000" b="1" dirty="0"/>
              <a:t>, sea weed, china grass &amp; CMC.</a:t>
            </a:r>
          </a:p>
          <a:p>
            <a:pPr marL="742950" lvl="1" indent="-285750" algn="just">
              <a:buFont typeface="Wingdings" pitchFamily="2" charset="2"/>
              <a:buChar char="v"/>
            </a:pPr>
            <a:r>
              <a:rPr lang="en-GB" sz="2000" b="1" dirty="0" smtClean="0"/>
              <a:t>Emulsifier </a:t>
            </a:r>
            <a:r>
              <a:rPr lang="en-GB" sz="2000" b="1" dirty="0"/>
              <a:t>help disperse fat globules throughout the mix &amp; prevent </a:t>
            </a:r>
            <a:r>
              <a:rPr lang="en-GB" sz="2000" b="1" dirty="0" smtClean="0"/>
              <a:t>clump formation</a:t>
            </a:r>
            <a:r>
              <a:rPr lang="en-GB" sz="2000" b="1" dirty="0"/>
              <a:t>, further help make ice-cream dry &amp; stiff.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66704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242048" cy="82296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CREAM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904057"/>
            <a:ext cx="7723910" cy="53245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sz="2000" i="1" dirty="0"/>
              <a:t>Cream </a:t>
            </a:r>
            <a:r>
              <a:rPr lang="en-GB" sz="2000" dirty="0"/>
              <a:t>is the high-fat component separated from whole milk as </a:t>
            </a:r>
            <a:r>
              <a:rPr lang="en-GB" sz="2000" dirty="0" smtClean="0"/>
              <a:t>a result </a:t>
            </a:r>
            <a:r>
              <a:rPr lang="en-GB" sz="2000" dirty="0"/>
              <a:t>of the creaming process. It has a higher proportion of </a:t>
            </a:r>
            <a:r>
              <a:rPr lang="en-GB" sz="2000" dirty="0" smtClean="0"/>
              <a:t>fat droplets </a:t>
            </a:r>
            <a:r>
              <a:rPr lang="en-GB" sz="2000" dirty="0"/>
              <a:t>to milk than regular fluid milk; and according to federal</a:t>
            </a:r>
          </a:p>
          <a:p>
            <a:pPr algn="just"/>
            <a:r>
              <a:rPr lang="en-GB" sz="2000" dirty="0"/>
              <a:t>standards of identity, cream must contain </a:t>
            </a:r>
            <a:r>
              <a:rPr lang="en-GB" sz="2000" i="1" dirty="0"/>
              <a:t>18% milk fat </a:t>
            </a:r>
            <a:r>
              <a:rPr lang="en-GB" sz="2000" dirty="0"/>
              <a:t>or </a:t>
            </a:r>
            <a:r>
              <a:rPr lang="en-GB" sz="2000" dirty="0" smtClean="0"/>
              <a:t>more. Due to </a:t>
            </a:r>
            <a:r>
              <a:rPr lang="en-GB" sz="2000" dirty="0"/>
              <a:t>this high fat content of cream compared to milk, </a:t>
            </a:r>
            <a:r>
              <a:rPr lang="en-GB" sz="2000" dirty="0" smtClean="0"/>
              <a:t>some yellow</a:t>
            </a:r>
            <a:r>
              <a:rPr lang="en-GB" sz="2000" dirty="0"/>
              <a:t>, </a:t>
            </a:r>
            <a:r>
              <a:rPr lang="en-GB" sz="2000" dirty="0" smtClean="0"/>
              <a:t>fat soluble </a:t>
            </a:r>
            <a:r>
              <a:rPr lang="en-US" sz="2000" dirty="0" smtClean="0"/>
              <a:t>pigments </a:t>
            </a:r>
            <a:r>
              <a:rPr lang="en-US" sz="2000" dirty="0"/>
              <a:t>may be apparent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/>
          </a:p>
          <a:p>
            <a:r>
              <a:rPr lang="en-GB" sz="2000" dirty="0" smtClean="0">
                <a:solidFill>
                  <a:srgbClr val="7030A0"/>
                </a:solidFill>
              </a:rPr>
              <a:t>Various </a:t>
            </a:r>
            <a:r>
              <a:rPr lang="en-GB" sz="2000" dirty="0">
                <a:solidFill>
                  <a:srgbClr val="7030A0"/>
                </a:solidFill>
              </a:rPr>
              <a:t>liquid creams available for use in foods include the</a:t>
            </a:r>
          </a:p>
          <a:p>
            <a:r>
              <a:rPr lang="en-US" sz="2000" dirty="0">
                <a:solidFill>
                  <a:srgbClr val="7030A0"/>
                </a:solidFill>
              </a:rPr>
              <a:t>following:</a:t>
            </a: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en-GB" sz="2000" dirty="0" smtClean="0">
                <a:solidFill>
                  <a:srgbClr val="7030A0"/>
                </a:solidFill>
              </a:rPr>
              <a:t>Light </a:t>
            </a:r>
            <a:r>
              <a:rPr lang="en-GB" sz="2000" dirty="0">
                <a:solidFill>
                  <a:srgbClr val="7030A0"/>
                </a:solidFill>
              </a:rPr>
              <a:t>(coffee) cream: </a:t>
            </a:r>
            <a:r>
              <a:rPr lang="en-GB" sz="2000" dirty="0"/>
              <a:t>18–30% butterfat.</a:t>
            </a: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en-GB" sz="2000" dirty="0" smtClean="0">
                <a:solidFill>
                  <a:srgbClr val="7030A0"/>
                </a:solidFill>
              </a:rPr>
              <a:t>Light </a:t>
            </a:r>
            <a:r>
              <a:rPr lang="en-GB" sz="2000" dirty="0">
                <a:solidFill>
                  <a:srgbClr val="7030A0"/>
                </a:solidFill>
              </a:rPr>
              <a:t>whipping cream: </a:t>
            </a:r>
            <a:r>
              <a:rPr lang="en-GB" sz="2000" dirty="0"/>
              <a:t>30–36% butterfat.</a:t>
            </a: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en-GB" sz="2000" dirty="0" smtClean="0">
                <a:solidFill>
                  <a:srgbClr val="7030A0"/>
                </a:solidFill>
              </a:rPr>
              <a:t>Heavy </a:t>
            </a:r>
            <a:r>
              <a:rPr lang="en-GB" sz="2000" dirty="0">
                <a:solidFill>
                  <a:srgbClr val="7030A0"/>
                </a:solidFill>
              </a:rPr>
              <a:t>cream: </a:t>
            </a:r>
            <a:r>
              <a:rPr lang="en-GB" sz="2000" dirty="0"/>
              <a:t>36% butterfat, minimum.</a:t>
            </a: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en-GB" sz="2000" dirty="0" smtClean="0">
                <a:solidFill>
                  <a:srgbClr val="7030A0"/>
                </a:solidFill>
              </a:rPr>
              <a:t>“</a:t>
            </a:r>
            <a:r>
              <a:rPr lang="en-GB" sz="2000" dirty="0">
                <a:solidFill>
                  <a:srgbClr val="7030A0"/>
                </a:solidFill>
              </a:rPr>
              <a:t>Half-and-half” cream </a:t>
            </a:r>
            <a:r>
              <a:rPr lang="en-GB" sz="2000" dirty="0"/>
              <a:t>diluted with non-fat milk: 10.5% butterfat.</a:t>
            </a: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en-GB" sz="2000" dirty="0" smtClean="0">
                <a:solidFill>
                  <a:srgbClr val="7030A0"/>
                </a:solidFill>
              </a:rPr>
              <a:t>Whipping </a:t>
            </a:r>
            <a:r>
              <a:rPr lang="en-GB" sz="2000" dirty="0">
                <a:solidFill>
                  <a:srgbClr val="7030A0"/>
                </a:solidFill>
              </a:rPr>
              <a:t>cream </a:t>
            </a:r>
            <a:r>
              <a:rPr lang="en-GB" sz="2000" dirty="0"/>
              <a:t>packaged under pressure in aerosol cans; may </a:t>
            </a:r>
            <a:r>
              <a:rPr lang="en-GB" sz="2000" dirty="0" smtClean="0"/>
              <a:t>be non-fat </a:t>
            </a:r>
            <a:r>
              <a:rPr lang="en-GB" sz="2000" dirty="0"/>
              <a:t>or contain various levels of fat, sugar, </a:t>
            </a:r>
            <a:r>
              <a:rPr lang="en-GB" sz="2000" dirty="0" smtClean="0"/>
              <a:t>flavouring, </a:t>
            </a:r>
            <a:r>
              <a:rPr lang="en-US" sz="2000" dirty="0" smtClean="0"/>
              <a:t>emulsifiers</a:t>
            </a:r>
            <a:r>
              <a:rPr lang="en-US" sz="2000" dirty="0"/>
              <a:t>, and a stabilizer.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046" y="96982"/>
            <a:ext cx="1267689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101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242048" cy="8382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Fermented milk products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838200"/>
            <a:ext cx="7772400" cy="56938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u="sng" dirty="0" smtClean="0">
                <a:solidFill>
                  <a:srgbClr val="7030A0"/>
                </a:solidFill>
              </a:rPr>
              <a:t>Butter</a:t>
            </a:r>
          </a:p>
          <a:p>
            <a:pPr algn="just"/>
            <a:endParaRPr lang="en-US" sz="2400" b="1" u="sng" dirty="0">
              <a:solidFill>
                <a:srgbClr val="7030A0"/>
              </a:solidFill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n-GB" sz="2400" dirty="0"/>
              <a:t>F</a:t>
            </a:r>
            <a:r>
              <a:rPr lang="en-GB" sz="2400" dirty="0" smtClean="0"/>
              <a:t>at </a:t>
            </a:r>
            <a:r>
              <a:rPr lang="en-GB" sz="2400" dirty="0"/>
              <a:t>content is generally about 80%.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GB" sz="2400" dirty="0" smtClean="0"/>
              <a:t>Made </a:t>
            </a:r>
            <a:r>
              <a:rPr lang="en-GB" sz="2400" dirty="0"/>
              <a:t>from sweet or sour cream.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GB" sz="2400" i="1" dirty="0" smtClean="0"/>
              <a:t>Butter </a:t>
            </a:r>
            <a:r>
              <a:rPr lang="en-GB" sz="2400" dirty="0"/>
              <a:t>is a concentrated form of fluid milk produced </a:t>
            </a:r>
            <a:r>
              <a:rPr lang="en-GB" sz="2400" dirty="0" smtClean="0"/>
              <a:t>through churning </a:t>
            </a:r>
            <a:r>
              <a:rPr lang="en-GB" sz="2400" dirty="0"/>
              <a:t>of pasteurized cream. </a:t>
            </a:r>
            <a:r>
              <a:rPr lang="en-GB" sz="2400" b="1" i="1" dirty="0">
                <a:solidFill>
                  <a:srgbClr val="7030A0"/>
                </a:solidFill>
              </a:rPr>
              <a:t>Churning</a:t>
            </a:r>
            <a:r>
              <a:rPr lang="en-GB" sz="2400" b="1" i="1" dirty="0"/>
              <a:t> </a:t>
            </a:r>
            <a:r>
              <a:rPr lang="en-GB" sz="2400" dirty="0"/>
              <a:t>involves </a:t>
            </a:r>
            <a:r>
              <a:rPr lang="en-GB" sz="2400" dirty="0" smtClean="0"/>
              <a:t>agitation that breaks </a:t>
            </a:r>
            <a:r>
              <a:rPr lang="en-GB" sz="2400" dirty="0"/>
              <a:t>fat globule membranes so the emulsion breaks, fat </a:t>
            </a:r>
            <a:r>
              <a:rPr lang="en-GB" sz="2400" dirty="0" smtClean="0"/>
              <a:t>coalesces, </a:t>
            </a:r>
            <a:r>
              <a:rPr lang="en-US" sz="2400" dirty="0" smtClean="0"/>
              <a:t>and </a:t>
            </a:r>
            <a:r>
              <a:rPr lang="en-US" sz="2400" dirty="0"/>
              <a:t>water (buttermilk) escapes.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GB" sz="2400" dirty="0" smtClean="0"/>
              <a:t>Milk </a:t>
            </a:r>
            <a:r>
              <a:rPr lang="en-GB" sz="2400" dirty="0"/>
              <a:t>is churned to form butter and the watery buttermilk. </a:t>
            </a:r>
            <a:r>
              <a:rPr lang="en-GB" sz="2400" dirty="0" smtClean="0"/>
              <a:t>Butter may </a:t>
            </a:r>
            <a:r>
              <a:rPr lang="en-GB" sz="2400" dirty="0"/>
              <a:t>have a yellow </a:t>
            </a:r>
            <a:r>
              <a:rPr lang="en-GB" sz="2400" dirty="0" err="1"/>
              <a:t>color</a:t>
            </a:r>
            <a:r>
              <a:rPr lang="en-GB" sz="2400" dirty="0"/>
              <a:t> due to the fat-soluble animal </a:t>
            </a:r>
            <a:r>
              <a:rPr lang="en-GB" sz="2400" dirty="0" smtClean="0"/>
              <a:t>pigment, </a:t>
            </a:r>
            <a:r>
              <a:rPr lang="en-US" sz="2400" dirty="0" smtClean="0"/>
              <a:t>carotene</a:t>
            </a:r>
            <a:r>
              <a:rPr lang="en-US" sz="2400" dirty="0"/>
              <a:t>, or an additive.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GB" sz="2400" dirty="0" smtClean="0"/>
              <a:t>Butter </a:t>
            </a:r>
            <a:r>
              <a:rPr lang="en-GB" sz="2400" dirty="0"/>
              <a:t>spoil as a result of hydrolysis of TG molecules releasing </a:t>
            </a:r>
            <a:r>
              <a:rPr lang="en-GB" sz="2400" dirty="0" smtClean="0"/>
              <a:t>free </a:t>
            </a:r>
            <a:r>
              <a:rPr lang="en-US" sz="2400" dirty="0" smtClean="0"/>
              <a:t>butyric </a:t>
            </a:r>
            <a:r>
              <a:rPr lang="en-US" sz="2400" dirty="0"/>
              <a:t>&amp; </a:t>
            </a:r>
            <a:r>
              <a:rPr lang="en-US" sz="2400" dirty="0" err="1"/>
              <a:t>caproic</a:t>
            </a:r>
            <a:r>
              <a:rPr lang="en-US" sz="2400" dirty="0"/>
              <a:t> acids.</a:t>
            </a:r>
          </a:p>
        </p:txBody>
      </p:sp>
    </p:spTree>
    <p:extLst>
      <p:ext uri="{BB962C8B-B14F-4D97-AF65-F5344CB8AC3E}">
        <p14:creationId xmlns:p14="http://schemas.microsoft.com/office/powerpoint/2010/main" val="944908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152400"/>
            <a:ext cx="7242048" cy="70104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Fermented milk products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0164" y="1143000"/>
            <a:ext cx="65532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u="sng" dirty="0" smtClean="0">
                <a:solidFill>
                  <a:srgbClr val="7030A0"/>
                </a:solidFill>
              </a:rPr>
              <a:t>Ghee</a:t>
            </a:r>
            <a:r>
              <a:rPr lang="en-GB" sz="2400" u="sng" dirty="0" smtClean="0">
                <a:solidFill>
                  <a:srgbClr val="7030A0"/>
                </a:solidFill>
              </a:rPr>
              <a:t> </a:t>
            </a:r>
            <a:r>
              <a:rPr lang="en-GB" sz="2000" dirty="0"/>
              <a:t> </a:t>
            </a:r>
            <a:r>
              <a:rPr lang="en-GB" sz="2000" dirty="0" smtClean="0"/>
              <a:t>A type </a:t>
            </a:r>
            <a:r>
              <a:rPr lang="en-GB" sz="2000" dirty="0"/>
              <a:t>of clarified butter, is </a:t>
            </a:r>
            <a:r>
              <a:rPr lang="en-GB" sz="2000" dirty="0" smtClean="0"/>
              <a:t>prepared by </a:t>
            </a:r>
            <a:r>
              <a:rPr lang="en-GB" sz="2000" dirty="0"/>
              <a:t>simmering butter and removing </a:t>
            </a:r>
            <a:r>
              <a:rPr lang="en-GB" sz="2000" dirty="0" smtClean="0"/>
              <a:t>the residue</a:t>
            </a:r>
            <a:r>
              <a:rPr lang="en-GB" sz="2000" dirty="0"/>
              <a:t>. The texture, colour, and taste </a:t>
            </a:r>
            <a:r>
              <a:rPr lang="en-GB" sz="2000" dirty="0" smtClean="0"/>
              <a:t>of ghee </a:t>
            </a:r>
            <a:r>
              <a:rPr lang="en-GB" sz="2000" dirty="0"/>
              <a:t>depend on the quality of the </a:t>
            </a:r>
            <a:r>
              <a:rPr lang="en-GB" sz="2000" dirty="0" smtClean="0"/>
              <a:t>butter and </a:t>
            </a:r>
            <a:r>
              <a:rPr lang="en-GB" sz="2000" dirty="0"/>
              <a:t>the duration of the boiling</a:t>
            </a:r>
            <a:r>
              <a:rPr lang="en-GB" sz="2000" dirty="0" smtClean="0"/>
              <a:t>.</a:t>
            </a:r>
          </a:p>
          <a:p>
            <a:pPr algn="just"/>
            <a:endParaRPr lang="en-GB" sz="2000" dirty="0"/>
          </a:p>
          <a:p>
            <a:pPr algn="just"/>
            <a:endParaRPr lang="en-GB" sz="2000" dirty="0" smtClean="0"/>
          </a:p>
          <a:p>
            <a:pPr algn="just"/>
            <a:endParaRPr lang="en-GB" sz="2000" dirty="0"/>
          </a:p>
          <a:p>
            <a:pPr algn="just"/>
            <a:endParaRPr lang="en-GB" sz="2000" dirty="0" smtClean="0"/>
          </a:p>
          <a:p>
            <a:pPr algn="just"/>
            <a:endParaRPr lang="en-GB" sz="2000" dirty="0"/>
          </a:p>
          <a:p>
            <a:pPr algn="just"/>
            <a:r>
              <a:rPr lang="en-GB" sz="2400" b="1" u="sng" dirty="0" smtClean="0">
                <a:solidFill>
                  <a:srgbClr val="7030A0"/>
                </a:solidFill>
              </a:rPr>
              <a:t>Buttermilk </a:t>
            </a:r>
            <a:r>
              <a:rPr lang="en-GB" sz="2000" dirty="0"/>
              <a:t>was the liquid left behind </a:t>
            </a:r>
            <a:r>
              <a:rPr lang="en-GB" sz="2000" dirty="0" smtClean="0"/>
              <a:t>after churning </a:t>
            </a:r>
            <a:r>
              <a:rPr lang="en-GB" sz="2000" dirty="0"/>
              <a:t>butter out of </a:t>
            </a:r>
            <a:r>
              <a:rPr lang="en-GB" sz="2000" dirty="0" smtClean="0"/>
              <a:t>cream. It </a:t>
            </a:r>
            <a:r>
              <a:rPr lang="en-GB" sz="2000" dirty="0"/>
              <a:t>is beneficial to health as </a:t>
            </a:r>
            <a:r>
              <a:rPr lang="en-GB" sz="2000" dirty="0" smtClean="0"/>
              <a:t>it contains </a:t>
            </a:r>
            <a:r>
              <a:rPr lang="en-GB" sz="2000" dirty="0"/>
              <a:t>probiotic microbes also fat </a:t>
            </a:r>
            <a:r>
              <a:rPr lang="en-GB" sz="2000" dirty="0" smtClean="0"/>
              <a:t>content of </a:t>
            </a:r>
            <a:r>
              <a:rPr lang="en-GB" sz="2000" dirty="0"/>
              <a:t>buttermilk is far lower than milk or curd.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64" y="1905000"/>
            <a:ext cx="2095500" cy="2095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889" y="4452072"/>
            <a:ext cx="131445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724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242048" cy="85344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Fermented milk products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1618" y="914400"/>
            <a:ext cx="7924800" cy="58169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sz="2400" b="1" u="sng" dirty="0">
                <a:solidFill>
                  <a:srgbClr val="7030A0"/>
                </a:solidFill>
              </a:rPr>
              <a:t>Curd</a:t>
            </a:r>
            <a:r>
              <a:rPr lang="en-GB" b="1" dirty="0"/>
              <a:t> </a:t>
            </a:r>
            <a:r>
              <a:rPr lang="en-GB" sz="2000" dirty="0" smtClean="0"/>
              <a:t>Prepared </a:t>
            </a:r>
            <a:r>
              <a:rPr lang="en-GB" sz="2000" dirty="0"/>
              <a:t>by cooling boiled milk to body temperature &amp; adding </a:t>
            </a:r>
            <a:r>
              <a:rPr lang="en-GB" sz="2000" dirty="0" smtClean="0"/>
              <a:t>5-10% starter</a:t>
            </a:r>
            <a:r>
              <a:rPr lang="en-GB" sz="2000" dirty="0"/>
              <a:t>. After 6-8 hours an acidity of 0.9-1% is formed which coagulate the casein </a:t>
            </a:r>
            <a:r>
              <a:rPr lang="en-GB" sz="2000" dirty="0" smtClean="0"/>
              <a:t>&amp; </a:t>
            </a:r>
            <a:r>
              <a:rPr lang="en-US" sz="2000" dirty="0" smtClean="0"/>
              <a:t>curd </a:t>
            </a:r>
            <a:r>
              <a:rPr lang="en-US" sz="2000" dirty="0"/>
              <a:t>is </a:t>
            </a:r>
            <a:r>
              <a:rPr lang="en-US" sz="2000" dirty="0" smtClean="0"/>
              <a:t>set. </a:t>
            </a:r>
            <a:r>
              <a:rPr lang="en-GB" sz="2000" dirty="0" smtClean="0"/>
              <a:t>Easily </a:t>
            </a:r>
            <a:r>
              <a:rPr lang="en-GB" sz="2000" dirty="0"/>
              <a:t>digested than normal milk. Contains more </a:t>
            </a:r>
            <a:r>
              <a:rPr lang="en-GB" sz="2000" dirty="0" smtClean="0"/>
              <a:t>vitamin </a:t>
            </a:r>
            <a:r>
              <a:rPr lang="en-GB" sz="2000" dirty="0"/>
              <a:t>B than </a:t>
            </a:r>
            <a:r>
              <a:rPr lang="en-GB" sz="2000" dirty="0" smtClean="0"/>
              <a:t>milk. Used </a:t>
            </a:r>
            <a:r>
              <a:rPr lang="en-GB" sz="2000" dirty="0"/>
              <a:t>as marinating &amp; souring agent in cookery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pPr algn="just"/>
            <a:r>
              <a:rPr lang="en-GB" sz="2400" b="1" u="sng" dirty="0">
                <a:solidFill>
                  <a:srgbClr val="7030A0"/>
                </a:solidFill>
              </a:rPr>
              <a:t>Yogurt</a:t>
            </a:r>
            <a:r>
              <a:rPr lang="en-GB" b="1" dirty="0"/>
              <a:t> </a:t>
            </a:r>
            <a:r>
              <a:rPr lang="en-GB" sz="2000" dirty="0"/>
              <a:t>is a variety of curd. Whole, low fat, skim milks &amp; even cream can be </a:t>
            </a:r>
            <a:r>
              <a:rPr lang="en-GB" sz="2000" dirty="0" smtClean="0"/>
              <a:t>used </a:t>
            </a:r>
            <a:r>
              <a:rPr lang="en-US" sz="2000" dirty="0" smtClean="0"/>
              <a:t>to </a:t>
            </a:r>
            <a:r>
              <a:rPr lang="en-US" sz="2000" dirty="0"/>
              <a:t>make </a:t>
            </a:r>
            <a:r>
              <a:rPr lang="en-US" sz="2000" dirty="0" smtClean="0"/>
              <a:t>yogurt. </a:t>
            </a:r>
            <a:r>
              <a:rPr lang="en-GB" sz="2000" dirty="0" smtClean="0"/>
              <a:t>In </a:t>
            </a:r>
            <a:r>
              <a:rPr lang="en-GB" sz="2000" dirty="0"/>
              <a:t>production of yogurt, a mixed culture of streptococcus </a:t>
            </a:r>
            <a:r>
              <a:rPr lang="en-GB" sz="2000" dirty="0" err="1" smtClean="0"/>
              <a:t>thermophilus</a:t>
            </a:r>
            <a:r>
              <a:rPr lang="en-GB" sz="2000" dirty="0" smtClean="0"/>
              <a:t>, lactobacillus </a:t>
            </a:r>
            <a:r>
              <a:rPr lang="en-GB" sz="2000" dirty="0"/>
              <a:t>acidophilus is usually added </a:t>
            </a:r>
            <a:r>
              <a:rPr lang="en-GB" sz="2000" dirty="0" smtClean="0"/>
              <a:t>to </a:t>
            </a:r>
            <a:r>
              <a:rPr lang="en-GB" sz="2000" dirty="0" err="1" smtClean="0"/>
              <a:t>to</a:t>
            </a:r>
            <a:r>
              <a:rPr lang="en-GB" sz="2000" dirty="0" smtClean="0"/>
              <a:t> </a:t>
            </a:r>
            <a:r>
              <a:rPr lang="en-GB" sz="2000" dirty="0"/>
              <a:t>the pasteurised milk </a:t>
            </a:r>
            <a:r>
              <a:rPr lang="en-GB" sz="2000" dirty="0" smtClean="0"/>
              <a:t>&amp; </a:t>
            </a:r>
            <a:r>
              <a:rPr lang="en-US" sz="2000" dirty="0" smtClean="0"/>
              <a:t>incubated </a:t>
            </a:r>
            <a:r>
              <a:rPr lang="en-US" sz="2000" dirty="0"/>
              <a:t>at 42-46°C.</a:t>
            </a:r>
          </a:p>
          <a:p>
            <a:r>
              <a:rPr lang="en-GB" sz="2000" dirty="0"/>
              <a:t>• Increase in folic acid concentration during fermentation.</a:t>
            </a:r>
          </a:p>
          <a:p>
            <a:r>
              <a:rPr lang="en-GB" sz="2000" dirty="0"/>
              <a:t>• Fermented milk is useful for a wide variety of disorders like </a:t>
            </a:r>
            <a:r>
              <a:rPr lang="en-GB" sz="2000" dirty="0" smtClean="0"/>
              <a:t>colitis, constipation, </a:t>
            </a:r>
            <a:r>
              <a:rPr lang="pt-BR" sz="2000" dirty="0" smtClean="0"/>
              <a:t>diarrhoea</a:t>
            </a:r>
            <a:r>
              <a:rPr lang="pt-BR" sz="2000" dirty="0"/>
              <a:t>, gastroenteritis, diabetes &amp; </a:t>
            </a:r>
            <a:r>
              <a:rPr lang="pt-BR" sz="2000" dirty="0" smtClean="0"/>
              <a:t>hyper cholesteremia.</a:t>
            </a:r>
          </a:p>
          <a:p>
            <a:endParaRPr lang="pt-BR" sz="2000" dirty="0"/>
          </a:p>
          <a:p>
            <a:r>
              <a:rPr lang="en-GB" sz="2400" b="1" u="sng" dirty="0" err="1">
                <a:solidFill>
                  <a:srgbClr val="7030A0"/>
                </a:solidFill>
              </a:rPr>
              <a:t>Shrikhand</a:t>
            </a:r>
            <a:r>
              <a:rPr lang="en-GB" sz="2400" b="1" u="sng" dirty="0">
                <a:solidFill>
                  <a:srgbClr val="7030A0"/>
                </a:solidFill>
              </a:rPr>
              <a:t>: </a:t>
            </a:r>
            <a:r>
              <a:rPr lang="en-GB" sz="2000" dirty="0"/>
              <a:t>F</a:t>
            </a:r>
            <a:r>
              <a:rPr lang="en-GB" sz="2000" dirty="0" smtClean="0"/>
              <a:t>ermented </a:t>
            </a:r>
            <a:r>
              <a:rPr lang="en-GB" sz="2000" dirty="0"/>
              <a:t>product made by concentrating </a:t>
            </a:r>
            <a:r>
              <a:rPr lang="en-GB" sz="2000" dirty="0" err="1"/>
              <a:t>dahi</a:t>
            </a:r>
            <a:r>
              <a:rPr lang="en-GB" sz="2000" dirty="0"/>
              <a:t> by removing whey </a:t>
            </a:r>
            <a:r>
              <a:rPr lang="en-GB" sz="2000" dirty="0" smtClean="0"/>
              <a:t>&amp; to </a:t>
            </a:r>
            <a:r>
              <a:rPr lang="en-GB" sz="2000" dirty="0"/>
              <a:t>which sugar, </a:t>
            </a:r>
            <a:r>
              <a:rPr lang="en-GB" sz="2000" dirty="0" err="1"/>
              <a:t>flavor</a:t>
            </a:r>
            <a:r>
              <a:rPr lang="en-GB" sz="2000" dirty="0"/>
              <a:t> &amp; condiments are added.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699595" cy="1128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541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18" y="0"/>
            <a:ext cx="7242048" cy="77724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Fermented milk products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4691" y="762000"/>
            <a:ext cx="769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Cheese </a:t>
            </a:r>
            <a:r>
              <a:rPr lang="en-GB" sz="2000" dirty="0"/>
              <a:t>is made up of casein. Varieties of cheese are </a:t>
            </a:r>
            <a:r>
              <a:rPr lang="en-GB" sz="2000" dirty="0" smtClean="0"/>
              <a:t>differentiated </a:t>
            </a:r>
            <a:r>
              <a:rPr lang="en-US" sz="2000" dirty="0" smtClean="0"/>
              <a:t>according </a:t>
            </a:r>
            <a:r>
              <a:rPr lang="en-US" sz="2000" dirty="0"/>
              <a:t>to their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err="1" smtClean="0"/>
              <a:t>Flavour</a:t>
            </a:r>
            <a:endParaRPr lang="en-US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Texture</a:t>
            </a:r>
            <a:endParaRPr lang="en-US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Type </a:t>
            </a:r>
            <a:r>
              <a:rPr lang="en-US" sz="2000" dirty="0"/>
              <a:t>of milk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Salts </a:t>
            </a:r>
            <a:r>
              <a:rPr lang="en-US" sz="2000" dirty="0"/>
              <a:t>&amp; seasoning added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sz="2000" dirty="0" smtClean="0"/>
              <a:t>Type </a:t>
            </a:r>
            <a:r>
              <a:rPr lang="en-GB" sz="2000" dirty="0"/>
              <a:t>of bacteria &amp; mould </a:t>
            </a:r>
            <a:r>
              <a:rPr lang="en-GB" sz="2000" dirty="0" smtClean="0"/>
              <a:t>species </a:t>
            </a:r>
            <a:r>
              <a:rPr lang="en-US" sz="2000" dirty="0" smtClean="0"/>
              <a:t>used </a:t>
            </a:r>
            <a:r>
              <a:rPr lang="en-US" sz="2000" dirty="0"/>
              <a:t>in ripening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Manufacturing </a:t>
            </a:r>
            <a:r>
              <a:rPr lang="en-US" sz="2000" dirty="0"/>
              <a:t>&amp; processing method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16545"/>
            <a:ext cx="7696200" cy="3457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512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636"/>
            <a:ext cx="7242048" cy="803564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Composition of milk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838200"/>
            <a:ext cx="7924800" cy="54476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chemeClr val="accent2"/>
                </a:solidFill>
              </a:rPr>
              <a:t>Water: 87-88%</a:t>
            </a:r>
          </a:p>
          <a:p>
            <a:endParaRPr lang="en-US" sz="2800" b="1" u="sng" dirty="0" smtClean="0">
              <a:solidFill>
                <a:schemeClr val="accent2"/>
              </a:solidFill>
            </a:endParaRPr>
          </a:p>
          <a:p>
            <a:r>
              <a:rPr lang="en-US" sz="2800" b="1" u="sng" dirty="0" smtClean="0">
                <a:solidFill>
                  <a:schemeClr val="accent2"/>
                </a:solidFill>
              </a:rPr>
              <a:t>Carbohydrate</a:t>
            </a:r>
            <a:r>
              <a:rPr lang="en-US" sz="2800" b="1" u="sng" dirty="0">
                <a:solidFill>
                  <a:schemeClr val="accent2"/>
                </a:solidFill>
              </a:rPr>
              <a:t>: (approx. 5% )</a:t>
            </a:r>
          </a:p>
          <a:p>
            <a:pPr algn="just"/>
            <a:r>
              <a:rPr lang="en-GB" dirty="0"/>
              <a:t>• </a:t>
            </a:r>
            <a:r>
              <a:rPr lang="en-GB" sz="2000" dirty="0"/>
              <a:t>M</a:t>
            </a:r>
            <a:r>
              <a:rPr lang="en-GB" sz="2000" dirty="0" smtClean="0"/>
              <a:t>ainly Lactose</a:t>
            </a:r>
            <a:endParaRPr lang="en-GB" sz="2000" dirty="0"/>
          </a:p>
          <a:p>
            <a:pPr algn="just"/>
            <a:r>
              <a:rPr lang="en-GB" sz="2000" dirty="0"/>
              <a:t>• In heated milk products, e.g., in condensed milk, there is also </a:t>
            </a:r>
            <a:r>
              <a:rPr lang="en-GB" sz="2000" i="1" dirty="0"/>
              <a:t>lactulose </a:t>
            </a:r>
            <a:r>
              <a:rPr lang="en-GB" sz="2000" dirty="0"/>
              <a:t>which </a:t>
            </a:r>
            <a:r>
              <a:rPr lang="en-GB" sz="2000" dirty="0" smtClean="0"/>
              <a:t>is </a:t>
            </a:r>
            <a:r>
              <a:rPr lang="en-US" sz="2000" dirty="0" smtClean="0"/>
              <a:t>a </a:t>
            </a:r>
            <a:r>
              <a:rPr lang="en-US" sz="2000" dirty="0"/>
              <a:t>little sweeter</a:t>
            </a:r>
            <a:r>
              <a:rPr lang="en-US" sz="2000" dirty="0" smtClean="0"/>
              <a:t>’</a:t>
            </a:r>
          </a:p>
          <a:p>
            <a:pPr algn="just"/>
            <a:endParaRPr lang="en-US" sz="2400" dirty="0"/>
          </a:p>
          <a:p>
            <a:r>
              <a:rPr lang="en-GB" sz="2800" b="1" u="sng" dirty="0">
                <a:solidFill>
                  <a:schemeClr val="accent2"/>
                </a:solidFill>
              </a:rPr>
              <a:t>Fat: 3-4% in whole milk;</a:t>
            </a:r>
          </a:p>
          <a:p>
            <a:pPr algn="just"/>
            <a:r>
              <a:rPr lang="fr-FR" dirty="0"/>
              <a:t>• </a:t>
            </a:r>
            <a:r>
              <a:rPr lang="fr-FR" sz="2000" dirty="0" err="1" smtClean="0"/>
              <a:t>Contains</a:t>
            </a:r>
            <a:r>
              <a:rPr lang="fr-FR" sz="2000" dirty="0" smtClean="0"/>
              <a:t> </a:t>
            </a:r>
            <a:r>
              <a:rPr lang="fr-FR" sz="2000" dirty="0"/>
              <a:t>fat soluble </a:t>
            </a:r>
            <a:r>
              <a:rPr lang="fr-FR" sz="2000" dirty="0" err="1"/>
              <a:t>vitamins</a:t>
            </a:r>
            <a:r>
              <a:rPr lang="fr-FR" sz="2000" dirty="0"/>
              <a:t>, pigment </a:t>
            </a:r>
            <a:r>
              <a:rPr lang="fr-FR" sz="2000" dirty="0" err="1"/>
              <a:t>carotene</a:t>
            </a:r>
            <a:r>
              <a:rPr lang="fr-FR" sz="2000" dirty="0"/>
              <a:t> &amp; </a:t>
            </a:r>
            <a:r>
              <a:rPr lang="fr-FR" sz="2000" dirty="0" err="1"/>
              <a:t>Xanthophylls</a:t>
            </a:r>
            <a:r>
              <a:rPr lang="fr-FR" sz="2000" dirty="0"/>
              <a:t>; </a:t>
            </a:r>
            <a:r>
              <a:rPr lang="fr-FR" sz="2000" dirty="0" err="1" smtClean="0"/>
              <a:t>contains</a:t>
            </a:r>
            <a:r>
              <a:rPr lang="fr-FR" sz="2000" dirty="0" smtClean="0"/>
              <a:t> </a:t>
            </a:r>
            <a:r>
              <a:rPr lang="en-GB" sz="2000" dirty="0" smtClean="0"/>
              <a:t>cholesterol </a:t>
            </a:r>
            <a:r>
              <a:rPr lang="en-GB" sz="2000" dirty="0"/>
              <a:t>&amp; phospholipids but is primarily TGs(95%)</a:t>
            </a:r>
          </a:p>
          <a:p>
            <a:pPr algn="just"/>
            <a:r>
              <a:rPr lang="en-GB" sz="2000" dirty="0"/>
              <a:t>• The fat in milk occurs in the form of droplets or globules, surrounded </a:t>
            </a:r>
            <a:r>
              <a:rPr lang="en-GB" sz="2000" dirty="0" smtClean="0"/>
              <a:t>by a membrane </a:t>
            </a:r>
            <a:r>
              <a:rPr lang="en-GB" sz="2000" dirty="0"/>
              <a:t>and emulsified in the milk serum part (the whey part or </a:t>
            </a:r>
            <a:r>
              <a:rPr lang="en-GB" sz="2000" dirty="0" smtClean="0"/>
              <a:t>the watery </a:t>
            </a:r>
            <a:r>
              <a:rPr lang="en-US" sz="2000" dirty="0" smtClean="0"/>
              <a:t>part</a:t>
            </a:r>
            <a:r>
              <a:rPr lang="en-US" sz="2000" dirty="0"/>
              <a:t>).</a:t>
            </a:r>
          </a:p>
          <a:p>
            <a:pPr algn="just"/>
            <a:r>
              <a:rPr lang="en-GB" sz="2000" dirty="0"/>
              <a:t>• Milk is </a:t>
            </a:r>
            <a:r>
              <a:rPr lang="en-GB" sz="2000" dirty="0" smtClean="0"/>
              <a:t>an emulsion </a:t>
            </a:r>
            <a:r>
              <a:rPr lang="en-GB" sz="2000" dirty="0"/>
              <a:t>which is not naturally physically stable that is </a:t>
            </a:r>
            <a:r>
              <a:rPr lang="en-GB" sz="2000" dirty="0" smtClean="0"/>
              <a:t>why creaming </a:t>
            </a:r>
            <a:r>
              <a:rPr lang="en-GB" sz="2000" dirty="0"/>
              <a:t>occurs if it is left to stand.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20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242048" cy="5181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Milk processing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983673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Clarification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Homogenization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Pasteurization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Fortification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Bleaching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Dehydration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62000"/>
            <a:ext cx="4086225" cy="310515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5105399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u="sng" dirty="0">
                <a:solidFill>
                  <a:schemeClr val="accent2"/>
                </a:solidFill>
              </a:rPr>
              <a:t>Processing is done to produce milk of low bacterial count, good </a:t>
            </a:r>
            <a:r>
              <a:rPr lang="en-GB" sz="2000" i="1" u="sng" dirty="0" err="1">
                <a:solidFill>
                  <a:schemeClr val="accent2"/>
                </a:solidFill>
              </a:rPr>
              <a:t>flavor</a:t>
            </a:r>
            <a:r>
              <a:rPr lang="en-GB" sz="2000" i="1" u="sng" dirty="0">
                <a:solidFill>
                  <a:schemeClr val="accent2"/>
                </a:solidFill>
              </a:rPr>
              <a:t> &amp; sufficient keeping Quality.</a:t>
            </a:r>
            <a:endParaRPr lang="en-US" sz="2000" i="1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3807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242048" cy="7620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Clarification and Clearing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028343"/>
            <a:ext cx="76962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GB" sz="2400" b="1" dirty="0" smtClean="0">
                <a:solidFill>
                  <a:schemeClr val="accent2"/>
                </a:solidFill>
              </a:rPr>
              <a:t>Clarification</a:t>
            </a:r>
            <a:r>
              <a:rPr lang="en-GB" sz="2400" b="1" dirty="0">
                <a:solidFill>
                  <a:schemeClr val="accent2"/>
                </a:solidFill>
              </a:rPr>
              <a:t>: </a:t>
            </a:r>
            <a:r>
              <a:rPr lang="en-GB" sz="2000" dirty="0"/>
              <a:t>R</a:t>
            </a:r>
            <a:r>
              <a:rPr lang="en-GB" sz="2000" dirty="0" smtClean="0"/>
              <a:t>emoval </a:t>
            </a:r>
            <a:r>
              <a:rPr lang="en-GB" sz="2000" dirty="0"/>
              <a:t>of small particles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straw</a:t>
            </a:r>
            <a:r>
              <a:rPr lang="en-GB" sz="2000" dirty="0"/>
              <a:t>, hair etc. from </a:t>
            </a:r>
            <a:r>
              <a:rPr lang="en-GB" sz="2000" dirty="0" smtClean="0"/>
              <a:t>milk </a:t>
            </a:r>
            <a:r>
              <a:rPr lang="en-US" sz="2000" dirty="0" smtClean="0"/>
              <a:t>based </a:t>
            </a:r>
            <a:r>
              <a:rPr lang="en-US" sz="2000" dirty="0"/>
              <a:t>on </a:t>
            </a:r>
            <a:r>
              <a:rPr lang="en-US" sz="2000" dirty="0" smtClean="0"/>
              <a:t>density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pPr marL="342900" indent="-342900">
              <a:buFont typeface="Wingdings" pitchFamily="2" charset="2"/>
              <a:buChar char="v"/>
            </a:pPr>
            <a:r>
              <a:rPr lang="en-GB" sz="2400" b="1" dirty="0" smtClean="0">
                <a:solidFill>
                  <a:schemeClr val="accent2"/>
                </a:solidFill>
              </a:rPr>
              <a:t>“</a:t>
            </a:r>
            <a:r>
              <a:rPr lang="en-GB" sz="2400" b="1" dirty="0" err="1">
                <a:solidFill>
                  <a:schemeClr val="accent2"/>
                </a:solidFill>
              </a:rPr>
              <a:t>Bactofugation</a:t>
            </a:r>
            <a:r>
              <a:rPr lang="en-GB" sz="2400" b="1" dirty="0">
                <a:solidFill>
                  <a:schemeClr val="accent2"/>
                </a:solidFill>
              </a:rPr>
              <a:t>”: </a:t>
            </a:r>
            <a:r>
              <a:rPr lang="en-GB" sz="2000" dirty="0"/>
              <a:t>Centrifugal separation of microorganisms from</a:t>
            </a:r>
          </a:p>
          <a:p>
            <a:r>
              <a:rPr lang="en-US" sz="2000" dirty="0"/>
              <a:t>milk:</a:t>
            </a:r>
          </a:p>
          <a:p>
            <a:pPr lvl="1"/>
            <a:r>
              <a:rPr lang="en-GB" sz="2000" dirty="0"/>
              <a:t>– Bacteria and particularly spores have higher density than milk</a:t>
            </a:r>
          </a:p>
          <a:p>
            <a:pPr lvl="1"/>
            <a:r>
              <a:rPr lang="en-GB" sz="2000" dirty="0"/>
              <a:t>– Two-stage centrifugation can reduce spore loads up to &gt;99%</a:t>
            </a:r>
          </a:p>
          <a:p>
            <a:pPr lvl="1"/>
            <a:r>
              <a:rPr lang="en-GB" sz="2000" dirty="0"/>
              <a:t>– Optimal temperature for clarification is </a:t>
            </a:r>
            <a:r>
              <a:rPr lang="en-GB" sz="2000" dirty="0" smtClean="0"/>
              <a:t>55-60ºC</a:t>
            </a:r>
          </a:p>
          <a:p>
            <a:pPr lvl="1"/>
            <a:endParaRPr lang="en-GB" sz="2000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2"/>
                </a:solidFill>
              </a:rPr>
              <a:t>Microfiltration:</a:t>
            </a:r>
            <a:endParaRPr lang="en-US" sz="2400" b="1" dirty="0">
              <a:solidFill>
                <a:schemeClr val="accent2"/>
              </a:solidFill>
            </a:endParaRPr>
          </a:p>
          <a:p>
            <a:r>
              <a:rPr lang="en-GB" sz="2000" dirty="0"/>
              <a:t>– Micro-filter membranes of </a:t>
            </a:r>
            <a:r>
              <a:rPr lang="en-GB" sz="2000" dirty="0" smtClean="0"/>
              <a:t>1.4 micro meter </a:t>
            </a:r>
            <a:r>
              <a:rPr lang="en-GB" sz="2000" dirty="0"/>
              <a:t>or less can lead to reduction </a:t>
            </a:r>
            <a:r>
              <a:rPr lang="en-GB" sz="2000" dirty="0" smtClean="0"/>
              <a:t>of </a:t>
            </a:r>
            <a:r>
              <a:rPr lang="en-US" sz="2000" dirty="0" smtClean="0"/>
              <a:t>bacteria</a:t>
            </a:r>
            <a:r>
              <a:rPr lang="en-US" sz="2000" dirty="0"/>
              <a:t> </a:t>
            </a:r>
            <a:r>
              <a:rPr lang="en-GB" sz="2000" dirty="0" smtClean="0"/>
              <a:t>and </a:t>
            </a:r>
            <a:r>
              <a:rPr lang="en-GB" sz="2000" dirty="0"/>
              <a:t>spores up to 99.5-99.99%.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319220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242048" cy="6705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Homogenization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2" y="914400"/>
            <a:ext cx="7730837" cy="48936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sz="2400" b="1" u="sng" dirty="0">
                <a:solidFill>
                  <a:schemeClr val="accent2"/>
                </a:solidFill>
              </a:rPr>
              <a:t>• </a:t>
            </a:r>
            <a:r>
              <a:rPr lang="en-GB" sz="2400" b="1" i="1" u="sng" dirty="0">
                <a:solidFill>
                  <a:schemeClr val="accent2"/>
                </a:solidFill>
              </a:rPr>
              <a:t>Function : </a:t>
            </a:r>
            <a:r>
              <a:rPr lang="en-GB" sz="2000" dirty="0"/>
              <a:t>T</a:t>
            </a:r>
            <a:r>
              <a:rPr lang="en-GB" sz="2000" dirty="0" smtClean="0"/>
              <a:t>o </a:t>
            </a:r>
            <a:r>
              <a:rPr lang="en-GB" sz="2000" i="1" dirty="0"/>
              <a:t>prevent creaming</a:t>
            </a:r>
            <a:r>
              <a:rPr lang="en-GB" sz="2000" dirty="0"/>
              <a:t>, or the rising of fat </a:t>
            </a:r>
            <a:r>
              <a:rPr lang="en-GB" sz="2000" dirty="0" smtClean="0"/>
              <a:t>to the </a:t>
            </a:r>
            <a:r>
              <a:rPr lang="en-GB" sz="2000" dirty="0"/>
              <a:t>top of the container of milk</a:t>
            </a:r>
            <a:r>
              <a:rPr lang="en-GB" sz="2000" dirty="0" smtClean="0"/>
              <a:t>.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• The process of homogenization permanently </a:t>
            </a:r>
            <a:r>
              <a:rPr lang="en-GB" sz="2000" i="1" dirty="0" smtClean="0"/>
              <a:t>emulsifies </a:t>
            </a:r>
            <a:r>
              <a:rPr lang="en-GB" sz="2000" dirty="0" smtClean="0"/>
              <a:t>the </a:t>
            </a:r>
            <a:r>
              <a:rPr lang="en-GB" sz="2000" dirty="0"/>
              <a:t>fine fat globules by a method that pumps milk </a:t>
            </a:r>
            <a:r>
              <a:rPr lang="en-GB" sz="2000" dirty="0" smtClean="0"/>
              <a:t>under high </a:t>
            </a:r>
            <a:r>
              <a:rPr lang="en-GB" sz="2000" dirty="0"/>
              <a:t>pressure [2000–2500 </a:t>
            </a:r>
            <a:r>
              <a:rPr lang="en-GB" sz="2000" dirty="0" err="1"/>
              <a:t>lb</a:t>
            </a:r>
            <a:r>
              <a:rPr lang="en-GB" sz="2000" dirty="0"/>
              <a:t>/in2 (psi)] through </a:t>
            </a:r>
            <a:r>
              <a:rPr lang="en-GB" sz="2000" dirty="0" smtClean="0"/>
              <a:t>small mesh </a:t>
            </a:r>
            <a:r>
              <a:rPr lang="en-GB" sz="2000" dirty="0"/>
              <a:t>orifices of a homogenizer</a:t>
            </a:r>
            <a:r>
              <a:rPr lang="en-GB" sz="2000" dirty="0" smtClean="0"/>
              <a:t>.</a:t>
            </a:r>
          </a:p>
          <a:p>
            <a:pPr algn="just"/>
            <a:endParaRPr lang="en-GB" sz="2000" dirty="0"/>
          </a:p>
          <a:p>
            <a:pPr algn="just"/>
            <a:r>
              <a:rPr lang="en-GB" sz="2400" b="1" u="sng" dirty="0">
                <a:solidFill>
                  <a:schemeClr val="accent2"/>
                </a:solidFill>
              </a:rPr>
              <a:t>• Homogenization </a:t>
            </a:r>
            <a:r>
              <a:rPr lang="en-GB" sz="2000" i="1" dirty="0"/>
              <a:t>mechanically increases the number </a:t>
            </a:r>
            <a:r>
              <a:rPr lang="en-GB" sz="2000" i="1" dirty="0" smtClean="0"/>
              <a:t>&amp; reduces </a:t>
            </a:r>
            <a:r>
              <a:rPr lang="en-GB" sz="2000" i="1" dirty="0"/>
              <a:t>the size of the fat globules</a:t>
            </a:r>
            <a:r>
              <a:rPr lang="en-GB" sz="2000" dirty="0"/>
              <a:t>. The size is </a:t>
            </a:r>
            <a:r>
              <a:rPr lang="en-GB" sz="2000" dirty="0" smtClean="0"/>
              <a:t>reduced to </a:t>
            </a:r>
            <a:r>
              <a:rPr lang="en-GB" sz="2000" dirty="0"/>
              <a:t>1/10 of their original size</a:t>
            </a:r>
            <a:r>
              <a:rPr lang="en-GB" sz="2000" dirty="0" smtClean="0"/>
              <a:t>.</a:t>
            </a:r>
          </a:p>
          <a:p>
            <a:pPr algn="just"/>
            <a:endParaRPr lang="en-GB" sz="2000" dirty="0"/>
          </a:p>
          <a:p>
            <a:pPr algn="just"/>
            <a:r>
              <a:rPr lang="en-GB" sz="2400" b="1" u="sng" dirty="0">
                <a:solidFill>
                  <a:schemeClr val="accent2"/>
                </a:solidFill>
              </a:rPr>
              <a:t>• </a:t>
            </a:r>
            <a:r>
              <a:rPr lang="en-GB" sz="2400" b="1" i="1" u="sng" dirty="0">
                <a:solidFill>
                  <a:schemeClr val="accent2"/>
                </a:solidFill>
              </a:rPr>
              <a:t>Resulting </a:t>
            </a:r>
            <a:r>
              <a:rPr lang="en-GB" sz="2000" dirty="0"/>
              <a:t>in the milk that maintains more </a:t>
            </a:r>
            <a:r>
              <a:rPr lang="en-GB" sz="2000" dirty="0" smtClean="0"/>
              <a:t>uniform composition </a:t>
            </a:r>
            <a:r>
              <a:rPr lang="en-GB" sz="2000" dirty="0"/>
              <a:t>with improved body and texture, a </a:t>
            </a:r>
            <a:r>
              <a:rPr lang="en-GB" sz="2000" dirty="0" smtClean="0"/>
              <a:t>whiter </a:t>
            </a:r>
            <a:r>
              <a:rPr lang="en-US" sz="2000" dirty="0" smtClean="0"/>
              <a:t>appearance</a:t>
            </a:r>
            <a:r>
              <a:rPr lang="en-US" sz="2000" dirty="0"/>
              <a:t>, richer flavor, &amp; more digestible curd.</a:t>
            </a:r>
          </a:p>
        </p:txBody>
      </p:sp>
    </p:spTree>
    <p:extLst>
      <p:ext uri="{BB962C8B-B14F-4D97-AF65-F5344CB8AC3E}">
        <p14:creationId xmlns:p14="http://schemas.microsoft.com/office/powerpoint/2010/main" val="207750082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7056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PASTEURIZATION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76962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u="sng" dirty="0">
                <a:solidFill>
                  <a:schemeClr val="accent2"/>
                </a:solidFill>
              </a:rPr>
              <a:t>Pasteurisation</a:t>
            </a:r>
            <a:r>
              <a:rPr lang="en-GB" sz="2000" dirty="0"/>
              <a:t> is a relatively mild heat treatment, sufficient to destroy </a:t>
            </a:r>
            <a:r>
              <a:rPr lang="en-GB" sz="2000" dirty="0" smtClean="0"/>
              <a:t>disease causing microorganisms </a:t>
            </a:r>
            <a:r>
              <a:rPr lang="en-GB" sz="2000" dirty="0"/>
              <a:t>and inactivate enzymes to extend its shelf life.</a:t>
            </a:r>
          </a:p>
          <a:p>
            <a:pPr algn="just"/>
            <a:r>
              <a:rPr lang="en-GB" sz="2000" dirty="0"/>
              <a:t>• It should be followed by immediate cooling of product to the temp. </a:t>
            </a:r>
            <a:r>
              <a:rPr lang="en-GB" sz="2000" dirty="0" smtClean="0"/>
              <a:t>sufficiently low </a:t>
            </a:r>
            <a:r>
              <a:rPr lang="en-GB" sz="2000" dirty="0"/>
              <a:t>to check the growth of microorganisms which are resistant to temp. used.</a:t>
            </a:r>
          </a:p>
          <a:p>
            <a:pPr algn="just"/>
            <a:r>
              <a:rPr lang="en-GB" sz="2000" dirty="0"/>
              <a:t>• P</a:t>
            </a:r>
            <a:r>
              <a:rPr lang="en-GB" sz="2000" dirty="0" smtClean="0"/>
              <a:t>asteurisation </a:t>
            </a:r>
            <a:r>
              <a:rPr lang="en-GB" sz="2000" dirty="0"/>
              <a:t>causes minimal sensory and nutritive changes in the food. </a:t>
            </a:r>
            <a:r>
              <a:rPr lang="en-GB" sz="2000" dirty="0" smtClean="0"/>
              <a:t>Some vitamin </a:t>
            </a:r>
            <a:r>
              <a:rPr lang="en-GB" sz="2000" dirty="0"/>
              <a:t>levels are reduced, mainly </a:t>
            </a:r>
            <a:r>
              <a:rPr lang="en-GB" sz="2000" dirty="0" err="1"/>
              <a:t>vit</a:t>
            </a:r>
            <a:r>
              <a:rPr lang="en-GB" sz="2000" dirty="0"/>
              <a:t> B1 &amp; </a:t>
            </a:r>
            <a:r>
              <a:rPr lang="en-GB" sz="2000" dirty="0" err="1"/>
              <a:t>vit</a:t>
            </a:r>
            <a:r>
              <a:rPr lang="en-GB" sz="2000" dirty="0"/>
              <a:t> C.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69342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41379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DIFFERENT PASTEURIZATION METHODS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7848600" cy="50863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3350803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76" y="472440"/>
            <a:ext cx="7242048" cy="8229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Alkaline phosphatase test:</a:t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295400"/>
            <a:ext cx="7391400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• </a:t>
            </a:r>
            <a:r>
              <a:rPr lang="en-US" sz="2400" dirty="0"/>
              <a:t>Enzyme Alkaline Phosphatase present in raw milk</a:t>
            </a:r>
          </a:p>
          <a:p>
            <a:pPr algn="just"/>
            <a:r>
              <a:rPr lang="en-GB" sz="2400" dirty="0"/>
              <a:t>serves as a built-in-indicator to gauge the adequacy </a:t>
            </a:r>
            <a:r>
              <a:rPr lang="en-GB" sz="2400" dirty="0" smtClean="0"/>
              <a:t>of </a:t>
            </a:r>
            <a:r>
              <a:rPr lang="en-US" sz="2400" dirty="0" err="1" smtClean="0"/>
              <a:t>pasteurisation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GB" sz="2400" dirty="0"/>
              <a:t>• Inadequate pasteurization of raw milk reveals the</a:t>
            </a:r>
          </a:p>
          <a:p>
            <a:pPr algn="just"/>
            <a:r>
              <a:rPr lang="en-GB" sz="2400" dirty="0"/>
              <a:t>presence of a high alkaline phosphatase activity</a:t>
            </a:r>
            <a:r>
              <a:rPr lang="en-GB" sz="2400" dirty="0" smtClean="0"/>
              <a:t>.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• It is so sensitive that it gives positive in presence </a:t>
            </a:r>
            <a:r>
              <a:rPr lang="en-GB" sz="2400" dirty="0" smtClean="0"/>
              <a:t>of 0.1</a:t>
            </a:r>
            <a:r>
              <a:rPr lang="en-GB" sz="2400" dirty="0"/>
              <a:t>% raw milk added or if the pasteurisation temp. </a:t>
            </a:r>
            <a:r>
              <a:rPr lang="en-GB" sz="2400" dirty="0" smtClean="0"/>
              <a:t>is less </a:t>
            </a:r>
            <a:r>
              <a:rPr lang="en-GB" sz="2400" dirty="0"/>
              <a:t>by 1 degree F.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67694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27" y="152400"/>
            <a:ext cx="7242048" cy="82296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Fortification AND BLEACHING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195112"/>
            <a:ext cx="777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GB" sz="2800" b="1" u="sng" dirty="0" smtClean="0">
                <a:solidFill>
                  <a:schemeClr val="accent2"/>
                </a:solidFill>
              </a:rPr>
              <a:t>Fortification</a:t>
            </a:r>
            <a:r>
              <a:rPr lang="en-GB" sz="2400" b="1" dirty="0" smtClean="0">
                <a:solidFill>
                  <a:schemeClr val="accent2"/>
                </a:solidFill>
              </a:rPr>
              <a:t> </a:t>
            </a:r>
            <a:r>
              <a:rPr lang="en-GB" sz="2400" dirty="0" smtClean="0"/>
              <a:t>The addition of fat-soluble vitamins A and D to </a:t>
            </a:r>
            <a:r>
              <a:rPr lang="en-GB" sz="2400" i="1" dirty="0" smtClean="0"/>
              <a:t>whole milk </a:t>
            </a:r>
            <a:r>
              <a:rPr lang="en-GB" sz="2400" dirty="0" smtClean="0"/>
              <a:t>is optional but must for Low-fat milk &amp; non-fat milk (usually before pasteurization).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04801" y="2812473"/>
            <a:ext cx="7696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•</a:t>
            </a:r>
            <a:r>
              <a:rPr lang="en-GB" sz="2800" b="1" u="sng" dirty="0">
                <a:solidFill>
                  <a:schemeClr val="accent2"/>
                </a:solidFill>
              </a:rPr>
              <a:t> </a:t>
            </a:r>
            <a:r>
              <a:rPr lang="en-GB" sz="2800" b="1" i="1" u="sng" dirty="0">
                <a:solidFill>
                  <a:schemeClr val="accent2"/>
                </a:solidFill>
              </a:rPr>
              <a:t>Bleaching </a:t>
            </a:r>
            <a:r>
              <a:rPr lang="en-GB" sz="2400" dirty="0"/>
              <a:t>carotenoid or chlorophyll pigments </a:t>
            </a:r>
            <a:r>
              <a:rPr lang="en-GB" sz="2400" dirty="0" smtClean="0"/>
              <a:t>in </a:t>
            </a:r>
            <a:r>
              <a:rPr lang="en-US" sz="2400" dirty="0" smtClean="0"/>
              <a:t>milk </a:t>
            </a:r>
            <a:r>
              <a:rPr lang="en-US" sz="2400" dirty="0"/>
              <a:t>may be desirable.</a:t>
            </a:r>
          </a:p>
          <a:p>
            <a:pPr algn="just"/>
            <a:r>
              <a:rPr lang="en-GB" sz="2400" dirty="0"/>
              <a:t>• The FDA allows benzoyl peroxide or a blend of it </a:t>
            </a:r>
            <a:r>
              <a:rPr lang="en-GB" sz="2400" dirty="0" smtClean="0"/>
              <a:t>with </a:t>
            </a:r>
            <a:r>
              <a:rPr lang="en-US" sz="2400" dirty="0" smtClean="0"/>
              <a:t>potassium </a:t>
            </a:r>
            <a:r>
              <a:rPr lang="en-US" sz="2400" dirty="0"/>
              <a:t>alum, calcium </a:t>
            </a:r>
            <a:r>
              <a:rPr lang="en-US" sz="2400" dirty="0" err="1"/>
              <a:t>sulphate</a:t>
            </a:r>
            <a:r>
              <a:rPr lang="en-US" sz="2400" dirty="0"/>
              <a:t>, or magnesium carbonate </a:t>
            </a:r>
            <a:r>
              <a:rPr lang="en-US" sz="2400" dirty="0" smtClean="0"/>
              <a:t>to </a:t>
            </a:r>
            <a:r>
              <a:rPr lang="en-GB" sz="2400" dirty="0" smtClean="0"/>
              <a:t>be </a:t>
            </a:r>
            <a:r>
              <a:rPr lang="en-GB" sz="2400" dirty="0"/>
              <a:t>used as a bleaching agent in milk.</a:t>
            </a:r>
          </a:p>
          <a:p>
            <a:pPr algn="just"/>
            <a:r>
              <a:rPr lang="en-GB" sz="2400" dirty="0"/>
              <a:t>• </a:t>
            </a:r>
            <a:r>
              <a:rPr lang="en-GB" sz="2400" dirty="0" smtClean="0"/>
              <a:t>Vitamin </a:t>
            </a:r>
            <a:r>
              <a:rPr lang="en-GB" sz="2400" dirty="0"/>
              <a:t>A or its precursors </a:t>
            </a:r>
            <a:r>
              <a:rPr lang="en-GB" sz="2400" i="1" dirty="0"/>
              <a:t>may be destroyed </a:t>
            </a:r>
            <a:r>
              <a:rPr lang="en-GB" sz="2400" dirty="0" smtClean="0"/>
              <a:t>in the </a:t>
            </a:r>
            <a:r>
              <a:rPr lang="en-GB" sz="2400" dirty="0"/>
              <a:t>bleaching process; therefore, sufficient </a:t>
            </a:r>
            <a:r>
              <a:rPr lang="en-GB" sz="2400" dirty="0" smtClean="0"/>
              <a:t>vitamin </a:t>
            </a:r>
            <a:r>
              <a:rPr lang="en-GB" sz="2400" dirty="0"/>
              <a:t>A </a:t>
            </a:r>
            <a:r>
              <a:rPr lang="en-GB" sz="2400" dirty="0" smtClean="0"/>
              <a:t>is added </a:t>
            </a:r>
            <a:r>
              <a:rPr lang="en-GB" sz="2400" dirty="0"/>
              <a:t>into the milk, or in the case of </a:t>
            </a:r>
            <a:r>
              <a:rPr lang="en-GB" sz="2400" dirty="0" smtClean="0"/>
              <a:t>cheese making </a:t>
            </a:r>
            <a:r>
              <a:rPr lang="en-US" sz="2400" dirty="0" smtClean="0"/>
              <a:t>to </a:t>
            </a:r>
            <a:r>
              <a:rPr lang="en-US" sz="2400" dirty="0"/>
              <a:t>the curd.</a:t>
            </a:r>
          </a:p>
        </p:txBody>
      </p:sp>
    </p:spTree>
    <p:extLst>
      <p:ext uri="{BB962C8B-B14F-4D97-AF65-F5344CB8AC3E}">
        <p14:creationId xmlns:p14="http://schemas.microsoft.com/office/powerpoint/2010/main" val="936784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4676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Dehydration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7905750" cy="502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468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9436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Storage tips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041483"/>
            <a:ext cx="7848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/>
              <a:t>•</a:t>
            </a:r>
            <a:r>
              <a:rPr lang="en-GB" sz="2000" dirty="0"/>
              <a:t> </a:t>
            </a:r>
            <a:r>
              <a:rPr lang="en-GB" sz="2800" b="1" dirty="0" smtClean="0"/>
              <a:t>Refrigerate </a:t>
            </a:r>
            <a:r>
              <a:rPr lang="en-GB" sz="2800" dirty="0"/>
              <a:t>as soon as possible</a:t>
            </a:r>
          </a:p>
          <a:p>
            <a:pPr algn="just"/>
            <a:r>
              <a:rPr lang="en-GB" sz="2800" dirty="0" smtClean="0"/>
              <a:t>• Use </a:t>
            </a:r>
            <a:r>
              <a:rPr lang="en-GB" sz="2800" dirty="0"/>
              <a:t>milk in order of purchase from individual refrigerators </a:t>
            </a:r>
            <a:r>
              <a:rPr lang="en-GB" sz="2800" dirty="0" err="1" smtClean="0"/>
              <a:t>atvhome</a:t>
            </a:r>
            <a:r>
              <a:rPr lang="en-GB" sz="2800" dirty="0"/>
              <a:t>. (Put freshest milk in the back and use the oldest first)</a:t>
            </a:r>
          </a:p>
          <a:p>
            <a:pPr algn="just"/>
            <a:r>
              <a:rPr lang="en-GB" sz="2800" dirty="0"/>
              <a:t>• Chill UHT milk before serving. Refrigerate after opened.</a:t>
            </a:r>
          </a:p>
          <a:p>
            <a:pPr algn="just"/>
            <a:r>
              <a:rPr lang="en-GB" sz="2800" dirty="0"/>
              <a:t>• Dry milk should be refrigerated after reconstituted</a:t>
            </a:r>
          </a:p>
          <a:p>
            <a:pPr algn="just"/>
            <a:r>
              <a:rPr lang="en-GB" sz="2800" dirty="0"/>
              <a:t>• Do not pour unused milk back into original container</a:t>
            </a:r>
          </a:p>
          <a:p>
            <a:pPr algn="just"/>
            <a:r>
              <a:rPr lang="en-GB" sz="2800" dirty="0"/>
              <a:t>• Close container so milk will not absorb </a:t>
            </a:r>
            <a:r>
              <a:rPr lang="en-GB" sz="2800" dirty="0" err="1"/>
              <a:t>flavors</a:t>
            </a:r>
            <a:endParaRPr lang="en-GB" sz="2800" dirty="0"/>
          </a:p>
          <a:p>
            <a:pPr algn="just"/>
            <a:r>
              <a:rPr lang="en-GB" sz="2800" dirty="0"/>
              <a:t>• Canned milk - store in cool, dry </a:t>
            </a:r>
            <a:r>
              <a:rPr lang="en-GB" sz="2800" dirty="0" smtClean="0"/>
              <a:t>place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575384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588818"/>
            <a:ext cx="7242048" cy="48768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Protein: (3-4%)</a:t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609600"/>
            <a:ext cx="7848600" cy="58169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b="1" u="sng" dirty="0" smtClean="0">
                <a:solidFill>
                  <a:schemeClr val="accent2"/>
                </a:solidFill>
              </a:rPr>
              <a:t>Casein </a:t>
            </a:r>
            <a:r>
              <a:rPr lang="en-GB" sz="2400" b="1" u="sng" dirty="0">
                <a:solidFill>
                  <a:schemeClr val="accent2"/>
                </a:solidFill>
              </a:rPr>
              <a:t>(80% of milk protein</a:t>
            </a:r>
            <a:r>
              <a:rPr lang="en-GB" sz="2400" b="1" u="sng" dirty="0" smtClean="0">
                <a:solidFill>
                  <a:schemeClr val="accent2"/>
                </a:solidFill>
              </a:rPr>
              <a:t>)</a:t>
            </a:r>
            <a:endParaRPr lang="en-GB" sz="2400" b="1" u="sng" dirty="0">
              <a:solidFill>
                <a:schemeClr val="accent2"/>
              </a:solidFill>
            </a:endParaRPr>
          </a:p>
          <a:p>
            <a:pPr algn="just"/>
            <a:r>
              <a:rPr lang="en-GB" dirty="0"/>
              <a:t>• </a:t>
            </a:r>
            <a:r>
              <a:rPr lang="en-GB" sz="2000" dirty="0"/>
              <a:t>The casein is arranged in super-structures called micelles, which consist of protein </a:t>
            </a:r>
            <a:r>
              <a:rPr lang="en-GB" sz="2000" dirty="0" smtClean="0"/>
              <a:t>together with </a:t>
            </a:r>
            <a:r>
              <a:rPr lang="en-GB" sz="2000" dirty="0"/>
              <a:t>phosphate, citrate and calcium.</a:t>
            </a:r>
          </a:p>
          <a:p>
            <a:pPr algn="just"/>
            <a:r>
              <a:rPr lang="en-GB" sz="2000" dirty="0"/>
              <a:t>• The caseins are actually a group of similar proteins, which can be separated from the </a:t>
            </a:r>
            <a:r>
              <a:rPr lang="en-GB" sz="2000" dirty="0" smtClean="0"/>
              <a:t>other milk </a:t>
            </a:r>
            <a:r>
              <a:rPr lang="en-GB" sz="2000" dirty="0"/>
              <a:t>proteins by acidification to a pH of 4.6 (</a:t>
            </a:r>
            <a:r>
              <a:rPr lang="en-GB" sz="2000" dirty="0" err="1"/>
              <a:t>Ip</a:t>
            </a:r>
            <a:r>
              <a:rPr lang="en-GB" sz="2000" dirty="0"/>
              <a:t>)</a:t>
            </a:r>
          </a:p>
          <a:p>
            <a:pPr algn="just"/>
            <a:r>
              <a:rPr lang="en-GB" sz="2000" dirty="0"/>
              <a:t>• The casein micelles also may be coagulated by addition of the enzyme </a:t>
            </a:r>
            <a:r>
              <a:rPr lang="en-GB" sz="2000" dirty="0" smtClean="0"/>
              <a:t>rennin. </a:t>
            </a:r>
          </a:p>
          <a:p>
            <a:pPr algn="just"/>
            <a:endParaRPr lang="en-GB" sz="2000" dirty="0" smtClean="0"/>
          </a:p>
          <a:p>
            <a:r>
              <a:rPr lang="en-GB" sz="2400" b="1" u="sng" dirty="0" smtClean="0">
                <a:solidFill>
                  <a:schemeClr val="accent2"/>
                </a:solidFill>
              </a:rPr>
              <a:t>Whey </a:t>
            </a:r>
            <a:r>
              <a:rPr lang="en-GB" sz="2400" b="1" u="sng" dirty="0">
                <a:solidFill>
                  <a:schemeClr val="accent2"/>
                </a:solidFill>
              </a:rPr>
              <a:t>proteins (20% of milk protein)</a:t>
            </a:r>
          </a:p>
          <a:p>
            <a:pPr algn="just"/>
            <a:r>
              <a:rPr lang="en-US" dirty="0"/>
              <a:t>• </a:t>
            </a:r>
            <a:r>
              <a:rPr lang="en-US" sz="2000" dirty="0" err="1"/>
              <a:t>lactalbumin</a:t>
            </a:r>
            <a:r>
              <a:rPr lang="en-US" sz="2000" dirty="0"/>
              <a:t>, </a:t>
            </a:r>
            <a:r>
              <a:rPr lang="en-US" sz="2000" dirty="0" err="1"/>
              <a:t>lactoglobulin</a:t>
            </a:r>
            <a:r>
              <a:rPr lang="en-US" sz="2000" dirty="0"/>
              <a:t> &amp; immunoglobulin</a:t>
            </a:r>
          </a:p>
          <a:p>
            <a:pPr algn="just"/>
            <a:r>
              <a:rPr lang="en-GB" sz="2000" dirty="0"/>
              <a:t>• Whey proteins are more hydrated than casein and are denatured </a:t>
            </a:r>
            <a:r>
              <a:rPr lang="en-GB" sz="2000" dirty="0" smtClean="0"/>
              <a:t>and precipitated </a:t>
            </a:r>
            <a:r>
              <a:rPr lang="en-GB" sz="2000" dirty="0"/>
              <a:t>by </a:t>
            </a:r>
            <a:r>
              <a:rPr lang="en-GB" sz="2000" dirty="0" smtClean="0"/>
              <a:t>heat </a:t>
            </a:r>
            <a:r>
              <a:rPr lang="en-US" sz="2000" dirty="0" smtClean="0"/>
              <a:t>rather </a:t>
            </a:r>
            <a:r>
              <a:rPr lang="en-US" sz="2000" dirty="0"/>
              <a:t>than by acid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/>
          </a:p>
          <a:p>
            <a:r>
              <a:rPr lang="en-US" sz="2400" b="1" u="sng" dirty="0">
                <a:solidFill>
                  <a:schemeClr val="accent2"/>
                </a:solidFill>
              </a:rPr>
              <a:t>Other protein components</a:t>
            </a:r>
          </a:p>
          <a:p>
            <a:pPr algn="just"/>
            <a:r>
              <a:rPr lang="en-GB" dirty="0"/>
              <a:t>• </a:t>
            </a:r>
            <a:r>
              <a:rPr lang="en-GB" sz="2000" dirty="0"/>
              <a:t>include enzymes such as lipase, protease, &amp; alkaline phosphatase, which hydrolyses </a:t>
            </a:r>
            <a:r>
              <a:rPr lang="en-GB" sz="2000" dirty="0" smtClean="0"/>
              <a:t>TGs, </a:t>
            </a:r>
            <a:r>
              <a:rPr lang="en-US" sz="2000" dirty="0" smtClean="0"/>
              <a:t>proteins</a:t>
            </a:r>
            <a:r>
              <a:rPr lang="en-US" sz="2000" dirty="0"/>
              <a:t>, &amp; phosphate esters, respectively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2393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242048" cy="5181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Vitamins and minerals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818" y="914400"/>
            <a:ext cx="7696200" cy="51398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chemeClr val="accent2"/>
                </a:solidFill>
              </a:rPr>
              <a:t>Vitamins </a:t>
            </a:r>
          </a:p>
          <a:p>
            <a:pPr algn="just"/>
            <a:r>
              <a:rPr lang="en-US" dirty="0" smtClean="0"/>
              <a:t>• </a:t>
            </a:r>
            <a:r>
              <a:rPr lang="en-US" sz="2000" dirty="0" smtClean="0"/>
              <a:t>Vitamins </a:t>
            </a:r>
            <a:r>
              <a:rPr lang="en-US" sz="2000" dirty="0"/>
              <a:t>A, B6, B12, C, D, K, E, thiamine, niacin, biotin, </a:t>
            </a:r>
            <a:r>
              <a:rPr lang="en-US" sz="2000" dirty="0" err="1" smtClean="0"/>
              <a:t>riboflavin,folates</a:t>
            </a:r>
            <a:r>
              <a:rPr lang="en-US" sz="2000" dirty="0"/>
              <a:t>, and pantothenic acid.</a:t>
            </a:r>
          </a:p>
          <a:p>
            <a:pPr algn="just"/>
            <a:r>
              <a:rPr lang="en-GB" sz="2000" dirty="0"/>
              <a:t>• Vitamin A is naturally in the fat component of whole milk and </a:t>
            </a:r>
            <a:r>
              <a:rPr lang="en-GB" sz="2000" dirty="0" smtClean="0"/>
              <a:t>more may </a:t>
            </a:r>
            <a:r>
              <a:rPr lang="en-GB" sz="2000" dirty="0"/>
              <a:t>be added prior to sale.</a:t>
            </a:r>
          </a:p>
          <a:p>
            <a:pPr algn="just"/>
            <a:r>
              <a:rPr lang="en-GB" sz="2000" dirty="0"/>
              <a:t>• whole milk is generally (98%) fortified with vitamin D because it </a:t>
            </a:r>
            <a:r>
              <a:rPr lang="en-GB" sz="2000" dirty="0" smtClean="0"/>
              <a:t>is naturally </a:t>
            </a:r>
            <a:r>
              <a:rPr lang="en-GB" sz="2000" dirty="0"/>
              <a:t>present only in small amounts.</a:t>
            </a:r>
          </a:p>
          <a:p>
            <a:pPr algn="just"/>
            <a:r>
              <a:rPr lang="en-GB" sz="2000" dirty="0"/>
              <a:t>• Low-fat and non-fat milk are fortified with both of these </a:t>
            </a:r>
            <a:r>
              <a:rPr lang="en-GB" sz="2000" dirty="0" smtClean="0"/>
              <a:t>fat-soluble vitamins </a:t>
            </a:r>
            <a:r>
              <a:rPr lang="en-GB" sz="2000" dirty="0"/>
              <a:t>because milk fat is reduced or absent</a:t>
            </a:r>
            <a:r>
              <a:rPr lang="en-GB" sz="2000" dirty="0" smtClean="0"/>
              <a:t>.</a:t>
            </a:r>
          </a:p>
          <a:p>
            <a:pPr algn="just"/>
            <a:endParaRPr lang="en-GB" sz="2000" dirty="0"/>
          </a:p>
          <a:p>
            <a:r>
              <a:rPr lang="en-US" sz="2400" b="1" u="sng" dirty="0">
                <a:solidFill>
                  <a:schemeClr val="accent2"/>
                </a:solidFill>
              </a:rPr>
              <a:t>Minerals</a:t>
            </a:r>
          </a:p>
          <a:p>
            <a:pPr algn="just"/>
            <a:r>
              <a:rPr lang="en-GB" dirty="0"/>
              <a:t>• </a:t>
            </a:r>
            <a:r>
              <a:rPr lang="en-GB" sz="2000" dirty="0" err="1"/>
              <a:t>Ca</a:t>
            </a:r>
            <a:r>
              <a:rPr lang="en-GB" sz="2000" dirty="0"/>
              <a:t> &amp; P approx. 1% of milk</a:t>
            </a:r>
          </a:p>
          <a:p>
            <a:pPr algn="just"/>
            <a:r>
              <a:rPr lang="en-US" sz="2000" dirty="0"/>
              <a:t>• </a:t>
            </a:r>
            <a:r>
              <a:rPr lang="en-US" sz="2000" dirty="0" err="1"/>
              <a:t>Ca</a:t>
            </a:r>
            <a:r>
              <a:rPr lang="en-US" sz="2000" dirty="0"/>
              <a:t> is present as calcium </a:t>
            </a:r>
            <a:r>
              <a:rPr lang="en-US" sz="2000" dirty="0" err="1"/>
              <a:t>caseinate</a:t>
            </a:r>
            <a:r>
              <a:rPr lang="en-US" sz="2000" dirty="0"/>
              <a:t>, calcium phosphate &amp; </a:t>
            </a:r>
            <a:r>
              <a:rPr lang="en-US" sz="2000" dirty="0" smtClean="0"/>
              <a:t>calcium citrate</a:t>
            </a:r>
            <a:r>
              <a:rPr lang="en-US" sz="2000" dirty="0"/>
              <a:t>.</a:t>
            </a:r>
          </a:p>
          <a:p>
            <a:pPr algn="just"/>
            <a:r>
              <a:rPr lang="en-GB" sz="2000" dirty="0"/>
              <a:t>• Other minerals present are chloride, magnesium, potassium, </a:t>
            </a:r>
            <a:r>
              <a:rPr lang="en-GB" sz="2000" dirty="0" smtClean="0"/>
              <a:t>sodium, </a:t>
            </a:r>
            <a:r>
              <a:rPr lang="en-US" sz="2000" dirty="0" smtClean="0"/>
              <a:t>and </a:t>
            </a:r>
            <a:r>
              <a:rPr lang="en-US" sz="2000" dirty="0"/>
              <a:t>sulfur.</a:t>
            </a:r>
          </a:p>
        </p:txBody>
      </p:sp>
    </p:spTree>
    <p:extLst>
      <p:ext uri="{BB962C8B-B14F-4D97-AF65-F5344CB8AC3E}">
        <p14:creationId xmlns:p14="http://schemas.microsoft.com/office/powerpoint/2010/main" val="3126785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3" y="0"/>
            <a:ext cx="7242048" cy="8382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4000" dirty="0" smtClean="0">
                <a:solidFill>
                  <a:schemeClr val="accent2"/>
                </a:solidFill>
              </a:rPr>
              <a:t>flavor of milk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990600"/>
            <a:ext cx="7924800" cy="53860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sz="2400" dirty="0"/>
              <a:t>The flavour of milk is </a:t>
            </a:r>
            <a:r>
              <a:rPr lang="en-GB" sz="2400" u="sng" dirty="0"/>
              <a:t>mild &amp; slightly sweet. </a:t>
            </a:r>
            <a:r>
              <a:rPr lang="en-GB" sz="2400" dirty="0"/>
              <a:t>The </a:t>
            </a:r>
            <a:r>
              <a:rPr lang="en-GB" sz="2400" dirty="0" smtClean="0"/>
              <a:t>characteristic mouth-feel </a:t>
            </a:r>
            <a:r>
              <a:rPr lang="en-GB" sz="2400" dirty="0"/>
              <a:t>is due to the presence of emulsified fat, </a:t>
            </a:r>
            <a:r>
              <a:rPr lang="en-GB" sz="2400" dirty="0" err="1" smtClean="0"/>
              <a:t>colloidally</a:t>
            </a:r>
            <a:r>
              <a:rPr lang="en-GB" sz="2400" dirty="0" smtClean="0"/>
              <a:t> dispersed </a:t>
            </a:r>
            <a:r>
              <a:rPr lang="en-GB" sz="2400" dirty="0"/>
              <a:t>proteins, the carbohydrate lactose, &amp; milk salts.</a:t>
            </a:r>
          </a:p>
          <a:p>
            <a:pPr algn="just"/>
            <a:r>
              <a:rPr lang="en-US" sz="2400" dirty="0"/>
              <a:t>• </a:t>
            </a:r>
            <a:r>
              <a:rPr lang="en-US" sz="2800" b="1" dirty="0">
                <a:solidFill>
                  <a:schemeClr val="accent2"/>
                </a:solidFill>
              </a:rPr>
              <a:t>Fresh milk </a:t>
            </a:r>
            <a:r>
              <a:rPr lang="en-US" sz="2400" dirty="0"/>
              <a:t>contains acetone, acetaldehyde, methyl ketones, &amp; </a:t>
            </a:r>
            <a:r>
              <a:rPr lang="en-US" sz="2400" dirty="0" smtClean="0"/>
              <a:t>SFAs that </a:t>
            </a:r>
            <a:r>
              <a:rPr lang="en-US" sz="2400" dirty="0"/>
              <a:t>provide aroma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GB" sz="2400" dirty="0"/>
              <a:t>• </a:t>
            </a:r>
            <a:r>
              <a:rPr lang="en-GB" sz="2800" b="1" dirty="0">
                <a:solidFill>
                  <a:schemeClr val="accent2"/>
                </a:solidFill>
              </a:rPr>
              <a:t>“Flavour treatment” </a:t>
            </a:r>
            <a:r>
              <a:rPr lang="en-GB" sz="2400" dirty="0"/>
              <a:t>to standardize the odour and flavour </a:t>
            </a:r>
            <a:r>
              <a:rPr lang="en-GB" sz="2400" dirty="0" smtClean="0"/>
              <a:t>typically follows </a:t>
            </a:r>
            <a:r>
              <a:rPr lang="en-GB" sz="2400" dirty="0"/>
              <a:t>pasteurization. In this treatment process, milk is </a:t>
            </a:r>
            <a:r>
              <a:rPr lang="en-GB" sz="2400" dirty="0" smtClean="0"/>
              <a:t>instantly heated </a:t>
            </a:r>
            <a:r>
              <a:rPr lang="en-GB" sz="2400" dirty="0"/>
              <a:t>to 195 F (91 C) with live steam (injected directly into </a:t>
            </a:r>
            <a:r>
              <a:rPr lang="en-GB" sz="2400" dirty="0" smtClean="0"/>
              <a:t>the product</a:t>
            </a:r>
            <a:r>
              <a:rPr lang="en-GB" sz="2400" dirty="0"/>
              <a:t>), and subsequently subject to a vacuum that removes </a:t>
            </a:r>
            <a:r>
              <a:rPr lang="en-GB" sz="2400" dirty="0" smtClean="0"/>
              <a:t>volatile off-flavours </a:t>
            </a:r>
            <a:r>
              <a:rPr lang="en-GB" sz="2400" dirty="0"/>
              <a:t>and evaporates excess water produced from the </a:t>
            </a:r>
            <a:r>
              <a:rPr lang="en-GB" sz="2400" dirty="0" smtClean="0"/>
              <a:t>steam. </a:t>
            </a:r>
          </a:p>
        </p:txBody>
      </p:sp>
    </p:spTree>
    <p:extLst>
      <p:ext uri="{BB962C8B-B14F-4D97-AF65-F5344CB8AC3E}">
        <p14:creationId xmlns:p14="http://schemas.microsoft.com/office/powerpoint/2010/main" val="644307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242048" cy="746760"/>
          </a:xfrm>
        </p:spPr>
        <p:txBody>
          <a:bodyPr/>
          <a:lstStyle/>
          <a:p>
            <a:r>
              <a:rPr lang="en-US" sz="3600" dirty="0">
                <a:solidFill>
                  <a:schemeClr val="accent2"/>
                </a:solidFill>
              </a:rPr>
              <a:t>flavor of milk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" y="914400"/>
            <a:ext cx="7924800" cy="57554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sz="2400" dirty="0"/>
              <a:t>Less desirable, “</a:t>
            </a:r>
            <a:r>
              <a:rPr lang="en-GB" sz="2400" dirty="0" err="1"/>
              <a:t>barny</a:t>
            </a:r>
            <a:r>
              <a:rPr lang="en-GB" sz="2400" dirty="0"/>
              <a:t>” or rancid flavours, or other “off-flavours</a:t>
            </a:r>
            <a:r>
              <a:rPr lang="en-GB" sz="2400" dirty="0" smtClean="0"/>
              <a:t>,” may </a:t>
            </a:r>
            <a:r>
              <a:rPr lang="en-GB" sz="2400" dirty="0"/>
              <a:t>be due to the following: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2400" dirty="0"/>
              <a:t>Slightly “cooked” flavour from excessive </a:t>
            </a:r>
            <a:r>
              <a:rPr lang="en-GB" sz="2400" dirty="0" smtClean="0"/>
              <a:t>pasteurization </a:t>
            </a:r>
            <a:r>
              <a:rPr lang="en-US" sz="2400" dirty="0" smtClean="0"/>
              <a:t>temperatures</a:t>
            </a:r>
            <a:r>
              <a:rPr lang="en-US" sz="2400" dirty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2400" dirty="0"/>
              <a:t>Animal feed, including ragweed and other weeds, or </a:t>
            </a:r>
            <a:r>
              <a:rPr lang="en-GB" sz="2400" dirty="0" smtClean="0"/>
              <a:t>wild </a:t>
            </a:r>
            <a:r>
              <a:rPr lang="en-US" sz="2400" dirty="0" smtClean="0"/>
              <a:t>onion </a:t>
            </a:r>
            <a:r>
              <a:rPr lang="en-US" sz="2400" dirty="0"/>
              <a:t>from the field.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800" b="1" dirty="0">
                <a:solidFill>
                  <a:schemeClr val="accent2"/>
                </a:solidFill>
              </a:rPr>
              <a:t>Lipase activity </a:t>
            </a:r>
            <a:r>
              <a:rPr lang="en-GB" sz="2400" dirty="0"/>
              <a:t>causes rancidity of the fat, unless destroyed </a:t>
            </a:r>
            <a:r>
              <a:rPr lang="en-GB" sz="2400" dirty="0" smtClean="0"/>
              <a:t>by the </a:t>
            </a:r>
            <a:r>
              <a:rPr lang="en-GB" sz="2400" dirty="0"/>
              <a:t>heat of pasteurization. (Or, the short-chain butyric acid </a:t>
            </a:r>
            <a:r>
              <a:rPr lang="en-GB" sz="2400" dirty="0" smtClean="0"/>
              <a:t>may produce </a:t>
            </a:r>
            <a:r>
              <a:rPr lang="en-GB" sz="2400" dirty="0"/>
              <a:t>an off-odour </a:t>
            </a:r>
            <a:r>
              <a:rPr lang="en-GB" sz="2400" dirty="0" smtClean="0"/>
              <a:t>or off-flavour </a:t>
            </a:r>
            <a:r>
              <a:rPr lang="en-GB" sz="2400" dirty="0"/>
              <a:t>due to bacteria rather </a:t>
            </a:r>
            <a:r>
              <a:rPr lang="en-GB" sz="2400" dirty="0" smtClean="0"/>
              <a:t>than lipase </a:t>
            </a:r>
            <a:r>
              <a:rPr lang="en-GB" sz="2400" dirty="0"/>
              <a:t>in the emulsified water of milk</a:t>
            </a:r>
            <a:r>
              <a:rPr lang="en-GB" sz="2400" dirty="0" smtClean="0"/>
              <a:t>.</a:t>
            </a:r>
            <a:endParaRPr lang="en-GB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800" b="1" dirty="0">
                <a:solidFill>
                  <a:schemeClr val="accent2"/>
                </a:solidFill>
              </a:rPr>
              <a:t>Light-induced flavour changes </a:t>
            </a:r>
            <a:r>
              <a:rPr lang="en-GB" sz="2400" dirty="0"/>
              <a:t>in the proteins and </a:t>
            </a:r>
            <a:r>
              <a:rPr lang="en-GB" sz="2400" dirty="0" smtClean="0"/>
              <a:t>riboflavin because vitamin </a:t>
            </a:r>
            <a:r>
              <a:rPr lang="en-GB" sz="2400" dirty="0"/>
              <a:t>B2 acts as a </a:t>
            </a:r>
            <a:r>
              <a:rPr lang="en-GB" sz="2400" dirty="0" err="1"/>
              <a:t>photosynthesizer</a:t>
            </a:r>
            <a:r>
              <a:rPr lang="en-GB" sz="2400" dirty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400" dirty="0"/>
              <a:t>Stage of lactation of the cow.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4074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Contamination of milk and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milk products</a:t>
            </a:r>
          </a:p>
        </p:txBody>
      </p:sp>
      <p:sp>
        <p:nvSpPr>
          <p:cNvPr id="3" name="Rectangle 2"/>
          <p:cNvSpPr/>
          <p:nvPr/>
        </p:nvSpPr>
        <p:spPr>
          <a:xfrm>
            <a:off x="401782" y="1676400"/>
            <a:ext cx="75992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GB" sz="2400" dirty="0"/>
              <a:t>Milk is sterile at secretion in the udder but </a:t>
            </a:r>
            <a:r>
              <a:rPr lang="en-GB" sz="2400" dirty="0" smtClean="0"/>
              <a:t>is contaminated </a:t>
            </a:r>
            <a:r>
              <a:rPr lang="en-GB" sz="2400" dirty="0"/>
              <a:t>by bacteria even before </a:t>
            </a:r>
            <a:r>
              <a:rPr lang="en-GB" sz="2400" dirty="0" smtClean="0"/>
              <a:t>it </a:t>
            </a:r>
            <a:r>
              <a:rPr lang="en-US" sz="2400" dirty="0" smtClean="0"/>
              <a:t>leaves </a:t>
            </a:r>
            <a:r>
              <a:rPr lang="en-US" sz="2400" dirty="0"/>
              <a:t>the udder</a:t>
            </a:r>
            <a:r>
              <a:rPr lang="en-US" sz="2400" dirty="0" smtClean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400" dirty="0" smtClean="0"/>
              <a:t>Further </a:t>
            </a:r>
            <a:r>
              <a:rPr lang="en-GB" sz="2400" dirty="0"/>
              <a:t>infection of the milk </a:t>
            </a:r>
            <a:r>
              <a:rPr lang="en-GB" sz="2400" dirty="0" smtClean="0"/>
              <a:t>by microorganisms </a:t>
            </a:r>
            <a:r>
              <a:rPr lang="en-GB" sz="2400" dirty="0"/>
              <a:t>can take place </a:t>
            </a:r>
            <a:r>
              <a:rPr lang="en-GB" sz="2400" dirty="0" smtClean="0"/>
              <a:t>during milking</a:t>
            </a:r>
            <a:r>
              <a:rPr lang="en-GB" sz="2400" dirty="0"/>
              <a:t>, handling, storage, and other </a:t>
            </a:r>
            <a:r>
              <a:rPr lang="en-GB" sz="2400" dirty="0" smtClean="0"/>
              <a:t>pre-processing </a:t>
            </a:r>
            <a:r>
              <a:rPr lang="en-US" sz="2400" dirty="0" smtClean="0"/>
              <a:t>activities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1181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Few types of micro-organisms found in milk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782002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057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242048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Physical properties of milk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00200"/>
            <a:ext cx="7848600" cy="4031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GB" sz="2800" b="1" dirty="0" smtClean="0">
                <a:solidFill>
                  <a:schemeClr val="accent2"/>
                </a:solidFill>
              </a:rPr>
              <a:t>Acidity</a:t>
            </a:r>
            <a:r>
              <a:rPr lang="en-GB" sz="2800" b="1" dirty="0">
                <a:solidFill>
                  <a:schemeClr val="accent2"/>
                </a:solidFill>
              </a:rPr>
              <a:t>: </a:t>
            </a:r>
            <a:r>
              <a:rPr lang="en-GB" sz="2400" dirty="0"/>
              <a:t>fresh milk pH is 6.5-6.7 at </a:t>
            </a:r>
            <a:r>
              <a:rPr lang="en-GB" sz="2400" dirty="0" smtClean="0"/>
              <a:t>25°C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GB" sz="24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GB" sz="2800" b="1" dirty="0" smtClean="0">
                <a:solidFill>
                  <a:schemeClr val="accent2"/>
                </a:solidFill>
              </a:rPr>
              <a:t>Viscosity</a:t>
            </a:r>
            <a:r>
              <a:rPr lang="en-GB" sz="2800" dirty="0">
                <a:solidFill>
                  <a:schemeClr val="accent2"/>
                </a:solidFill>
              </a:rPr>
              <a:t>: </a:t>
            </a:r>
            <a:r>
              <a:rPr lang="en-GB" sz="2400" dirty="0"/>
              <a:t>depends on the amount of fat, size of </a:t>
            </a:r>
            <a:r>
              <a:rPr lang="en-GB" sz="2400" dirty="0" smtClean="0"/>
              <a:t>fat globules </a:t>
            </a:r>
            <a:r>
              <a:rPr lang="en-GB" sz="2400" dirty="0"/>
              <a:t>&amp; extent of clustering of </a:t>
            </a:r>
            <a:r>
              <a:rPr lang="en-GB" sz="2400" dirty="0" smtClean="0"/>
              <a:t>globules. </a:t>
            </a:r>
            <a:r>
              <a:rPr lang="en-US" sz="2400" dirty="0" smtClean="0"/>
              <a:t>Homogenization </a:t>
            </a:r>
            <a:r>
              <a:rPr lang="en-US" sz="2400" dirty="0"/>
              <a:t>&amp; ageing ↑ the </a:t>
            </a:r>
            <a:r>
              <a:rPr lang="en-US" sz="2400" dirty="0" smtClean="0"/>
              <a:t>viscosity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sz="24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GB" sz="2800" b="1" dirty="0" smtClean="0">
                <a:solidFill>
                  <a:schemeClr val="accent2"/>
                </a:solidFill>
              </a:rPr>
              <a:t>Freezing </a:t>
            </a:r>
            <a:r>
              <a:rPr lang="en-GB" sz="2800" b="1" dirty="0">
                <a:solidFill>
                  <a:schemeClr val="accent2"/>
                </a:solidFill>
              </a:rPr>
              <a:t>point: </a:t>
            </a:r>
            <a:r>
              <a:rPr lang="en-GB" sz="2400" dirty="0"/>
              <a:t>-0.55°C addition of 1% of water to </a:t>
            </a:r>
            <a:r>
              <a:rPr lang="en-GB" sz="2400" dirty="0" smtClean="0"/>
              <a:t>milk </a:t>
            </a:r>
            <a:r>
              <a:rPr lang="en-US" sz="2400" dirty="0" smtClean="0"/>
              <a:t>↓ </a:t>
            </a:r>
            <a:r>
              <a:rPr lang="en-US" sz="2400" dirty="0"/>
              <a:t>FP by -0.0055°C</a:t>
            </a:r>
            <a:r>
              <a:rPr lang="en-US" sz="2400" dirty="0" smtClean="0"/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sz="24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2"/>
                </a:solidFill>
              </a:rPr>
              <a:t>Boiling </a:t>
            </a:r>
            <a:r>
              <a:rPr lang="en-US" sz="2800" b="1" dirty="0">
                <a:solidFill>
                  <a:schemeClr val="accent2"/>
                </a:solidFill>
              </a:rPr>
              <a:t>point: </a:t>
            </a:r>
            <a:r>
              <a:rPr lang="en-US" sz="2400" dirty="0"/>
              <a:t>100.2°C</a:t>
            </a:r>
          </a:p>
        </p:txBody>
      </p:sp>
    </p:spTree>
    <p:extLst>
      <p:ext uri="{BB962C8B-B14F-4D97-AF65-F5344CB8AC3E}">
        <p14:creationId xmlns:p14="http://schemas.microsoft.com/office/powerpoint/2010/main" val="2982976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1190</TotalTime>
  <Words>2552</Words>
  <Application>Microsoft Office PowerPoint</Application>
  <PresentationFormat>On-screen Show (4:3)</PresentationFormat>
  <Paragraphs>221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Trebuchet MS</vt:lpstr>
      <vt:lpstr>Wingdings</vt:lpstr>
      <vt:lpstr>Wingdings 2</vt:lpstr>
      <vt:lpstr>1_Opulent</vt:lpstr>
      <vt:lpstr>Milk </vt:lpstr>
      <vt:lpstr>Composition of milk</vt:lpstr>
      <vt:lpstr>Protein: (3-4%) </vt:lpstr>
      <vt:lpstr>Vitamins and minerals</vt:lpstr>
      <vt:lpstr> flavor of milk</vt:lpstr>
      <vt:lpstr>flavor of milk</vt:lpstr>
      <vt:lpstr>Contamination of milk and milk products</vt:lpstr>
      <vt:lpstr>Few types of micro-organisms found in milk</vt:lpstr>
      <vt:lpstr>Physical properties of milk</vt:lpstr>
      <vt:lpstr>Non-Fermented milk products</vt:lpstr>
      <vt:lpstr>Non-Fermented milk products</vt:lpstr>
      <vt:lpstr>Non-Fermented milk products</vt:lpstr>
      <vt:lpstr>Non-Fermented milk products</vt:lpstr>
      <vt:lpstr>Non-Fermented milk products</vt:lpstr>
      <vt:lpstr>CREAM</vt:lpstr>
      <vt:lpstr>Fermented milk products</vt:lpstr>
      <vt:lpstr>Fermented milk products</vt:lpstr>
      <vt:lpstr>Fermented milk products</vt:lpstr>
      <vt:lpstr>Fermented milk products</vt:lpstr>
      <vt:lpstr>Milk processing</vt:lpstr>
      <vt:lpstr>Clarification and Clearing</vt:lpstr>
      <vt:lpstr>Homogenization</vt:lpstr>
      <vt:lpstr>PASTEURIZATION</vt:lpstr>
      <vt:lpstr>DIFFERENT PASTEURIZATION METHODS</vt:lpstr>
      <vt:lpstr>Alkaline phosphatase test: </vt:lpstr>
      <vt:lpstr>Fortification AND BLEACHING</vt:lpstr>
      <vt:lpstr>Dehydration</vt:lpstr>
      <vt:lpstr>Storage tips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Milk</dc:title>
  <dc:creator>hardware lab DC</dc:creator>
  <cp:lastModifiedBy>Ushna Khalid</cp:lastModifiedBy>
  <cp:revision>34</cp:revision>
  <dcterms:created xsi:type="dcterms:W3CDTF">2020-02-16T19:24:02Z</dcterms:created>
  <dcterms:modified xsi:type="dcterms:W3CDTF">2020-04-19T08:23:11Z</dcterms:modified>
</cp:coreProperties>
</file>