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65" r:id="rId4"/>
    <p:sldId id="264" r:id="rId5"/>
    <p:sldId id="263" r:id="rId6"/>
    <p:sldId id="262" r:id="rId7"/>
    <p:sldId id="270" r:id="rId8"/>
    <p:sldId id="272" r:id="rId9"/>
    <p:sldId id="261" r:id="rId10"/>
    <p:sldId id="260" r:id="rId11"/>
    <p:sldId id="278" r:id="rId12"/>
    <p:sldId id="269" r:id="rId13"/>
    <p:sldId id="271" r:id="rId14"/>
    <p:sldId id="268" r:id="rId15"/>
    <p:sldId id="267" r:id="rId16"/>
    <p:sldId id="281" r:id="rId17"/>
    <p:sldId id="259" r:id="rId18"/>
    <p:sldId id="274" r:id="rId19"/>
    <p:sldId id="277" r:id="rId20"/>
    <p:sldId id="280" r:id="rId21"/>
    <p:sldId id="279" r:id="rId22"/>
    <p:sldId id="276" r:id="rId23"/>
    <p:sldId id="275" r:id="rId24"/>
    <p:sldId id="273" r:id="rId25"/>
    <p:sldId id="282" r:id="rId26"/>
    <p:sldId id="266" r:id="rId27"/>
    <p:sldId id="258" r:id="rId28"/>
    <p:sldId id="283"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B880938-ED73-4C3C-A3D3-DED40F6DD86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6FACD-A04A-457A-B133-D6129E9C9A5F}" type="slidenum">
              <a:rPr lang="en-US"/>
              <a:pPr/>
              <a:t>4</a:t>
            </a:fld>
            <a:endParaRPr lang="en-US"/>
          </a:p>
        </p:txBody>
      </p:sp>
      <p:sp>
        <p:nvSpPr>
          <p:cNvPr id="31746" name="Rectangle 2"/>
          <p:cNvSpPr>
            <a:spLocks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l-GR" b="1">
                <a:solidFill>
                  <a:srgbClr val="00FFFF"/>
                </a:solidFill>
                <a:cs typeface="Arial" charset="0"/>
              </a:rPr>
              <a:t>Figure 8.1</a:t>
            </a:r>
            <a:endParaRPr lang="el-GR">
              <a:solidFill>
                <a:srgbClr val="00FFFF"/>
              </a:solidFill>
              <a:cs typeface="Arial" charset="0"/>
            </a:endParaRPr>
          </a:p>
          <a:p>
            <a:r>
              <a:rPr lang="el-GR">
                <a:solidFill>
                  <a:srgbClr val="00FFFF"/>
                </a:solidFill>
                <a:cs typeface="Arial" charset="0"/>
              </a:rPr>
              <a:t>The basic experimental situation for hypothesis testing. It is assumed that the parameter</a:t>
            </a:r>
            <a:r>
              <a:rPr lang="en-US">
                <a:solidFill>
                  <a:srgbClr val="00FFFF"/>
                </a:solidFill>
                <a:cs typeface="Arial" charset="0"/>
              </a:rPr>
              <a:t> </a:t>
            </a:r>
            <a:r>
              <a:rPr lang="el-GR">
                <a:solidFill>
                  <a:srgbClr val="00FFFF"/>
                </a:solidFill>
                <a:cs typeface="Arial" charset="0"/>
              </a:rPr>
              <a:t>μ is known for the population before treatment. The purpose of the experiment is to determine whether or not the treatment has an effect on the population mean.</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4AEE53-D6DB-4C06-AA0C-B4C706E10664}" type="slidenum">
              <a:rPr lang="en-US"/>
              <a:pPr/>
              <a:t>6</a:t>
            </a:fld>
            <a:endParaRPr 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l-GR" b="1">
                <a:solidFill>
                  <a:srgbClr val="00FFFF"/>
                </a:solidFill>
                <a:cs typeface="Arial" charset="0"/>
              </a:rPr>
              <a:t>Figure 8.2</a:t>
            </a:r>
            <a:endParaRPr lang="el-GR">
              <a:solidFill>
                <a:srgbClr val="00FFFF"/>
              </a:solidFill>
              <a:cs typeface="Arial" charset="0"/>
            </a:endParaRPr>
          </a:p>
          <a:p>
            <a:r>
              <a:rPr lang="el-GR">
                <a:solidFill>
                  <a:srgbClr val="00FFFF"/>
                </a:solidFill>
                <a:cs typeface="Arial" charset="0"/>
              </a:rPr>
              <a:t>From the point of view of the hypothesis test, the entire population receives the treatment and then a sample is selected from the treated population. In the actual research study, a sample is selected from the original population and the treatment is administered to the sample. From either perspective, the result is a treated sample that represents the treated population.</a:t>
            </a:r>
            <a:endParaRPr lang="en-US">
              <a:solidFill>
                <a:srgbClr val="00FFFF"/>
              </a:solidFill>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61792F-EF5A-42C9-9779-77BA8C734983}" type="slidenum">
              <a:rPr lang="en-US"/>
              <a:pPr/>
              <a:t>8</a:t>
            </a:fld>
            <a:endParaRPr lang="en-US"/>
          </a:p>
        </p:txBody>
      </p:sp>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l-GR" b="1">
                <a:solidFill>
                  <a:srgbClr val="00FFFF"/>
                </a:solidFill>
                <a:cs typeface="Arial" charset="0"/>
              </a:rPr>
              <a:t>Figure 8.3</a:t>
            </a:r>
            <a:endParaRPr lang="el-GR">
              <a:solidFill>
                <a:srgbClr val="00FFFF"/>
              </a:solidFill>
              <a:cs typeface="Arial" charset="0"/>
            </a:endParaRPr>
          </a:p>
          <a:p>
            <a:r>
              <a:rPr lang="el-GR">
                <a:solidFill>
                  <a:srgbClr val="00FFFF"/>
                </a:solidFill>
                <a:cs typeface="Arial" charset="0"/>
              </a:rPr>
              <a:t>The set of potential samples is divided into those that are likely to be obtained and those that are very unlikely to be obtained if the null hypothesis is true.</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4885E3-A064-4AA2-A186-A5BF479DE90E}" type="slidenum">
              <a:rPr lang="en-US"/>
              <a:pPr/>
              <a:t>11</a:t>
            </a:fld>
            <a:endParaRPr lang="en-US"/>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l-GR" b="1">
                <a:solidFill>
                  <a:srgbClr val="00FFFF"/>
                </a:solidFill>
                <a:cs typeface="Arial" charset="0"/>
              </a:rPr>
              <a:t>Figure 8.5</a:t>
            </a:r>
            <a:endParaRPr lang="el-GR">
              <a:solidFill>
                <a:srgbClr val="00FFFF"/>
              </a:solidFill>
              <a:cs typeface="Arial" charset="0"/>
            </a:endParaRPr>
          </a:p>
          <a:p>
            <a:r>
              <a:rPr lang="el-GR">
                <a:solidFill>
                  <a:srgbClr val="00FFFF"/>
                </a:solidFill>
                <a:cs typeface="Arial" charset="0"/>
              </a:rPr>
              <a:t>The locations of the critical region boundaries for three different levels of significance: α</a:t>
            </a:r>
            <a:r>
              <a:rPr lang="en-US">
                <a:solidFill>
                  <a:srgbClr val="00FFFF"/>
                </a:solidFill>
                <a:cs typeface="Arial" charset="0"/>
              </a:rPr>
              <a:t> = </a:t>
            </a:r>
            <a:r>
              <a:rPr lang="el-GR">
                <a:solidFill>
                  <a:srgbClr val="00FFFF"/>
                </a:solidFill>
                <a:cs typeface="Arial" charset="0"/>
              </a:rPr>
              <a:t>.05, α</a:t>
            </a:r>
            <a:r>
              <a:rPr lang="en-US">
                <a:solidFill>
                  <a:srgbClr val="00FFFF"/>
                </a:solidFill>
                <a:cs typeface="Arial" charset="0"/>
              </a:rPr>
              <a:t> = </a:t>
            </a:r>
            <a:r>
              <a:rPr lang="el-GR">
                <a:solidFill>
                  <a:srgbClr val="00FFFF"/>
                </a:solidFill>
                <a:cs typeface="Arial" charset="0"/>
              </a:rPr>
              <a:t>.01, and α</a:t>
            </a:r>
            <a:r>
              <a:rPr lang="en-US">
                <a:solidFill>
                  <a:srgbClr val="00FFFF"/>
                </a:solidFill>
                <a:cs typeface="Arial" charset="0"/>
              </a:rPr>
              <a:t> = </a:t>
            </a:r>
            <a:r>
              <a:rPr lang="el-GR">
                <a:solidFill>
                  <a:srgbClr val="00FFFF"/>
                </a:solidFill>
                <a:cs typeface="Arial" charset="0"/>
              </a:rPr>
              <a:t>.001.</a:t>
            </a:r>
            <a:endParaRPr lang="en-US">
              <a:solidFill>
                <a:srgbClr val="00FFFF"/>
              </a:solidFill>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552F50-FBDF-4AB4-9BBE-C9487B041B8C}" type="slidenum">
              <a:rPr lang="en-US"/>
              <a:pPr/>
              <a:t>13</a:t>
            </a:fld>
            <a:endParaRPr lang="en-US"/>
          </a:p>
        </p:txBody>
      </p:sp>
      <p:sp>
        <p:nvSpPr>
          <p:cNvPr id="35842" name="Rectangle 2"/>
          <p:cNvSpPr>
            <a:spLocks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l-GR" b="1">
                <a:solidFill>
                  <a:srgbClr val="00FFFF"/>
                </a:solidFill>
                <a:cs typeface="Arial" charset="0"/>
              </a:rPr>
              <a:t>Figure 8.4</a:t>
            </a:r>
            <a:endParaRPr lang="el-GR">
              <a:solidFill>
                <a:srgbClr val="00FFFF"/>
              </a:solidFill>
              <a:cs typeface="Arial" charset="0"/>
            </a:endParaRPr>
          </a:p>
          <a:p>
            <a:r>
              <a:rPr lang="el-GR">
                <a:solidFill>
                  <a:srgbClr val="00FFFF"/>
                </a:solidFill>
                <a:cs typeface="Arial" charset="0"/>
              </a:rPr>
              <a:t>The critical region (very unlikely outcomes) for α</a:t>
            </a:r>
            <a:r>
              <a:rPr lang="en-US">
                <a:solidFill>
                  <a:srgbClr val="00FFFF"/>
                </a:solidFill>
                <a:cs typeface="Arial" charset="0"/>
              </a:rPr>
              <a:t> = </a:t>
            </a:r>
            <a:r>
              <a:rPr lang="el-GR">
                <a:solidFill>
                  <a:srgbClr val="00FFFF"/>
                </a:solidFill>
                <a:cs typeface="Arial" charset="0"/>
              </a:rPr>
              <a:t>.05.</a:t>
            </a:r>
            <a:endParaRPr lang="en-US">
              <a:solidFill>
                <a:srgbClr val="00FFFF"/>
              </a:solidFill>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AC65A3-394E-40F8-99B5-357C0F6CC74D}" type="slidenum">
              <a:rPr lang="en-US"/>
              <a:pPr/>
              <a:t>16</a:t>
            </a:fld>
            <a:endParaRPr 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l-GR" b="1">
                <a:solidFill>
                  <a:srgbClr val="00FFFF"/>
                </a:solidFill>
                <a:cs typeface="Arial" charset="0"/>
              </a:rPr>
              <a:t>Figure 8.6</a:t>
            </a:r>
            <a:endParaRPr lang="el-GR">
              <a:solidFill>
                <a:srgbClr val="00FFFF"/>
              </a:solidFill>
              <a:cs typeface="Arial" charset="0"/>
            </a:endParaRPr>
          </a:p>
          <a:p>
            <a:r>
              <a:rPr lang="el-GR">
                <a:solidFill>
                  <a:srgbClr val="00FFFF"/>
                </a:solidFill>
                <a:cs typeface="Arial" charset="0"/>
              </a:rPr>
              <a:t>The structure of a research study to determine whether prenatal alcohol affects birth weight. A sample is selected from the original population and is given alcohol. The question is what would happen if the entire population were given alcohol. The treated sample provides information about the unkonwn treated population.</a:t>
            </a:r>
            <a:endParaRPr lang="en-US">
              <a:solidFill>
                <a:srgbClr val="00FFFF"/>
              </a:solidFill>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6875EA-7023-433B-BC86-69AAD56911CB}" type="slidenum">
              <a:rPr lang="en-US"/>
              <a:pPr/>
              <a:t>26</a:t>
            </a:fld>
            <a:endParaRPr lang="en-US"/>
          </a:p>
        </p:txBody>
      </p:sp>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l-GR" b="1">
                <a:solidFill>
                  <a:srgbClr val="00FFFF"/>
                </a:solidFill>
                <a:cs typeface="Arial" charset="0"/>
              </a:rPr>
              <a:t>Figure 8.11</a:t>
            </a:r>
            <a:endParaRPr lang="el-GR">
              <a:solidFill>
                <a:srgbClr val="00FFFF"/>
              </a:solidFill>
              <a:cs typeface="Arial" charset="0"/>
            </a:endParaRPr>
          </a:p>
          <a:p>
            <a:r>
              <a:rPr lang="el-GR">
                <a:solidFill>
                  <a:srgbClr val="00FFFF"/>
                </a:solidFill>
                <a:cs typeface="Arial" charset="0"/>
              </a:rPr>
              <a:t>The appearance of a 15-point treatment effect in two different situations. In part (a), the standard deviation is σ</a:t>
            </a:r>
            <a:r>
              <a:rPr lang="en-US">
                <a:solidFill>
                  <a:srgbClr val="00FFFF"/>
                </a:solidFill>
                <a:cs typeface="Arial" charset="0"/>
              </a:rPr>
              <a:t> = </a:t>
            </a:r>
            <a:r>
              <a:rPr lang="el-GR">
                <a:solidFill>
                  <a:srgbClr val="00FFFF"/>
                </a:solidFill>
                <a:cs typeface="Arial" charset="0"/>
              </a:rPr>
              <a:t>100 and the 15-point effect is relatively small. In part (b), the standard deviation is σ</a:t>
            </a:r>
            <a:r>
              <a:rPr lang="en-US">
                <a:solidFill>
                  <a:srgbClr val="00FFFF"/>
                </a:solidFill>
                <a:cs typeface="Arial" charset="0"/>
              </a:rPr>
              <a:t> = </a:t>
            </a:r>
            <a:r>
              <a:rPr lang="el-GR">
                <a:solidFill>
                  <a:srgbClr val="00FFFF"/>
                </a:solidFill>
                <a:cs typeface="Arial" charset="0"/>
              </a:rPr>
              <a:t>15 and the 15-point effect is relatively large. Cohen’s </a:t>
            </a:r>
            <a:r>
              <a:rPr lang="el-GR" i="1">
                <a:solidFill>
                  <a:srgbClr val="00FFFF"/>
                </a:solidFill>
                <a:cs typeface="Arial" charset="0"/>
              </a:rPr>
              <a:t>d </a:t>
            </a:r>
            <a:r>
              <a:rPr lang="el-GR">
                <a:solidFill>
                  <a:srgbClr val="00FFFF"/>
                </a:solidFill>
                <a:cs typeface="Arial" charset="0"/>
              </a:rPr>
              <a:t>uses the standard deviation to help measure effect size.</a:t>
            </a:r>
            <a:endParaRPr lang="en-US">
              <a:solidFill>
                <a:srgbClr val="00FFFF"/>
              </a:solidFill>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CE254B-9F50-405F-BC0B-C4A9A7BF8D3F}" type="slidenum">
              <a:rPr lang="en-US"/>
              <a:pPr/>
              <a:t>28</a:t>
            </a:fld>
            <a:endParaRPr 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l-GR" b="1">
                <a:solidFill>
                  <a:srgbClr val="00FFFF"/>
                </a:solidFill>
                <a:cs typeface="Arial" charset="0"/>
              </a:rPr>
              <a:t>Figure 8.12</a:t>
            </a:r>
            <a:endParaRPr lang="el-GR">
              <a:solidFill>
                <a:srgbClr val="00FFFF"/>
              </a:solidFill>
              <a:cs typeface="Arial" charset="0"/>
            </a:endParaRPr>
          </a:p>
          <a:p>
            <a:r>
              <a:rPr lang="el-GR">
                <a:solidFill>
                  <a:srgbClr val="00FFFF"/>
                </a:solidFill>
                <a:cs typeface="Arial" charset="0"/>
              </a:rPr>
              <a:t>A demonstration of measuring power for a hypothesis test. The left-hand side shows the distribution of sample means that would occur if the null hypothesis is true. The critical region is defined for this distribution. The right-hand side shows the distribution of sample means that would be obtained if there were an 8-point treatment effect. Notice that if there is an 8-point effect, essentially all of the sample means would be in the critical region. Thus, the probability of rejecting </a:t>
            </a:r>
            <a:r>
              <a:rPr lang="el-GR" i="1">
                <a:solidFill>
                  <a:srgbClr val="00FFFF"/>
                </a:solidFill>
                <a:cs typeface="Arial" charset="0"/>
              </a:rPr>
              <a:t>H</a:t>
            </a:r>
            <a:r>
              <a:rPr lang="el-GR" baseline="-25000">
                <a:solidFill>
                  <a:srgbClr val="00FFFF"/>
                </a:solidFill>
                <a:cs typeface="Arial" charset="0"/>
              </a:rPr>
              <a:t>0</a:t>
            </a:r>
            <a:r>
              <a:rPr lang="el-GR">
                <a:solidFill>
                  <a:srgbClr val="00FFFF"/>
                </a:solidFill>
                <a:cs typeface="Arial" charset="0"/>
              </a:rPr>
              <a:t> (the power of the test) would be nearly 100% for an 8-point treatment effect.</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A7F86A-05E1-484B-8581-79D2AC268D5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DF05EF-F445-4A9D-99C1-128109A6A2F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3834F0-91A3-4EB6-A78D-E7A0DD318FC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65D9FD-8A7E-43C1-A0D3-2E451568107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BC0E70C-E70F-4056-B25B-713A9677C53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082FCA5-5E28-449B-B5A0-E86A3BB3B1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C614D6B-420B-40D3-A75E-830631CD230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8E11CFF-9978-4A7B-93DC-E1F1F53ECF3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6B210C-46F1-47ED-8692-F1944857383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7DFEC2-3428-4497-AC7A-1EA6C038BB2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7239D3-11A4-4A9A-80CA-F244783CB5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sych_head_new"/>
          <p:cNvPicPr>
            <a:picLocks noChangeAspect="1" noChangeArrowheads="1"/>
          </p:cNvPicPr>
          <p:nvPr userDrawn="1"/>
        </p:nvPicPr>
        <p:blipFill>
          <a:blip r:embed="rId13"/>
          <a:srcRect/>
          <a:stretch>
            <a:fillRect/>
          </a:stretch>
        </p:blipFill>
        <p:spPr bwMode="auto">
          <a:xfrm>
            <a:off x="-19050" y="-14288"/>
            <a:ext cx="9182100" cy="6886576"/>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A8EFD6B-44C9-44B2-807A-6A2C81484E6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93686D6-5ABD-47A7-AF2B-327C0029184F}" type="slidenum">
              <a:rPr lang="en-US"/>
              <a:pPr/>
              <a:t>1</a:t>
            </a:fld>
            <a:endParaRPr lang="en-US"/>
          </a:p>
        </p:txBody>
      </p:sp>
      <p:sp>
        <p:nvSpPr>
          <p:cNvPr id="2050" name="Rectangle 2"/>
          <p:cNvSpPr>
            <a:spLocks noGrp="1" noChangeArrowheads="1"/>
          </p:cNvSpPr>
          <p:nvPr>
            <p:ph type="ctrTitle"/>
          </p:nvPr>
        </p:nvSpPr>
        <p:spPr/>
        <p:txBody>
          <a:bodyPr/>
          <a:lstStyle/>
          <a:p>
            <a:r>
              <a:rPr lang="en-US"/>
              <a:t>Chapter 8: Introduction to Hypothesis Testing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0CB8E3-71E5-4D22-8E99-505A46B01CAA}" type="slidenum">
              <a:rPr lang="en-US"/>
              <a:pPr/>
              <a:t>10</a:t>
            </a:fld>
            <a:endParaRPr lang="en-US"/>
          </a:p>
        </p:txBody>
      </p:sp>
      <p:sp>
        <p:nvSpPr>
          <p:cNvPr id="6146" name="Rectangle 2"/>
          <p:cNvSpPr>
            <a:spLocks noGrp="1" noChangeArrowheads="1"/>
          </p:cNvSpPr>
          <p:nvPr>
            <p:ph type="title"/>
          </p:nvPr>
        </p:nvSpPr>
        <p:spPr/>
        <p:txBody>
          <a:bodyPr/>
          <a:lstStyle/>
          <a:p>
            <a:r>
              <a:rPr lang="en-US" sz="3600"/>
              <a:t>Step 1</a:t>
            </a:r>
          </a:p>
        </p:txBody>
      </p:sp>
      <p:sp>
        <p:nvSpPr>
          <p:cNvPr id="6147" name="Rectangle 3"/>
          <p:cNvSpPr>
            <a:spLocks noGrp="1" noChangeArrowheads="1"/>
          </p:cNvSpPr>
          <p:nvPr>
            <p:ph type="body" idx="1"/>
          </p:nvPr>
        </p:nvSpPr>
        <p:spPr/>
        <p:txBody>
          <a:bodyPr/>
          <a:lstStyle/>
          <a:p>
            <a:pPr>
              <a:lnSpc>
                <a:spcPct val="90000"/>
              </a:lnSpc>
              <a:buFontTx/>
              <a:buNone/>
            </a:pPr>
            <a:r>
              <a:rPr lang="en-US"/>
              <a:t>	State the hypotheses and select an </a:t>
            </a:r>
            <a:r>
              <a:rPr lang="en-US">
                <a:latin typeface="Lucida Grande" pitchFamily="28" charset="0"/>
              </a:rPr>
              <a:t>α</a:t>
            </a:r>
            <a:r>
              <a:rPr lang="en-US"/>
              <a:t>   level.  The </a:t>
            </a:r>
            <a:r>
              <a:rPr lang="en-US" b="1"/>
              <a:t>null hypothesis</a:t>
            </a:r>
            <a:r>
              <a:rPr lang="en-US"/>
              <a:t>, H</a:t>
            </a:r>
            <a:r>
              <a:rPr lang="en-US" b="1"/>
              <a:t>0</a:t>
            </a:r>
            <a:r>
              <a:rPr lang="en-US"/>
              <a:t>, always states that the treatment has no effect (no change, no difference).  According to the null hypothesis, the population mean after treatment is the same is it was before treatment.  The </a:t>
            </a:r>
            <a:r>
              <a:rPr lang="en-US" b="1">
                <a:latin typeface="Lucida Grande" pitchFamily="28" charset="0"/>
              </a:rPr>
              <a:t>α</a:t>
            </a:r>
            <a:r>
              <a:rPr lang="en-US" b="1"/>
              <a:t> level</a:t>
            </a:r>
            <a:r>
              <a:rPr lang="en-US"/>
              <a:t> establishes a criterion, or "cut-off", for making a decision about the null hypothesis.  The alpha level also determines the risk of a Type I error.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4581" name="Picture 5" descr="08f05"/>
          <p:cNvPicPr>
            <a:picLocks noChangeAspect="1" noChangeArrowheads="1"/>
          </p:cNvPicPr>
          <p:nvPr/>
        </p:nvPicPr>
        <p:blipFill>
          <a:blip r:embed="rId3"/>
          <a:srcRect/>
          <a:stretch>
            <a:fillRect/>
          </a:stretch>
        </p:blipFill>
        <p:spPr bwMode="auto">
          <a:xfrm>
            <a:off x="88900" y="693738"/>
            <a:ext cx="8966200" cy="546893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03CA659-7C74-4FCC-BF54-FF8A2E807C60}" type="slidenum">
              <a:rPr lang="en-US"/>
              <a:pPr/>
              <a:t>12</a:t>
            </a:fld>
            <a:endParaRPr lang="en-US"/>
          </a:p>
        </p:txBody>
      </p:sp>
      <p:sp>
        <p:nvSpPr>
          <p:cNvPr id="15362" name="Rectangle 2"/>
          <p:cNvSpPr>
            <a:spLocks noGrp="1" noChangeArrowheads="1"/>
          </p:cNvSpPr>
          <p:nvPr>
            <p:ph type="title"/>
          </p:nvPr>
        </p:nvSpPr>
        <p:spPr/>
        <p:txBody>
          <a:bodyPr/>
          <a:lstStyle/>
          <a:p>
            <a:r>
              <a:rPr lang="en-US" sz="3600"/>
              <a:t>Step 2</a:t>
            </a:r>
          </a:p>
        </p:txBody>
      </p:sp>
      <p:sp>
        <p:nvSpPr>
          <p:cNvPr id="15363" name="Rectangle 3"/>
          <p:cNvSpPr>
            <a:spLocks noGrp="1" noChangeArrowheads="1"/>
          </p:cNvSpPr>
          <p:nvPr>
            <p:ph type="body" idx="1"/>
          </p:nvPr>
        </p:nvSpPr>
        <p:spPr/>
        <p:txBody>
          <a:bodyPr/>
          <a:lstStyle/>
          <a:p>
            <a:pPr>
              <a:lnSpc>
                <a:spcPct val="90000"/>
              </a:lnSpc>
              <a:buFontTx/>
              <a:buNone/>
            </a:pPr>
            <a:r>
              <a:rPr lang="en-US"/>
              <a:t>	Locate the critical region.  The </a:t>
            </a:r>
            <a:r>
              <a:rPr lang="en-US" b="1"/>
              <a:t>critical region</a:t>
            </a:r>
            <a:r>
              <a:rPr lang="en-US"/>
              <a:t> consists of outcomes that are very unlikely to occur if the null hypothesis is true.  That is, the critical region is defined by sample means that are almost impossible to obtain if the treatment has no effect.   The phrase “almost impossible” means that these samples have a  probability (p) that is less than the alpha level.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3" name="Picture 5" descr="08f04"/>
          <p:cNvPicPr>
            <a:picLocks noChangeAspect="1" noChangeArrowheads="1"/>
          </p:cNvPicPr>
          <p:nvPr/>
        </p:nvPicPr>
        <p:blipFill>
          <a:blip r:embed="rId3"/>
          <a:srcRect/>
          <a:stretch>
            <a:fillRect/>
          </a:stretch>
        </p:blipFill>
        <p:spPr bwMode="auto">
          <a:xfrm>
            <a:off x="581025" y="88900"/>
            <a:ext cx="7980363" cy="6680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C3EDF5C-1112-4A55-B176-3DC4A780510E}" type="slidenum">
              <a:rPr lang="en-US"/>
              <a:pPr/>
              <a:t>14</a:t>
            </a:fld>
            <a:endParaRPr lang="en-US"/>
          </a:p>
        </p:txBody>
      </p:sp>
      <p:sp>
        <p:nvSpPr>
          <p:cNvPr id="14338" name="Rectangle 2"/>
          <p:cNvSpPr>
            <a:spLocks noGrp="1" noChangeArrowheads="1"/>
          </p:cNvSpPr>
          <p:nvPr>
            <p:ph type="title"/>
          </p:nvPr>
        </p:nvSpPr>
        <p:spPr/>
        <p:txBody>
          <a:bodyPr/>
          <a:lstStyle/>
          <a:p>
            <a:r>
              <a:rPr lang="en-US" sz="3600"/>
              <a:t>Step 3</a:t>
            </a:r>
          </a:p>
        </p:txBody>
      </p:sp>
      <p:sp>
        <p:nvSpPr>
          <p:cNvPr id="14339" name="Rectangle 3"/>
          <p:cNvSpPr>
            <a:spLocks noGrp="1" noChangeArrowheads="1"/>
          </p:cNvSpPr>
          <p:nvPr>
            <p:ph type="body" idx="1"/>
          </p:nvPr>
        </p:nvSpPr>
        <p:spPr/>
        <p:txBody>
          <a:bodyPr/>
          <a:lstStyle/>
          <a:p>
            <a:pPr>
              <a:buFontTx/>
              <a:buNone/>
            </a:pPr>
            <a:r>
              <a:rPr lang="en-US"/>
              <a:t>	Compute the test statistic.  The </a:t>
            </a:r>
            <a:r>
              <a:rPr lang="en-US" b="1"/>
              <a:t>test statistic</a:t>
            </a:r>
            <a:r>
              <a:rPr lang="en-US"/>
              <a:t> (in this chapter a z-score) forms a ratio comparing the obtained difference between the sample mean and the hypothesized population mean versus the amount of difference we would expect without any treatment effect (the standard error).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8A0516B-D0E0-45B2-A661-3ADBA0145329}" type="slidenum">
              <a:rPr lang="en-US"/>
              <a:pPr/>
              <a:t>15</a:t>
            </a:fld>
            <a:endParaRPr lang="en-US"/>
          </a:p>
        </p:txBody>
      </p:sp>
      <p:sp>
        <p:nvSpPr>
          <p:cNvPr id="13314" name="Rectangle 2"/>
          <p:cNvSpPr>
            <a:spLocks noGrp="1" noChangeArrowheads="1"/>
          </p:cNvSpPr>
          <p:nvPr>
            <p:ph type="title"/>
          </p:nvPr>
        </p:nvSpPr>
        <p:spPr/>
        <p:txBody>
          <a:bodyPr/>
          <a:lstStyle/>
          <a:p>
            <a:r>
              <a:rPr lang="en-US" sz="3600"/>
              <a:t>Step 4</a:t>
            </a:r>
          </a:p>
        </p:txBody>
      </p:sp>
      <p:sp>
        <p:nvSpPr>
          <p:cNvPr id="13315" name="Rectangle 3"/>
          <p:cNvSpPr>
            <a:spLocks noGrp="1" noChangeArrowheads="1"/>
          </p:cNvSpPr>
          <p:nvPr>
            <p:ph type="body" idx="1"/>
          </p:nvPr>
        </p:nvSpPr>
        <p:spPr>
          <a:xfrm>
            <a:off x="457200" y="1371600"/>
            <a:ext cx="8229600" cy="5105400"/>
          </a:xfrm>
        </p:spPr>
        <p:txBody>
          <a:bodyPr/>
          <a:lstStyle/>
          <a:p>
            <a:pPr>
              <a:lnSpc>
                <a:spcPct val="90000"/>
              </a:lnSpc>
              <a:buFontTx/>
              <a:buNone/>
            </a:pPr>
            <a:r>
              <a:rPr lang="en-US" sz="2800"/>
              <a:t>	A large value for the test statistic shows that the obtained mean difference is more than would be expected if there is no treatment effect.  If it is large enough to be in the critical region, we conclude that the difference is </a:t>
            </a:r>
            <a:r>
              <a:rPr lang="en-US" sz="2800" b="1"/>
              <a:t>significant</a:t>
            </a:r>
            <a:r>
              <a:rPr lang="en-US" sz="2800"/>
              <a:t> or that the treatment has a significant effect.  In this case we reject the null hypothesis.   If the mean difference is relatively small, then the test statistic will have a low value.  In this case, we conclude that the evidence from the sample is not sufficient, and the decision is fail to reject the null hypothesis.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653" name="Picture 5" descr="08f06"/>
          <p:cNvPicPr>
            <a:picLocks noChangeAspect="1" noChangeArrowheads="1"/>
          </p:cNvPicPr>
          <p:nvPr/>
        </p:nvPicPr>
        <p:blipFill>
          <a:blip r:embed="rId3"/>
          <a:srcRect/>
          <a:stretch>
            <a:fillRect/>
          </a:stretch>
        </p:blipFill>
        <p:spPr bwMode="auto">
          <a:xfrm>
            <a:off x="88900" y="1554163"/>
            <a:ext cx="8966200" cy="374808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05315AD-FDE5-4AC7-ABC9-20058CCF2114}" type="slidenum">
              <a:rPr lang="en-US"/>
              <a:pPr/>
              <a:t>17</a:t>
            </a:fld>
            <a:endParaRPr lang="en-US"/>
          </a:p>
        </p:txBody>
      </p:sp>
      <p:sp>
        <p:nvSpPr>
          <p:cNvPr id="5122" name="Rectangle 2"/>
          <p:cNvSpPr>
            <a:spLocks noGrp="1" noChangeArrowheads="1"/>
          </p:cNvSpPr>
          <p:nvPr>
            <p:ph type="title"/>
          </p:nvPr>
        </p:nvSpPr>
        <p:spPr/>
        <p:txBody>
          <a:bodyPr/>
          <a:lstStyle/>
          <a:p>
            <a:r>
              <a:rPr lang="en-US"/>
              <a:t>Errors in Hypothesis Tests</a:t>
            </a:r>
          </a:p>
        </p:txBody>
      </p:sp>
      <p:sp>
        <p:nvSpPr>
          <p:cNvPr id="5123" name="Rectangle 3"/>
          <p:cNvSpPr>
            <a:spLocks noGrp="1" noChangeArrowheads="1"/>
          </p:cNvSpPr>
          <p:nvPr>
            <p:ph type="body" idx="1"/>
          </p:nvPr>
        </p:nvSpPr>
        <p:spPr/>
        <p:txBody>
          <a:bodyPr/>
          <a:lstStyle/>
          <a:p>
            <a:pPr>
              <a:lnSpc>
                <a:spcPct val="90000"/>
              </a:lnSpc>
            </a:pPr>
            <a:r>
              <a:rPr lang="en-US"/>
              <a:t>Just because the sample mean (following treatment) is different from the original population mean does not necessarily indicate that the treatment has caused a change.  </a:t>
            </a:r>
          </a:p>
          <a:p>
            <a:pPr>
              <a:lnSpc>
                <a:spcPct val="90000"/>
              </a:lnSpc>
            </a:pPr>
            <a:r>
              <a:rPr lang="en-US"/>
              <a:t>You should recall that there usually is some discrepancy between a sample mean and the population mean simply as a result of sampling error.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5EC3FA4-C902-4F37-B5FA-6CDA54ACA737}" type="slidenum">
              <a:rPr lang="en-US"/>
              <a:pPr/>
              <a:t>18</a:t>
            </a:fld>
            <a:endParaRPr lang="en-US"/>
          </a:p>
        </p:txBody>
      </p:sp>
      <p:sp>
        <p:nvSpPr>
          <p:cNvPr id="20482" name="Rectangle 2"/>
          <p:cNvSpPr>
            <a:spLocks noGrp="1" noChangeArrowheads="1"/>
          </p:cNvSpPr>
          <p:nvPr>
            <p:ph type="title"/>
          </p:nvPr>
        </p:nvSpPr>
        <p:spPr/>
        <p:txBody>
          <a:bodyPr/>
          <a:lstStyle/>
          <a:p>
            <a:r>
              <a:rPr lang="en-US" sz="4000"/>
              <a:t>Errors in Hypothesis Tests (cont.)</a:t>
            </a:r>
          </a:p>
        </p:txBody>
      </p:sp>
      <p:sp>
        <p:nvSpPr>
          <p:cNvPr id="20483" name="Rectangle 3"/>
          <p:cNvSpPr>
            <a:spLocks noGrp="1" noChangeArrowheads="1"/>
          </p:cNvSpPr>
          <p:nvPr>
            <p:ph type="body" idx="1"/>
          </p:nvPr>
        </p:nvSpPr>
        <p:spPr/>
        <p:txBody>
          <a:bodyPr/>
          <a:lstStyle/>
          <a:p>
            <a:r>
              <a:rPr lang="en-US"/>
              <a:t>Because the hypothesis test relies on sample data, and because sample data are not completely reliable, there is always the risk that misleading data will cause the hypothesis test to reach a wrong conclusion. </a:t>
            </a:r>
          </a:p>
          <a:p>
            <a:r>
              <a:rPr lang="en-US"/>
              <a:t>Two types of error are possible.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4B579A9-4B5A-4DD4-8186-344FEDE6EFCC}" type="slidenum">
              <a:rPr lang="en-US"/>
              <a:pPr/>
              <a:t>19</a:t>
            </a:fld>
            <a:endParaRPr lang="en-US"/>
          </a:p>
        </p:txBody>
      </p:sp>
      <p:sp>
        <p:nvSpPr>
          <p:cNvPr id="23554" name="Rectangle 2"/>
          <p:cNvSpPr>
            <a:spLocks noGrp="1" noChangeArrowheads="1"/>
          </p:cNvSpPr>
          <p:nvPr>
            <p:ph type="title"/>
          </p:nvPr>
        </p:nvSpPr>
        <p:spPr/>
        <p:txBody>
          <a:bodyPr/>
          <a:lstStyle/>
          <a:p>
            <a:r>
              <a:rPr lang="en-US"/>
              <a:t>Type I Errors</a:t>
            </a:r>
          </a:p>
        </p:txBody>
      </p:sp>
      <p:sp>
        <p:nvSpPr>
          <p:cNvPr id="23555" name="Rectangle 3"/>
          <p:cNvSpPr>
            <a:spLocks noGrp="1" noChangeArrowheads="1"/>
          </p:cNvSpPr>
          <p:nvPr>
            <p:ph type="body" idx="1"/>
          </p:nvPr>
        </p:nvSpPr>
        <p:spPr>
          <a:xfrm>
            <a:off x="457200" y="1600200"/>
            <a:ext cx="8382000" cy="4724400"/>
          </a:xfrm>
        </p:spPr>
        <p:txBody>
          <a:bodyPr/>
          <a:lstStyle/>
          <a:p>
            <a:pPr>
              <a:lnSpc>
                <a:spcPct val="90000"/>
              </a:lnSpc>
            </a:pPr>
            <a:r>
              <a:rPr lang="en-US" sz="2500"/>
              <a:t>A </a:t>
            </a:r>
            <a:r>
              <a:rPr lang="en-US" sz="2500" b="1"/>
              <a:t>Type I error</a:t>
            </a:r>
            <a:r>
              <a:rPr lang="en-US" sz="2500"/>
              <a:t> occurs when the sample data appear to show a treatment effect when, in fact, there is none. </a:t>
            </a:r>
          </a:p>
          <a:p>
            <a:pPr>
              <a:lnSpc>
                <a:spcPct val="90000"/>
              </a:lnSpc>
            </a:pPr>
            <a:r>
              <a:rPr lang="en-US" sz="2500"/>
              <a:t> In this case the researcher will reject the null hypothesis and falsely conclude that the treatment has an effect.  </a:t>
            </a:r>
          </a:p>
          <a:p>
            <a:pPr>
              <a:lnSpc>
                <a:spcPct val="90000"/>
              </a:lnSpc>
            </a:pPr>
            <a:r>
              <a:rPr lang="en-US" sz="2500"/>
              <a:t>Type I errors are caused by unusual, unrepresentative samples. Just by chance the researcher selects an extreme sample with the result that the sample falls in the critical region even though the treatment has no effect.  </a:t>
            </a:r>
          </a:p>
          <a:p>
            <a:pPr>
              <a:lnSpc>
                <a:spcPct val="90000"/>
              </a:lnSpc>
            </a:pPr>
            <a:r>
              <a:rPr lang="en-US" sz="2500"/>
              <a:t>The hypothesis test is structured so that Type I errors are very unlikely; specifically, the probability of a Type I error is equal to the alpha level.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60D500B-C0DE-4DF3-9D7A-A186A0EBADF5}" type="slidenum">
              <a:rPr lang="en-US"/>
              <a:pPr/>
              <a:t>2</a:t>
            </a:fld>
            <a:endParaRPr lang="en-US"/>
          </a:p>
        </p:txBody>
      </p:sp>
      <p:sp>
        <p:nvSpPr>
          <p:cNvPr id="3074" name="Rectangle 2"/>
          <p:cNvSpPr>
            <a:spLocks noGrp="1" noChangeArrowheads="1"/>
          </p:cNvSpPr>
          <p:nvPr>
            <p:ph type="title"/>
          </p:nvPr>
        </p:nvSpPr>
        <p:spPr/>
        <p:txBody>
          <a:bodyPr/>
          <a:lstStyle/>
          <a:p>
            <a:r>
              <a:rPr lang="en-US"/>
              <a:t>Hypothesis Testing</a:t>
            </a:r>
          </a:p>
        </p:txBody>
      </p:sp>
      <p:sp>
        <p:nvSpPr>
          <p:cNvPr id="3075" name="Rectangle 3"/>
          <p:cNvSpPr>
            <a:spLocks noGrp="1" noChangeArrowheads="1"/>
          </p:cNvSpPr>
          <p:nvPr>
            <p:ph type="body" idx="1"/>
          </p:nvPr>
        </p:nvSpPr>
        <p:spPr/>
        <p:txBody>
          <a:bodyPr/>
          <a:lstStyle/>
          <a:p>
            <a:r>
              <a:rPr lang="en-US"/>
              <a:t>The general goal of a hypothesis test is to rule out chance (sampling error) as a plausible explanation for the results from a research study.  </a:t>
            </a:r>
          </a:p>
          <a:p>
            <a:r>
              <a:rPr lang="en-US"/>
              <a:t>Hypothesis testing is a technique to help determine whether a specific treatment has an effect on the individuals in a population.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147F391-77E8-413D-B7A2-56CA4548A448}" type="slidenum">
              <a:rPr lang="en-US"/>
              <a:pPr/>
              <a:t>20</a:t>
            </a:fld>
            <a:endParaRPr lang="en-US"/>
          </a:p>
        </p:txBody>
      </p:sp>
      <p:sp>
        <p:nvSpPr>
          <p:cNvPr id="26626" name="Rectangle 2"/>
          <p:cNvSpPr>
            <a:spLocks noGrp="1" noChangeArrowheads="1"/>
          </p:cNvSpPr>
          <p:nvPr>
            <p:ph type="title"/>
          </p:nvPr>
        </p:nvSpPr>
        <p:spPr/>
        <p:txBody>
          <a:bodyPr/>
          <a:lstStyle/>
          <a:p>
            <a:r>
              <a:rPr lang="en-US"/>
              <a:t>Type II Errors</a:t>
            </a:r>
          </a:p>
        </p:txBody>
      </p:sp>
      <p:sp>
        <p:nvSpPr>
          <p:cNvPr id="26627" name="Rectangle 3"/>
          <p:cNvSpPr>
            <a:spLocks noGrp="1" noChangeArrowheads="1"/>
          </p:cNvSpPr>
          <p:nvPr>
            <p:ph type="body" idx="1"/>
          </p:nvPr>
        </p:nvSpPr>
        <p:spPr>
          <a:xfrm>
            <a:off x="457200" y="1600200"/>
            <a:ext cx="8229600" cy="4648200"/>
          </a:xfrm>
        </p:spPr>
        <p:txBody>
          <a:bodyPr/>
          <a:lstStyle/>
          <a:p>
            <a:pPr>
              <a:lnSpc>
                <a:spcPct val="90000"/>
              </a:lnSpc>
            </a:pPr>
            <a:r>
              <a:rPr lang="en-US" sz="2800"/>
              <a:t>A </a:t>
            </a:r>
            <a:r>
              <a:rPr lang="en-US" sz="2800" b="1"/>
              <a:t>Type II error</a:t>
            </a:r>
            <a:r>
              <a:rPr lang="en-US" sz="2800"/>
              <a:t> occurs when the sample does not appear to have been affected by the treatment when, in fact, the treatment does have an effect.  </a:t>
            </a:r>
          </a:p>
          <a:p>
            <a:pPr>
              <a:lnSpc>
                <a:spcPct val="90000"/>
              </a:lnSpc>
            </a:pPr>
            <a:r>
              <a:rPr lang="en-US" sz="2800"/>
              <a:t>In this case, the researcher will fail to reject the null hypothesis and falsely conclude that the treatment does not have an effect.  </a:t>
            </a:r>
          </a:p>
          <a:p>
            <a:pPr>
              <a:lnSpc>
                <a:spcPct val="90000"/>
              </a:lnSpc>
            </a:pPr>
            <a:r>
              <a:rPr lang="en-US" sz="2800"/>
              <a:t>Type II errors are commonly the result of a very small treatment effect.  Although the treatment does have an effect, it is not large enough to show up in the research study.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5" name="Picture 5" descr="08t01"/>
          <p:cNvPicPr>
            <a:picLocks noChangeAspect="1" noChangeArrowheads="1"/>
          </p:cNvPicPr>
          <p:nvPr/>
        </p:nvPicPr>
        <p:blipFill>
          <a:blip r:embed="rId2"/>
          <a:srcRect/>
          <a:stretch>
            <a:fillRect/>
          </a:stretch>
        </p:blipFill>
        <p:spPr bwMode="auto">
          <a:xfrm>
            <a:off x="88900" y="2141538"/>
            <a:ext cx="8966200" cy="2573337"/>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053919-1A31-4E99-94A2-A939FAB7C9B9}" type="slidenum">
              <a:rPr lang="en-US"/>
              <a:pPr/>
              <a:t>22</a:t>
            </a:fld>
            <a:endParaRPr lang="en-US"/>
          </a:p>
        </p:txBody>
      </p:sp>
      <p:sp>
        <p:nvSpPr>
          <p:cNvPr id="22530" name="Rectangle 2"/>
          <p:cNvSpPr>
            <a:spLocks noGrp="1" noChangeArrowheads="1"/>
          </p:cNvSpPr>
          <p:nvPr>
            <p:ph type="title"/>
          </p:nvPr>
        </p:nvSpPr>
        <p:spPr/>
        <p:txBody>
          <a:bodyPr/>
          <a:lstStyle/>
          <a:p>
            <a:r>
              <a:rPr lang="en-US"/>
              <a:t>Directional Tests</a:t>
            </a:r>
          </a:p>
        </p:txBody>
      </p:sp>
      <p:sp>
        <p:nvSpPr>
          <p:cNvPr id="22531" name="Rectangle 3"/>
          <p:cNvSpPr>
            <a:spLocks noGrp="1" noChangeArrowheads="1"/>
          </p:cNvSpPr>
          <p:nvPr>
            <p:ph type="body" idx="1"/>
          </p:nvPr>
        </p:nvSpPr>
        <p:spPr>
          <a:xfrm>
            <a:off x="457200" y="1600200"/>
            <a:ext cx="8229600" cy="4800600"/>
          </a:xfrm>
        </p:spPr>
        <p:txBody>
          <a:bodyPr/>
          <a:lstStyle/>
          <a:p>
            <a:pPr>
              <a:lnSpc>
                <a:spcPct val="90000"/>
              </a:lnSpc>
            </a:pPr>
            <a:r>
              <a:rPr lang="en-US"/>
              <a:t>When a research study predicts a specific direction for the treatment effect (increase or decrease), it is possible to incorporate the directional prediction into the hypothesis test.  </a:t>
            </a:r>
          </a:p>
          <a:p>
            <a:pPr>
              <a:lnSpc>
                <a:spcPct val="90000"/>
              </a:lnSpc>
            </a:pPr>
            <a:r>
              <a:rPr lang="en-US"/>
              <a:t>The result is called a </a:t>
            </a:r>
            <a:r>
              <a:rPr lang="en-US" b="1"/>
              <a:t>directional test</a:t>
            </a:r>
            <a:r>
              <a:rPr lang="en-US"/>
              <a:t> or a </a:t>
            </a:r>
            <a:r>
              <a:rPr lang="en-US" b="1"/>
              <a:t>one-tailed test</a:t>
            </a:r>
            <a:r>
              <a:rPr lang="en-US"/>
              <a:t>.  A directional test includes the directional prediction in the statement of the hypotheses and in the location of the critical region.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802698B-670C-4341-A184-2ED1FA3916BF}" type="slidenum">
              <a:rPr lang="en-US"/>
              <a:pPr/>
              <a:t>23</a:t>
            </a:fld>
            <a:endParaRPr lang="en-US"/>
          </a:p>
        </p:txBody>
      </p:sp>
      <p:sp>
        <p:nvSpPr>
          <p:cNvPr id="21506" name="Rectangle 2"/>
          <p:cNvSpPr>
            <a:spLocks noGrp="1" noChangeArrowheads="1"/>
          </p:cNvSpPr>
          <p:nvPr>
            <p:ph type="title"/>
          </p:nvPr>
        </p:nvSpPr>
        <p:spPr/>
        <p:txBody>
          <a:bodyPr/>
          <a:lstStyle/>
          <a:p>
            <a:r>
              <a:rPr lang="en-US"/>
              <a:t>Directional Tests (cont.)</a:t>
            </a:r>
          </a:p>
        </p:txBody>
      </p:sp>
      <p:sp>
        <p:nvSpPr>
          <p:cNvPr id="21507" name="Rectangle 3"/>
          <p:cNvSpPr>
            <a:spLocks noGrp="1" noChangeArrowheads="1"/>
          </p:cNvSpPr>
          <p:nvPr>
            <p:ph type="body" idx="1"/>
          </p:nvPr>
        </p:nvSpPr>
        <p:spPr/>
        <p:txBody>
          <a:bodyPr/>
          <a:lstStyle/>
          <a:p>
            <a:pPr>
              <a:lnSpc>
                <a:spcPct val="90000"/>
              </a:lnSpc>
            </a:pPr>
            <a:r>
              <a:rPr lang="en-US" sz="2800"/>
              <a:t>For example, if the original population has a mean of </a:t>
            </a:r>
            <a:r>
              <a:rPr lang="en-US" sz="2800">
                <a:latin typeface="Lucida Grande" pitchFamily="28" charset="0"/>
              </a:rPr>
              <a:t>μ</a:t>
            </a:r>
            <a:r>
              <a:rPr lang="en-US" sz="2800"/>
              <a:t> = 80 and the treatment is predicted to increase the scores, then the null hypothesis would state that after treatment:</a:t>
            </a:r>
          </a:p>
          <a:p>
            <a:pPr algn="ctr">
              <a:lnSpc>
                <a:spcPct val="90000"/>
              </a:lnSpc>
              <a:buFontTx/>
              <a:buNone/>
            </a:pPr>
            <a:r>
              <a:rPr lang="en-US" sz="2800"/>
              <a:t>H0:  </a:t>
            </a:r>
            <a:r>
              <a:rPr lang="en-US" sz="2800">
                <a:latin typeface="Lucida Grande" pitchFamily="28" charset="0"/>
              </a:rPr>
              <a:t>μ</a:t>
            </a:r>
            <a:r>
              <a:rPr lang="en-US" sz="2800"/>
              <a:t> </a:t>
            </a:r>
            <a:r>
              <a:rPr lang="en-US" sz="2800" u="sng"/>
              <a:t>&lt;</a:t>
            </a:r>
            <a:r>
              <a:rPr lang="en-US" sz="2800"/>
              <a:t> 80   (there is no increase)</a:t>
            </a:r>
          </a:p>
          <a:p>
            <a:pPr>
              <a:lnSpc>
                <a:spcPct val="90000"/>
              </a:lnSpc>
            </a:pPr>
            <a:r>
              <a:rPr lang="en-US" sz="2800"/>
              <a:t>In this case, the entire critical region would be located in the right-hand tail of the distribution because large values for M would demonstrate that there is an increase and would tend to reject the null hypothesis.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5BA0418-60C3-4BD3-B8C4-79809913C022}" type="slidenum">
              <a:rPr lang="en-US"/>
              <a:pPr/>
              <a:t>24</a:t>
            </a:fld>
            <a:endParaRPr lang="en-US"/>
          </a:p>
        </p:txBody>
      </p:sp>
      <p:sp>
        <p:nvSpPr>
          <p:cNvPr id="19458" name="Rectangle 2"/>
          <p:cNvSpPr>
            <a:spLocks noGrp="1" noChangeArrowheads="1"/>
          </p:cNvSpPr>
          <p:nvPr>
            <p:ph type="title"/>
          </p:nvPr>
        </p:nvSpPr>
        <p:spPr/>
        <p:txBody>
          <a:bodyPr/>
          <a:lstStyle/>
          <a:p>
            <a:r>
              <a:rPr lang="en-US"/>
              <a:t>Measuring Effect Size</a:t>
            </a:r>
          </a:p>
        </p:txBody>
      </p:sp>
      <p:sp>
        <p:nvSpPr>
          <p:cNvPr id="19459" name="Rectangle 3"/>
          <p:cNvSpPr>
            <a:spLocks noGrp="1" noChangeArrowheads="1"/>
          </p:cNvSpPr>
          <p:nvPr>
            <p:ph type="body" idx="1"/>
          </p:nvPr>
        </p:nvSpPr>
        <p:spPr>
          <a:xfrm>
            <a:off x="457200" y="1600200"/>
            <a:ext cx="8229600" cy="4724400"/>
          </a:xfrm>
        </p:spPr>
        <p:txBody>
          <a:bodyPr/>
          <a:lstStyle/>
          <a:p>
            <a:r>
              <a:rPr lang="en-US" sz="2800"/>
              <a:t>A hypothesis test evaluates the </a:t>
            </a:r>
            <a:r>
              <a:rPr lang="en-US" sz="2800" i="1"/>
              <a:t>statistical significance</a:t>
            </a:r>
            <a:r>
              <a:rPr lang="en-US" sz="2800"/>
              <a:t> of the results from a research study.  </a:t>
            </a:r>
          </a:p>
          <a:p>
            <a:r>
              <a:rPr lang="en-US" sz="2800"/>
              <a:t>That is, the test determines whether or not it is likely that the obtained sample mean occurred without any contribution from a treatment effect. </a:t>
            </a:r>
          </a:p>
          <a:p>
            <a:r>
              <a:rPr lang="en-US" sz="2800"/>
              <a:t>The hypothesis test is influenced not only by the size of the treatment effect but also by the size of the sample. </a:t>
            </a:r>
          </a:p>
          <a:p>
            <a:r>
              <a:rPr lang="en-US" sz="2800"/>
              <a:t>Thus, even a very small effect can be significant if it is observed in a very large sample.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87DD43-A14E-4001-B2CE-ACD03580D6F6}" type="slidenum">
              <a:rPr lang="en-US"/>
              <a:pPr/>
              <a:t>25</a:t>
            </a:fld>
            <a:endParaRPr lang="en-US"/>
          </a:p>
        </p:txBody>
      </p:sp>
      <p:sp>
        <p:nvSpPr>
          <p:cNvPr id="28674" name="Rectangle 2"/>
          <p:cNvSpPr>
            <a:spLocks noGrp="1" noChangeArrowheads="1"/>
          </p:cNvSpPr>
          <p:nvPr>
            <p:ph type="title"/>
          </p:nvPr>
        </p:nvSpPr>
        <p:spPr/>
        <p:txBody>
          <a:bodyPr/>
          <a:lstStyle/>
          <a:p>
            <a:r>
              <a:rPr lang="en-US"/>
              <a:t>Measuring Effect Size</a:t>
            </a:r>
          </a:p>
        </p:txBody>
      </p:sp>
      <p:sp>
        <p:nvSpPr>
          <p:cNvPr id="28675" name="Rectangle 3"/>
          <p:cNvSpPr>
            <a:spLocks noGrp="1" noChangeArrowheads="1"/>
          </p:cNvSpPr>
          <p:nvPr>
            <p:ph type="body" idx="1"/>
          </p:nvPr>
        </p:nvSpPr>
        <p:spPr/>
        <p:txBody>
          <a:bodyPr/>
          <a:lstStyle/>
          <a:p>
            <a:r>
              <a:rPr lang="en-US" sz="2800"/>
              <a:t>Because a significant effect does not necessarily mean a large effect, it is recommended that the hypothesis test be accompanied by a measure of the </a:t>
            </a:r>
            <a:r>
              <a:rPr lang="en-US" sz="2800" b="1"/>
              <a:t>effect size</a:t>
            </a:r>
            <a:r>
              <a:rPr lang="en-US" sz="2800"/>
              <a:t>.  </a:t>
            </a:r>
          </a:p>
          <a:p>
            <a:r>
              <a:rPr lang="en-US" sz="2800"/>
              <a:t>We use Cohen=s d as a standardized measure of effect size.  </a:t>
            </a:r>
          </a:p>
          <a:p>
            <a:r>
              <a:rPr lang="en-US" sz="2800"/>
              <a:t>Much like a z-score, </a:t>
            </a:r>
            <a:r>
              <a:rPr lang="en-US" sz="2800" b="1"/>
              <a:t>Cohen=s d</a:t>
            </a:r>
            <a:r>
              <a:rPr lang="en-US" sz="2800"/>
              <a:t> measures the size of the mean difference in terms of the standard deviation.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293" name="Picture 5" descr="08f11"/>
          <p:cNvPicPr>
            <a:picLocks noChangeAspect="1" noChangeArrowheads="1"/>
          </p:cNvPicPr>
          <p:nvPr/>
        </p:nvPicPr>
        <p:blipFill>
          <a:blip r:embed="rId3"/>
          <a:srcRect/>
          <a:stretch>
            <a:fillRect/>
          </a:stretch>
        </p:blipFill>
        <p:spPr bwMode="auto">
          <a:xfrm>
            <a:off x="600075" y="88900"/>
            <a:ext cx="7943850" cy="66802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DC96BAF-93FE-49C4-B24D-3CD9F7CC8496}" type="slidenum">
              <a:rPr lang="en-US"/>
              <a:pPr/>
              <a:t>27</a:t>
            </a:fld>
            <a:endParaRPr lang="en-US"/>
          </a:p>
        </p:txBody>
      </p:sp>
      <p:sp>
        <p:nvSpPr>
          <p:cNvPr id="4098" name="Rectangle 2"/>
          <p:cNvSpPr>
            <a:spLocks noGrp="1" noChangeArrowheads="1"/>
          </p:cNvSpPr>
          <p:nvPr>
            <p:ph type="title"/>
          </p:nvPr>
        </p:nvSpPr>
        <p:spPr/>
        <p:txBody>
          <a:bodyPr/>
          <a:lstStyle/>
          <a:p>
            <a:r>
              <a:rPr lang="en-US"/>
              <a:t>Power of a Hypothesis Test</a:t>
            </a:r>
          </a:p>
        </p:txBody>
      </p:sp>
      <p:sp>
        <p:nvSpPr>
          <p:cNvPr id="4099" name="Rectangle 3"/>
          <p:cNvSpPr>
            <a:spLocks noGrp="1" noChangeArrowheads="1"/>
          </p:cNvSpPr>
          <p:nvPr>
            <p:ph type="body" idx="1"/>
          </p:nvPr>
        </p:nvSpPr>
        <p:spPr/>
        <p:txBody>
          <a:bodyPr/>
          <a:lstStyle/>
          <a:p>
            <a:r>
              <a:rPr lang="en-US"/>
              <a:t>The </a:t>
            </a:r>
            <a:r>
              <a:rPr lang="en-US" b="1"/>
              <a:t>power</a:t>
            </a:r>
            <a:r>
              <a:rPr lang="en-US"/>
              <a:t> of a hypothesis test is defined is the probability that the test will reject the null hypothesis when the treatment does have an effect.  </a:t>
            </a:r>
          </a:p>
          <a:p>
            <a:r>
              <a:rPr lang="en-US"/>
              <a:t>The power of a test depends on a variety of factors including the size of the treatment effect and the size of the sample.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9701" name="Picture 5" descr="08f12"/>
          <p:cNvPicPr>
            <a:picLocks noChangeAspect="1" noChangeArrowheads="1"/>
          </p:cNvPicPr>
          <p:nvPr/>
        </p:nvPicPr>
        <p:blipFill>
          <a:blip r:embed="rId3"/>
          <a:srcRect/>
          <a:stretch>
            <a:fillRect/>
          </a:stretch>
        </p:blipFill>
        <p:spPr bwMode="auto">
          <a:xfrm>
            <a:off x="1423988" y="88900"/>
            <a:ext cx="6294437" cy="6680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B4EA027-3A68-4F24-933F-DA756741057A}" type="slidenum">
              <a:rPr lang="en-US"/>
              <a:pPr/>
              <a:t>3</a:t>
            </a:fld>
            <a:endParaRPr lang="en-US"/>
          </a:p>
        </p:txBody>
      </p:sp>
      <p:sp>
        <p:nvSpPr>
          <p:cNvPr id="11266" name="Rectangle 2"/>
          <p:cNvSpPr>
            <a:spLocks noGrp="1" noChangeArrowheads="1"/>
          </p:cNvSpPr>
          <p:nvPr>
            <p:ph type="title"/>
          </p:nvPr>
        </p:nvSpPr>
        <p:spPr/>
        <p:txBody>
          <a:bodyPr/>
          <a:lstStyle/>
          <a:p>
            <a:r>
              <a:rPr lang="en-US"/>
              <a:t>Hypothesis Testing</a:t>
            </a:r>
          </a:p>
        </p:txBody>
      </p:sp>
      <p:sp>
        <p:nvSpPr>
          <p:cNvPr id="11267" name="Rectangle 3"/>
          <p:cNvSpPr>
            <a:spLocks noGrp="1" noChangeArrowheads="1"/>
          </p:cNvSpPr>
          <p:nvPr>
            <p:ph type="body" idx="1"/>
          </p:nvPr>
        </p:nvSpPr>
        <p:spPr/>
        <p:txBody>
          <a:bodyPr/>
          <a:lstStyle/>
          <a:p>
            <a:pPr>
              <a:buFontTx/>
              <a:buNone/>
            </a:pPr>
            <a:r>
              <a:rPr lang="en-US"/>
              <a:t>The hypothesis test is used to evaluate the results from a research study in which </a:t>
            </a:r>
          </a:p>
          <a:p>
            <a:pPr>
              <a:buFontTx/>
              <a:buNone/>
            </a:pPr>
            <a:r>
              <a:rPr lang="en-US"/>
              <a:t>		1. A sample is selected from the 		population.</a:t>
            </a:r>
          </a:p>
          <a:p>
            <a:pPr>
              <a:buFontTx/>
              <a:buNone/>
            </a:pPr>
            <a:r>
              <a:rPr lang="en-US"/>
              <a:t>		2. The treatment is administered to the 	sample.</a:t>
            </a:r>
          </a:p>
          <a:p>
            <a:pPr>
              <a:buFontTx/>
              <a:buNone/>
            </a:pPr>
            <a:r>
              <a:rPr lang="en-US"/>
              <a:t>		3. After treatment, the individuals in the 	sample are measured.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45" name="Picture 5" descr="08f01"/>
          <p:cNvPicPr>
            <a:picLocks noChangeAspect="1" noChangeArrowheads="1"/>
          </p:cNvPicPr>
          <p:nvPr/>
        </p:nvPicPr>
        <p:blipFill>
          <a:blip r:embed="rId3"/>
          <a:srcRect/>
          <a:stretch>
            <a:fillRect/>
          </a:stretch>
        </p:blipFill>
        <p:spPr bwMode="auto">
          <a:xfrm>
            <a:off x="88900" y="1797050"/>
            <a:ext cx="8966200" cy="32639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3FC9D74-6222-4410-B270-23536DE3D98D}" type="slidenum">
              <a:rPr lang="en-US"/>
              <a:pPr/>
              <a:t>5</a:t>
            </a:fld>
            <a:endParaRPr lang="en-US"/>
          </a:p>
        </p:txBody>
      </p:sp>
      <p:sp>
        <p:nvSpPr>
          <p:cNvPr id="9218" name="Rectangle 2"/>
          <p:cNvSpPr>
            <a:spLocks noGrp="1" noChangeArrowheads="1"/>
          </p:cNvSpPr>
          <p:nvPr>
            <p:ph type="title"/>
          </p:nvPr>
        </p:nvSpPr>
        <p:spPr/>
        <p:txBody>
          <a:bodyPr/>
          <a:lstStyle/>
          <a:p>
            <a:r>
              <a:rPr lang="en-US"/>
              <a:t>Hypothesis Testing (cont.)</a:t>
            </a:r>
          </a:p>
        </p:txBody>
      </p:sp>
      <p:sp>
        <p:nvSpPr>
          <p:cNvPr id="9219" name="Rectangle 3"/>
          <p:cNvSpPr>
            <a:spLocks noGrp="1" noChangeArrowheads="1"/>
          </p:cNvSpPr>
          <p:nvPr>
            <p:ph type="body" idx="1"/>
          </p:nvPr>
        </p:nvSpPr>
        <p:spPr/>
        <p:txBody>
          <a:bodyPr/>
          <a:lstStyle/>
          <a:p>
            <a:r>
              <a:rPr lang="en-US"/>
              <a:t>If the individuals in the sample are noticeably different from the individuals in the original population, we have evidence that the treatment has an effect.  </a:t>
            </a:r>
          </a:p>
          <a:p>
            <a:r>
              <a:rPr lang="en-US"/>
              <a:t>However, it is also possible that the difference between the sample and the population is simply sampling error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7" name="Picture 5" descr="08f02"/>
          <p:cNvPicPr>
            <a:picLocks noChangeAspect="1" noChangeArrowheads="1"/>
          </p:cNvPicPr>
          <p:nvPr/>
        </p:nvPicPr>
        <p:blipFill>
          <a:blip r:embed="rId3"/>
          <a:srcRect/>
          <a:stretch>
            <a:fillRect/>
          </a:stretch>
        </p:blipFill>
        <p:spPr bwMode="auto">
          <a:xfrm>
            <a:off x="88900" y="403225"/>
            <a:ext cx="8966200" cy="60515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584F381-D7FF-4275-8AFB-203DDE2CF229}" type="slidenum">
              <a:rPr lang="en-US"/>
              <a:pPr/>
              <a:t>7</a:t>
            </a:fld>
            <a:endParaRPr lang="en-US"/>
          </a:p>
        </p:txBody>
      </p:sp>
      <p:sp>
        <p:nvSpPr>
          <p:cNvPr id="16386" name="Rectangle 2"/>
          <p:cNvSpPr>
            <a:spLocks noGrp="1" noChangeArrowheads="1"/>
          </p:cNvSpPr>
          <p:nvPr>
            <p:ph type="title"/>
          </p:nvPr>
        </p:nvSpPr>
        <p:spPr/>
        <p:txBody>
          <a:bodyPr/>
          <a:lstStyle/>
          <a:p>
            <a:r>
              <a:rPr lang="en-US"/>
              <a:t>Hypothesis Testing (cont.)</a:t>
            </a:r>
          </a:p>
        </p:txBody>
      </p:sp>
      <p:sp>
        <p:nvSpPr>
          <p:cNvPr id="16387" name="Rectangle 3"/>
          <p:cNvSpPr>
            <a:spLocks noGrp="1" noChangeArrowheads="1"/>
          </p:cNvSpPr>
          <p:nvPr>
            <p:ph type="body" idx="1"/>
          </p:nvPr>
        </p:nvSpPr>
        <p:spPr/>
        <p:txBody>
          <a:bodyPr/>
          <a:lstStyle/>
          <a:p>
            <a:pPr>
              <a:lnSpc>
                <a:spcPct val="90000"/>
              </a:lnSpc>
            </a:pPr>
            <a:r>
              <a:rPr lang="en-US" sz="2800"/>
              <a:t>The purpose of the hypothesis test is to decide between two explanations:</a:t>
            </a:r>
          </a:p>
          <a:p>
            <a:pPr>
              <a:lnSpc>
                <a:spcPct val="90000"/>
              </a:lnSpc>
              <a:buFontTx/>
              <a:buNone/>
            </a:pPr>
            <a:r>
              <a:rPr lang="en-US" sz="2800"/>
              <a:t>		1. The difference between the sample and 	the population can be explained by sampling 	error (there does not appear to be a 	treatment effect)</a:t>
            </a:r>
          </a:p>
          <a:p>
            <a:pPr>
              <a:lnSpc>
                <a:spcPct val="90000"/>
              </a:lnSpc>
              <a:buFontTx/>
              <a:buNone/>
            </a:pPr>
            <a:r>
              <a:rPr lang="en-US" sz="2800"/>
              <a:t>		2. The difference between the sample and 	the population is too large to be </a:t>
            </a:r>
          </a:p>
          <a:p>
            <a:pPr>
              <a:lnSpc>
                <a:spcPct val="90000"/>
              </a:lnSpc>
              <a:buFontTx/>
              <a:buNone/>
            </a:pPr>
            <a:r>
              <a:rPr lang="en-US" sz="2800"/>
              <a:t>		explained by sampling error (there does 	appear to be a treatment effect).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437" name="Picture 5" descr="08f03"/>
          <p:cNvPicPr>
            <a:picLocks noChangeAspect="1" noChangeArrowheads="1"/>
          </p:cNvPicPr>
          <p:nvPr/>
        </p:nvPicPr>
        <p:blipFill>
          <a:blip r:embed="rId3"/>
          <a:srcRect/>
          <a:stretch>
            <a:fillRect/>
          </a:stretch>
        </p:blipFill>
        <p:spPr bwMode="auto">
          <a:xfrm>
            <a:off x="263525" y="88900"/>
            <a:ext cx="8616950" cy="6680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867F78B-60C9-4AB0-8635-112AFE26063C}" type="slidenum">
              <a:rPr lang="en-US"/>
              <a:pPr/>
              <a:t>9</a:t>
            </a:fld>
            <a:endParaRPr lang="en-US"/>
          </a:p>
        </p:txBody>
      </p:sp>
      <p:sp>
        <p:nvSpPr>
          <p:cNvPr id="7170" name="Rectangle 2"/>
          <p:cNvSpPr>
            <a:spLocks noGrp="1" noChangeArrowheads="1"/>
          </p:cNvSpPr>
          <p:nvPr>
            <p:ph type="title"/>
          </p:nvPr>
        </p:nvSpPr>
        <p:spPr/>
        <p:txBody>
          <a:bodyPr/>
          <a:lstStyle/>
          <a:p>
            <a:r>
              <a:rPr lang="en-US" sz="3200"/>
              <a:t>The Null Hypothesis, the Alpha Level, the Critical Region, and the Test Statistic</a:t>
            </a:r>
          </a:p>
        </p:txBody>
      </p:sp>
      <p:sp>
        <p:nvSpPr>
          <p:cNvPr id="7171" name="Rectangle 3"/>
          <p:cNvSpPr>
            <a:spLocks noGrp="1" noChangeArrowheads="1"/>
          </p:cNvSpPr>
          <p:nvPr>
            <p:ph type="body" idx="1"/>
          </p:nvPr>
        </p:nvSpPr>
        <p:spPr>
          <a:xfrm>
            <a:off x="381000" y="2057400"/>
            <a:ext cx="8229600" cy="2057400"/>
          </a:xfrm>
        </p:spPr>
        <p:txBody>
          <a:bodyPr/>
          <a:lstStyle/>
          <a:p>
            <a:r>
              <a:rPr lang="en-US"/>
              <a:t>The following four steps outline the process of hypothesis testing and introduce some of the new terminology: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1320</Words>
  <Application>Microsoft Office PowerPoint</Application>
  <PresentationFormat>On-screen Show (4:3)</PresentationFormat>
  <Paragraphs>104</Paragraphs>
  <Slides>28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Lucida Grande</vt:lpstr>
      <vt:lpstr>Default Design</vt:lpstr>
      <vt:lpstr>Chapter 8: Introduction to Hypothesis Testing</vt:lpstr>
      <vt:lpstr>Hypothesis Testing</vt:lpstr>
      <vt:lpstr>Hypothesis Testing</vt:lpstr>
      <vt:lpstr>Slide 4</vt:lpstr>
      <vt:lpstr>Hypothesis Testing (cont.)</vt:lpstr>
      <vt:lpstr>Slide 6</vt:lpstr>
      <vt:lpstr>Hypothesis Testing (cont.)</vt:lpstr>
      <vt:lpstr>Slide 8</vt:lpstr>
      <vt:lpstr>The Null Hypothesis, the Alpha Level, the Critical Region, and the Test Statistic</vt:lpstr>
      <vt:lpstr>Step 1</vt:lpstr>
      <vt:lpstr>Slide 11</vt:lpstr>
      <vt:lpstr>Step 2</vt:lpstr>
      <vt:lpstr>Slide 13</vt:lpstr>
      <vt:lpstr>Step 3</vt:lpstr>
      <vt:lpstr>Step 4</vt:lpstr>
      <vt:lpstr>Slide 16</vt:lpstr>
      <vt:lpstr>Errors in Hypothesis Tests</vt:lpstr>
      <vt:lpstr>Errors in Hypothesis Tests (cont.)</vt:lpstr>
      <vt:lpstr>Type I Errors</vt:lpstr>
      <vt:lpstr>Type II Errors</vt:lpstr>
      <vt:lpstr>Slide 21</vt:lpstr>
      <vt:lpstr>Directional Tests</vt:lpstr>
      <vt:lpstr>Directional Tests (cont.)</vt:lpstr>
      <vt:lpstr>Measuring Effect Size</vt:lpstr>
      <vt:lpstr>Measuring Effect Size</vt:lpstr>
      <vt:lpstr>Slide 26</vt:lpstr>
      <vt:lpstr>Power of a Hypothesis Test</vt:lpstr>
      <vt:lpstr>Slide 28</vt:lpstr>
    </vt:vector>
  </TitlesOfParts>
  <Company>Thomson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Introduction to Hypothesis Testing</dc:title>
  <dc:creator>TL User</dc:creator>
  <cp:lastModifiedBy>DELL</cp:lastModifiedBy>
  <cp:revision>6</cp:revision>
  <dcterms:created xsi:type="dcterms:W3CDTF">2008-11-21T21:55:01Z</dcterms:created>
  <dcterms:modified xsi:type="dcterms:W3CDTF">2019-01-02T18:51:01Z</dcterms:modified>
</cp:coreProperties>
</file>