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4" d="100"/>
          <a:sy n="74" d="100"/>
        </p:scale>
        <p:origin x="104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8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68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4D1D6-A2B4-4432-9F87-6A692F9D3620}" type="datetimeFigureOut">
              <a:rPr lang="en-US" smtClean="0"/>
              <a:t>11/30/2020</a:t>
            </a:fld>
            <a:endParaRPr lang="en-US"/>
          </a:p>
        </p:txBody>
      </p:sp>
      <p:sp>
        <p:nvSpPr>
          <p:cNvPr id="1048688"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689"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0"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691"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151C1-C786-433F-B30F-A978DE1EC63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Slide Image Placeholder 1"/>
          <p:cNvSpPr>
            <a:spLocks noGrp="1" noRot="1" noChangeAspect="1"/>
          </p:cNvSpPr>
          <p:nvPr>
            <p:ph type="sldImg"/>
          </p:nvPr>
        </p:nvSpPr>
        <p:spPr/>
      </p:sp>
      <p:sp>
        <p:nvSpPr>
          <p:cNvPr id="1048590" name="Notes Placeholder 2"/>
          <p:cNvSpPr>
            <a:spLocks noGrp="1"/>
          </p:cNvSpPr>
          <p:nvPr>
            <p:ph type="body" idx="1"/>
          </p:nvPr>
        </p:nvSpPr>
        <p:spPr/>
        <p:txBody>
          <a:bodyPr/>
          <a:lstStyle/>
          <a:p>
            <a:endParaRPr lang="en-US" dirty="0"/>
          </a:p>
        </p:txBody>
      </p:sp>
      <p:sp>
        <p:nvSpPr>
          <p:cNvPr id="1048591" name="Slide Number Placeholder 3"/>
          <p:cNvSpPr>
            <a:spLocks noGrp="1"/>
          </p:cNvSpPr>
          <p:nvPr>
            <p:ph type="sldNum" sz="quarter" idx="10"/>
          </p:nvPr>
        </p:nvSpPr>
        <p:spPr/>
        <p:txBody>
          <a:bodyPr/>
          <a:lstStyle/>
          <a:p>
            <a:fld id="{B7E151C1-C786-433F-B30F-A978DE1EC63B}"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1048582" name="Date Placeholder 27"/>
          <p:cNvSpPr>
            <a:spLocks noGrp="1"/>
          </p:cNvSpPr>
          <p:nvPr>
            <p:ph type="dt" sz="half" idx="10"/>
          </p:nvPr>
        </p:nvSpPr>
        <p:spPr/>
        <p:txBody>
          <a:bodyPr/>
          <a:lstStyle/>
          <a:p>
            <a:fld id="{A4D42932-484B-4AA2-8515-AD15F3FE0026}" type="datetimeFigureOut">
              <a:rPr lang="en-US" smtClean="0"/>
              <a:t>11/30/2020</a:t>
            </a:fld>
            <a:endParaRPr lang="en-US"/>
          </a:p>
        </p:txBody>
      </p:sp>
      <p:sp>
        <p:nvSpPr>
          <p:cNvPr id="1048583" name="Footer Placeholder 16"/>
          <p:cNvSpPr>
            <a:spLocks noGrp="1"/>
          </p:cNvSpPr>
          <p:nvPr>
            <p:ph type="ftr" sz="quarter" idx="11"/>
          </p:nvPr>
        </p:nvSpPr>
        <p:spPr/>
        <p:txBody>
          <a:bodyPr/>
          <a:lstStyle/>
          <a:p>
            <a:endParaRPr lang="en-US"/>
          </a:p>
        </p:txBody>
      </p:sp>
      <p:sp>
        <p:nvSpPr>
          <p:cNvPr id="1048584" name="Slide Number Placeholder 28"/>
          <p:cNvSpPr>
            <a:spLocks noGrp="1"/>
          </p:cNvSpPr>
          <p:nvPr>
            <p:ph type="sldNum" sz="quarter" idx="12"/>
          </p:nvPr>
        </p:nvSpPr>
        <p:spPr/>
        <p:txBody>
          <a:bodyPr/>
          <a:lstStyle/>
          <a:p>
            <a:fld id="{5A14370E-F1D7-40F2-A6C2-052F442E6203}" type="slidenum">
              <a:rPr lang="en-US" smtClean="0"/>
              <a:t>‹#›</a:t>
            </a:fld>
            <a:endParaRPr lang="en-US"/>
          </a:p>
        </p:txBody>
      </p:sp>
      <p:sp>
        <p:nvSpPr>
          <p:cNvPr id="1048585"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73" name="Title 1"/>
          <p:cNvSpPr>
            <a:spLocks noGrp="1"/>
          </p:cNvSpPr>
          <p:nvPr>
            <p:ph type="title"/>
          </p:nvPr>
        </p:nvSpPr>
        <p:spPr/>
        <p:txBody>
          <a:bodyPr/>
          <a:lstStyle/>
          <a:p>
            <a:r>
              <a:rPr kumimoji="0" lang="en-US" smtClean="0"/>
              <a:t>Click to edit Master title style</a:t>
            </a:r>
            <a:endParaRPr kumimoji="0" lang="en-US"/>
          </a:p>
        </p:txBody>
      </p:sp>
      <p:sp>
        <p:nvSpPr>
          <p:cNvPr id="1048674"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5" name="Date Placeholder 3"/>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76" name="Footer Placeholder 4"/>
          <p:cNvSpPr>
            <a:spLocks noGrp="1"/>
          </p:cNvSpPr>
          <p:nvPr>
            <p:ph type="ftr" sz="quarter" idx="11"/>
          </p:nvPr>
        </p:nvSpPr>
        <p:spPr/>
        <p:txBody>
          <a:bodyPr/>
          <a:lstStyle/>
          <a:p>
            <a:endParaRPr lang="en-US"/>
          </a:p>
        </p:txBody>
      </p:sp>
      <p:sp>
        <p:nvSpPr>
          <p:cNvPr id="1048677" name="Slide Number Placeholder 5"/>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8"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1048669"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70" name="Date Placeholder 3"/>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71" name="Footer Placeholder 4"/>
          <p:cNvSpPr>
            <a:spLocks noGrp="1"/>
          </p:cNvSpPr>
          <p:nvPr>
            <p:ph type="ftr" sz="quarter" idx="11"/>
          </p:nvPr>
        </p:nvSpPr>
        <p:spPr/>
        <p:txBody>
          <a:bodyPr/>
          <a:lstStyle/>
          <a:p>
            <a:endParaRPr lang="en-US"/>
          </a:p>
        </p:txBody>
      </p:sp>
      <p:sp>
        <p:nvSpPr>
          <p:cNvPr id="1048672" name="Slide Number Placeholder 5"/>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kumimoji="0" lang="en-US" smtClean="0"/>
              <a:t>Click to edit Master title style</a:t>
            </a:r>
            <a:endParaRPr kumimoji="0" lang="en-US"/>
          </a:p>
        </p:txBody>
      </p:sp>
      <p:sp>
        <p:nvSpPr>
          <p:cNvPr id="1048650"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51" name="Date Placeholder 3"/>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52" name="Footer Placeholder 4"/>
          <p:cNvSpPr>
            <a:spLocks noGrp="1"/>
          </p:cNvSpPr>
          <p:nvPr>
            <p:ph type="ftr" sz="quarter" idx="11"/>
          </p:nvPr>
        </p:nvSpPr>
        <p:spPr/>
        <p:txBody>
          <a:bodyPr/>
          <a:lstStyle/>
          <a:p>
            <a:endParaRPr lang="en-US"/>
          </a:p>
        </p:txBody>
      </p:sp>
      <p:sp>
        <p:nvSpPr>
          <p:cNvPr id="1048653" name="Slide Number Placeholder 5"/>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104859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1048593" name="Text Placeholder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594" name="Date Placeholder 3"/>
          <p:cNvSpPr>
            <a:spLocks noGrp="1"/>
          </p:cNvSpPr>
          <p:nvPr>
            <p:ph type="dt" sz="half" idx="10"/>
          </p:nvPr>
        </p:nvSpPr>
        <p:spPr/>
        <p:txBody>
          <a:bodyPr/>
          <a:lstStyle/>
          <a:p>
            <a:fld id="{A4D42932-484B-4AA2-8515-AD15F3FE0026}" type="datetimeFigureOut">
              <a:rPr lang="en-US" smtClean="0"/>
              <a:t>11/30/2020</a:t>
            </a:fld>
            <a:endParaRPr lang="en-US"/>
          </a:p>
        </p:txBody>
      </p:sp>
      <p:sp>
        <p:nvSpPr>
          <p:cNvPr id="1048595" name="Footer Placeholder 4"/>
          <p:cNvSpPr>
            <a:spLocks noGrp="1"/>
          </p:cNvSpPr>
          <p:nvPr>
            <p:ph type="ftr" sz="quarter" idx="11"/>
          </p:nvPr>
        </p:nvSpPr>
        <p:spPr/>
        <p:txBody>
          <a:bodyPr/>
          <a:lstStyle/>
          <a:p>
            <a:endParaRPr lang="en-US"/>
          </a:p>
        </p:txBody>
      </p:sp>
      <p:sp>
        <p:nvSpPr>
          <p:cNvPr id="1048596" name="Slide Number Placeholder 5"/>
          <p:cNvSpPr>
            <a:spLocks noGrp="1"/>
          </p:cNvSpPr>
          <p:nvPr>
            <p:ph type="sldNum" sz="quarter" idx="12"/>
          </p:nvPr>
        </p:nvSpPr>
        <p:spPr>
          <a:xfrm>
            <a:off x="7924800" y="6416675"/>
            <a:ext cx="762000" cy="365125"/>
          </a:xfrm>
        </p:spPr>
        <p:txBody>
          <a:bodyPr/>
          <a:lstStyle/>
          <a:p>
            <a:fld id="{5A14370E-F1D7-40F2-A6C2-052F442E620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kumimoji="0" lang="en-US" smtClean="0"/>
              <a:t>Click to edit Master title style</a:t>
            </a:r>
            <a:endParaRPr kumimoji="0" lang="en-US"/>
          </a:p>
        </p:txBody>
      </p:sp>
      <p:sp>
        <p:nvSpPr>
          <p:cNvPr id="104861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1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15" name="Date Placeholder 4"/>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16" name="Footer Placeholder 5"/>
          <p:cNvSpPr>
            <a:spLocks noGrp="1"/>
          </p:cNvSpPr>
          <p:nvPr>
            <p:ph type="ftr" sz="quarter" idx="11"/>
          </p:nvPr>
        </p:nvSpPr>
        <p:spPr/>
        <p:txBody>
          <a:bodyPr/>
          <a:lstStyle/>
          <a:p>
            <a:endParaRPr lang="en-US"/>
          </a:p>
        </p:txBody>
      </p:sp>
      <p:sp>
        <p:nvSpPr>
          <p:cNvPr id="1048617" name="Slide Number Placeholder 6"/>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78" name="Title 1"/>
          <p:cNvSpPr>
            <a:spLocks noGrp="1"/>
          </p:cNvSpPr>
          <p:nvPr>
            <p:ph type="title"/>
          </p:nvPr>
        </p:nvSpPr>
        <p:spPr>
          <a:xfrm>
            <a:off x="457200" y="273050"/>
            <a:ext cx="8229600" cy="1143000"/>
          </a:xfrm>
        </p:spPr>
        <p:txBody>
          <a:bodyPr anchor="ctr"/>
          <a:lstStyle/>
          <a:p>
            <a:r>
              <a:rPr kumimoji="0" lang="en-US" smtClean="0"/>
              <a:t>Click to edit Master title style</a:t>
            </a:r>
            <a:endParaRPr kumimoji="0" lang="en-US"/>
          </a:p>
        </p:txBody>
      </p:sp>
      <p:sp>
        <p:nvSpPr>
          <p:cNvPr id="1048679" name="Text Placeholder 2"/>
          <p:cNvSpPr>
            <a:spLocks noGrp="1"/>
          </p:cNvSpPr>
          <p:nvPr>
            <p:ph type="body" idx="1"/>
          </p:nvPr>
        </p:nvSpPr>
        <p:spPr>
          <a:xfrm>
            <a:off x="457200" y="1535112"/>
            <a:ext cx="4040188" cy="750887"/>
          </a:xfrm>
        </p:spPr>
        <p:txBody>
          <a:bodyPr anchor="ctr">
            <a:normAutofit fontScale="95833" lnSpcReduction="20000"/>
          </a:bodyP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80" name="Text Placeholder 3"/>
          <p:cNvSpPr>
            <a:spLocks noGrp="1"/>
          </p:cNvSpPr>
          <p:nvPr>
            <p:ph type="body" sz="half" idx="3"/>
          </p:nvPr>
        </p:nvSpPr>
        <p:spPr>
          <a:xfrm>
            <a:off x="4645025" y="1535112"/>
            <a:ext cx="4041775" cy="750887"/>
          </a:xfrm>
        </p:spPr>
        <p:txBody>
          <a:bodyPr anchor="ctr">
            <a:normAutofit fontScale="95833" lnSpcReduction="20000"/>
          </a:bodyP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681"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2"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83" name="Date Placeholder 6"/>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84" name="Footer Placeholder 7"/>
          <p:cNvSpPr>
            <a:spLocks noGrp="1"/>
          </p:cNvSpPr>
          <p:nvPr>
            <p:ph type="ftr" sz="quarter" idx="11"/>
          </p:nvPr>
        </p:nvSpPr>
        <p:spPr/>
        <p:txBody>
          <a:bodyPr/>
          <a:lstStyle/>
          <a:p>
            <a:endParaRPr lang="en-US"/>
          </a:p>
        </p:txBody>
      </p:sp>
      <p:sp>
        <p:nvSpPr>
          <p:cNvPr id="1048685" name="Slide Number Placeholder 8"/>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r>
              <a:rPr kumimoji="0" lang="en-US" smtClean="0"/>
              <a:t>Click to edit Master title style</a:t>
            </a:r>
            <a:endParaRPr kumimoji="0" lang="en-US"/>
          </a:p>
        </p:txBody>
      </p:sp>
      <p:sp>
        <p:nvSpPr>
          <p:cNvPr id="1048604" name="Date Placeholder 2"/>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05" name="Footer Placeholder 3"/>
          <p:cNvSpPr>
            <a:spLocks noGrp="1"/>
          </p:cNvSpPr>
          <p:nvPr>
            <p:ph type="ftr" sz="quarter" idx="11"/>
          </p:nvPr>
        </p:nvSpPr>
        <p:spPr/>
        <p:txBody>
          <a:bodyPr/>
          <a:lstStyle/>
          <a:p>
            <a:endParaRPr lang="en-US"/>
          </a:p>
        </p:txBody>
      </p:sp>
      <p:sp>
        <p:nvSpPr>
          <p:cNvPr id="1048606" name="Slide Number Placeholder 4"/>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09" name="Date Placeholder 1"/>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10" name="Footer Placeholder 2"/>
          <p:cNvSpPr>
            <a:spLocks noGrp="1"/>
          </p:cNvSpPr>
          <p:nvPr>
            <p:ph type="ftr" sz="quarter" idx="11"/>
          </p:nvPr>
        </p:nvSpPr>
        <p:spPr/>
        <p:txBody>
          <a:bodyPr/>
          <a:lstStyle/>
          <a:p>
            <a:endParaRPr lang="en-US"/>
          </a:p>
        </p:txBody>
      </p:sp>
      <p:sp>
        <p:nvSpPr>
          <p:cNvPr id="1048611" name="Slide Number Placeholder 3"/>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0"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1048661"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662"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63" name="Date Placeholder 4"/>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64" name="Footer Placeholder 5"/>
          <p:cNvSpPr>
            <a:spLocks noGrp="1"/>
          </p:cNvSpPr>
          <p:nvPr>
            <p:ph type="ftr" sz="quarter" idx="11"/>
          </p:nvPr>
        </p:nvSpPr>
        <p:spPr/>
        <p:txBody>
          <a:bodyPr/>
          <a:lstStyle/>
          <a:p>
            <a:endParaRPr lang="en-US"/>
          </a:p>
        </p:txBody>
      </p:sp>
      <p:sp>
        <p:nvSpPr>
          <p:cNvPr id="1048665" name="Slide Number Placeholder 6"/>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1"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1048642"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1048643"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48644" name="Date Placeholder 4"/>
          <p:cNvSpPr>
            <a:spLocks noGrp="1"/>
          </p:cNvSpPr>
          <p:nvPr>
            <p:ph type="dt" sz="half" idx="10"/>
          </p:nvPr>
        </p:nvSpPr>
        <p:spPr/>
        <p:txBody>
          <a:bodyPr/>
          <a:lstStyle/>
          <a:p>
            <a:fld id="{A4D42932-484B-4AA2-8515-AD15F3FE0026}" type="datetimeFigureOut">
              <a:rPr lang="en-US" smtClean="0"/>
              <a:t>11/30/2020</a:t>
            </a:fld>
            <a:endParaRPr lang="en-US"/>
          </a:p>
        </p:txBody>
      </p:sp>
      <p:sp>
        <p:nvSpPr>
          <p:cNvPr id="1048645" name="Footer Placeholder 5"/>
          <p:cNvSpPr>
            <a:spLocks noGrp="1"/>
          </p:cNvSpPr>
          <p:nvPr>
            <p:ph type="ftr" sz="quarter" idx="11"/>
          </p:nvPr>
        </p:nvSpPr>
        <p:spPr/>
        <p:txBody>
          <a:bodyPr/>
          <a:lstStyle/>
          <a:p>
            <a:endParaRPr lang="en-US"/>
          </a:p>
        </p:txBody>
      </p:sp>
      <p:sp>
        <p:nvSpPr>
          <p:cNvPr id="1048646" name="Slide Number Placeholder 6"/>
          <p:cNvSpPr>
            <a:spLocks noGrp="1"/>
          </p:cNvSpPr>
          <p:nvPr>
            <p:ph type="sldNum" sz="quarter" idx="12"/>
          </p:nvPr>
        </p:nvSpPr>
        <p:spPr/>
        <p:txBody>
          <a:bodyPr/>
          <a:lstStyle/>
          <a:p>
            <a:fld id="{5A14370E-F1D7-40F2-A6C2-052F442E62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048577"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78"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4D42932-484B-4AA2-8515-AD15F3FE0026}" type="datetimeFigureOut">
              <a:rPr lang="en-US" smtClean="0"/>
              <a:t>11/30/2020</a:t>
            </a:fld>
            <a:endParaRPr lang="en-US"/>
          </a:p>
        </p:txBody>
      </p:sp>
      <p:sp>
        <p:nvSpPr>
          <p:cNvPr id="1048579"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1048580"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14370E-F1D7-40F2-A6C2-052F442E620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304800" y="1371600"/>
            <a:ext cx="8229600" cy="1089178"/>
          </a:xfrm>
        </p:spPr>
        <p:txBody>
          <a:bodyPr>
            <a:normAutofit/>
          </a:bodyPr>
          <a:lstStyle/>
          <a:p>
            <a:r>
              <a:rPr lang="en-US" sz="4000" dirty="0" smtClean="0">
                <a:latin typeface="Calibri" panose="020F0502020204030204" pitchFamily="34" charset="0"/>
              </a:rPr>
              <a:t>walnut</a:t>
            </a:r>
            <a:endParaRPr lang="en-US" sz="4000" dirty="0">
              <a:latin typeface="Calibri" panose="020F0502020204030204" pitchFamily="34" charset="0"/>
            </a:endParaRPr>
          </a:p>
        </p:txBody>
      </p:sp>
      <p:sp>
        <p:nvSpPr>
          <p:cNvPr id="1048587" name="Subtitle 2"/>
          <p:cNvSpPr>
            <a:spLocks noGrp="1"/>
          </p:cNvSpPr>
          <p:nvPr>
            <p:ph type="subTitle" idx="1"/>
          </p:nvPr>
        </p:nvSpPr>
        <p:spPr>
          <a:xfrm>
            <a:off x="1371600" y="3086749"/>
            <a:ext cx="6400800" cy="1997549"/>
          </a:xfrm>
        </p:spPr>
        <p:txBody>
          <a:bodyPr>
            <a:normAutofit fontScale="93929"/>
          </a:bodyPr>
          <a:lstStyle/>
          <a:p>
            <a:r>
              <a:rPr lang="en-US" dirty="0" smtClean="0"/>
              <a:t>COA, UOS</a:t>
            </a:r>
            <a:endParaRPr lang="en-US" dirty="0"/>
          </a:p>
        </p:txBody>
      </p:sp>
      <p:sp>
        <p:nvSpPr>
          <p:cNvPr id="1048588" name="TextBox 1048587"/>
          <p:cNvSpPr txBox="1"/>
          <p:nvPr/>
        </p:nvSpPr>
        <p:spPr>
          <a:xfrm>
            <a:off x="2571999" y="3173730"/>
            <a:ext cx="4000000" cy="510540"/>
          </a:xfrm>
          <a:prstGeom prst="rect">
            <a:avLst/>
          </a:prstGeom>
        </p:spPr>
        <p:txBody>
          <a:bodyPr wrap="square" rtlCol="0">
            <a:spAutoFit/>
          </a:bodyPr>
          <a:lstStyle/>
          <a:p>
            <a:endParaRPr lang="en-US"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Propagation</a:t>
            </a:r>
          </a:p>
        </p:txBody>
      </p:sp>
      <p:sp>
        <p:nvSpPr>
          <p:cNvPr id="1048626" name="Content Placeholder 2"/>
          <p:cNvSpPr>
            <a:spLocks noGrp="1"/>
          </p:cNvSpPr>
          <p:nvPr>
            <p:ph sz="half" idx="4294967295"/>
          </p:nvPr>
        </p:nvSpPr>
        <p:spPr>
          <a:xfrm>
            <a:off x="0" y="1417955"/>
            <a:ext cx="8228330" cy="4708525"/>
          </a:xfrm>
        </p:spPr>
        <p:txBody>
          <a:bodyPr/>
          <a:lstStyle/>
          <a:p>
            <a:pPr>
              <a:buFont typeface="Wingdings" panose="05000000000000000000" charset="0"/>
              <a:buChar char="o"/>
            </a:pPr>
            <a:r>
              <a:rPr lang="en-US" sz="2000">
                <a:latin typeface="Calibri" panose="020F0502020204030204" pitchFamily="34" charset="0"/>
                <a:cs typeface="Calibri" panose="020F0502020204030204" pitchFamily="34" charset="0"/>
              </a:rPr>
              <a:t>Sexual and Asexual.</a:t>
            </a:r>
          </a:p>
          <a:p>
            <a:pPr>
              <a:buFont typeface="Wingdings" panose="05000000000000000000" charset="0"/>
              <a:buChar char="o"/>
            </a:pPr>
            <a:r>
              <a:rPr lang="en-US" sz="2000">
                <a:latin typeface="Calibri" panose="020F0502020204030204" pitchFamily="34" charset="0"/>
                <a:cs typeface="Calibri" panose="020F0502020204030204" pitchFamily="34" charset="0"/>
              </a:rPr>
              <a:t>Sexual :</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    Through seeds.</a:t>
            </a:r>
          </a:p>
          <a:p>
            <a:pPr>
              <a:buFont typeface="Wingdings" panose="05000000000000000000" charset="0"/>
              <a:buChar char="o"/>
            </a:pPr>
            <a:r>
              <a:rPr lang="en-US" sz="2000">
                <a:latin typeface="Calibri" panose="020F0502020204030204" pitchFamily="34" charset="0"/>
                <a:cs typeface="Calibri" panose="020F0502020204030204" pitchFamily="34" charset="0"/>
              </a:rPr>
              <a:t>Asexual :</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     Micropropagation, Budding, Grafting, Cutting.</a:t>
            </a:r>
          </a:p>
          <a:p>
            <a:pPr marL="585470" lvl="1" indent="0">
              <a:buFont typeface="Arial" panose="020B0604020202020204" pitchFamily="34" charset="0"/>
              <a:buNone/>
            </a:pPr>
            <a:r>
              <a:rPr lang="en-US" sz="2000">
                <a:latin typeface="Calibri" panose="020F0502020204030204" pitchFamily="34" charset="0"/>
                <a:cs typeface="Calibri" panose="020F0502020204030204" pitchFamily="34" charset="0"/>
              </a:rPr>
              <a:t>Whip and tongue grafting is the most common graft to propagate   Collect scion wood from dormant trees between December and  February from the basal portions of the previous season's growth with well-developed buds. Place collected scion wood in moist wood shavings or a plastic bag and refrigerate.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Content Placeholder 4"/>
          <p:cNvPicPr>
            <a:picLocks noGrp="1" noChangeAspect="1"/>
          </p:cNvPicPr>
          <p:nvPr>
            <p:ph sz="half" idx="4294967295"/>
          </p:nvPr>
        </p:nvPicPr>
        <p:blipFill>
          <a:blip r:embed="rId2"/>
          <a:stretch>
            <a:fillRect/>
          </a:stretch>
        </p:blipFill>
        <p:spPr>
          <a:xfrm>
            <a:off x="300355" y="1470025"/>
            <a:ext cx="8138795" cy="41173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Fertilizer Application</a:t>
            </a:r>
          </a:p>
        </p:txBody>
      </p:sp>
      <p:sp>
        <p:nvSpPr>
          <p:cNvPr id="1048628" name="Content Placeholder 2"/>
          <p:cNvSpPr>
            <a:spLocks noGrp="1"/>
          </p:cNvSpPr>
          <p:nvPr>
            <p:ph sz="half" idx="4294967295"/>
          </p:nvPr>
        </p:nvSpPr>
        <p:spPr>
          <a:xfrm>
            <a:off x="576580" y="1600200"/>
            <a:ext cx="8567420" cy="4526280"/>
          </a:xfrm>
        </p:spPr>
        <p:txBody>
          <a:bodyPr>
            <a:normAutofit/>
          </a:bodyPr>
          <a:lstStyle/>
          <a:p>
            <a:pPr marL="457200" indent="-457200">
              <a:spcAft>
                <a:spcPts val="2000"/>
              </a:spcAft>
              <a:buFont typeface="Arial" panose="020B0604020202020204" pitchFamily="34" charset="0"/>
              <a:buChar char="•"/>
            </a:pPr>
            <a:r>
              <a:rPr sz="2000" smtClean="0">
                <a:latin typeface="Calibri" panose="020F0502020204030204" pitchFamily="34" charset="0"/>
                <a:cs typeface="Calibri" panose="020F0502020204030204" pitchFamily="34" charset="0"/>
                <a:sym typeface="+mn-ea"/>
              </a:rPr>
              <a:t>Usu</a:t>
            </a:r>
            <a:r>
              <a:rPr lang="en-US" sz="2000" smtClean="0">
                <a:latin typeface="Calibri" panose="020F0502020204030204" pitchFamily="34" charset="0"/>
                <a:cs typeface="Calibri" panose="020F0502020204030204" pitchFamily="34" charset="0"/>
                <a:sym typeface="+mn-ea"/>
              </a:rPr>
              <a:t>a</a:t>
            </a:r>
            <a:r>
              <a:rPr sz="2000" smtClean="0">
                <a:latin typeface="Calibri" panose="020F0502020204030204" pitchFamily="34" charset="0"/>
                <a:cs typeface="Calibri" panose="020F0502020204030204" pitchFamily="34" charset="0"/>
                <a:sym typeface="+mn-ea"/>
              </a:rPr>
              <a:t>lly fertilizer is not done but it is good to apply NPK</a:t>
            </a:r>
            <a:r>
              <a:rPr lang="en-US" sz="2000" smtClean="0">
                <a:latin typeface="Calibri" panose="020F0502020204030204" pitchFamily="34" charset="0"/>
                <a:cs typeface="Calibri" panose="020F0502020204030204" pitchFamily="34" charset="0"/>
                <a:sym typeface="+mn-ea"/>
              </a:rPr>
              <a:t>.</a:t>
            </a:r>
          </a:p>
          <a:p>
            <a:pPr marL="457200" indent="-457200">
              <a:spcAft>
                <a:spcPts val="2000"/>
              </a:spcAft>
              <a:buFont typeface="Arial" panose="020B0604020202020204" pitchFamily="34" charset="0"/>
              <a:buChar char="•"/>
            </a:pPr>
            <a:r>
              <a:rPr sz="2000" smtClean="0">
                <a:latin typeface="Calibri" panose="020F0502020204030204" pitchFamily="34" charset="0"/>
                <a:cs typeface="Calibri" panose="020F0502020204030204" pitchFamily="34" charset="0"/>
                <a:sym typeface="+mn-ea"/>
              </a:rPr>
              <a:t>Apply 25-50 kg FYM for non- bearing trees and 50-100kg FYM for bearing trees</a:t>
            </a:r>
            <a:r>
              <a:rPr lang="en-US" sz="2000" smtClean="0">
                <a:latin typeface="Calibri" panose="020F0502020204030204" pitchFamily="34" charset="0"/>
                <a:cs typeface="Calibri" panose="020F0502020204030204" pitchFamily="34" charset="0"/>
                <a:sym typeface="+mn-ea"/>
              </a:rPr>
              <a:t>.</a:t>
            </a:r>
            <a:endParaRPr sz="2000" smtClean="0">
              <a:solidFill>
                <a:schemeClr val="tx1"/>
              </a:solidFill>
              <a:latin typeface="Calibri" panose="020F0502020204030204" pitchFamily="34" charset="0"/>
              <a:cs typeface="Calibri" panose="020F0502020204030204" pitchFamily="34" charset="0"/>
            </a:endParaRPr>
          </a:p>
          <a:p>
            <a:pPr marL="457200" indent="-457200">
              <a:spcAft>
                <a:spcPts val="2000"/>
              </a:spcAft>
              <a:buFont typeface="Arial" panose="020B0604020202020204" pitchFamily="34" charset="0"/>
              <a:buChar char="•"/>
            </a:pPr>
            <a:r>
              <a:rPr sz="2000" smtClean="0">
                <a:latin typeface="Calibri" panose="020F0502020204030204" pitchFamily="34" charset="0"/>
                <a:cs typeface="Calibri" panose="020F0502020204030204" pitchFamily="34" charset="0"/>
                <a:sym typeface="+mn-ea"/>
              </a:rPr>
              <a:t>NPK 400-200-200 g per bearing  tree</a:t>
            </a:r>
            <a:r>
              <a:rPr lang="en-US" sz="2000" smtClean="0">
                <a:latin typeface="Calibri" panose="020F0502020204030204" pitchFamily="34" charset="0"/>
                <a:cs typeface="Calibri" panose="020F0502020204030204" pitchFamily="34" charset="0"/>
                <a:sym typeface="+mn-ea"/>
              </a:rPr>
              <a:t>.</a:t>
            </a:r>
          </a:p>
          <a:p>
            <a:pPr marL="457200" indent="-457200">
              <a:spcAft>
                <a:spcPts val="2000"/>
              </a:spcAft>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Sometimes Phosphorus and Potassiun are used.</a:t>
            </a:r>
          </a:p>
          <a:p>
            <a:pPr marL="457200" indent="-457200">
              <a:spcAft>
                <a:spcPts val="2000"/>
              </a:spcAft>
              <a:buFont typeface="Arial" panose="020B0604020202020204" pitchFamily="34" charset="0"/>
              <a:buChar char="•"/>
            </a:pPr>
            <a:r>
              <a:rPr lang="en-US" sz="2000">
                <a:latin typeface="Calibri" panose="020F0502020204030204" pitchFamily="34" charset="0"/>
                <a:cs typeface="Calibri" panose="020F0502020204030204" pitchFamily="34" charset="0"/>
              </a:rPr>
              <a:t>The trees must be watered after soil fertilization is done.</a:t>
            </a:r>
          </a:p>
          <a:p>
            <a:pPr marL="457200" indent="-457200">
              <a:spcAft>
                <a:spcPts val="2000"/>
              </a:spcAft>
              <a:buFont typeface="Arial" panose="020B0604020202020204" pitchFamily="34" charset="0"/>
              <a:buChar char="•"/>
            </a:pPr>
            <a:r>
              <a:rPr lang="en-US" sz="2000">
                <a:latin typeface="Calibri" panose="020F0502020204030204" pitchFamily="34" charset="0"/>
                <a:cs typeface="Calibri" panose="020F0502020204030204" pitchFamily="34" charset="0"/>
              </a:rPr>
              <a:t>Excellent fertilization of mature walnut trees can be managed by adding manure.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Irrigation</a:t>
            </a:r>
          </a:p>
        </p:txBody>
      </p:sp>
      <p:sp>
        <p:nvSpPr>
          <p:cNvPr id="1048630" name="Content Placeholder 2"/>
          <p:cNvSpPr>
            <a:spLocks noGrp="1"/>
          </p:cNvSpPr>
          <p:nvPr>
            <p:ph sz="half" idx="4294967295"/>
          </p:nvPr>
        </p:nvSpPr>
        <p:spPr>
          <a:xfrm>
            <a:off x="619760" y="1417955"/>
            <a:ext cx="8524240" cy="4708525"/>
          </a:xfrm>
        </p:spPr>
        <p:txBody>
          <a:bodyPr/>
          <a:lstStyle/>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B</a:t>
            </a:r>
            <a:r>
              <a:rPr sz="2000" smtClean="0">
                <a:latin typeface="Calibri" panose="020F0502020204030204" pitchFamily="34" charset="0"/>
                <a:cs typeface="Calibri" panose="020F0502020204030204" pitchFamily="34" charset="0"/>
                <a:sym typeface="+mn-ea"/>
              </a:rPr>
              <a:t>asically walnut tree </a:t>
            </a:r>
            <a:r>
              <a:rPr lang="en-US" sz="2000" smtClean="0">
                <a:latin typeface="Calibri" panose="020F0502020204030204" pitchFamily="34" charset="0"/>
                <a:cs typeface="Calibri" panose="020F0502020204030204" pitchFamily="34" charset="0"/>
                <a:sym typeface="+mn-ea"/>
              </a:rPr>
              <a:t>is</a:t>
            </a:r>
            <a:r>
              <a:rPr sz="2000" smtClean="0">
                <a:latin typeface="Calibri" panose="020F0502020204030204" pitchFamily="34" charset="0"/>
                <a:cs typeface="Calibri" panose="020F0502020204030204" pitchFamily="34" charset="0"/>
                <a:sym typeface="+mn-ea"/>
              </a:rPr>
              <a:t> grown under rainfed condition</a:t>
            </a:r>
            <a:r>
              <a:rPr lang="en-US" sz="2000" smtClean="0">
                <a:latin typeface="Calibri" panose="020F0502020204030204" pitchFamily="34" charset="0"/>
                <a:cs typeface="Calibri" panose="020F0502020204030204" pitchFamily="34" charset="0"/>
                <a:sym typeface="+mn-ea"/>
              </a:rPr>
              <a:t>.</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L</a:t>
            </a:r>
            <a:r>
              <a:rPr sz="2000" smtClean="0">
                <a:latin typeface="Calibri" panose="020F0502020204030204" pitchFamily="34" charset="0"/>
                <a:cs typeface="Calibri" panose="020F0502020204030204" pitchFamily="34" charset="0"/>
                <a:sym typeface="+mn-ea"/>
              </a:rPr>
              <a:t>ow water supply to the tree result in slow growth reduces yield and</a:t>
            </a:r>
          </a:p>
          <a:p>
            <a:pPr marL="137160" indent="0">
              <a:buNone/>
            </a:pPr>
            <a:r>
              <a:rPr sz="2000" smtClean="0">
                <a:latin typeface="Calibri" panose="020F0502020204030204" pitchFamily="34" charset="0"/>
                <a:cs typeface="Calibri" panose="020F0502020204030204" pitchFamily="34" charset="0"/>
                <a:sym typeface="+mn-ea"/>
              </a:rPr>
              <a:t>       low nut quality</a:t>
            </a:r>
            <a:r>
              <a:rPr lang="en-US" sz="2000" smtClean="0">
                <a:latin typeface="Calibri" panose="020F0502020204030204" pitchFamily="34" charset="0"/>
                <a:cs typeface="Calibri" panose="020F0502020204030204" pitchFamily="34" charset="0"/>
                <a:sym typeface="+mn-ea"/>
              </a:rPr>
              <a:t>.</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smtClean="0">
                <a:latin typeface="Calibri" panose="020F0502020204030204" pitchFamily="34" charset="0"/>
                <a:cs typeface="Calibri" panose="020F0502020204030204" pitchFamily="34" charset="0"/>
                <a:sym typeface="+mn-ea"/>
              </a:rPr>
              <a:t>M</a:t>
            </a:r>
            <a:r>
              <a:rPr sz="2000" smtClean="0">
                <a:latin typeface="Calibri" panose="020F0502020204030204" pitchFamily="34" charset="0"/>
                <a:cs typeface="Calibri" panose="020F0502020204030204" pitchFamily="34" charset="0"/>
                <a:sym typeface="+mn-ea"/>
              </a:rPr>
              <a:t>ore irrigation is ne</a:t>
            </a:r>
            <a:r>
              <a:rPr lang="en-US" sz="2000" smtClean="0">
                <a:latin typeface="Calibri" panose="020F0502020204030204" pitchFamily="34" charset="0"/>
                <a:cs typeface="Calibri" panose="020F0502020204030204" pitchFamily="34" charset="0"/>
                <a:sym typeface="+mn-ea"/>
              </a:rPr>
              <a:t>ed</a:t>
            </a:r>
            <a:r>
              <a:rPr sz="2000" smtClean="0">
                <a:latin typeface="Calibri" panose="020F0502020204030204" pitchFamily="34" charset="0"/>
                <a:cs typeface="Calibri" panose="020F0502020204030204" pitchFamily="34" charset="0"/>
                <a:sym typeface="+mn-ea"/>
              </a:rPr>
              <a:t>ed at during fruit setting and development stages</a:t>
            </a:r>
            <a:r>
              <a:rPr lang="en-US" sz="2000" smtClean="0">
                <a:latin typeface="Calibri" panose="020F0502020204030204" pitchFamily="34" charset="0"/>
                <a:cs typeface="Calibri" panose="020F0502020204030204" pitchFamily="34" charset="0"/>
                <a:sym typeface="+mn-ea"/>
              </a:rPr>
              <a:t>.</a:t>
            </a:r>
          </a:p>
          <a:p>
            <a:pPr>
              <a:buFont typeface="Arial" panose="020B0604020202020204" pitchFamily="34" charset="0"/>
              <a:buChar char="•"/>
            </a:pPr>
            <a:r>
              <a:rPr lang="en-US" sz="2000" smtClean="0">
                <a:latin typeface="Calibri" panose="020F0502020204030204" pitchFamily="34" charset="0"/>
                <a:cs typeface="Calibri" panose="020F0502020204030204" pitchFamily="34" charset="0"/>
              </a:rPr>
              <a:t>Walnut trees need more than </a:t>
            </a:r>
            <a:r>
              <a:rPr sz="2000" smtClean="0">
                <a:latin typeface="Calibri" panose="020F0502020204030204" pitchFamily="34" charset="0"/>
                <a:cs typeface="Calibri" panose="020F0502020204030204" pitchFamily="34" charset="0"/>
              </a:rPr>
              <a:t>50% of the annual water supply during summer (June, July and August)</a:t>
            </a:r>
            <a:r>
              <a:rPr lang="en-US" sz="2000" smtClean="0">
                <a:latin typeface="Calibri" panose="020F0502020204030204" pitchFamily="34" charset="0"/>
                <a:cs typeface="Calibri" panose="020F0502020204030204" pitchFamily="34" charset="0"/>
              </a:rPr>
              <a:t>.</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B</a:t>
            </a:r>
            <a:r>
              <a:rPr sz="2000" smtClean="0">
                <a:latin typeface="Calibri" panose="020F0502020204030204" pitchFamily="34" charset="0"/>
                <a:cs typeface="Calibri" panose="020F0502020204030204" pitchFamily="34" charset="0"/>
                <a:sym typeface="+mn-ea"/>
              </a:rPr>
              <a:t>ut excessive supply of water causes root and crown disease</a:t>
            </a:r>
            <a:r>
              <a:rPr lang="en-US" sz="2000" smtClean="0">
                <a:latin typeface="Calibri" panose="020F0502020204030204" pitchFamily="34" charset="0"/>
                <a:cs typeface="Calibri" panose="020F0502020204030204" pitchFamily="34" charset="0"/>
                <a:sym typeface="+mn-ea"/>
              </a:rPr>
              <a: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Training and Pruning</a:t>
            </a:r>
          </a:p>
        </p:txBody>
      </p:sp>
      <p:sp>
        <p:nvSpPr>
          <p:cNvPr id="1048632" name="Content Placeholder 2"/>
          <p:cNvSpPr>
            <a:spLocks noGrp="1"/>
          </p:cNvSpPr>
          <p:nvPr>
            <p:ph sz="half" idx="4294967295"/>
          </p:nvPr>
        </p:nvSpPr>
        <p:spPr>
          <a:xfrm>
            <a:off x="745490" y="1260475"/>
            <a:ext cx="8195310" cy="4708525"/>
          </a:xfrm>
        </p:spPr>
        <p:txBody>
          <a:bodyPr/>
          <a:lstStyle/>
          <a:p>
            <a:pPr marL="0" indent="0">
              <a:lnSpc>
                <a:spcPts val="3600"/>
              </a:lnSpc>
              <a:spcAft>
                <a:spcPts val="0"/>
              </a:spcAft>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    T</a:t>
            </a:r>
            <a:r>
              <a:rPr sz="2000" smtClean="0">
                <a:latin typeface="Calibri" panose="020F0502020204030204" pitchFamily="34" charset="0"/>
                <a:cs typeface="Calibri" panose="020F0502020204030204" pitchFamily="34" charset="0"/>
                <a:sym typeface="+mn-ea"/>
              </a:rPr>
              <a:t>raining is done to a centeral leader or modified leader</a:t>
            </a:r>
            <a:r>
              <a:rPr lang="en-US" sz="2000" smtClean="0">
                <a:latin typeface="Calibri" panose="020F0502020204030204" pitchFamily="34" charset="0"/>
                <a:cs typeface="Calibri" panose="020F0502020204030204" pitchFamily="34" charset="0"/>
                <a:sym typeface="+mn-ea"/>
              </a:rPr>
              <a:t>.</a:t>
            </a:r>
            <a:endParaRPr sz="2000" smtClean="0">
              <a:latin typeface="Calibri" panose="020F0502020204030204" pitchFamily="34" charset="0"/>
              <a:cs typeface="Calibri" panose="020F0502020204030204" pitchFamily="34" charset="0"/>
            </a:endParaRPr>
          </a:p>
          <a:p>
            <a:pPr marL="0" indent="0">
              <a:lnSpc>
                <a:spcPts val="3600"/>
              </a:lnSpc>
              <a:spcAft>
                <a:spcPts val="0"/>
              </a:spcAft>
              <a:buFont typeface="Arial" panose="020B0604020202020204" pitchFamily="34" charset="0"/>
              <a:buChar char="•"/>
            </a:pPr>
            <a:r>
              <a:rPr sz="2000" smtClean="0">
                <a:latin typeface="Calibri" panose="020F0502020204030204" pitchFamily="34" charset="0"/>
                <a:cs typeface="Calibri" panose="020F0502020204030204" pitchFamily="34" charset="0"/>
                <a:sym typeface="+mn-ea"/>
              </a:rPr>
              <a:t>    </a:t>
            </a:r>
            <a:r>
              <a:rPr lang="en-US" sz="2000" smtClean="0">
                <a:latin typeface="Calibri" panose="020F0502020204030204" pitchFamily="34" charset="0"/>
                <a:cs typeface="Calibri" panose="020F0502020204030204" pitchFamily="34" charset="0"/>
                <a:sym typeface="+mn-ea"/>
              </a:rPr>
              <a:t>V</a:t>
            </a:r>
            <a:r>
              <a:rPr sz="2000" smtClean="0">
                <a:latin typeface="Calibri" panose="020F0502020204030204" pitchFamily="34" charset="0"/>
                <a:cs typeface="Calibri" panose="020F0502020204030204" pitchFamily="34" charset="0"/>
                <a:sym typeface="+mn-ea"/>
              </a:rPr>
              <a:t>ery little  annual pruning is done expect removing weak </a:t>
            </a:r>
            <a:r>
              <a:rPr lang="en-US" sz="2000" smtClean="0">
                <a:latin typeface="Calibri" panose="020F0502020204030204" pitchFamily="34" charset="0"/>
                <a:cs typeface="Calibri" panose="020F0502020204030204" pitchFamily="34" charset="0"/>
                <a:sym typeface="+mn-ea"/>
              </a:rPr>
              <a:t>branches.</a:t>
            </a:r>
            <a:r>
              <a:rPr sz="2000" smtClean="0">
                <a:latin typeface="Calibri" panose="020F0502020204030204" pitchFamily="34" charset="0"/>
                <a:cs typeface="Calibri" panose="020F0502020204030204" pitchFamily="34" charset="0"/>
                <a:sym typeface="+mn-ea"/>
              </a:rPr>
              <a:t> </a:t>
            </a:r>
            <a:endParaRPr sz="2000" smtClean="0">
              <a:latin typeface="Calibri" panose="020F0502020204030204" pitchFamily="34" charset="0"/>
              <a:cs typeface="Calibri" panose="020F0502020204030204" pitchFamily="34" charset="0"/>
            </a:endParaRPr>
          </a:p>
          <a:p>
            <a:pPr marL="0" indent="0">
              <a:lnSpc>
                <a:spcPts val="3600"/>
              </a:lnSpc>
              <a:spcAft>
                <a:spcPts val="0"/>
              </a:spcAft>
              <a:buFont typeface="Arial" panose="020B0604020202020204" pitchFamily="34" charset="0"/>
              <a:buChar char="•"/>
            </a:pPr>
            <a:r>
              <a:rPr sz="2000" smtClean="0">
                <a:latin typeface="Calibri" panose="020F0502020204030204" pitchFamily="34" charset="0"/>
                <a:cs typeface="Calibri" panose="020F0502020204030204" pitchFamily="34" charset="0"/>
                <a:sym typeface="+mn-ea"/>
              </a:rPr>
              <a:t>    Some thinin</a:t>
            </a:r>
            <a:r>
              <a:rPr lang="en-US" sz="2000" smtClean="0">
                <a:latin typeface="Calibri" panose="020F0502020204030204" pitchFamily="34" charset="0"/>
                <a:cs typeface="Calibri" panose="020F0502020204030204" pitchFamily="34" charset="0"/>
                <a:sym typeface="+mn-ea"/>
              </a:rPr>
              <a:t>g</a:t>
            </a:r>
            <a:r>
              <a:rPr lang="en-US" sz="2000" dirty="0" smtClean="0">
                <a:latin typeface="Calibri" panose="020F0502020204030204" pitchFamily="34" charset="0"/>
                <a:cs typeface="Calibri" panose="020F0502020204030204" pitchFamily="34" charset="0"/>
                <a:sym typeface="+mn-ea"/>
              </a:rPr>
              <a:t>–</a:t>
            </a:r>
            <a:r>
              <a:rPr sz="2000" smtClean="0">
                <a:latin typeface="Calibri" panose="020F0502020204030204" pitchFamily="34" charset="0"/>
                <a:cs typeface="Calibri" panose="020F0502020204030204" pitchFamily="34" charset="0"/>
                <a:sym typeface="+mn-ea"/>
              </a:rPr>
              <a:t>out pruning is us</a:t>
            </a:r>
            <a:r>
              <a:rPr lang="en-US" sz="2000" smtClean="0">
                <a:latin typeface="Calibri" panose="020F0502020204030204" pitchFamily="34" charset="0"/>
                <a:cs typeface="Calibri" panose="020F0502020204030204" pitchFamily="34" charset="0"/>
                <a:sym typeface="+mn-ea"/>
              </a:rPr>
              <a:t>ua</a:t>
            </a:r>
            <a:r>
              <a:rPr sz="2000" smtClean="0">
                <a:latin typeface="Calibri" panose="020F0502020204030204" pitchFamily="34" charset="0"/>
                <a:cs typeface="Calibri" panose="020F0502020204030204" pitchFamily="34" charset="0"/>
                <a:sym typeface="+mn-ea"/>
              </a:rPr>
              <a:t>lly done in the heavy bearing cultivars</a:t>
            </a:r>
            <a:r>
              <a:rPr lang="en-US" sz="2000" smtClean="0">
                <a:latin typeface="Calibri" panose="020F0502020204030204" pitchFamily="34" charset="0"/>
                <a:cs typeface="Calibri" panose="020F0502020204030204" pitchFamily="34" charset="0"/>
                <a:sym typeface="+mn-ea"/>
              </a:rPr>
              <a:t>.</a:t>
            </a:r>
          </a:p>
          <a:p>
            <a:pPr marL="0" indent="0">
              <a:lnSpc>
                <a:spcPts val="3600"/>
              </a:lnSpc>
              <a:spcAft>
                <a:spcPts val="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    Training young walnut trees occurs in first 1-6 years in the life of orchard.</a:t>
            </a:r>
            <a:endParaRPr lang="en-US" sz="2000">
              <a:latin typeface="Calibri" panose="020F0502020204030204" pitchFamily="34" charset="0"/>
              <a:cs typeface="Calibri" panose="020F0502020204030204" pitchFamily="34" charset="0"/>
            </a:endParaRPr>
          </a:p>
        </p:txBody>
      </p:sp>
      <p:pic>
        <p:nvPicPr>
          <p:cNvPr id="2097159" name="Content Placeholder 4"/>
          <p:cNvPicPr>
            <a:picLocks noGrp="1" noChangeAspect="1"/>
          </p:cNvPicPr>
          <p:nvPr>
            <p:ph sz="half" idx="4294967295"/>
          </p:nvPr>
        </p:nvPicPr>
        <p:blipFill>
          <a:blip r:embed="rId2"/>
          <a:stretch>
            <a:fillRect/>
          </a:stretch>
        </p:blipFill>
        <p:spPr>
          <a:xfrm>
            <a:off x="5228590" y="4201795"/>
            <a:ext cx="3672840" cy="21107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Mulching</a:t>
            </a:r>
          </a:p>
        </p:txBody>
      </p:sp>
      <p:sp>
        <p:nvSpPr>
          <p:cNvPr id="1048634" name="Content Placeholder 2"/>
          <p:cNvSpPr>
            <a:spLocks noGrp="1"/>
          </p:cNvSpPr>
          <p:nvPr>
            <p:ph sz="half" idx="4294967295"/>
          </p:nvPr>
        </p:nvSpPr>
        <p:spPr>
          <a:xfrm>
            <a:off x="619760" y="1417955"/>
            <a:ext cx="8524240" cy="4708525"/>
          </a:xfrm>
        </p:spPr>
        <p:txBody>
          <a:bodyPr/>
          <a:lstStyle/>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M</a:t>
            </a:r>
            <a:r>
              <a:rPr sz="2000" smtClean="0">
                <a:latin typeface="Calibri" panose="020F0502020204030204" pitchFamily="34" charset="0"/>
                <a:cs typeface="Calibri" panose="020F0502020204030204" pitchFamily="34" charset="0"/>
                <a:sym typeface="+mn-ea"/>
              </a:rPr>
              <a:t>ulching is essential in walnut orchard when the </a:t>
            </a:r>
            <a:r>
              <a:rPr lang="en-US" sz="2000" smtClean="0">
                <a:latin typeface="Calibri" panose="020F0502020204030204" pitchFamily="34" charset="0"/>
                <a:cs typeface="Calibri" panose="020F0502020204030204" pitchFamily="34" charset="0"/>
                <a:sym typeface="+mn-ea"/>
              </a:rPr>
              <a:t>P</a:t>
            </a:r>
            <a:r>
              <a:rPr sz="2000" smtClean="0">
                <a:latin typeface="Calibri" panose="020F0502020204030204" pitchFamily="34" charset="0"/>
                <a:cs typeface="Calibri" panose="020F0502020204030204" pitchFamily="34" charset="0"/>
                <a:sym typeface="+mn-ea"/>
              </a:rPr>
              <a:t>lants are younger</a:t>
            </a:r>
            <a:r>
              <a:rPr lang="en-US" sz="2000" smtClean="0">
                <a:latin typeface="Calibri" panose="020F0502020204030204" pitchFamily="34" charset="0"/>
                <a:cs typeface="Calibri" panose="020F0502020204030204" pitchFamily="34" charset="0"/>
                <a:sym typeface="+mn-ea"/>
              </a:rPr>
              <a:t>.</a:t>
            </a:r>
            <a:r>
              <a:rPr sz="2000" smtClean="0">
                <a:latin typeface="Calibri" panose="020F0502020204030204" pitchFamily="34" charset="0"/>
                <a:cs typeface="Calibri" panose="020F0502020204030204" pitchFamily="34" charset="0"/>
                <a:sym typeface="+mn-ea"/>
              </a:rPr>
              <a:t> </a:t>
            </a:r>
            <a:endParaRPr sz="2000" smtClean="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smtClean="0">
                <a:latin typeface="Calibri" panose="020F0502020204030204" pitchFamily="34" charset="0"/>
                <a:cs typeface="Calibri" panose="020F0502020204030204" pitchFamily="34" charset="0"/>
                <a:sym typeface="+mn-ea"/>
              </a:rPr>
              <a:t>I</a:t>
            </a:r>
            <a:r>
              <a:rPr sz="2000" smtClean="0">
                <a:latin typeface="Calibri" panose="020F0502020204030204" pitchFamily="34" charset="0"/>
                <a:cs typeface="Calibri" panose="020F0502020204030204" pitchFamily="34" charset="0"/>
                <a:sym typeface="+mn-ea"/>
              </a:rPr>
              <a:t>t also import</a:t>
            </a:r>
            <a:r>
              <a:rPr lang="en-US" sz="2000" dirty="0" smtClean="0">
                <a:latin typeface="Calibri" panose="020F0502020204030204" pitchFamily="34" charset="0"/>
                <a:cs typeface="Calibri" panose="020F0502020204030204" pitchFamily="34" charset="0"/>
                <a:sym typeface="+mn-ea"/>
              </a:rPr>
              <a:t>a</a:t>
            </a:r>
            <a:r>
              <a:rPr sz="2000" smtClean="0">
                <a:latin typeface="Calibri" panose="020F0502020204030204" pitchFamily="34" charset="0"/>
                <a:cs typeface="Calibri" panose="020F0502020204030204" pitchFamily="34" charset="0"/>
                <a:sym typeface="+mn-ea"/>
              </a:rPr>
              <a:t>nt in after fertilizer is applied to older trees</a:t>
            </a:r>
            <a:r>
              <a:rPr lang="en-US" sz="2000" smtClean="0">
                <a:latin typeface="Calibri" panose="020F0502020204030204" pitchFamily="34" charset="0"/>
                <a:cs typeface="Calibri" panose="020F0502020204030204" pitchFamily="34" charset="0"/>
                <a:sym typeface="+mn-ea"/>
              </a:rPr>
              <a:t>.</a:t>
            </a:r>
            <a:endParaRPr sz="2000" smtClean="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M</a:t>
            </a:r>
            <a:r>
              <a:rPr sz="2000" smtClean="0">
                <a:latin typeface="Calibri" panose="020F0502020204030204" pitchFamily="34" charset="0"/>
                <a:cs typeface="Calibri" panose="020F0502020204030204" pitchFamily="34" charset="0"/>
                <a:sym typeface="+mn-ea"/>
              </a:rPr>
              <a:t>ulching material around the plant or tree to help conserve soil moistur</a:t>
            </a:r>
            <a:r>
              <a:rPr lang="en-US" sz="2000" smtClean="0">
                <a:latin typeface="Calibri" panose="020F0502020204030204" pitchFamily="34" charset="0"/>
                <a:cs typeface="Calibri" panose="020F0502020204030204" pitchFamily="34" charset="0"/>
                <a:sym typeface="+mn-ea"/>
              </a:rPr>
              <a:t>e, </a:t>
            </a:r>
            <a:r>
              <a:rPr sz="2000" smtClean="0">
                <a:latin typeface="Calibri" panose="020F0502020204030204" pitchFamily="34" charset="0"/>
                <a:cs typeface="Calibri" panose="020F0502020204030204" pitchFamily="34" charset="0"/>
                <a:sym typeface="+mn-ea"/>
              </a:rPr>
              <a:t>regulated soil temp</a:t>
            </a:r>
            <a:r>
              <a:rPr lang="en-US" sz="2000" smtClean="0">
                <a:latin typeface="Calibri" panose="020F0502020204030204" pitchFamily="34" charset="0"/>
                <a:cs typeface="Calibri" panose="020F0502020204030204" pitchFamily="34" charset="0"/>
                <a:sym typeface="+mn-ea"/>
              </a:rPr>
              <a:t>e</a:t>
            </a:r>
            <a:r>
              <a:rPr sz="2000" smtClean="0">
                <a:latin typeface="Calibri" panose="020F0502020204030204" pitchFamily="34" charset="0"/>
                <a:cs typeface="Calibri" panose="020F0502020204030204" pitchFamily="34" charset="0"/>
                <a:sym typeface="+mn-ea"/>
              </a:rPr>
              <a:t>rature</a:t>
            </a:r>
            <a:r>
              <a:rPr lang="en-US" sz="2000" smtClean="0">
                <a:latin typeface="Calibri" panose="020F0502020204030204" pitchFamily="34" charset="0"/>
                <a:cs typeface="Calibri" panose="020F0502020204030204" pitchFamily="34" charset="0"/>
                <a:sym typeface="+mn-ea"/>
              </a:rPr>
              <a:t>, </a:t>
            </a:r>
            <a:r>
              <a:rPr sz="2000" smtClean="0">
                <a:latin typeface="Calibri" panose="020F0502020204030204" pitchFamily="34" charset="0"/>
                <a:cs typeface="Calibri" panose="020F0502020204030204" pitchFamily="34" charset="0"/>
                <a:sym typeface="+mn-ea"/>
              </a:rPr>
              <a:t>reduce weed growth</a:t>
            </a:r>
            <a:r>
              <a:rPr lang="en-US" sz="2000" smtClean="0">
                <a:latin typeface="Calibri" panose="020F0502020204030204" pitchFamily="34" charset="0"/>
                <a:cs typeface="Calibri" panose="020F0502020204030204" pitchFamily="34" charset="0"/>
                <a:sym typeface="+mn-ea"/>
              </a:rPr>
              <a:t>.</a:t>
            </a:r>
          </a:p>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Mulch the surrounding area with organic mulch, like wood chips, bark or sawdust. </a:t>
            </a:r>
          </a:p>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Keep the mulch 2 inches away from your new tree. </a:t>
            </a:r>
            <a:endParaRPr sz="2000" smtClean="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37160" indent="0">
              <a:buNone/>
            </a:pPr>
            <a:endParaRPr lang="en-US" sz="200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Varieties</a:t>
            </a:r>
          </a:p>
        </p:txBody>
      </p:sp>
      <p:sp>
        <p:nvSpPr>
          <p:cNvPr id="1048636" name="Content Placeholder 2"/>
          <p:cNvSpPr>
            <a:spLocks noGrp="1"/>
          </p:cNvSpPr>
          <p:nvPr>
            <p:ph sz="half" idx="1"/>
          </p:nvPr>
        </p:nvSpPr>
        <p:spPr/>
        <p:txBody>
          <a:bodyPr/>
          <a:lstStyle/>
          <a:p>
            <a:endParaRPr lang="en-US"/>
          </a:p>
        </p:txBody>
      </p:sp>
      <p:pic>
        <p:nvPicPr>
          <p:cNvPr id="2097160" name="Content Placeholder 18" descr="images (9).jpg"/>
          <p:cNvPicPr>
            <a:picLocks noGrp="1" noChangeAspect="1"/>
          </p:cNvPicPr>
          <p:nvPr>
            <p:ph sz="half" idx="2"/>
          </p:nvPr>
        </p:nvPicPr>
        <p:blipFill>
          <a:blip r:embed="rId2"/>
          <a:stretch>
            <a:fillRect/>
          </a:stretch>
        </p:blipFill>
        <p:spPr>
          <a:xfrm>
            <a:off x="294005" y="1417955"/>
            <a:ext cx="8392795" cy="508444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Content Placeholder 2"/>
          <p:cNvSpPr>
            <a:spLocks noGrp="1"/>
          </p:cNvSpPr>
          <p:nvPr>
            <p:ph sz="half" idx="4294967295"/>
          </p:nvPr>
        </p:nvSpPr>
        <p:spPr>
          <a:xfrm>
            <a:off x="648335" y="1514475"/>
            <a:ext cx="8495665" cy="4612005"/>
          </a:xfrm>
        </p:spPr>
        <p:txBody>
          <a:bodyPr/>
          <a:lstStyle/>
          <a:p>
            <a:pPr>
              <a:buFont typeface="Arial" panose="020B0604020202020204" pitchFamily="34" charset="0"/>
              <a:buChar char="•"/>
            </a:pPr>
            <a:r>
              <a:rPr lang="en-US" sz="2000" b="1">
                <a:latin typeface="Calibri" panose="020F0502020204030204" pitchFamily="34" charset="0"/>
                <a:cs typeface="Calibri" panose="020F0502020204030204" pitchFamily="34" charset="0"/>
              </a:rPr>
              <a:t>Payne</a:t>
            </a:r>
          </a:p>
          <a:p>
            <a:pPr marL="137160" indent="0">
              <a:buNone/>
            </a:pPr>
            <a:r>
              <a:rPr lang="en-US" sz="2000">
                <a:latin typeface="Calibri" panose="020F0502020204030204" pitchFamily="34" charset="0"/>
                <a:cs typeface="Calibri" panose="020F0502020204030204" pitchFamily="34" charset="0"/>
              </a:rPr>
              <a:t>               Tree is small to medium.</a:t>
            </a:r>
          </a:p>
          <a:p>
            <a:pPr>
              <a:buFont typeface="Arial" panose="020B0604020202020204" pitchFamily="34" charset="0"/>
              <a:buChar char="•"/>
            </a:pPr>
            <a:r>
              <a:rPr lang="en-US" sz="2000" b="1">
                <a:latin typeface="Calibri" panose="020F0502020204030204" pitchFamily="34" charset="0"/>
                <a:cs typeface="Calibri" panose="020F0502020204030204" pitchFamily="34" charset="0"/>
              </a:rPr>
              <a:t>Hartley </a:t>
            </a:r>
          </a:p>
          <a:p>
            <a:pPr marL="137160" indent="0">
              <a:buNone/>
            </a:pPr>
            <a:r>
              <a:rPr lang="en-US" sz="2000" b="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Trees are medium to tall with large fruits.</a:t>
            </a:r>
          </a:p>
          <a:p>
            <a:pPr>
              <a:buFont typeface="Arial" panose="020B0604020202020204" pitchFamily="34" charset="0"/>
              <a:buChar char="•"/>
            </a:pPr>
            <a:r>
              <a:rPr lang="en-US" sz="2000" b="1">
                <a:latin typeface="Calibri" panose="020F0502020204030204" pitchFamily="34" charset="0"/>
                <a:cs typeface="Calibri" panose="020F0502020204030204" pitchFamily="34" charset="0"/>
              </a:rPr>
              <a:t>Ashley</a:t>
            </a:r>
          </a:p>
          <a:p>
            <a:pPr marL="137160" indent="0">
              <a:buNone/>
            </a:pPr>
            <a:r>
              <a:rPr lang="en-US" sz="2000" b="1">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rPr>
              <a:t>          Small and good for faliur tree.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Maturity Level</a:t>
            </a:r>
          </a:p>
        </p:txBody>
      </p:sp>
      <p:pic>
        <p:nvPicPr>
          <p:cNvPr id="2097161" name="Content Placeholder 11"/>
          <p:cNvPicPr>
            <a:picLocks noGrp="1" noChangeAspect="1"/>
          </p:cNvPicPr>
          <p:nvPr>
            <p:ph sz="half" idx="4294967295"/>
          </p:nvPr>
        </p:nvPicPr>
        <p:blipFill>
          <a:blip r:embed="rId2"/>
          <a:stretch>
            <a:fillRect/>
          </a:stretch>
        </p:blipFill>
        <p:spPr>
          <a:xfrm>
            <a:off x="1953895" y="4555490"/>
            <a:ext cx="4538980" cy="1917700"/>
          </a:xfrm>
          <a:prstGeom prst="rect">
            <a:avLst/>
          </a:prstGeom>
        </p:spPr>
      </p:pic>
      <p:pic>
        <p:nvPicPr>
          <p:cNvPr id="2097162" name="Content Placeholder 8"/>
          <p:cNvPicPr>
            <a:picLocks noGrp="1" noChangeAspect="1"/>
          </p:cNvPicPr>
          <p:nvPr>
            <p:ph sz="quarter" idx="4294967295"/>
          </p:nvPr>
        </p:nvPicPr>
        <p:blipFill>
          <a:blip r:embed="rId3"/>
          <a:stretch>
            <a:fillRect/>
          </a:stretch>
        </p:blipFill>
        <p:spPr>
          <a:xfrm>
            <a:off x="457200" y="1417955"/>
            <a:ext cx="7230745" cy="280289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Content Placeholder 5"/>
          <p:cNvPicPr>
            <a:picLocks noGrp="1" noChangeAspect="1"/>
          </p:cNvPicPr>
          <p:nvPr>
            <p:ph sz="half" idx="4294967295"/>
          </p:nvPr>
        </p:nvPicPr>
        <p:blipFill>
          <a:blip r:embed="rId2"/>
          <a:stretch>
            <a:fillRect/>
          </a:stretch>
        </p:blipFill>
        <p:spPr>
          <a:xfrm>
            <a:off x="765175" y="237490"/>
            <a:ext cx="7918450" cy="6207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endParaRPr lang="en-US"/>
          </a:p>
        </p:txBody>
      </p:sp>
      <p:sp>
        <p:nvSpPr>
          <p:cNvPr id="1048598" name="Text Placeholder 2"/>
          <p:cNvSpPr>
            <a:spLocks noGrp="1"/>
          </p:cNvSpPr>
          <p:nvPr>
            <p:ph type="body" idx="1"/>
          </p:nvPr>
        </p:nvSpPr>
        <p:spPr/>
        <p:txBody>
          <a:bodyPr/>
          <a:lstStyle/>
          <a:p>
            <a:endParaRPr lang="en-US" dirty="0"/>
          </a:p>
        </p:txBody>
      </p:sp>
      <p:pic>
        <p:nvPicPr>
          <p:cNvPr id="2097152" name="Picture 2"/>
          <p:cNvPicPr>
            <a:picLocks noChangeAspect="1" noChangeArrowheads="1"/>
          </p:cNvPicPr>
          <p:nvPr/>
        </p:nvPicPr>
        <p:blipFill>
          <a:blip r:embed="rId2"/>
          <a:srcRect/>
          <a:stretch>
            <a:fillRect/>
          </a:stretch>
        </p:blipFill>
        <p:spPr bwMode="auto">
          <a:xfrm>
            <a:off x="-1981200" y="0"/>
            <a:ext cx="12344400" cy="6934200"/>
          </a:xfrm>
          <a:prstGeom prst="rect">
            <a:avLst/>
          </a:prstGeom>
          <a:noFill/>
          <a:ln>
            <a:noFill/>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Harvesting</a:t>
            </a:r>
          </a:p>
        </p:txBody>
      </p:sp>
      <p:sp>
        <p:nvSpPr>
          <p:cNvPr id="1048640" name="Content Placeholder 2"/>
          <p:cNvSpPr>
            <a:spLocks noGrp="1"/>
          </p:cNvSpPr>
          <p:nvPr>
            <p:ph sz="half" idx="4294967295"/>
          </p:nvPr>
        </p:nvSpPr>
        <p:spPr>
          <a:xfrm>
            <a:off x="0" y="1261745"/>
            <a:ext cx="8835390" cy="4864735"/>
          </a:xfrm>
        </p:spPr>
        <p:txBody>
          <a:bodyPr>
            <a:normAutofit/>
          </a:bodyPr>
          <a:lstStyle/>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W</a:t>
            </a:r>
            <a:r>
              <a:rPr sz="2000" smtClean="0">
                <a:latin typeface="Calibri" panose="020F0502020204030204" pitchFamily="34" charset="0"/>
                <a:cs typeface="Calibri" panose="020F0502020204030204" pitchFamily="34" charset="0"/>
                <a:sym typeface="+mn-ea"/>
              </a:rPr>
              <a:t>alnu</a:t>
            </a:r>
            <a:r>
              <a:rPr sz="2000">
                <a:latin typeface="Calibri" panose="020F0502020204030204" pitchFamily="34" charset="0"/>
                <a:cs typeface="Calibri" panose="020F0502020204030204" pitchFamily="34" charset="0"/>
                <a:sym typeface="+mn-ea"/>
              </a:rPr>
              <a:t>t are mature 1-4 week before hull dehiscen</a:t>
            </a:r>
            <a:r>
              <a:rPr lang="en-US" sz="2000">
                <a:latin typeface="Calibri" panose="020F0502020204030204" pitchFamily="34" charset="0"/>
                <a:cs typeface="Calibri" panose="020F0502020204030204" pitchFamily="34" charset="0"/>
                <a:sym typeface="+mn-ea"/>
              </a:rPr>
              <a:t>ce.</a:t>
            </a:r>
            <a:endParaRPr lang="en-US"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The </a:t>
            </a:r>
            <a:r>
              <a:rPr sz="2000">
                <a:latin typeface="Calibri" panose="020F0502020204030204" pitchFamily="34" charset="0"/>
                <a:cs typeface="Calibri" panose="020F0502020204030204" pitchFamily="34" charset="0"/>
                <a:sym typeface="+mn-ea"/>
              </a:rPr>
              <a:t>hull split at the time of maturity in sep-oct</a:t>
            </a:r>
            <a:r>
              <a:rPr lang="en-US" sz="2000">
                <a:latin typeface="Calibri" panose="020F0502020204030204" pitchFamily="34" charset="0"/>
                <a:cs typeface="Calibri" panose="020F0502020204030204" pitchFamily="34" charset="0"/>
                <a:sym typeface="+mn-ea"/>
              </a:rPr>
              <a:t>.</a:t>
            </a:r>
            <a:r>
              <a:rPr sz="2000">
                <a:latin typeface="Calibri" panose="020F0502020204030204" pitchFamily="34" charset="0"/>
                <a:cs typeface="Calibri" panose="020F0502020204030204" pitchFamily="34" charset="0"/>
                <a:sym typeface="+mn-ea"/>
              </a:rPr>
              <a:t> </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D</a:t>
            </a:r>
            <a:r>
              <a:rPr sz="2000">
                <a:latin typeface="Calibri" panose="020F0502020204030204" pitchFamily="34" charset="0"/>
                <a:cs typeface="Calibri" panose="020F0502020204030204" pitchFamily="34" charset="0"/>
                <a:sym typeface="+mn-ea"/>
              </a:rPr>
              <a:t>ropped food are collected in sep-oct</a:t>
            </a:r>
            <a:r>
              <a:rPr lang="en-US" sz="2000">
                <a:latin typeface="Calibri" panose="020F0502020204030204" pitchFamily="34" charset="0"/>
                <a:cs typeface="Calibri" panose="020F0502020204030204" pitchFamily="34" charset="0"/>
                <a:sym typeface="+mn-ea"/>
              </a:rPr>
              <a:t>.</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H</a:t>
            </a:r>
            <a:r>
              <a:rPr sz="2000">
                <a:latin typeface="Calibri" panose="020F0502020204030204" pitchFamily="34" charset="0"/>
                <a:cs typeface="Calibri" panose="020F0502020204030204" pitchFamily="34" charset="0"/>
                <a:sym typeface="+mn-ea"/>
              </a:rPr>
              <a:t>ull</a:t>
            </a:r>
            <a:r>
              <a:rPr lang="en-US" sz="2000">
                <a:latin typeface="Calibri" panose="020F0502020204030204" pitchFamily="34" charset="0"/>
                <a:cs typeface="Calibri" panose="020F0502020204030204" pitchFamily="34" charset="0"/>
                <a:sym typeface="+mn-ea"/>
              </a:rPr>
              <a:t>s </a:t>
            </a:r>
            <a:r>
              <a:rPr sz="2000">
                <a:latin typeface="Calibri" panose="020F0502020204030204" pitchFamily="34" charset="0"/>
                <a:cs typeface="Calibri" panose="020F0502020204030204" pitchFamily="34" charset="0"/>
                <a:sym typeface="+mn-ea"/>
              </a:rPr>
              <a:t>should be removed immediately to avoid discoloration in quality</a:t>
            </a:r>
            <a:r>
              <a:rPr lang="en-US" sz="2000">
                <a:latin typeface="Calibri" panose="020F0502020204030204" pitchFamily="34" charset="0"/>
                <a:cs typeface="Calibri" panose="020F0502020204030204" pitchFamily="34" charset="0"/>
                <a:sym typeface="+mn-ea"/>
              </a:rPr>
              <a:t>.</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a:latin typeface="Calibri" panose="020F0502020204030204" pitchFamily="34" charset="0"/>
                <a:cs typeface="Calibri" panose="020F0502020204030204" pitchFamily="34" charset="0"/>
                <a:sym typeface="+mn-ea"/>
              </a:rPr>
              <a:t>D</a:t>
            </a:r>
            <a:r>
              <a:rPr sz="2000">
                <a:latin typeface="Calibri" panose="020F0502020204030204" pitchFamily="34" charset="0"/>
                <a:cs typeface="Calibri" panose="020F0502020204030204" pitchFamily="34" charset="0"/>
                <a:sym typeface="+mn-ea"/>
              </a:rPr>
              <a:t>rying the nuts increases in fa</a:t>
            </a:r>
            <a:r>
              <a:rPr lang="en-US" sz="2000">
                <a:latin typeface="Calibri" panose="020F0502020204030204" pitchFamily="34" charset="0"/>
                <a:cs typeface="Calibri" panose="020F0502020204030204" pitchFamily="34" charset="0"/>
                <a:sym typeface="+mn-ea"/>
              </a:rPr>
              <a:t>t</a:t>
            </a:r>
            <a:r>
              <a:rPr sz="2000">
                <a:latin typeface="Calibri" panose="020F0502020204030204" pitchFamily="34" charset="0"/>
                <a:cs typeface="Calibri" panose="020F0502020204030204" pitchFamily="34" charset="0"/>
                <a:sym typeface="+mn-ea"/>
              </a:rPr>
              <a:t>ty acid and bring favorable change</a:t>
            </a:r>
            <a:r>
              <a:rPr lang="en-US" sz="2000">
                <a:latin typeface="Calibri" panose="020F0502020204030204" pitchFamily="34" charset="0"/>
                <a:cs typeface="Calibri" panose="020F0502020204030204" pitchFamily="34" charset="0"/>
                <a:sym typeface="+mn-ea"/>
              </a:rPr>
              <a:t>.</a:t>
            </a:r>
            <a:r>
              <a:rPr sz="2000">
                <a:latin typeface="Calibri" panose="020F0502020204030204" pitchFamily="34" charset="0"/>
                <a:cs typeface="Calibri" panose="020F0502020204030204" pitchFamily="34" charset="0"/>
                <a:sym typeface="+mn-ea"/>
              </a:rPr>
              <a:t> </a:t>
            </a:r>
            <a:endParaRPr lang="en-US" sz="2000" dirty="0">
              <a:latin typeface="Calibri" panose="020F0502020204030204" pitchFamily="34" charset="0"/>
              <a:cs typeface="Calibri" panose="020F0502020204030204" pitchFamily="34" charset="0"/>
            </a:endParaRPr>
          </a:p>
          <a:p>
            <a:pPr marL="137160" indent="0">
              <a:buFont typeface="Arial" panose="020B0604020202020204" pitchFamily="34" charset="0"/>
              <a:buNone/>
            </a:pPr>
            <a:endParaRPr lang="en-US" sz="2000" dirty="0">
              <a:latin typeface="Calibri" panose="020F0502020204030204" pitchFamily="34" charset="0"/>
              <a:cs typeface="Calibri" panose="020F0502020204030204" pitchFamily="34" charset="0"/>
            </a:endParaRPr>
          </a:p>
          <a:p>
            <a:pPr marL="137160" indent="0">
              <a:buNone/>
            </a:pPr>
            <a:endParaRPr lang="en-US" sz="200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Picture Placeholder 1048646"/>
          <p:cNvSpPr>
            <a:spLocks noGrp="1"/>
          </p:cNvSpPr>
          <p:nvPr>
            <p:ph type="pic" idx="1"/>
          </p:nvPr>
        </p:nvSpPr>
        <p:spPr/>
        <p:txBody>
          <a:bodyPr/>
          <a:lstStyle/>
          <a:p>
            <a:endParaRPr lang="en-US"/>
          </a:p>
        </p:txBody>
      </p:sp>
      <p:sp>
        <p:nvSpPr>
          <p:cNvPr id="1048648" name="Text Placeholder 1048647"/>
          <p:cNvSpPr>
            <a:spLocks noGrp="1"/>
          </p:cNvSpPr>
          <p:nvPr>
            <p:ph type="body" sz="half" idx="2"/>
          </p:nvPr>
        </p:nvSpPr>
        <p:spPr/>
        <p:txBody>
          <a:bodyPr/>
          <a:lstStyle/>
          <a:p>
            <a:endParaRPr lang="en-US"/>
          </a:p>
        </p:txBody>
      </p:sp>
      <p:pic>
        <p:nvPicPr>
          <p:cNvPr id="2097164" name="Picture 2097163"/>
          <p:cNvPicPr>
            <a:picLocks/>
          </p:cNvPicPr>
          <p:nvPr/>
        </p:nvPicPr>
        <p:blipFill>
          <a:blip r:embed="rId2"/>
          <a:stretch>
            <a:fillRect/>
          </a:stretch>
        </p:blipFill>
        <p:spPr>
          <a:xfrm>
            <a:off x="461245" y="595779"/>
            <a:ext cx="8228782" cy="57899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normAutofit/>
          </a:bodyPr>
          <a:lstStyle/>
          <a:p>
            <a:r>
              <a:rPr lang="en-US" sz="4800">
                <a:latin typeface="Calibri" panose="020F0502020204030204" pitchFamily="34" charset="0"/>
                <a:cs typeface="Calibri" panose="020F0502020204030204" pitchFamily="34" charset="0"/>
              </a:rPr>
              <a:t>Production</a:t>
            </a:r>
          </a:p>
        </p:txBody>
      </p:sp>
      <p:sp>
        <p:nvSpPr>
          <p:cNvPr id="1048655" name="Content Placeholder 3"/>
          <p:cNvSpPr>
            <a:spLocks noGrp="1"/>
          </p:cNvSpPr>
          <p:nvPr>
            <p:ph idx="1"/>
          </p:nvPr>
        </p:nvSpPr>
        <p:spPr/>
        <p:txBody>
          <a:bodyPr/>
          <a:lstStyle/>
          <a:p>
            <a:pPr>
              <a:buFont typeface="Arial" panose="020B0604020202020204" pitchFamily="34" charset="0"/>
              <a:buChar char="•"/>
            </a:pPr>
            <a:r>
              <a:rPr lang="en-US" sz="2000">
                <a:latin typeface="Calibri" panose="020F0502020204030204" pitchFamily="34" charset="0"/>
                <a:cs typeface="Calibri" panose="020F0502020204030204" pitchFamily="34" charset="0"/>
              </a:rPr>
              <a:t>In 2017, World production of Walnut (in shell) was 3.8 million tonnes, with China contributing 51% of the total.</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In Pakistan, walnut production is about 20,000 tons per year. The bulk is produced in Azad Kashmir and KPK. The average number of walnut trees per household is 5 and average nut production per tree is 115 kg. The production is consumed within the country and a small portion is also exported in international markets.</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Due to its increasing market demand in international market, its price in local market is 600-800/kg.</a:t>
            </a:r>
          </a:p>
          <a:p>
            <a:pPr marL="137160" indent="0">
              <a:buNone/>
            </a:pPr>
            <a:endParaRPr lang="en-US" sz="200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457200" y="274955"/>
            <a:ext cx="8229600" cy="714375"/>
          </a:xfrm>
        </p:spPr>
        <p:txBody>
          <a:bodyPr>
            <a:normAutofit fontScale="90000"/>
          </a:bodyPr>
          <a:lstStyle/>
          <a:p>
            <a:r>
              <a:rPr lang="en-US" sz="4800">
                <a:latin typeface="Calibri" panose="020F0502020204030204" pitchFamily="34" charset="0"/>
                <a:cs typeface="Calibri" panose="020F0502020204030204" pitchFamily="34" charset="0"/>
              </a:rPr>
              <a:t>Uses</a:t>
            </a:r>
          </a:p>
        </p:txBody>
      </p:sp>
      <p:sp>
        <p:nvSpPr>
          <p:cNvPr id="1048657" name="Content Placeholder 2"/>
          <p:cNvSpPr>
            <a:spLocks noGrp="1"/>
          </p:cNvSpPr>
          <p:nvPr>
            <p:ph idx="1"/>
          </p:nvPr>
        </p:nvSpPr>
        <p:spPr>
          <a:xfrm>
            <a:off x="457200" y="1143635"/>
            <a:ext cx="8229600" cy="5165725"/>
          </a:xfrm>
        </p:spPr>
        <p:txBody>
          <a:bodyPr/>
          <a:lstStyle/>
          <a:p>
            <a:pPr>
              <a:buFont typeface="Arial" panose="020B0604020202020204" pitchFamily="34" charset="0"/>
              <a:buChar char="•"/>
            </a:pPr>
            <a:r>
              <a:rPr lang="en-US" sz="2000">
                <a:latin typeface="Calibri" panose="020F0502020204030204" pitchFamily="34" charset="0"/>
                <a:cs typeface="Calibri" panose="020F0502020204030204" pitchFamily="34" charset="0"/>
              </a:rPr>
              <a:t>Dry fruits are included in daily use, particularly during winters in Pakistan.</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The taste and nutritional quality make them more desirable.</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Walnut kernels are more favourite.</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Kernels are also used in different types of confectionery such as biscuits, cakes, sweets and other dishes.</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Pakistan has many indigenous walnut genotypes, which are aggresively being cut for multiple uses of their bark and wood for the manufacture of high quality furniture. </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Also bark being used as tooth cleaner and whitener locally known as Meswak.</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Its oil also used as a skin protector against dryness. </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Used in cooking, and as “carrier or base oil” in traditional medicines, in massage therapy, aromatherapy, pharmaceutical and cosmetic industry.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Yield</a:t>
            </a:r>
          </a:p>
        </p:txBody>
      </p:sp>
      <p:sp>
        <p:nvSpPr>
          <p:cNvPr id="1048659" name="Content Placeholder 2"/>
          <p:cNvSpPr>
            <a:spLocks noGrp="1"/>
          </p:cNvSpPr>
          <p:nvPr>
            <p:ph idx="1"/>
          </p:nvPr>
        </p:nvSpPr>
        <p:spPr/>
        <p:txBody>
          <a:bodyPr/>
          <a:lstStyle/>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A</a:t>
            </a:r>
            <a:r>
              <a:rPr sz="2000" smtClean="0">
                <a:latin typeface="Calibri" panose="020F0502020204030204" pitchFamily="34" charset="0"/>
                <a:cs typeface="Calibri" panose="020F0502020204030204" pitchFamily="34" charset="0"/>
                <a:sym typeface="+mn-ea"/>
              </a:rPr>
              <a:t> tree may bear for about 100 year or more from age of 8-10 after planting</a:t>
            </a:r>
            <a:r>
              <a:rPr lang="en-US" sz="2000" smtClean="0">
                <a:latin typeface="Calibri" panose="020F0502020204030204" pitchFamily="34" charset="0"/>
                <a:cs typeface="Calibri" panose="020F0502020204030204" pitchFamily="34" charset="0"/>
                <a:sym typeface="+mn-ea"/>
              </a:rPr>
              <a:t>.</a:t>
            </a:r>
            <a:r>
              <a:rPr sz="2000" smtClean="0">
                <a:latin typeface="Calibri" panose="020F0502020204030204" pitchFamily="34" charset="0"/>
                <a:cs typeface="Calibri" panose="020F0502020204030204" pitchFamily="34" charset="0"/>
                <a:sym typeface="+mn-ea"/>
              </a:rPr>
              <a:t> </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G</a:t>
            </a:r>
            <a:r>
              <a:rPr sz="2000" smtClean="0">
                <a:latin typeface="Calibri" panose="020F0502020204030204" pitchFamily="34" charset="0"/>
                <a:cs typeface="Calibri" panose="020F0502020204030204" pitchFamily="34" charset="0"/>
                <a:sym typeface="+mn-ea"/>
              </a:rPr>
              <a:t>rafted and budding plants gives fruiting about 4 to 5 years</a:t>
            </a:r>
            <a:r>
              <a:rPr lang="en-US" sz="2000" smtClean="0">
                <a:latin typeface="Calibri" panose="020F0502020204030204" pitchFamily="34" charset="0"/>
                <a:cs typeface="Calibri" panose="020F0502020204030204" pitchFamily="34" charset="0"/>
                <a:sym typeface="+mn-ea"/>
              </a:rPr>
              <a:t>.</a:t>
            </a:r>
            <a:r>
              <a:rPr sz="2000" smtClean="0">
                <a:latin typeface="Calibri" panose="020F0502020204030204" pitchFamily="34" charset="0"/>
                <a:cs typeface="Calibri" panose="020F0502020204030204" pitchFamily="34" charset="0"/>
                <a:sym typeface="+mn-ea"/>
              </a:rPr>
              <a:t> </a:t>
            </a:r>
            <a:endParaRPr sz="2000" smtClean="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smtClean="0">
                <a:latin typeface="Calibri" panose="020F0502020204030204" pitchFamily="34" charset="0"/>
                <a:cs typeface="Calibri" panose="020F0502020204030204" pitchFamily="34" charset="0"/>
                <a:sym typeface="+mn-ea"/>
              </a:rPr>
              <a:t>A</a:t>
            </a:r>
            <a:r>
              <a:rPr sz="2000" smtClean="0">
                <a:latin typeface="Calibri" panose="020F0502020204030204" pitchFamily="34" charset="0"/>
                <a:cs typeface="Calibri" panose="020F0502020204030204" pitchFamily="34" charset="0"/>
                <a:sym typeface="+mn-ea"/>
              </a:rPr>
              <a:t> growing up tree yield an average 50 to 80 kg per tree and mature trees yield is 80-100 kg per tree</a:t>
            </a:r>
            <a:r>
              <a:rPr lang="en-US" sz="2000" smtClean="0">
                <a:latin typeface="Calibri" panose="020F0502020204030204" pitchFamily="34" charset="0"/>
                <a:cs typeface="Calibri" panose="020F0502020204030204" pitchFamily="34" charset="0"/>
                <a:sym typeface="+mn-ea"/>
              </a:rPr>
              <a:t>.</a:t>
            </a:r>
            <a:endParaRPr lang="en-US" sz="2000" dirty="0">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1600200" y="609600"/>
            <a:ext cx="7086600" cy="428625"/>
          </a:xfrm>
        </p:spPr>
        <p:txBody>
          <a:bodyPr/>
          <a:lstStyle/>
          <a:p>
            <a:r>
              <a:rPr lang="en-US" dirty="0" smtClean="0">
                <a:latin typeface="Calibri" panose="020F0502020204030204" pitchFamily="34" charset="0"/>
              </a:rPr>
              <a:t>Introduction</a:t>
            </a:r>
            <a:endParaRPr lang="en-US" dirty="0">
              <a:latin typeface="Calibri" panose="020F0502020204030204" pitchFamily="34" charset="0"/>
            </a:endParaRPr>
          </a:p>
        </p:txBody>
      </p:sp>
      <p:sp>
        <p:nvSpPr>
          <p:cNvPr id="1048600" name="Text Placeholder 2"/>
          <p:cNvSpPr>
            <a:spLocks noGrp="1"/>
          </p:cNvSpPr>
          <p:nvPr>
            <p:ph type="body" idx="1"/>
          </p:nvPr>
        </p:nvSpPr>
        <p:spPr>
          <a:xfrm>
            <a:off x="572135" y="1293495"/>
            <a:ext cx="8114665" cy="3123565"/>
          </a:xfrm>
        </p:spPr>
        <p:txBody>
          <a:bodyPr>
            <a:noAutofit/>
          </a:bodyPr>
          <a:lstStyle/>
          <a:p>
            <a:pPr marL="415925" indent="-342900">
              <a:buFont typeface="Arial" panose="020B0604020202020204" pitchFamily="34" charset="0"/>
              <a:buChar char="•"/>
            </a:pPr>
            <a:r>
              <a:rPr lang="en-US" dirty="0" smtClean="0">
                <a:latin typeface="Calibri" panose="020F0502020204030204" pitchFamily="34" charset="0"/>
              </a:rPr>
              <a:t>The Walnut (</a:t>
            </a:r>
            <a:r>
              <a:rPr lang="en-US" i="1" dirty="0" err="1" smtClean="0">
                <a:latin typeface="Calibri" panose="020F0502020204030204" pitchFamily="34" charset="0"/>
              </a:rPr>
              <a:t>Juglans</a:t>
            </a:r>
            <a:r>
              <a:rPr lang="en-US" i="1" dirty="0">
                <a:latin typeface="Calibri" panose="020F0502020204030204" pitchFamily="34" charset="0"/>
              </a:rPr>
              <a:t> </a:t>
            </a:r>
            <a:r>
              <a:rPr lang="en-US" i="1" dirty="0" err="1" smtClean="0">
                <a:latin typeface="Calibri" panose="020F0502020204030204" pitchFamily="34" charset="0"/>
              </a:rPr>
              <a:t>regia</a:t>
            </a:r>
            <a:r>
              <a:rPr lang="en-US" dirty="0" smtClean="0">
                <a:latin typeface="Calibri" panose="020F0502020204030204" pitchFamily="34" charset="0"/>
              </a:rPr>
              <a:t>) also known as “AKHROT”.</a:t>
            </a:r>
          </a:p>
          <a:p>
            <a:pPr marL="415925" indent="-342900">
              <a:buFont typeface="Arial" panose="020B0604020202020204" pitchFamily="34" charset="0"/>
              <a:buChar char="•"/>
            </a:pPr>
            <a:r>
              <a:rPr lang="en-US" dirty="0" smtClean="0">
                <a:latin typeface="Calibri" panose="020F0502020204030204" pitchFamily="34" charset="0"/>
              </a:rPr>
              <a:t>Belong to Family “</a:t>
            </a:r>
            <a:r>
              <a:rPr lang="en-US" i="1" dirty="0" err="1" smtClean="0">
                <a:latin typeface="Calibri" panose="020F0502020204030204" pitchFamily="34" charset="0"/>
              </a:rPr>
              <a:t>Juglandaceae</a:t>
            </a:r>
            <a:r>
              <a:rPr lang="en-US" i="1" dirty="0" smtClean="0">
                <a:latin typeface="Calibri" panose="020F0502020204030204" pitchFamily="34" charset="0"/>
              </a:rPr>
              <a:t>”.</a:t>
            </a:r>
          </a:p>
          <a:p>
            <a:pPr marL="415925" indent="-342900">
              <a:buFont typeface="Arial" panose="020B0604020202020204" pitchFamily="34" charset="0"/>
              <a:buChar char="•"/>
            </a:pPr>
            <a:r>
              <a:rPr lang="en-US" dirty="0" smtClean="0">
                <a:latin typeface="Calibri" panose="020F0502020204030204" pitchFamily="34" charset="0"/>
              </a:rPr>
              <a:t>A Walnut is the edible seed of drupe and not a botanical nut.</a:t>
            </a:r>
          </a:p>
          <a:p>
            <a:pPr marL="415925" indent="-342900">
              <a:buFont typeface="Arial" panose="020B0604020202020204" pitchFamily="34" charset="0"/>
              <a:buChar char="•"/>
            </a:pPr>
            <a:r>
              <a:rPr lang="en-US" dirty="0" smtClean="0">
                <a:latin typeface="Calibri" panose="020F0502020204030204" pitchFamily="34" charset="0"/>
              </a:rPr>
              <a:t>It is commonly consumed as a nut.</a:t>
            </a:r>
          </a:p>
          <a:p>
            <a:pPr marL="415925" indent="-342900">
              <a:buFont typeface="Arial" panose="020B0604020202020204" pitchFamily="34" charset="0"/>
              <a:buChar char="•"/>
            </a:pPr>
            <a:r>
              <a:rPr lang="en-US" dirty="0" smtClean="0">
                <a:latin typeface="Calibri" panose="020F0502020204030204" pitchFamily="34" charset="0"/>
              </a:rPr>
              <a:t>After full ripening for its edible seed, when the shell has been discarded, it is used as a ‘garnish’ or as a ‘snack’.</a:t>
            </a:r>
            <a:endParaRPr lang="en-US" dirty="0">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1600200" y="180975"/>
            <a:ext cx="7086600" cy="1054735"/>
          </a:xfrm>
        </p:spPr>
        <p:txBody>
          <a:bodyPr/>
          <a:lstStyle/>
          <a:p>
            <a:r>
              <a:rPr lang="en-US" dirty="0" smtClean="0">
                <a:latin typeface="Calibri" panose="020F0502020204030204" pitchFamily="34" charset="0"/>
              </a:rPr>
              <a:t>Origin and Cultivation</a:t>
            </a:r>
            <a:endParaRPr lang="en-US" dirty="0">
              <a:latin typeface="Calibri" panose="020F0502020204030204" pitchFamily="34" charset="0"/>
            </a:endParaRPr>
          </a:p>
        </p:txBody>
      </p:sp>
      <p:sp>
        <p:nvSpPr>
          <p:cNvPr id="1048602" name="Text Placeholder 2"/>
          <p:cNvSpPr>
            <a:spLocks noGrp="1"/>
          </p:cNvSpPr>
          <p:nvPr>
            <p:ph type="body" idx="1"/>
          </p:nvPr>
        </p:nvSpPr>
        <p:spPr>
          <a:xfrm>
            <a:off x="442595" y="1822450"/>
            <a:ext cx="8215630" cy="3122930"/>
          </a:xfrm>
        </p:spPr>
        <p:txBody>
          <a:bodyPr>
            <a:normAutofit fontScale="25000" lnSpcReduction="20000"/>
          </a:bodyPr>
          <a:lstStyle/>
          <a:p>
            <a:pPr marL="415925" indent="-342900">
              <a:buFont typeface="Arial" panose="020B0604020202020204" pitchFamily="34" charset="0"/>
              <a:buChar char="•"/>
            </a:pPr>
            <a:r>
              <a:rPr lang="en-US" sz="8000" dirty="0" err="1" smtClean="0">
                <a:latin typeface="Calibri" panose="020F0502020204030204" pitchFamily="34" charset="0"/>
              </a:rPr>
              <a:t>Walunts</a:t>
            </a:r>
            <a:r>
              <a:rPr lang="en-US" sz="8000" dirty="0" smtClean="0">
                <a:latin typeface="Calibri" panose="020F0502020204030204" pitchFamily="34" charset="0"/>
              </a:rPr>
              <a:t> are the oldest tree found known to man, dating back to 7000 B.C.</a:t>
            </a:r>
          </a:p>
          <a:p>
            <a:pPr marL="415925" indent="-342900">
              <a:buFont typeface="Arial" panose="020B0604020202020204" pitchFamily="34" charset="0"/>
              <a:buChar char="•"/>
            </a:pPr>
            <a:r>
              <a:rPr lang="en-US" sz="8000" dirty="0" smtClean="0">
                <a:latin typeface="Calibri" panose="020F0502020204030204" pitchFamily="34" charset="0"/>
              </a:rPr>
              <a:t>It is native to North and South America, Southern Europe, Asia and the West Indies.</a:t>
            </a:r>
          </a:p>
          <a:p>
            <a:pPr marL="415925" indent="-342900">
              <a:buFont typeface="Arial" panose="020B0604020202020204" pitchFamily="34" charset="0"/>
              <a:buChar char="•"/>
            </a:pPr>
            <a:r>
              <a:rPr lang="en-US" sz="8000" dirty="0" smtClean="0">
                <a:latin typeface="Calibri" panose="020F0502020204030204" pitchFamily="34" charset="0"/>
              </a:rPr>
              <a:t>Commercially cultivated in Pakistan and all over the different country such as China, USA, Italy, India etc.</a:t>
            </a:r>
          </a:p>
          <a:p>
            <a:pPr marL="415925" indent="-342900">
              <a:buFont typeface="Arial" panose="020B0604020202020204" pitchFamily="34" charset="0"/>
              <a:buChar char="•"/>
            </a:pPr>
            <a:r>
              <a:rPr lang="en-US" sz="8000" dirty="0" smtClean="0">
                <a:latin typeface="Calibri" panose="020F0502020204030204" pitchFamily="34" charset="0"/>
              </a:rPr>
              <a:t>It is found in Northern areas of our country such as </a:t>
            </a:r>
          </a:p>
          <a:p>
            <a:r>
              <a:rPr lang="en-US" sz="8000" dirty="0" smtClean="0">
                <a:latin typeface="Calibri" panose="020F0502020204030204" pitchFamily="34" charset="0"/>
              </a:rPr>
              <a:t>          KPK ---- Swat, </a:t>
            </a:r>
            <a:r>
              <a:rPr lang="en-US" sz="8000" dirty="0" err="1" smtClean="0">
                <a:latin typeface="Calibri" panose="020F0502020204030204" pitchFamily="34" charset="0"/>
              </a:rPr>
              <a:t>Dir</a:t>
            </a:r>
            <a:r>
              <a:rPr lang="en-US" sz="8000" dirty="0" smtClean="0">
                <a:latin typeface="Calibri" panose="020F0502020204030204" pitchFamily="34" charset="0"/>
              </a:rPr>
              <a:t>, </a:t>
            </a:r>
            <a:r>
              <a:rPr lang="en-US" sz="8000" dirty="0" err="1" smtClean="0">
                <a:latin typeface="Calibri" panose="020F0502020204030204" pitchFamily="34" charset="0"/>
              </a:rPr>
              <a:t>Bunir</a:t>
            </a:r>
            <a:r>
              <a:rPr lang="en-US" sz="8000" dirty="0" smtClean="0">
                <a:latin typeface="Calibri" panose="020F0502020204030204" pitchFamily="34" charset="0"/>
              </a:rPr>
              <a:t>, </a:t>
            </a:r>
            <a:r>
              <a:rPr lang="en-US" sz="8000" dirty="0" err="1" smtClean="0">
                <a:latin typeface="Calibri" panose="020F0502020204030204" pitchFamily="34" charset="0"/>
              </a:rPr>
              <a:t>Chitral</a:t>
            </a:r>
            <a:endParaRPr lang="en-US" sz="8000" dirty="0" smtClean="0">
              <a:latin typeface="Calibri" panose="020F0502020204030204" pitchFamily="34" charset="0"/>
            </a:endParaRPr>
          </a:p>
          <a:p>
            <a:r>
              <a:rPr lang="en-US" sz="8000" dirty="0" smtClean="0">
                <a:latin typeface="Calibri" panose="020F0502020204030204" pitchFamily="34" charset="0"/>
              </a:rPr>
              <a:t>          </a:t>
            </a:r>
            <a:r>
              <a:rPr lang="en-US" sz="8000" dirty="0" err="1" smtClean="0">
                <a:latin typeface="Calibri" panose="020F0502020204030204" pitchFamily="34" charset="0"/>
              </a:rPr>
              <a:t>Gilgit</a:t>
            </a:r>
            <a:r>
              <a:rPr lang="en-US" sz="8000" dirty="0" smtClean="0">
                <a:latin typeface="Calibri" panose="020F0502020204030204" pitchFamily="34" charset="0"/>
              </a:rPr>
              <a:t> </a:t>
            </a:r>
            <a:r>
              <a:rPr lang="en-US" sz="8000" dirty="0" err="1" smtClean="0">
                <a:latin typeface="Calibri" panose="020F0502020204030204" pitchFamily="34" charset="0"/>
              </a:rPr>
              <a:t>Baltistan</a:t>
            </a:r>
            <a:r>
              <a:rPr lang="en-US" sz="8000" dirty="0" smtClean="0">
                <a:latin typeface="Calibri" panose="020F0502020204030204" pitchFamily="34" charset="0"/>
              </a:rPr>
              <a:t> province have a number of Walnut cluster.</a:t>
            </a:r>
          </a:p>
          <a:p>
            <a:r>
              <a:rPr lang="en-US" sz="8000" dirty="0">
                <a:latin typeface="Calibri" panose="020F0502020204030204" pitchFamily="34" charset="0"/>
              </a:rPr>
              <a:t> </a:t>
            </a:r>
            <a:r>
              <a:rPr lang="en-US" sz="8000" dirty="0" smtClean="0">
                <a:latin typeface="Calibri" panose="020F0502020204030204" pitchFamily="34" charset="0"/>
              </a:rPr>
              <a:t>         AJK ---- </a:t>
            </a:r>
            <a:r>
              <a:rPr lang="en-US" sz="8000" dirty="0" err="1" smtClean="0">
                <a:latin typeface="Calibri" panose="020F0502020204030204" pitchFamily="34" charset="0"/>
              </a:rPr>
              <a:t>Neelum</a:t>
            </a:r>
            <a:r>
              <a:rPr lang="en-US" sz="8000" dirty="0" smtClean="0">
                <a:latin typeface="Calibri" panose="020F0502020204030204" pitchFamily="34" charset="0"/>
              </a:rPr>
              <a:t> valley, </a:t>
            </a:r>
            <a:r>
              <a:rPr lang="en-US" sz="8000" dirty="0" err="1" smtClean="0">
                <a:latin typeface="Calibri" panose="020F0502020204030204" pitchFamily="34" charset="0"/>
              </a:rPr>
              <a:t>Muzaffarabad</a:t>
            </a:r>
            <a:r>
              <a:rPr lang="en-US" sz="8000" dirty="0" smtClean="0">
                <a:latin typeface="Calibri" panose="020F0502020204030204" pitchFamily="34" charset="0"/>
              </a:rPr>
              <a:t> and </a:t>
            </a:r>
            <a:r>
              <a:rPr lang="en-US" sz="8000" dirty="0" err="1" smtClean="0">
                <a:latin typeface="Calibri" panose="020F0502020204030204" pitchFamily="34" charset="0"/>
              </a:rPr>
              <a:t>Leepa</a:t>
            </a:r>
            <a:r>
              <a:rPr lang="en-US" sz="8000" dirty="0" smtClean="0">
                <a:latin typeface="Calibri" panose="020F0502020204030204" pitchFamily="34" charset="0"/>
              </a:rPr>
              <a:t>. </a:t>
            </a:r>
          </a:p>
          <a:p>
            <a:pPr marL="415925" indent="-342900">
              <a:buFont typeface="Arial" panose="020B0604020202020204" pitchFamily="34" charset="0"/>
              <a:buChar char="•"/>
            </a:pPr>
            <a:r>
              <a:rPr lang="en-US" sz="8000" dirty="0" smtClean="0">
                <a:latin typeface="Calibri" panose="020F0502020204030204" pitchFamily="34" charset="0"/>
              </a:rPr>
              <a:t>50 different genotypes cultivated in Pakistan.</a:t>
            </a:r>
          </a:p>
          <a:p>
            <a:pPr marL="415925" indent="-342900">
              <a:buFont typeface="Arial" panose="020B0604020202020204" pitchFamily="34" charset="0"/>
              <a:buChar char="•"/>
            </a:pPr>
            <a:endParaRPr lang="en-US" dirty="0" smtClean="0">
              <a:latin typeface="Calibri" panose="020F0502020204030204" pitchFamily="34" charset="0"/>
            </a:endParaRPr>
          </a:p>
          <a:p>
            <a:pPr marL="415925" indent="-342900">
              <a:buFont typeface="Arial" panose="020B0604020202020204" pitchFamily="34" charset="0"/>
              <a:buChar char="•"/>
            </a:pPr>
            <a:endParaRPr lang="en-US" dirty="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txBody>
          <a:bodyPr>
            <a:normAutofit/>
          </a:bodyPr>
          <a:lstStyle/>
          <a:p>
            <a:r>
              <a:rPr lang="en-US" sz="4800">
                <a:latin typeface="Calibri" panose="020F0502020204030204" pitchFamily="34" charset="0"/>
                <a:cs typeface="Calibri" panose="020F0502020204030204" pitchFamily="34" charset="0"/>
              </a:rPr>
              <a:t>Botany</a:t>
            </a:r>
          </a:p>
        </p:txBody>
      </p:sp>
      <p:sp>
        <p:nvSpPr>
          <p:cNvPr id="1048608" name="Content Placeholder 2"/>
          <p:cNvSpPr>
            <a:spLocks noGrp="1"/>
          </p:cNvSpPr>
          <p:nvPr>
            <p:ph sz="half" idx="4294967295"/>
          </p:nvPr>
        </p:nvSpPr>
        <p:spPr>
          <a:xfrm>
            <a:off x="0" y="1043305"/>
            <a:ext cx="8601075" cy="5083175"/>
          </a:xfrm>
        </p:spPr>
        <p:txBody>
          <a:bodyPr/>
          <a:lstStyle/>
          <a:p>
            <a:pPr marL="415925" indent="-342900" algn="l">
              <a:buFont typeface="Arial" panose="020B0604020202020204" pitchFamily="34" charset="0"/>
              <a:buChar char="•"/>
            </a:pPr>
            <a:r>
              <a:rPr lang="en-US" sz="2000">
                <a:latin typeface="Calibri" panose="020F0502020204030204" pitchFamily="34" charset="0"/>
                <a:cs typeface="Calibri" panose="020F0502020204030204" pitchFamily="34" charset="0"/>
              </a:rPr>
              <a:t>Walnut is a deciduous tree.</a:t>
            </a:r>
          </a:p>
          <a:p>
            <a:pPr marL="415925" indent="-342900" algn="l">
              <a:buFont typeface="Arial" panose="020B0604020202020204" pitchFamily="34" charset="0"/>
              <a:buChar char="•"/>
            </a:pPr>
            <a:r>
              <a:rPr lang="en-US" sz="2000">
                <a:latin typeface="Calibri" panose="020F0502020204030204" pitchFamily="34" charset="0"/>
                <a:cs typeface="Calibri" panose="020F0502020204030204" pitchFamily="34" charset="0"/>
              </a:rPr>
              <a:t>Leaves are alternate, large aromatic and flower are monoecios.</a:t>
            </a:r>
          </a:p>
          <a:p>
            <a:pPr marL="415925" indent="-342900" algn="l">
              <a:buFont typeface="Arial" panose="020B0604020202020204" pitchFamily="34" charset="0"/>
              <a:buChar char="•"/>
            </a:pPr>
            <a:r>
              <a:rPr lang="en-US" sz="2000">
                <a:latin typeface="Calibri" panose="020F0502020204030204" pitchFamily="34" charset="0"/>
                <a:cs typeface="Calibri" panose="020F0502020204030204" pitchFamily="34" charset="0"/>
              </a:rPr>
              <a:t>The family</a:t>
            </a:r>
            <a:r>
              <a:rPr lang="en-US" sz="2000" i="1">
                <a:latin typeface="Calibri" panose="020F0502020204030204" pitchFamily="34" charset="0"/>
                <a:cs typeface="Calibri" panose="020F0502020204030204" pitchFamily="34" charset="0"/>
              </a:rPr>
              <a:t> Juglandaceae </a:t>
            </a:r>
            <a:r>
              <a:rPr lang="en-US" sz="2000">
                <a:latin typeface="Calibri" panose="020F0502020204030204" pitchFamily="34" charset="0"/>
                <a:cs typeface="Calibri" panose="020F0502020204030204" pitchFamily="34" charset="0"/>
              </a:rPr>
              <a:t>has 60 species and 7 genera among some are monoecios and some are dioceious.</a:t>
            </a:r>
          </a:p>
          <a:p>
            <a:pPr marL="415925" indent="-342900">
              <a:buFont typeface="Arial" panose="020B0604020202020204" pitchFamily="34" charset="0"/>
              <a:buChar char="•"/>
            </a:pPr>
            <a:r>
              <a:rPr lang="en-US" sz="2000">
                <a:latin typeface="Calibri" panose="020F0502020204030204" pitchFamily="34" charset="0"/>
                <a:cs typeface="Calibri" panose="020F0502020204030204" pitchFamily="34" charset="0"/>
              </a:rPr>
              <a:t>Flower are develop before and after the leaves.</a:t>
            </a:r>
          </a:p>
          <a:p>
            <a:pPr marL="415925" indent="-342900">
              <a:buFont typeface="Arial" panose="020B0604020202020204" pitchFamily="34" charset="0"/>
              <a:buChar char="•"/>
            </a:pPr>
            <a:r>
              <a:rPr lang="en-US" sz="2000">
                <a:latin typeface="Calibri" panose="020F0502020204030204" pitchFamily="34" charset="0"/>
                <a:cs typeface="Calibri" panose="020F0502020204030204" pitchFamily="34" charset="0"/>
              </a:rPr>
              <a:t>Its fruit is drupe, in which nut is enclosed inside the husk, which vary un colour from green to yellow.</a:t>
            </a:r>
          </a:p>
          <a:p>
            <a:pPr marL="415925" indent="-342900">
              <a:buFont typeface="Arial" panose="020B0604020202020204" pitchFamily="34" charset="0"/>
              <a:buChar char="•"/>
            </a:pPr>
            <a:r>
              <a:rPr lang="en-US" sz="2000">
                <a:latin typeface="Calibri" panose="020F0502020204030204" pitchFamily="34" charset="0"/>
                <a:cs typeface="Calibri" panose="020F0502020204030204" pitchFamily="34" charset="0"/>
              </a:rPr>
              <a:t>Fruit shape vary from sub globose to globose, having diameter of 3.5cm to 8cm, fruit may be glandular hairs.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097152"/>
          <p:cNvPicPr>
            <a:picLocks/>
          </p:cNvPicPr>
          <p:nvPr/>
        </p:nvPicPr>
        <p:blipFill>
          <a:blip r:embed="rId2"/>
          <a:stretch>
            <a:fillRect/>
          </a:stretch>
        </p:blipFill>
        <p:spPr>
          <a:xfrm>
            <a:off x="160570" y="188091"/>
            <a:ext cx="8050191" cy="5347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Climate </a:t>
            </a:r>
          </a:p>
        </p:txBody>
      </p:sp>
      <p:sp>
        <p:nvSpPr>
          <p:cNvPr id="1048619" name="Content Placeholder 2"/>
          <p:cNvSpPr>
            <a:spLocks noGrp="1"/>
          </p:cNvSpPr>
          <p:nvPr>
            <p:ph sz="half" idx="1"/>
          </p:nvPr>
        </p:nvSpPr>
        <p:spPr>
          <a:xfrm>
            <a:off x="371475" y="1417955"/>
            <a:ext cx="8470900" cy="4708525"/>
          </a:xfrm>
        </p:spPr>
        <p:txBody>
          <a:bodyPr>
            <a:normAutofit fontScale="95000" lnSpcReduction="10000"/>
          </a:bodyPr>
          <a:lstStyle/>
          <a:p>
            <a:pPr>
              <a:buFont typeface="Arial" panose="020B0604020202020204" pitchFamily="34" charset="0"/>
              <a:buChar char="•"/>
            </a:pPr>
            <a:r>
              <a:rPr lang="en-US" sz="2000">
                <a:latin typeface="Calibri" panose="020F0502020204030204" pitchFamily="34" charset="0"/>
                <a:cs typeface="Calibri" panose="020F0502020204030204" pitchFamily="34" charset="0"/>
              </a:rPr>
              <a:t>Mostly grown in the himalayan  region </a:t>
            </a:r>
          </a:p>
          <a:p>
            <a:pPr marL="137160" indent="0">
              <a:buNone/>
            </a:pPr>
            <a:r>
              <a:rPr lang="en-US" sz="2000">
                <a:latin typeface="Calibri" panose="020F0502020204030204" pitchFamily="34" charset="0"/>
                <a:cs typeface="Calibri" panose="020F0502020204030204" pitchFamily="34" charset="0"/>
              </a:rPr>
              <a:t>       between the elevation of 1200 to 2100m</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above sea level.</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It is Temperate fruit.</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Its climate requirement is free from </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frost in summer and extreme heat </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in summer.</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Its good growth requires rainfall of about </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76cm or more.</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High temperature during maturity caused </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sun burn of walnut.</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Near the harvest time, warm temperature</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having 27-30cm.</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a:t>
            </a:r>
          </a:p>
          <a:p>
            <a:pPr marL="137160" indent="0">
              <a:buFont typeface="Arial" panose="020B0604020202020204" pitchFamily="34" charset="0"/>
              <a:buNone/>
            </a:pPr>
            <a:endParaRPr lang="en-US" sz="2000">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2000">
              <a:latin typeface="Calibri" panose="020F0502020204030204" pitchFamily="34" charset="0"/>
              <a:cs typeface="Calibri" panose="020F0502020204030204" pitchFamily="34" charset="0"/>
            </a:endParaRPr>
          </a:p>
        </p:txBody>
      </p:sp>
      <p:pic>
        <p:nvPicPr>
          <p:cNvPr id="2097154" name="Content Placeholder 8" descr="images (6).jpg"/>
          <p:cNvPicPr>
            <a:picLocks noGrp="1" noChangeAspect="1"/>
          </p:cNvPicPr>
          <p:nvPr>
            <p:ph sz="half" idx="2"/>
          </p:nvPr>
        </p:nvPicPr>
        <p:blipFill>
          <a:blip r:embed="rId2"/>
          <a:stretch>
            <a:fillRect/>
          </a:stretch>
        </p:blipFill>
        <p:spPr>
          <a:xfrm>
            <a:off x="5537835" y="1748155"/>
            <a:ext cx="2857500" cy="1714500"/>
          </a:xfrm>
          <a:prstGeom prst="rect">
            <a:avLst/>
          </a:prstGeom>
          <a:ln>
            <a:noFill/>
          </a:ln>
          <a:effectLst>
            <a:softEdge rad="112500"/>
          </a:effectLst>
        </p:spPr>
      </p:pic>
      <p:pic>
        <p:nvPicPr>
          <p:cNvPr id="2097155" name="Picture 9" descr="images (7).jpg"/>
          <p:cNvPicPr>
            <a:picLocks noChangeAspect="1"/>
          </p:cNvPicPr>
          <p:nvPr/>
        </p:nvPicPr>
        <p:blipFill>
          <a:blip r:embed="rId3"/>
          <a:stretch>
            <a:fillRect/>
          </a:stretch>
        </p:blipFill>
        <p:spPr>
          <a:xfrm>
            <a:off x="5624772" y="3704935"/>
            <a:ext cx="3061855" cy="1995055"/>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Soil</a:t>
            </a:r>
          </a:p>
        </p:txBody>
      </p:sp>
      <p:sp>
        <p:nvSpPr>
          <p:cNvPr id="1048621" name="Content Placeholder 2"/>
          <p:cNvSpPr>
            <a:spLocks noGrp="1"/>
          </p:cNvSpPr>
          <p:nvPr>
            <p:ph sz="half" idx="1"/>
          </p:nvPr>
        </p:nvSpPr>
        <p:spPr>
          <a:xfrm>
            <a:off x="457200" y="1417955"/>
            <a:ext cx="8481695" cy="4708525"/>
          </a:xfrm>
        </p:spPr>
        <p:txBody>
          <a:bodyPr/>
          <a:lstStyle/>
          <a:p>
            <a:pPr>
              <a:buFont typeface="Arial" panose="020B0604020202020204" pitchFamily="34" charset="0"/>
              <a:buChar char="•"/>
            </a:pPr>
            <a:r>
              <a:rPr lang="en-US" sz="2000">
                <a:latin typeface="Calibri" panose="020F0502020204030204" pitchFamily="34" charset="0"/>
                <a:cs typeface="Calibri" panose="020F0502020204030204" pitchFamily="34" charset="0"/>
              </a:rPr>
              <a:t>Silt loam soil with well drain, deep,</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aerated soil for deep rooted </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system and have high organic matter.</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pH of 6-7.</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Depth must be 2-3m.</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Alkaliney and sandy sub-soil </a:t>
            </a:r>
          </a:p>
          <a:p>
            <a:pPr marL="137160" indent="0">
              <a:buFont typeface="Arial" panose="020B0604020202020204" pitchFamily="34" charset="0"/>
              <a:buNone/>
            </a:pPr>
            <a:r>
              <a:rPr lang="en-US" sz="2000">
                <a:latin typeface="Calibri" panose="020F0502020204030204" pitchFamily="34" charset="0"/>
                <a:cs typeface="Calibri" panose="020F0502020204030204" pitchFamily="34" charset="0"/>
              </a:rPr>
              <a:t>       should be avoided.</a:t>
            </a:r>
          </a:p>
        </p:txBody>
      </p:sp>
      <p:pic>
        <p:nvPicPr>
          <p:cNvPr id="2097156" name="Content Placeholder 30" descr="images (8).jpg"/>
          <p:cNvPicPr>
            <a:picLocks noGrp="1" noChangeAspect="1"/>
          </p:cNvPicPr>
          <p:nvPr>
            <p:ph sz="half" idx="2"/>
          </p:nvPr>
        </p:nvPicPr>
        <p:blipFill>
          <a:blip r:embed="rId2"/>
          <a:stretch>
            <a:fillRect/>
          </a:stretch>
        </p:blipFill>
        <p:spPr>
          <a:xfrm>
            <a:off x="5756910" y="1538605"/>
            <a:ext cx="3181985" cy="3383915"/>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sz="4800">
                <a:latin typeface="Calibri" panose="020F0502020204030204" pitchFamily="34" charset="0"/>
                <a:cs typeface="Calibri" panose="020F0502020204030204" pitchFamily="34" charset="0"/>
              </a:rPr>
              <a:t>Planting Distance</a:t>
            </a:r>
          </a:p>
        </p:txBody>
      </p:sp>
      <p:sp>
        <p:nvSpPr>
          <p:cNvPr id="1048623" name="Content Placeholder 2"/>
          <p:cNvSpPr>
            <a:spLocks noGrp="1"/>
          </p:cNvSpPr>
          <p:nvPr>
            <p:ph sz="half" idx="1"/>
          </p:nvPr>
        </p:nvSpPr>
        <p:spPr>
          <a:xfrm>
            <a:off x="457200" y="1300480"/>
            <a:ext cx="8467725" cy="4826000"/>
          </a:xfrm>
        </p:spPr>
        <p:txBody>
          <a:bodyPr/>
          <a:lstStyle/>
          <a:p>
            <a:pPr>
              <a:buFont typeface="Arial" panose="020B0604020202020204" pitchFamily="34" charset="0"/>
              <a:buChar char="•"/>
            </a:pPr>
            <a:r>
              <a:rPr lang="en-US" sz="2000">
                <a:latin typeface="Calibri" panose="020F0502020204030204" pitchFamily="34" charset="0"/>
                <a:cs typeface="Calibri" panose="020F0502020204030204" pitchFamily="34" charset="0"/>
              </a:rPr>
              <a:t>For wood, planting distance of walnut trees are 8 * 8feet which results in 681 trees per acre or 1682 trees per hactare.</a:t>
            </a:r>
          </a:p>
          <a:p>
            <a:pPr>
              <a:buFont typeface="Arial" panose="020B0604020202020204" pitchFamily="34" charset="0"/>
              <a:buChar char="•"/>
            </a:pPr>
            <a:r>
              <a:rPr lang="en-US" sz="2000">
                <a:latin typeface="Calibri" panose="020F0502020204030204" pitchFamily="34" charset="0"/>
                <a:cs typeface="Calibri" panose="020F0502020204030204" pitchFamily="34" charset="0"/>
              </a:rPr>
              <a:t>For nut, 17 * 17feet, 151 trees per acre and 373 trees per hactare.</a:t>
            </a:r>
          </a:p>
          <a:p>
            <a:pPr>
              <a:buFont typeface="Arial" panose="020B0604020202020204" pitchFamily="34" charset="0"/>
              <a:buChar char="•"/>
            </a:pPr>
            <a:endParaRPr lang="en-US" sz="2000">
              <a:latin typeface="Calibri" panose="020F0502020204030204" pitchFamily="34" charset="0"/>
              <a:cs typeface="Calibri" panose="020F0502020204030204" pitchFamily="34" charset="0"/>
            </a:endParaRPr>
          </a:p>
        </p:txBody>
      </p:sp>
      <p:sp>
        <p:nvSpPr>
          <p:cNvPr id="1048624" name="Content Placeholder 3"/>
          <p:cNvSpPr>
            <a:spLocks noGrp="1"/>
          </p:cNvSpPr>
          <p:nvPr>
            <p:ph sz="half" idx="2"/>
          </p:nvPr>
        </p:nvSpPr>
        <p:spPr>
          <a:xfrm>
            <a:off x="456565" y="1204595"/>
            <a:ext cx="8230235" cy="5653405"/>
          </a:xfrm>
        </p:spPr>
        <p:txBody>
          <a:bodyPr/>
          <a:lstStyle/>
          <a:p>
            <a:pPr marL="137160" indent="0">
              <a:buNone/>
            </a:pPr>
            <a:endParaRPr lang="en-US" sz="2000">
              <a:latin typeface="Calibri" panose="020F0502020204030204" pitchFamily="34" charset="0"/>
              <a:cs typeface="Calibri" panose="020F0502020204030204" pitchFamily="34" charset="0"/>
            </a:endParaRPr>
          </a:p>
          <a:p>
            <a:pPr marL="137160" indent="0">
              <a:buNone/>
            </a:pPr>
            <a:endParaRPr lang="en-US"/>
          </a:p>
          <a:p>
            <a:pPr marL="137160" indent="0">
              <a:buNone/>
            </a:pPr>
            <a:endParaRPr lang="en-US" sz="200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a:latin typeface="Calibri" panose="020F0502020204030204" pitchFamily="34" charset="0"/>
                <a:cs typeface="Calibri" panose="020F0502020204030204" pitchFamily="34" charset="0"/>
              </a:rPr>
              <a:t>30 feet between the rows and 9 feet in the rows.</a:t>
            </a:r>
          </a:p>
          <a:p>
            <a:pPr>
              <a:buFont typeface="Arial" panose="020B0604020202020204" pitchFamily="34" charset="0"/>
              <a:buChar char="•"/>
            </a:pPr>
            <a:endParaRPr lang="en-US" sz="2000">
              <a:latin typeface="Calibri" panose="020F0502020204030204" pitchFamily="34" charset="0"/>
              <a:cs typeface="Calibri" panose="020F0502020204030204" pitchFamily="34" charset="0"/>
            </a:endParaRPr>
          </a:p>
          <a:p>
            <a:pPr marL="137160" indent="0">
              <a:buFont typeface="Arial" panose="020B0604020202020204" pitchFamily="34" charset="0"/>
              <a:buNone/>
            </a:pPr>
            <a:endParaRPr lang="en-US" sz="2000">
              <a:latin typeface="Calibri" panose="020F0502020204030204" pitchFamily="34" charset="0"/>
              <a:cs typeface="Calibri" panose="020F0502020204030204" pitchFamily="34" charset="0"/>
            </a:endParaRPr>
          </a:p>
        </p:txBody>
      </p:sp>
      <p:pic>
        <p:nvPicPr>
          <p:cNvPr id="2097157" name="Picture 4"/>
          <p:cNvPicPr>
            <a:picLocks noChangeAspect="1"/>
          </p:cNvPicPr>
          <p:nvPr/>
        </p:nvPicPr>
        <p:blipFill>
          <a:blip r:embed="rId2"/>
          <a:stretch>
            <a:fillRect/>
          </a:stretch>
        </p:blipFill>
        <p:spPr>
          <a:xfrm>
            <a:off x="4743450" y="2890520"/>
            <a:ext cx="4181475" cy="24193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On-screen Show (4:3)</PresentationFormat>
  <Paragraphs>118</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 Antiqua</vt:lpstr>
      <vt:lpstr>Calibri</vt:lpstr>
      <vt:lpstr>Lucida Sans</vt:lpstr>
      <vt:lpstr>Wingdings</vt:lpstr>
      <vt:lpstr>Wingdings 2</vt:lpstr>
      <vt:lpstr>Wingdings 3</vt:lpstr>
      <vt:lpstr>Apex</vt:lpstr>
      <vt:lpstr>walnut</vt:lpstr>
      <vt:lpstr>PowerPoint Presentation</vt:lpstr>
      <vt:lpstr>Introduction</vt:lpstr>
      <vt:lpstr>Origin and Cultivation</vt:lpstr>
      <vt:lpstr>Botany</vt:lpstr>
      <vt:lpstr>PowerPoint Presentation</vt:lpstr>
      <vt:lpstr>Climate </vt:lpstr>
      <vt:lpstr>Soil</vt:lpstr>
      <vt:lpstr>Planting Distance</vt:lpstr>
      <vt:lpstr>Propagation</vt:lpstr>
      <vt:lpstr>PowerPoint Presentation</vt:lpstr>
      <vt:lpstr>Fertilizer Application</vt:lpstr>
      <vt:lpstr>Irrigation</vt:lpstr>
      <vt:lpstr>Training and Pruning</vt:lpstr>
      <vt:lpstr>Mulching</vt:lpstr>
      <vt:lpstr>Varieties</vt:lpstr>
      <vt:lpstr>PowerPoint Presentation</vt:lpstr>
      <vt:lpstr>Maturity Level</vt:lpstr>
      <vt:lpstr>PowerPoint Presentation</vt:lpstr>
      <vt:lpstr>Harvesting</vt:lpstr>
      <vt:lpstr>PowerPoint Presentation</vt:lpstr>
      <vt:lpstr>Production</vt:lpstr>
      <vt:lpstr>Uses</vt:lpstr>
      <vt:lpstr>Yield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walnut</dc:title>
  <dc:creator>Mureed</dc:creator>
  <cp:lastModifiedBy>Windows User</cp:lastModifiedBy>
  <cp:revision>1</cp:revision>
  <dcterms:created xsi:type="dcterms:W3CDTF">2020-11-28T05:46:00Z</dcterms:created>
  <dcterms:modified xsi:type="dcterms:W3CDTF">2020-11-30T10:18:13Z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