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63" r:id="rId4"/>
    <p:sldId id="264" r:id="rId5"/>
    <p:sldId id="265" r:id="rId6"/>
    <p:sldId id="266" r:id="rId7"/>
    <p:sldId id="267" r:id="rId8"/>
    <p:sldId id="268" r:id="rId9"/>
    <p:sldId id="270" r:id="rId10"/>
    <p:sldId id="271" r:id="rId11"/>
    <p:sldId id="272" r:id="rId12"/>
    <p:sldId id="273" r:id="rId13"/>
    <p:sldId id="274" r:id="rId14"/>
    <p:sldId id="275"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92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22A4AE4-E409-4022-8072-9CFAAA9025C5}" type="datetimeFigureOut">
              <a:rPr lang="en-US" smtClean="0"/>
              <a:pPr/>
              <a:t>11/16/2020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996A74E-4E56-4C8B-8C32-4676AC9EAE7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22A4AE4-E409-4022-8072-9CFAAA9025C5}" type="datetimeFigureOut">
              <a:rPr lang="en-US" smtClean="0"/>
              <a:pPr/>
              <a:t>11/16/2020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996A74E-4E56-4C8B-8C32-4676AC9EAE7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22A4AE4-E409-4022-8072-9CFAAA9025C5}" type="datetimeFigureOut">
              <a:rPr lang="en-US" smtClean="0"/>
              <a:pPr/>
              <a:t>11/16/2020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996A74E-4E56-4C8B-8C32-4676AC9EAE7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22A4AE4-E409-4022-8072-9CFAAA9025C5}" type="datetimeFigureOut">
              <a:rPr lang="en-US" smtClean="0"/>
              <a:pPr/>
              <a:t>11/16/2020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996A74E-4E56-4C8B-8C32-4676AC9EAE7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22A4AE4-E409-4022-8072-9CFAAA9025C5}" type="datetimeFigureOut">
              <a:rPr lang="en-US" smtClean="0"/>
              <a:pPr/>
              <a:t>11/16/2020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996A74E-4E56-4C8B-8C32-4676AC9EAE7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2A4AE4-E409-4022-8072-9CFAAA9025C5}" type="datetimeFigureOut">
              <a:rPr lang="en-US" smtClean="0"/>
              <a:pPr/>
              <a:t>11/16/2020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996A74E-4E56-4C8B-8C32-4676AC9EAE7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22A4AE4-E409-4022-8072-9CFAAA9025C5}" type="datetimeFigureOut">
              <a:rPr lang="en-US" smtClean="0"/>
              <a:pPr/>
              <a:t>11/16/2020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9996A74E-4E56-4C8B-8C32-4676AC9EAE7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22A4AE4-E409-4022-8072-9CFAAA9025C5}" type="datetimeFigureOut">
              <a:rPr lang="en-US" smtClean="0"/>
              <a:pPr/>
              <a:t>11/16/2020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9996A74E-4E56-4C8B-8C32-4676AC9EAE7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22A4AE4-E409-4022-8072-9CFAAA9025C5}" type="datetimeFigureOut">
              <a:rPr lang="en-US" smtClean="0"/>
              <a:pPr/>
              <a:t>11/16/2020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9996A74E-4E56-4C8B-8C32-4676AC9EAE7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2A4AE4-E409-4022-8072-9CFAAA9025C5}" type="datetimeFigureOut">
              <a:rPr lang="en-US" smtClean="0"/>
              <a:pPr/>
              <a:t>11/16/2020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996A74E-4E56-4C8B-8C32-4676AC9EAE7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C22A4AE4-E409-4022-8072-9CFAAA9025C5}" type="datetimeFigureOut">
              <a:rPr lang="en-US" smtClean="0"/>
              <a:pPr/>
              <a:t>11/16/2020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996A74E-4E56-4C8B-8C32-4676AC9EAE7A}"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22A4AE4-E409-4022-8072-9CFAAA9025C5}" type="datetimeFigureOut">
              <a:rPr lang="en-US" smtClean="0"/>
              <a:pPr/>
              <a:t>11/16/2020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996A74E-4E56-4C8B-8C32-4676AC9EAE7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7239000" cy="3124200"/>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a:lstStyle/>
          <a:p>
            <a:r>
              <a:rPr lang="en-US" i="1" u="sng" dirty="0" smtClean="0"/>
              <a:t>Topic name: </a:t>
            </a:r>
            <a:r>
              <a:rPr lang="en-US" dirty="0" smtClean="0"/>
              <a:t>discovery history and mechanism of lysogenic cycle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b="0" i="1" u="sng" dirty="0" smtClean="0">
                <a:solidFill>
                  <a:srgbClr val="7030A0"/>
                </a:solidFill>
              </a:rPr>
              <a:t>Which is faster lytic or lysogenic?</a:t>
            </a:r>
            <a:endParaRPr lang="en-US" b="0" i="1" u="sng" dirty="0">
              <a:solidFill>
                <a:srgbClr val="7030A0"/>
              </a:solidFill>
            </a:endParaRPr>
          </a:p>
        </p:txBody>
      </p:sp>
      <p:sp>
        <p:nvSpPr>
          <p:cNvPr id="3" name="Content Placeholder 2"/>
          <p:cNvSpPr>
            <a:spLocks noGrp="1"/>
          </p:cNvSpPr>
          <p:nvPr>
            <p:ph idx="1"/>
          </p:nvPr>
        </p:nvSpPr>
        <p:spPr>
          <a:xfrm>
            <a:off x="457200" y="2133600"/>
            <a:ext cx="7239000" cy="4322136"/>
          </a:xfrm>
        </p:spPr>
        <p:style>
          <a:lnRef idx="1">
            <a:schemeClr val="accent1"/>
          </a:lnRef>
          <a:fillRef idx="2">
            <a:schemeClr val="accent1"/>
          </a:fillRef>
          <a:effectRef idx="1">
            <a:schemeClr val="accent1"/>
          </a:effectRef>
          <a:fontRef idx="minor">
            <a:schemeClr val="dk1"/>
          </a:fontRef>
        </p:style>
        <p:txBody>
          <a:bodyPr/>
          <a:lstStyle/>
          <a:p>
            <a:r>
              <a:rPr lang="en-US" dirty="0" smtClean="0"/>
              <a:t>The lytic cycle is a faster process for viral replication than the lysogenic cycle.</a:t>
            </a:r>
          </a:p>
          <a:p>
            <a:pPr>
              <a:buNone/>
            </a:pPr>
            <a:r>
              <a:rPr lang="en-US" dirty="0" smtClean="0"/>
              <a:t>   </a:t>
            </a:r>
            <a:r>
              <a:rPr lang="en-US" b="1" i="1" u="sng" dirty="0" smtClean="0"/>
              <a:t>why?</a:t>
            </a:r>
          </a:p>
          <a:p>
            <a:pPr>
              <a:buNone/>
            </a:pPr>
            <a:r>
              <a:rPr lang="en-US" i="1" dirty="0" smtClean="0"/>
              <a:t>  the virus begins to replicate copies of itself until it causes the host cell to lyses meaning it bursts open and releases the new viral particles.</a:t>
            </a:r>
            <a:endParaRPr lang="en-US"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0" i="1" dirty="0" smtClean="0">
                <a:solidFill>
                  <a:srgbClr val="002060"/>
                </a:solidFill>
              </a:rPr>
              <a:t>Why lysogenic viruses are more dangerous?</a:t>
            </a:r>
            <a:endParaRPr lang="en-US" b="0" i="1" dirty="0">
              <a:solidFill>
                <a:srgbClr val="002060"/>
              </a:solidFill>
            </a:endParaRPr>
          </a:p>
        </p:txBody>
      </p:sp>
      <p:sp>
        <p:nvSpPr>
          <p:cNvPr id="3" name="Content Placeholder 2"/>
          <p:cNvSpPr>
            <a:spLocks noGrp="1"/>
          </p:cNvSpPr>
          <p:nvPr>
            <p:ph idx="1"/>
          </p:nvPr>
        </p:nvSpPr>
        <p:spPr>
          <a:xfrm>
            <a:off x="457200" y="1752600"/>
            <a:ext cx="7239000" cy="4703136"/>
          </a:xfrm>
        </p:spPr>
        <p:style>
          <a:lnRef idx="1">
            <a:schemeClr val="accent1"/>
          </a:lnRef>
          <a:fillRef idx="2">
            <a:schemeClr val="accent1"/>
          </a:fillRef>
          <a:effectRef idx="1">
            <a:schemeClr val="accent1"/>
          </a:effectRef>
          <a:fontRef idx="minor">
            <a:schemeClr val="dk1"/>
          </a:fontRef>
        </p:style>
        <p:txBody>
          <a:bodyPr/>
          <a:lstStyle/>
          <a:p>
            <a:pPr>
              <a:buNone/>
            </a:pPr>
            <a:r>
              <a:rPr lang="en-US" dirty="0" smtClean="0"/>
              <a:t>The lysogenic cycle happens when a virus </a:t>
            </a:r>
          </a:p>
          <a:p>
            <a:pPr>
              <a:buNone/>
            </a:pPr>
            <a:r>
              <a:rPr lang="en-US" dirty="0" smtClean="0"/>
              <a:t>infiltrates a cell but rather than quickly </a:t>
            </a:r>
          </a:p>
          <a:p>
            <a:pPr>
              <a:buNone/>
            </a:pPr>
            <a:r>
              <a:rPr lang="en-US" dirty="0" smtClean="0"/>
              <a:t>hijacking its, the virus inserts its genetic </a:t>
            </a:r>
          </a:p>
          <a:p>
            <a:pPr>
              <a:buNone/>
            </a:pPr>
            <a:r>
              <a:rPr lang="en-US" dirty="0" smtClean="0"/>
              <a:t>material instead to the host DNA the danger in </a:t>
            </a:r>
          </a:p>
          <a:p>
            <a:pPr>
              <a:buNone/>
            </a:pPr>
            <a:r>
              <a:rPr lang="en-US" dirty="0" smtClean="0"/>
              <a:t>the lysogenic stage is that the more times its </a:t>
            </a:r>
          </a:p>
          <a:p>
            <a:pPr>
              <a:buNone/>
            </a:pPr>
            <a:r>
              <a:rPr lang="en-US" dirty="0" smtClean="0"/>
              <a:t>utilize the more infected daughter cells are </a:t>
            </a:r>
          </a:p>
          <a:p>
            <a:pPr>
              <a:buNone/>
            </a:pPr>
            <a:r>
              <a:rPr lang="en-US" dirty="0" smtClean="0"/>
              <a:t>produced.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chor="ctr">
            <a:normAutofit/>
          </a:bodyPr>
          <a:lstStyle/>
          <a:p>
            <a:r>
              <a:rPr lang="en-US" sz="2800" i="1" u="sng" dirty="0" smtClean="0">
                <a:solidFill>
                  <a:srgbClr val="7030A0"/>
                </a:solidFill>
              </a:rPr>
              <a:t>What happen when the viral genome fuses with the host genome?</a:t>
            </a:r>
            <a:endParaRPr lang="en-US" sz="2800" i="1" u="sng" dirty="0">
              <a:solidFill>
                <a:srgbClr val="7030A0"/>
              </a:solidFill>
            </a:endParaRPr>
          </a:p>
        </p:txBody>
      </p:sp>
      <p:sp>
        <p:nvSpPr>
          <p:cNvPr id="3" name="Content Placeholder 2"/>
          <p:cNvSpPr>
            <a:spLocks noGrp="1"/>
          </p:cNvSpPr>
          <p:nvPr>
            <p:ph idx="1"/>
          </p:nvPr>
        </p:nvSpPr>
        <p:spPr>
          <a:xfrm>
            <a:off x="457200" y="1981200"/>
            <a:ext cx="7239000" cy="2667000"/>
          </a:xfrm>
        </p:spPr>
        <p:style>
          <a:lnRef idx="1">
            <a:schemeClr val="accent1"/>
          </a:lnRef>
          <a:fillRef idx="2">
            <a:schemeClr val="accent1"/>
          </a:fillRef>
          <a:effectRef idx="1">
            <a:schemeClr val="accent1"/>
          </a:effectRef>
          <a:fontRef idx="minor">
            <a:schemeClr val="dk1"/>
          </a:fontRef>
        </p:style>
        <p:txBody>
          <a:bodyPr anchor="ctr"/>
          <a:lstStyle/>
          <a:p>
            <a:r>
              <a:rPr lang="en-US" dirty="0" smtClean="0"/>
              <a:t>Fusion of the genome is known as </a:t>
            </a:r>
            <a:r>
              <a:rPr lang="en-US" dirty="0" err="1" smtClean="0"/>
              <a:t>lysogeny</a:t>
            </a:r>
            <a:r>
              <a:rPr lang="en-US" dirty="0" smtClean="0"/>
              <a:t> or the lysogenic cycle. It is part of the viral life cycle and result in many new host cells that contain the viral genome.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en-US" i="1" u="sng" dirty="0" smtClean="0">
                <a:solidFill>
                  <a:srgbClr val="002060"/>
                </a:solidFill>
              </a:rPr>
              <a:t>Advantage of a lysogenic cycle</a:t>
            </a:r>
            <a:endParaRPr lang="en-US" i="1" u="sng" dirty="0">
              <a:solidFill>
                <a:srgbClr val="002060"/>
              </a:solidFill>
            </a:endParaRPr>
          </a:p>
        </p:txBody>
      </p:sp>
      <p:sp>
        <p:nvSpPr>
          <p:cNvPr id="3" name="Content Placeholder 2"/>
          <p:cNvSpPr>
            <a:spLocks noGrp="1"/>
          </p:cNvSpPr>
          <p:nvPr>
            <p:ph idx="1"/>
          </p:nvPr>
        </p:nvSpPr>
        <p:spPr>
          <a:xfrm>
            <a:off x="381000" y="1905000"/>
            <a:ext cx="7239000" cy="4617720"/>
          </a:xfrm>
        </p:spPr>
        <p:style>
          <a:lnRef idx="1">
            <a:schemeClr val="accent1"/>
          </a:lnRef>
          <a:fillRef idx="2">
            <a:schemeClr val="accent1"/>
          </a:fillRef>
          <a:effectRef idx="1">
            <a:schemeClr val="accent1"/>
          </a:effectRef>
          <a:fontRef idx="minor">
            <a:schemeClr val="dk1"/>
          </a:fontRef>
        </p:style>
        <p:txBody>
          <a:bodyPr/>
          <a:lstStyle/>
          <a:p>
            <a:r>
              <a:rPr lang="en-US" dirty="0" smtClean="0"/>
              <a:t>Lysogeny can also be beneficial to the host bacterium the primary benefit to bacteria occurs when the integrated viral DNA contains a gene that encodes a toxin.possessionof the toxin can be advantageous to those bacteria that established an infection as part of their stragey of replication.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chor="ctr">
            <a:normAutofit/>
          </a:bodyPr>
          <a:lstStyle/>
          <a:p>
            <a:r>
              <a:rPr lang="en-US" b="0" i="1" u="sng" dirty="0" smtClean="0">
                <a:solidFill>
                  <a:srgbClr val="002060"/>
                </a:solidFill>
              </a:rPr>
              <a:t>Diagram of lysogenic cycle:</a:t>
            </a:r>
            <a:endParaRPr lang="en-US" b="0" i="1" u="sng" dirty="0">
              <a:solidFill>
                <a:srgbClr val="002060"/>
              </a:solidFill>
            </a:endParaRPr>
          </a:p>
        </p:txBody>
      </p:sp>
      <p:pic>
        <p:nvPicPr>
          <p:cNvPr id="4" name="Content Placeholder 3" descr="220px-Lysogentic_cycle_diagram.svg.png"/>
          <p:cNvPicPr>
            <a:picLocks noGrp="1" noChangeAspect="1"/>
          </p:cNvPicPr>
          <p:nvPr>
            <p:ph idx="1"/>
          </p:nvPr>
        </p:nvPicPr>
        <p:blipFill>
          <a:blip r:embed="rId2" cstate="print"/>
          <a:stretch>
            <a:fillRect/>
          </a:stretch>
        </p:blipFill>
        <p:spPr>
          <a:xfrm>
            <a:off x="457200" y="1981200"/>
            <a:ext cx="7391400" cy="4571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5389098" y="381000"/>
            <a:ext cx="3429000" cy="2743200"/>
          </a:xfrm>
        </p:spPr>
        <p:style>
          <a:lnRef idx="2">
            <a:schemeClr val="accent1"/>
          </a:lnRef>
          <a:fillRef idx="1">
            <a:schemeClr val="lt1"/>
          </a:fillRef>
          <a:effectRef idx="0">
            <a:schemeClr val="accent1"/>
          </a:effectRef>
          <a:fontRef idx="minor">
            <a:schemeClr val="dk1"/>
          </a:fontRef>
        </p:style>
        <p:txBody>
          <a:bodyPr>
            <a:noAutofit/>
          </a:bodyPr>
          <a:lstStyle/>
          <a:p>
            <a:r>
              <a:rPr lang="en-US" sz="2400" i="1" dirty="0" smtClean="0">
                <a:solidFill>
                  <a:schemeClr val="bg1"/>
                </a:solidFill>
              </a:rPr>
              <a:t>The lysogenic cycle is complimentary to the lytic cycle for viral entry and reproduction the lysogenic cycle is more commonly found in animal viruses.</a:t>
            </a:r>
            <a:endParaRPr lang="en-US" sz="2400" i="1" dirty="0">
              <a:solidFill>
                <a:schemeClr val="bg1"/>
              </a:solidFill>
            </a:endParaRPr>
          </a:p>
        </p:txBody>
      </p:sp>
      <p:pic>
        <p:nvPicPr>
          <p:cNvPr id="5" name="Picture Placeholder 4" descr="Phage2.jpg"/>
          <p:cNvPicPr>
            <a:picLocks noGrp="1" noChangeAspect="1"/>
          </p:cNvPicPr>
          <p:nvPr>
            <p:ph type="pic" idx="1"/>
          </p:nvPr>
        </p:nvPicPr>
        <p:blipFill>
          <a:blip r:embed="rId2" cstate="print"/>
          <a:srcRect l="2667" r="2667"/>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solidFill>
                  <a:srgbClr val="7030A0"/>
                </a:solidFill>
              </a:rPr>
              <a:t>Discovery of lysogenic cycle:</a:t>
            </a:r>
            <a:endParaRPr lang="en-US" i="1" u="sng" dirty="0">
              <a:solidFill>
                <a:srgbClr val="7030A0"/>
              </a:solidFill>
            </a:endParaRPr>
          </a:p>
        </p:txBody>
      </p:sp>
      <p:sp>
        <p:nvSpPr>
          <p:cNvPr id="3" name="Content Placeholder 2"/>
          <p:cNvSpPr>
            <a:spLocks noGrp="1"/>
          </p:cNvSpPr>
          <p:nvPr>
            <p:ph idx="1"/>
          </p:nvPr>
        </p:nvSpPr>
        <p:spPr/>
        <p:txBody>
          <a:bodyPr/>
          <a:lstStyle/>
          <a:p>
            <a:r>
              <a:rPr lang="en-US" b="1" i="1" u="sng" dirty="0" smtClean="0"/>
              <a:t>Frederick w.twort from the uk </a:t>
            </a:r>
            <a:r>
              <a:rPr lang="en-US" dirty="0" smtClean="0"/>
              <a:t>and </a:t>
            </a:r>
            <a:r>
              <a:rPr lang="en-US" b="1" u="sng" dirty="0" smtClean="0"/>
              <a:t>Felix d’herelle from France</a:t>
            </a:r>
            <a:r>
              <a:rPr lang="en-US" dirty="0" smtClean="0"/>
              <a:t> independently discovered bacteriophage or the phenomena of a virus infected bacterium in 1915 and 1917 respectively . </a:t>
            </a:r>
            <a:r>
              <a:rPr lang="en-US" i="1" u="sng" dirty="0" smtClean="0"/>
              <a:t>D’herelle a French Canadian working at the Pasteur institute in pairs hypothesized that a microbe caused lytic and lysogenic bacteria.</a:t>
            </a:r>
            <a:endParaRPr lang="en-US" i="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chor="ctr"/>
          <a:lstStyle/>
          <a:p>
            <a:r>
              <a:rPr lang="en-US" b="0" i="1" u="sng" dirty="0" smtClean="0">
                <a:solidFill>
                  <a:srgbClr val="7030A0"/>
                </a:solidFill>
              </a:rPr>
              <a:t>What does lysogenic mean?</a:t>
            </a:r>
            <a:endParaRPr lang="en-US" b="0" i="1" u="sng" dirty="0">
              <a:solidFill>
                <a:srgbClr val="7030A0"/>
              </a:solidFill>
            </a:endParaRPr>
          </a:p>
        </p:txBody>
      </p:sp>
      <p:sp>
        <p:nvSpPr>
          <p:cNvPr id="3" name="Content Placeholder 2"/>
          <p:cNvSpPr>
            <a:spLocks noGrp="1"/>
          </p:cNvSpPr>
          <p:nvPr>
            <p:ph idx="1"/>
          </p:nvPr>
        </p:nvSpPr>
        <p:spPr>
          <a:xfrm>
            <a:off x="304800" y="1828800"/>
            <a:ext cx="7239000" cy="327660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smtClean="0"/>
              <a:t>A lysogen or lysogenic bacterium is a bacterial cell which can produce and transfer the ability to produce a phage. a prophage is either integrated into the host bacteria’s chromosome or more rarely exists as a stable plasmid within the host cell.</a:t>
            </a:r>
          </a:p>
          <a:p>
            <a:pPr>
              <a:buNone/>
            </a:pPr>
            <a:r>
              <a:rPr lang="en-US" dirty="0" smtClean="0"/>
              <a:t>                              </a:t>
            </a:r>
            <a:endParaRPr lang="en-US" b="1" i="1" u="sng" dirty="0" smtClean="0"/>
          </a:p>
          <a:p>
            <a:pPr>
              <a:buNone/>
            </a:pPr>
            <a:endParaRPr lang="en-US" b="1" i="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4419600" cy="1143000"/>
          </a:xfrm>
        </p:spPr>
        <p:style>
          <a:lnRef idx="2">
            <a:schemeClr val="accent1"/>
          </a:lnRef>
          <a:fillRef idx="1">
            <a:schemeClr val="lt1"/>
          </a:fillRef>
          <a:effectRef idx="0">
            <a:schemeClr val="accent1"/>
          </a:effectRef>
          <a:fontRef idx="minor">
            <a:schemeClr val="dk1"/>
          </a:fontRef>
        </p:style>
        <p:txBody>
          <a:bodyPr anchor="ctr"/>
          <a:lstStyle/>
          <a:p>
            <a:r>
              <a:rPr lang="en-US" b="0" i="1" u="sng" dirty="0" smtClean="0"/>
              <a:t>Lysogenic cycle:</a:t>
            </a:r>
            <a:endParaRPr lang="en-US" b="0" i="1" u="sng" dirty="0"/>
          </a:p>
        </p:txBody>
      </p:sp>
      <p:sp>
        <p:nvSpPr>
          <p:cNvPr id="3" name="Content Placeholder 2"/>
          <p:cNvSpPr>
            <a:spLocks noGrp="1"/>
          </p:cNvSpPr>
          <p:nvPr>
            <p:ph idx="1"/>
          </p:nvPr>
        </p:nvSpPr>
        <p:spPr>
          <a:xfrm>
            <a:off x="457200" y="1609416"/>
            <a:ext cx="7239000" cy="3343584"/>
          </a:xfrm>
        </p:spPr>
        <p:style>
          <a:lnRef idx="1">
            <a:schemeClr val="accent1"/>
          </a:lnRef>
          <a:fillRef idx="2">
            <a:schemeClr val="accent1"/>
          </a:fillRef>
          <a:effectRef idx="1">
            <a:schemeClr val="accent1"/>
          </a:effectRef>
          <a:fontRef idx="minor">
            <a:schemeClr val="dk1"/>
          </a:fontRef>
        </p:style>
        <p:txBody>
          <a:bodyPr/>
          <a:lstStyle/>
          <a:p>
            <a:r>
              <a:rPr lang="en-US" dirty="0" smtClean="0"/>
              <a:t>Lysogeny or lysogenic cycle is one of two cycles of viral reproduction (the lytic being other) </a:t>
            </a:r>
            <a:r>
              <a:rPr lang="en-US" dirty="0" err="1" smtClean="0"/>
              <a:t>lysogeny</a:t>
            </a:r>
            <a:r>
              <a:rPr lang="en-US" dirty="0" smtClean="0"/>
              <a:t> is characterized by integration of the bacteriophage nucleic acid into the host bacterium genome or formation of a circular replicon in the bacterial cytoplasm.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6705600" cy="1143000"/>
          </a:xfrm>
        </p:spPr>
        <p:style>
          <a:lnRef idx="2">
            <a:schemeClr val="accent1"/>
          </a:lnRef>
          <a:fillRef idx="1">
            <a:schemeClr val="lt1"/>
          </a:fillRef>
          <a:effectRef idx="0">
            <a:schemeClr val="accent1"/>
          </a:effectRef>
          <a:fontRef idx="minor">
            <a:schemeClr val="dk1"/>
          </a:fontRef>
        </p:style>
        <p:txBody>
          <a:bodyPr anchor="ctr"/>
          <a:lstStyle/>
          <a:p>
            <a:r>
              <a:rPr lang="en-US" b="0" i="1" u="sng" dirty="0" smtClean="0">
                <a:solidFill>
                  <a:srgbClr val="7030A0"/>
                </a:solidFill>
              </a:rPr>
              <a:t>Steps of lysogenic cycle:</a:t>
            </a:r>
            <a:endParaRPr lang="en-US" b="0" i="1" u="sng" dirty="0">
              <a:solidFill>
                <a:srgbClr val="7030A0"/>
              </a:solidFill>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The following are the steps of the lysogenic cycle:</a:t>
            </a:r>
          </a:p>
          <a:p>
            <a:pPr marL="571500" indent="-571500">
              <a:buFont typeface="+mj-lt"/>
              <a:buAutoNum type="romanUcPeriod"/>
            </a:pPr>
            <a:r>
              <a:rPr lang="en-US" dirty="0" smtClean="0"/>
              <a:t>Viral genome enters cell</a:t>
            </a:r>
          </a:p>
          <a:p>
            <a:pPr marL="571500" indent="-571500">
              <a:buFont typeface="+mj-lt"/>
              <a:buAutoNum type="romanUcPeriod"/>
            </a:pPr>
            <a:r>
              <a:rPr lang="en-US" dirty="0" smtClean="0"/>
              <a:t>viral genome integrated into host cell genome</a:t>
            </a:r>
          </a:p>
          <a:p>
            <a:pPr marL="571500" indent="-571500">
              <a:buFont typeface="+mj-lt"/>
              <a:buAutoNum type="romanUcPeriod"/>
            </a:pPr>
            <a:r>
              <a:rPr lang="en-US" dirty="0" smtClean="0"/>
              <a:t>Host cell DNA polymerase copies viral chromosomes</a:t>
            </a:r>
          </a:p>
          <a:p>
            <a:pPr marL="571500" indent="-571500">
              <a:buFont typeface="+mj-lt"/>
              <a:buAutoNum type="romanUcPeriod"/>
            </a:pPr>
            <a:r>
              <a:rPr lang="en-US" dirty="0" smtClean="0"/>
              <a:t>Cell divides and virus chromosomes are transmitted to cell daughter cells.</a:t>
            </a:r>
          </a:p>
          <a:p>
            <a:pPr marL="571500" indent="-571500">
              <a:buFont typeface="+mj-lt"/>
              <a:buAutoNum type="romanUcPeriod"/>
            </a:pPr>
            <a:r>
              <a:rPr lang="en-US" dirty="0" smtClean="0"/>
              <a:t>Detaching of viral genome from host cells.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chor="ctr"/>
          <a:lstStyle/>
          <a:p>
            <a:r>
              <a:rPr lang="en-US" b="0" i="1" u="sng" dirty="0" smtClean="0">
                <a:solidFill>
                  <a:srgbClr val="7030A0"/>
                </a:solidFill>
              </a:rPr>
              <a:t>Stages of lysogenic cycle:</a:t>
            </a:r>
            <a:endParaRPr lang="en-US" b="0" i="1" u="sng" dirty="0">
              <a:solidFill>
                <a:srgbClr val="7030A0"/>
              </a:solidFill>
            </a:endParaRPr>
          </a:p>
        </p:txBody>
      </p:sp>
      <p:sp>
        <p:nvSpPr>
          <p:cNvPr id="3" name="Content Placeholder 2"/>
          <p:cNvSpPr>
            <a:spLocks noGrp="1"/>
          </p:cNvSpPr>
          <p:nvPr>
            <p:ph idx="1"/>
          </p:nvPr>
        </p:nvSpPr>
        <p:spPr>
          <a:xfrm>
            <a:off x="457200" y="1609416"/>
            <a:ext cx="6934200" cy="2276784"/>
          </a:xfrm>
        </p:spPr>
        <p:style>
          <a:lnRef idx="1">
            <a:schemeClr val="accent1"/>
          </a:lnRef>
          <a:fillRef idx="2">
            <a:schemeClr val="accent1"/>
          </a:fillRef>
          <a:effectRef idx="1">
            <a:schemeClr val="accent1"/>
          </a:effectRef>
          <a:fontRef idx="minor">
            <a:schemeClr val="dk1"/>
          </a:fontRef>
        </p:style>
        <p:txBody>
          <a:bodyPr/>
          <a:lstStyle/>
          <a:p>
            <a:pPr>
              <a:buNone/>
            </a:pPr>
            <a:r>
              <a:rPr lang="en-US" b="1" i="1" u="sng" dirty="0" smtClean="0"/>
              <a:t>1.Fusion of genetic material:</a:t>
            </a:r>
          </a:p>
          <a:p>
            <a:pPr>
              <a:buNone/>
            </a:pPr>
            <a:r>
              <a:rPr lang="en-US" dirty="0" smtClean="0"/>
              <a:t>             </a:t>
            </a:r>
          </a:p>
          <a:p>
            <a:pPr>
              <a:buNone/>
            </a:pPr>
            <a:r>
              <a:rPr lang="en-US" dirty="0" smtClean="0"/>
              <a:t>              </a:t>
            </a:r>
            <a:r>
              <a:rPr lang="en-US" dirty="0" err="1" smtClean="0"/>
              <a:t>lysogeny</a:t>
            </a:r>
            <a:r>
              <a:rPr lang="en-US" dirty="0" smtClean="0"/>
              <a:t> is characterized by the fusion of the viral nucleic acid with that of the host cell.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239000" cy="3429000"/>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buNone/>
            </a:pPr>
            <a:r>
              <a:rPr lang="en-US" sz="3500" b="1" i="1" u="sng" dirty="0" smtClean="0">
                <a:solidFill>
                  <a:srgbClr val="002060"/>
                </a:solidFill>
              </a:rPr>
              <a:t>2. Replication of the prophage:</a:t>
            </a:r>
          </a:p>
          <a:p>
            <a:pPr>
              <a:buNone/>
            </a:pPr>
            <a:endParaRPr lang="en-US" dirty="0" smtClean="0"/>
          </a:p>
          <a:p>
            <a:pPr>
              <a:buNone/>
            </a:pPr>
            <a:r>
              <a:rPr lang="en-US" dirty="0" smtClean="0"/>
              <a:t>           </a:t>
            </a:r>
          </a:p>
          <a:p>
            <a:pPr>
              <a:buNone/>
            </a:pPr>
            <a:r>
              <a:rPr lang="en-US" dirty="0" smtClean="0"/>
              <a:t>The newly integrated prophage can be passed on </a:t>
            </a:r>
          </a:p>
          <a:p>
            <a:pPr>
              <a:buNone/>
            </a:pPr>
            <a:r>
              <a:rPr lang="en-US" dirty="0" smtClean="0"/>
              <a:t>to daughter cells during every cell division. Cells </a:t>
            </a:r>
          </a:p>
          <a:p>
            <a:pPr>
              <a:buNone/>
            </a:pPr>
            <a:r>
              <a:rPr lang="en-US" dirty="0" smtClean="0"/>
              <a:t>containing the prophage may replicate many </a:t>
            </a:r>
          </a:p>
          <a:p>
            <a:pPr>
              <a:buNone/>
            </a:pPr>
            <a:r>
              <a:rPr lang="en-US" dirty="0" smtClean="0"/>
              <a:t>times.</a:t>
            </a:r>
          </a:p>
          <a:p>
            <a:pPr>
              <a:buNone/>
            </a:pPr>
            <a:endParaRPr lang="en-US" dirty="0" smtClean="0"/>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239000" cy="3048000"/>
          </a:xfrm>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en-US" sz="2800" dirty="0" smtClean="0">
                <a:solidFill>
                  <a:srgbClr val="002060"/>
                </a:solidFill>
                <a:effectLst>
                  <a:outerShdw blurRad="38100" dist="38100" dir="2700000" algn="tl">
                    <a:srgbClr val="000000">
                      <a:alpha val="43137"/>
                    </a:srgbClr>
                  </a:outerShdw>
                </a:effectLst>
              </a:rPr>
              <a:t>3.Prophage leaves host DNA:</a:t>
            </a:r>
          </a:p>
          <a:p>
            <a:pPr>
              <a:buNone/>
            </a:pPr>
            <a:endParaRPr lang="en-US" sz="2400" b="1" i="1" u="sng" dirty="0" smtClean="0"/>
          </a:p>
          <a:p>
            <a:pPr>
              <a:buNone/>
            </a:pPr>
            <a:r>
              <a:rPr lang="en-US" sz="2400" dirty="0" smtClean="0"/>
              <a:t>At a later point, the prophage may dissociate from the host DNA as a result the virus has entered the lytic cycle and virus practical are made by the host cells.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chor="ctr"/>
          <a:lstStyle/>
          <a:p>
            <a:r>
              <a:rPr lang="en-US" b="0" i="1" u="sng" dirty="0" smtClean="0">
                <a:solidFill>
                  <a:srgbClr val="7030A0"/>
                </a:solidFill>
              </a:rPr>
              <a:t>Summary of stages:</a:t>
            </a:r>
            <a:endParaRPr lang="en-US" b="0" i="1" u="sng" dirty="0">
              <a:solidFill>
                <a:srgbClr val="7030A0"/>
              </a:solidFill>
            </a:endParaRPr>
          </a:p>
        </p:txBody>
      </p:sp>
      <p:sp>
        <p:nvSpPr>
          <p:cNvPr id="3" name="Content Placeholder 2"/>
          <p:cNvSpPr>
            <a:spLocks noGrp="1"/>
          </p:cNvSpPr>
          <p:nvPr>
            <p:ph idx="1"/>
          </p:nvPr>
        </p:nvSpPr>
        <p:spPr>
          <a:xfrm>
            <a:off x="457200" y="1905000"/>
            <a:ext cx="7239000" cy="4550736"/>
          </a:xfrm>
        </p:spPr>
        <p:style>
          <a:lnRef idx="1">
            <a:schemeClr val="accent1"/>
          </a:lnRef>
          <a:fillRef idx="2">
            <a:schemeClr val="accent1"/>
          </a:fillRef>
          <a:effectRef idx="1">
            <a:schemeClr val="accent1"/>
          </a:effectRef>
          <a:fontRef idx="minor">
            <a:schemeClr val="dk1"/>
          </a:fontRef>
        </p:style>
        <p:txBody>
          <a:bodyPr/>
          <a:lstStyle/>
          <a:p>
            <a:r>
              <a:rPr lang="en-US" i="1" dirty="0" smtClean="0"/>
              <a:t> The lysogenic cycle the viral DNA gets integrated into the host’s DNA but the viral genes are not expressed the prophage is passed on to daughter cells during every cell division after some time, the prophage leaves the bacterial DNA and goes through the lytic cycle creating more viruses</a:t>
            </a: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136</TotalTime>
  <Words>608</Words>
  <Application>Microsoft Office PowerPoint</Application>
  <PresentationFormat>On-screen Show (4:3)</PresentationFormat>
  <Paragraphs>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Topic name: discovery history and mechanism of lysogenic cycle </vt:lpstr>
      <vt:lpstr>Discovery of lysogenic cycle:</vt:lpstr>
      <vt:lpstr>What does lysogenic mean?</vt:lpstr>
      <vt:lpstr>Lysogenic cycle:</vt:lpstr>
      <vt:lpstr>Steps of lysogenic cycle:</vt:lpstr>
      <vt:lpstr>Stages of lysogenic cycle:</vt:lpstr>
      <vt:lpstr>Slide 7</vt:lpstr>
      <vt:lpstr>Slide 8</vt:lpstr>
      <vt:lpstr>Summary of stages:</vt:lpstr>
      <vt:lpstr>Which is faster lytic or lysogenic?</vt:lpstr>
      <vt:lpstr>Why lysogenic viruses are more dangerous?</vt:lpstr>
      <vt:lpstr>What happen when the viral genome fuses with the host genome?</vt:lpstr>
      <vt:lpstr>Advantage of a lysogenic cycle</vt:lpstr>
      <vt:lpstr>Diagram of lysogenic cycle:</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Ifrah Shamshad  roll number:bbof18mo12  class:BS botany semester  5th  subject: virology and bacteriology  submitted to:</dc:title>
  <dc:creator>rrrr</dc:creator>
  <cp:lastModifiedBy>rrrr</cp:lastModifiedBy>
  <cp:revision>18</cp:revision>
  <dcterms:created xsi:type="dcterms:W3CDTF">2020-11-15T18:33:46Z</dcterms:created>
  <dcterms:modified xsi:type="dcterms:W3CDTF">2020-11-16T22:39:21Z</dcterms:modified>
</cp:coreProperties>
</file>