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61" r:id="rId2"/>
    <p:sldId id="256"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6D7026BE-4FB2-4C72-A9FB-13542995F77A}" type="datetimeFigureOut">
              <a:rPr lang="en-US" smtClean="0"/>
              <a:pPr/>
              <a:t>10/23/2020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5580274-C100-4CD1-956B-254C5F907C2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7026BE-4FB2-4C72-A9FB-13542995F77A}" type="datetimeFigureOut">
              <a:rPr lang="en-US" smtClean="0"/>
              <a:pPr/>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80274-C100-4CD1-956B-254C5F907C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7026BE-4FB2-4C72-A9FB-13542995F77A}" type="datetimeFigureOut">
              <a:rPr lang="en-US" smtClean="0"/>
              <a:pPr/>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80274-C100-4CD1-956B-254C5F907C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7026BE-4FB2-4C72-A9FB-13542995F77A}" type="datetimeFigureOut">
              <a:rPr lang="en-US" smtClean="0"/>
              <a:pPr/>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80274-C100-4CD1-956B-254C5F907C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D7026BE-4FB2-4C72-A9FB-13542995F77A}" type="datetimeFigureOut">
              <a:rPr lang="en-US" smtClean="0"/>
              <a:pPr/>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80274-C100-4CD1-956B-254C5F907C2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D7026BE-4FB2-4C72-A9FB-13542995F77A}" type="datetimeFigureOut">
              <a:rPr lang="en-US" smtClean="0"/>
              <a:pPr/>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80274-C100-4CD1-956B-254C5F907C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6D7026BE-4FB2-4C72-A9FB-13542995F77A}" type="datetimeFigureOut">
              <a:rPr lang="en-US" smtClean="0"/>
              <a:pPr/>
              <a:t>10/23/2020</a:t>
            </a:fld>
            <a:endParaRPr lang="en-US"/>
          </a:p>
        </p:txBody>
      </p:sp>
      <p:sp>
        <p:nvSpPr>
          <p:cNvPr id="27" name="Slide Number Placeholder 26"/>
          <p:cNvSpPr>
            <a:spLocks noGrp="1"/>
          </p:cNvSpPr>
          <p:nvPr>
            <p:ph type="sldNum" sz="quarter" idx="11"/>
          </p:nvPr>
        </p:nvSpPr>
        <p:spPr/>
        <p:txBody>
          <a:bodyPr rtlCol="0"/>
          <a:lstStyle/>
          <a:p>
            <a:fld id="{C5580274-C100-4CD1-956B-254C5F907C21}"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6D7026BE-4FB2-4C72-A9FB-13542995F77A}" type="datetimeFigureOut">
              <a:rPr lang="en-US" smtClean="0"/>
              <a:pPr/>
              <a:t>10/23/2020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C5580274-C100-4CD1-956B-254C5F907C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026BE-4FB2-4C72-A9FB-13542995F77A}" type="datetimeFigureOut">
              <a:rPr lang="en-US" smtClean="0"/>
              <a:pPr/>
              <a:t>10/23/2020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580274-C100-4CD1-956B-254C5F907C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D7026BE-4FB2-4C72-A9FB-13542995F77A}" type="datetimeFigureOut">
              <a:rPr lang="en-US" smtClean="0"/>
              <a:pPr/>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80274-C100-4CD1-956B-254C5F907C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7026BE-4FB2-4C72-A9FB-13542995F77A}" type="datetimeFigureOut">
              <a:rPr lang="en-US" smtClean="0"/>
              <a:pPr/>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80274-C100-4CD1-956B-254C5F907C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D7026BE-4FB2-4C72-A9FB-13542995F77A}" type="datetimeFigureOut">
              <a:rPr lang="en-US" smtClean="0"/>
              <a:pPr/>
              <a:t>10/23/2020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5580274-C100-4CD1-956B-254C5F907C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821936"/>
          </a:xfrm>
        </p:spPr>
        <p:txBody>
          <a:bodyPr/>
          <a:lstStyle/>
          <a:p>
            <a:pPr>
              <a:buNone/>
            </a:pPr>
            <a:r>
              <a:rPr lang="en-US" sz="4800" dirty="0" smtClean="0">
                <a:latin typeface="Times New Roman" pitchFamily="18" charset="0"/>
                <a:cs typeface="Times New Roman" pitchFamily="18" charset="0"/>
              </a:rPr>
              <a:t>		       Computer Studies </a:t>
            </a:r>
          </a:p>
          <a:p>
            <a:endParaRPr lang="en-US" dirty="0" smtClean="0">
              <a:latin typeface="Times New Roman" pitchFamily="18" charset="0"/>
              <a:cs typeface="Times New Roman" pitchFamily="18" charset="0"/>
            </a:endParaRPr>
          </a:p>
          <a:p>
            <a:pPr lvl="8">
              <a:buNone/>
            </a:pPr>
            <a:r>
              <a:rPr lang="en-US" sz="3600" dirty="0" smtClean="0">
                <a:latin typeface="Times New Roman" pitchFamily="18" charset="0"/>
                <a:cs typeface="Times New Roman" pitchFamily="18" charset="0"/>
              </a:rPr>
              <a:t>    Khansa Saleem</a:t>
            </a:r>
          </a:p>
          <a:p>
            <a:pPr lvl="8">
              <a:buNone/>
            </a:pPr>
            <a:r>
              <a:rPr lang="en-US" sz="2400" dirty="0" smtClean="0">
                <a:latin typeface="Times New Roman" pitchFamily="18" charset="0"/>
                <a:cs typeface="Times New Roman" pitchFamily="18" charset="0"/>
              </a:rPr>
              <a:t>Lecturer in CS &amp; IT department</a:t>
            </a:r>
          </a:p>
          <a:p>
            <a:pPr lvl="8">
              <a:buNone/>
            </a:pPr>
            <a:r>
              <a:rPr lang="en-US" sz="2400" smtClean="0">
                <a:latin typeface="Times New Roman" pitchFamily="18" charset="0"/>
                <a:cs typeface="Times New Roman" pitchFamily="18" charset="0"/>
              </a:rPr>
              <a:t>     </a:t>
            </a:r>
            <a:r>
              <a:rPr lang="en-US" sz="2400" smtClean="0">
                <a:latin typeface="Times New Roman" pitchFamily="18" charset="0"/>
                <a:cs typeface="Times New Roman" pitchFamily="18" charset="0"/>
              </a:rPr>
              <a:t>khansasaleem1234@gmail.com</a:t>
            </a:r>
            <a:endParaRPr lang="en-US" sz="2400" dirty="0" smtClean="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066800"/>
          </a:xfrm>
        </p:spPr>
        <p:txBody>
          <a:bodyPr>
            <a:normAutofit/>
          </a:bodyPr>
          <a:lstStyle/>
          <a:p>
            <a:r>
              <a:rPr lang="en-US" sz="3600" dirty="0" smtClean="0">
                <a:latin typeface="Times New Roman" pitchFamily="18" charset="0"/>
                <a:cs typeface="Times New Roman" pitchFamily="18" charset="0"/>
              </a:rPr>
              <a:t>Advantages of Using Computers </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152400" y="1524000"/>
            <a:ext cx="8991600" cy="5334000"/>
          </a:xfrm>
        </p:spPr>
        <p:txBody>
          <a:bodyPr>
            <a:normAutofit lnSpcReduction="10000"/>
          </a:bodyPr>
          <a:lstStyle/>
          <a:p>
            <a:r>
              <a:rPr lang="en-US" dirty="0" smtClean="0">
                <a:solidFill>
                  <a:srgbClr val="FF0000"/>
                </a:solidFill>
              </a:rPr>
              <a:t>Speed</a:t>
            </a:r>
            <a:r>
              <a:rPr lang="en-US" dirty="0" smtClean="0"/>
              <a:t>: Many computers process billions or trillions of operations in a single second. </a:t>
            </a:r>
          </a:p>
          <a:p>
            <a:r>
              <a:rPr lang="en-US" dirty="0" smtClean="0">
                <a:solidFill>
                  <a:srgbClr val="FF0000"/>
                </a:solidFill>
              </a:rPr>
              <a:t>Reliability</a:t>
            </a:r>
            <a:r>
              <a:rPr lang="en-US" dirty="0" smtClean="0"/>
              <a:t>: The electronic components in modern computers are reliable because they rarely break or fail. </a:t>
            </a:r>
          </a:p>
          <a:p>
            <a:r>
              <a:rPr lang="en-US" dirty="0" smtClean="0">
                <a:solidFill>
                  <a:srgbClr val="FF0000"/>
                </a:solidFill>
              </a:rPr>
              <a:t>Consistency</a:t>
            </a:r>
            <a:r>
              <a:rPr lang="en-US" dirty="0" smtClean="0"/>
              <a:t>: Computers generate error-free results, provided the input is correct and the instructions work.</a:t>
            </a:r>
          </a:p>
          <a:p>
            <a:r>
              <a:rPr lang="en-US" dirty="0" smtClean="0">
                <a:solidFill>
                  <a:srgbClr val="FF0000"/>
                </a:solidFill>
              </a:rPr>
              <a:t>Storage</a:t>
            </a:r>
            <a:r>
              <a:rPr lang="en-US" dirty="0" smtClean="0"/>
              <a:t>: Computers store enormous amounts of data and make this data available for processing anytime it is needed.</a:t>
            </a:r>
          </a:p>
          <a:p>
            <a:r>
              <a:rPr lang="en-US" dirty="0" smtClean="0">
                <a:solidFill>
                  <a:srgbClr val="FF0000"/>
                </a:solidFill>
              </a:rPr>
              <a:t>Communications</a:t>
            </a:r>
            <a:r>
              <a:rPr lang="en-US" dirty="0" smtClean="0"/>
              <a:t>: Most computers today can communicate with other computers, often wirelessly.</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685800"/>
          </a:xfrm>
        </p:spPr>
        <p:txBody>
          <a:bodyPr>
            <a:normAutofit fontScale="90000"/>
          </a:bodyPr>
          <a:lstStyle/>
          <a:p>
            <a:r>
              <a:rPr lang="en-US" dirty="0" smtClean="0">
                <a:latin typeface="Times New Roman" pitchFamily="18" charset="0"/>
                <a:cs typeface="Times New Roman" pitchFamily="18" charset="0"/>
              </a:rPr>
              <a:t>Disadvantages of Using Computers </a:t>
            </a:r>
            <a:endParaRPr lang="en-US" dirty="0"/>
          </a:p>
        </p:txBody>
      </p:sp>
      <p:sp>
        <p:nvSpPr>
          <p:cNvPr id="3" name="Content Placeholder 2"/>
          <p:cNvSpPr>
            <a:spLocks noGrp="1"/>
          </p:cNvSpPr>
          <p:nvPr>
            <p:ph idx="1"/>
          </p:nvPr>
        </p:nvSpPr>
        <p:spPr>
          <a:xfrm>
            <a:off x="228600" y="1295400"/>
            <a:ext cx="8915400" cy="5279136"/>
          </a:xfrm>
        </p:spPr>
        <p:txBody>
          <a:bodyPr>
            <a:noAutofit/>
          </a:bodyPr>
          <a:lstStyle/>
          <a:p>
            <a:r>
              <a:rPr lang="en-US" sz="2000" dirty="0" smtClean="0">
                <a:solidFill>
                  <a:srgbClr val="FF0000"/>
                </a:solidFill>
              </a:rPr>
              <a:t>Violation of Privacy</a:t>
            </a:r>
            <a:r>
              <a:rPr lang="en-US" sz="2000" dirty="0" smtClean="0"/>
              <a:t>: In many instances, where personal and confidential records stored on computers were not protected properly, individuals have found their privacy violated and identities stolen. </a:t>
            </a:r>
          </a:p>
          <a:p>
            <a:r>
              <a:rPr lang="en-US" sz="2000" dirty="0" smtClean="0">
                <a:solidFill>
                  <a:srgbClr val="FF0000"/>
                </a:solidFill>
              </a:rPr>
              <a:t>Public Safety</a:t>
            </a:r>
            <a:r>
              <a:rPr lang="en-US" sz="2000" dirty="0" smtClean="0"/>
              <a:t>: Adults, teens, and children around the world are using computers to share publicly their photos, videos, journals, music, and other personal information. </a:t>
            </a:r>
          </a:p>
          <a:p>
            <a:r>
              <a:rPr lang="en-US" sz="2000" dirty="0" smtClean="0">
                <a:solidFill>
                  <a:srgbClr val="FF0000"/>
                </a:solidFill>
              </a:rPr>
              <a:t>Health Risks</a:t>
            </a:r>
            <a:r>
              <a:rPr lang="en-US" sz="2000" dirty="0" smtClean="0"/>
              <a:t>: Computer users can protect themselves from health risks through proper workplace design, good posture while at the computer, and appropriately spaced work breaks. Two behavioral health risks are computer addiction and technology overload. </a:t>
            </a:r>
          </a:p>
          <a:p>
            <a:r>
              <a:rPr lang="en-US" sz="2000" dirty="0" smtClean="0">
                <a:solidFill>
                  <a:srgbClr val="FF0000"/>
                </a:solidFill>
              </a:rPr>
              <a:t>Impact on Environment</a:t>
            </a:r>
            <a:r>
              <a:rPr lang="en-US" sz="2000" dirty="0" smtClean="0"/>
              <a:t>: </a:t>
            </a:r>
            <a:r>
              <a:rPr lang="en-US" sz="2000" dirty="0" smtClean="0">
                <a:solidFill>
                  <a:srgbClr val="00B050"/>
                </a:solidFill>
              </a:rPr>
              <a:t>Green computing </a:t>
            </a:r>
            <a:r>
              <a:rPr lang="en-US" sz="2000" dirty="0" smtClean="0"/>
              <a:t>involves reducing the electricity consumed and environmental waste generated when using a computer. Strategies that support green computing include recycling, regulating manufacturing processes, extending the life of computers, and immediately donating or properly disposing of replaced computers.</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066800"/>
          </a:xfrm>
        </p:spPr>
        <p:txBody>
          <a:bodyPr/>
          <a:lstStyle/>
          <a:p>
            <a:r>
              <a:rPr lang="en-US" dirty="0" smtClean="0"/>
              <a:t>Networks and the Internet</a:t>
            </a:r>
            <a:endParaRPr lang="en-US" dirty="0"/>
          </a:p>
        </p:txBody>
      </p:sp>
      <p:sp>
        <p:nvSpPr>
          <p:cNvPr id="3" name="Content Placeholder 2"/>
          <p:cNvSpPr>
            <a:spLocks noGrp="1"/>
          </p:cNvSpPr>
          <p:nvPr>
            <p:ph idx="1"/>
          </p:nvPr>
        </p:nvSpPr>
        <p:spPr>
          <a:xfrm>
            <a:off x="457200" y="1371600"/>
            <a:ext cx="8229600" cy="5202936"/>
          </a:xfrm>
        </p:spPr>
        <p:txBody>
          <a:bodyPr>
            <a:normAutofit/>
          </a:bodyPr>
          <a:lstStyle/>
          <a:p>
            <a:r>
              <a:rPr lang="en-US" sz="2400" dirty="0" smtClean="0"/>
              <a:t>A </a:t>
            </a:r>
            <a:r>
              <a:rPr lang="en-US" sz="2400" dirty="0" smtClean="0">
                <a:solidFill>
                  <a:srgbClr val="FF0000"/>
                </a:solidFill>
              </a:rPr>
              <a:t>network</a:t>
            </a:r>
            <a:r>
              <a:rPr lang="en-US" sz="2400" dirty="0" smtClean="0"/>
              <a:t> is a collection of computers and devices connected together, often wirelessly, via communications devices and transmission media. </a:t>
            </a:r>
          </a:p>
          <a:p>
            <a:r>
              <a:rPr lang="en-US" sz="2400" dirty="0" smtClean="0"/>
              <a:t>Networks allow computers to share resources, such as hardware, software, data, and information. Sharing resources saves time and money.</a:t>
            </a:r>
          </a:p>
          <a:p>
            <a:r>
              <a:rPr lang="en-US" sz="2400" dirty="0" smtClean="0"/>
              <a:t> The </a:t>
            </a:r>
            <a:r>
              <a:rPr lang="en-US" sz="2400" dirty="0" smtClean="0">
                <a:solidFill>
                  <a:srgbClr val="FF0000"/>
                </a:solidFill>
              </a:rPr>
              <a:t>Internet</a:t>
            </a:r>
            <a:r>
              <a:rPr lang="en-US" sz="2400" dirty="0" smtClean="0"/>
              <a:t> is a worldwide collection of networks that connects millions of businesses, government agencies, educational institutions, and individuals.</a:t>
            </a:r>
          </a:p>
          <a:p>
            <a:pPr>
              <a:buNone/>
            </a:pPr>
            <a:endParaRPr lang="en-US" dirty="0"/>
          </a:p>
        </p:txBody>
      </p:sp>
      <p:pic>
        <p:nvPicPr>
          <p:cNvPr id="4" name="Picture 3" descr="internet-connectivity.png"/>
          <p:cNvPicPr>
            <a:picLocks noChangeAspect="1"/>
          </p:cNvPicPr>
          <p:nvPr/>
        </p:nvPicPr>
        <p:blipFill>
          <a:blip r:embed="rId2"/>
          <a:stretch>
            <a:fillRect/>
          </a:stretch>
        </p:blipFill>
        <p:spPr>
          <a:xfrm>
            <a:off x="2286000" y="4807470"/>
            <a:ext cx="3733799" cy="205053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social networking Website</a:t>
            </a:r>
            <a:endParaRPr lang="en-US" dirty="0"/>
          </a:p>
        </p:txBody>
      </p:sp>
      <p:sp>
        <p:nvSpPr>
          <p:cNvPr id="3" name="Content Placeholder 2"/>
          <p:cNvSpPr>
            <a:spLocks noGrp="1"/>
          </p:cNvSpPr>
          <p:nvPr>
            <p:ph idx="1"/>
          </p:nvPr>
        </p:nvSpPr>
        <p:spPr>
          <a:xfrm>
            <a:off x="457200" y="1752600"/>
            <a:ext cx="8229600" cy="4821936"/>
          </a:xfrm>
        </p:spPr>
        <p:txBody>
          <a:bodyPr>
            <a:normAutofit fontScale="92500" lnSpcReduction="20000"/>
          </a:bodyPr>
          <a:lstStyle/>
          <a:p>
            <a:r>
              <a:rPr lang="en-US" dirty="0" smtClean="0"/>
              <a:t>The Web, short for World Wide Web, is one of the more popular services on the Internet.</a:t>
            </a:r>
          </a:p>
          <a:p>
            <a:r>
              <a:rPr lang="en-US" dirty="0" smtClean="0"/>
              <a:t> The </a:t>
            </a:r>
            <a:r>
              <a:rPr lang="en-US" dirty="0" smtClean="0">
                <a:solidFill>
                  <a:srgbClr val="FF0000"/>
                </a:solidFill>
              </a:rPr>
              <a:t>Web</a:t>
            </a:r>
            <a:r>
              <a:rPr lang="en-US" dirty="0" smtClean="0"/>
              <a:t> contains billions of documents called Web pages. </a:t>
            </a:r>
          </a:p>
          <a:p>
            <a:r>
              <a:rPr lang="en-US" dirty="0" smtClean="0"/>
              <a:t>A </a:t>
            </a:r>
            <a:r>
              <a:rPr lang="en-US" dirty="0" smtClean="0">
                <a:solidFill>
                  <a:srgbClr val="FF0000"/>
                </a:solidFill>
              </a:rPr>
              <a:t>Web page </a:t>
            </a:r>
            <a:r>
              <a:rPr lang="en-US" dirty="0" smtClean="0"/>
              <a:t>can contain text, graphics, animation, audio, and video.</a:t>
            </a:r>
          </a:p>
          <a:p>
            <a:r>
              <a:rPr lang="en-US" dirty="0" smtClean="0"/>
              <a:t>A </a:t>
            </a:r>
            <a:r>
              <a:rPr lang="en-US" dirty="0" smtClean="0">
                <a:solidFill>
                  <a:srgbClr val="FF0000"/>
                </a:solidFill>
              </a:rPr>
              <a:t>Website</a:t>
            </a:r>
            <a:r>
              <a:rPr lang="en-US" dirty="0" smtClean="0"/>
              <a:t> is a collection of related Web pages.</a:t>
            </a:r>
          </a:p>
          <a:p>
            <a:r>
              <a:rPr lang="en-US" dirty="0" smtClean="0"/>
              <a:t>Millions of people worldwide join online communities, each called a </a:t>
            </a:r>
            <a:r>
              <a:rPr lang="en-US" dirty="0" smtClean="0">
                <a:solidFill>
                  <a:srgbClr val="FF0000"/>
                </a:solidFill>
              </a:rPr>
              <a:t>social networking Website </a:t>
            </a:r>
            <a:r>
              <a:rPr lang="en-US" dirty="0" smtClean="0"/>
              <a:t>or online social network, that encourage members to share their interests, ideas, stories, photos, music, and videos with other registered users.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898136"/>
          </a:xfrm>
        </p:spPr>
        <p:txBody>
          <a:bodyPr>
            <a:normAutofit fontScale="85000" lnSpcReduction="20000"/>
          </a:bodyPr>
          <a:lstStyle/>
          <a:p>
            <a:r>
              <a:rPr lang="en-US" dirty="0" smtClean="0"/>
              <a:t>A </a:t>
            </a:r>
            <a:r>
              <a:rPr lang="en-US" dirty="0" smtClean="0">
                <a:solidFill>
                  <a:srgbClr val="FF0000"/>
                </a:solidFill>
              </a:rPr>
              <a:t>blog</a:t>
            </a:r>
            <a:r>
              <a:rPr lang="en-US" dirty="0" smtClean="0"/>
              <a:t> is an informal Web site consisting of time stamped articles in a diary or journal format, usually listed in reverse chronological order.</a:t>
            </a:r>
          </a:p>
          <a:p>
            <a:r>
              <a:rPr lang="en-US" dirty="0" smtClean="0"/>
              <a:t>A </a:t>
            </a:r>
            <a:r>
              <a:rPr lang="en-US" dirty="0" err="1" smtClean="0">
                <a:solidFill>
                  <a:srgbClr val="FF0000"/>
                </a:solidFill>
              </a:rPr>
              <a:t>microblog</a:t>
            </a:r>
            <a:r>
              <a:rPr lang="en-US" dirty="0" smtClean="0"/>
              <a:t>, such as Twitter, allows users to publish short messages, usually between 100 and 200 characters, for others to read. </a:t>
            </a:r>
          </a:p>
          <a:p>
            <a:r>
              <a:rPr lang="en-US" dirty="0" smtClean="0"/>
              <a:t>A </a:t>
            </a:r>
            <a:r>
              <a:rPr lang="en-US" dirty="0" smtClean="0">
                <a:solidFill>
                  <a:srgbClr val="FF0000"/>
                </a:solidFill>
              </a:rPr>
              <a:t>podcast</a:t>
            </a:r>
            <a:r>
              <a:rPr lang="en-US" dirty="0" smtClean="0"/>
              <a:t> is recorded audio stored on a Web site that can be downloaded to a computer or a portable media player such as an iPod. </a:t>
            </a:r>
          </a:p>
          <a:p>
            <a:r>
              <a:rPr lang="en-US" dirty="0" smtClean="0"/>
              <a:t>A </a:t>
            </a:r>
            <a:r>
              <a:rPr lang="en-US" dirty="0" smtClean="0">
                <a:solidFill>
                  <a:srgbClr val="FF0000"/>
                </a:solidFill>
              </a:rPr>
              <a:t>Web application</a:t>
            </a:r>
            <a:r>
              <a:rPr lang="en-US" dirty="0" smtClean="0"/>
              <a:t> is a Web site that allows users to access and interact with software from any computer or device that is connected to the Internet. Examples of software available as Web applications include those that allow you to send and receive e-mail messages, prepare your taxes, organize digital photos, create documents, and play games.</a:t>
            </a:r>
            <a:endParaRPr lang="en-US" dirty="0"/>
          </a:p>
        </p:txBody>
      </p:sp>
      <p:sp>
        <p:nvSpPr>
          <p:cNvPr id="4" name="Title 1"/>
          <p:cNvSpPr>
            <a:spLocks noGrp="1"/>
          </p:cNvSpPr>
          <p:nvPr>
            <p:ph type="title"/>
          </p:nvPr>
        </p:nvSpPr>
        <p:spPr>
          <a:xfrm>
            <a:off x="457200" y="609600"/>
            <a:ext cx="8229600" cy="1066800"/>
          </a:xfrm>
        </p:spPr>
        <p:txBody>
          <a:bodyPr/>
          <a:lstStyle/>
          <a:p>
            <a:r>
              <a:rPr lang="en-US" dirty="0" smtClean="0"/>
              <a:t>social networking Website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066800"/>
          </a:xfrm>
        </p:spPr>
        <p:txBody>
          <a:bodyPr/>
          <a:lstStyle/>
          <a:p>
            <a:r>
              <a:rPr lang="en-US" dirty="0" smtClean="0"/>
              <a:t>Computer Software</a:t>
            </a:r>
            <a:endParaRPr lang="en-US" dirty="0"/>
          </a:p>
        </p:txBody>
      </p:sp>
      <p:sp>
        <p:nvSpPr>
          <p:cNvPr id="3" name="Content Placeholder 2"/>
          <p:cNvSpPr>
            <a:spLocks noGrp="1"/>
          </p:cNvSpPr>
          <p:nvPr>
            <p:ph idx="1"/>
          </p:nvPr>
        </p:nvSpPr>
        <p:spPr>
          <a:xfrm>
            <a:off x="152400" y="1676400"/>
            <a:ext cx="8763000" cy="4898136"/>
          </a:xfrm>
        </p:spPr>
        <p:txBody>
          <a:bodyPr/>
          <a:lstStyle/>
          <a:p>
            <a:r>
              <a:rPr lang="en-US" dirty="0" smtClean="0">
                <a:solidFill>
                  <a:srgbClr val="FF0000"/>
                </a:solidFill>
              </a:rPr>
              <a:t>Software</a:t>
            </a:r>
            <a:r>
              <a:rPr lang="en-US" dirty="0" smtClean="0"/>
              <a:t>, also called a </a:t>
            </a:r>
            <a:r>
              <a:rPr lang="en-US" dirty="0" smtClean="0">
                <a:solidFill>
                  <a:srgbClr val="FF0000"/>
                </a:solidFill>
              </a:rPr>
              <a:t>program</a:t>
            </a:r>
            <a:r>
              <a:rPr lang="en-US" dirty="0" smtClean="0"/>
              <a:t>, is a series of related instructions, organized for a common purpose, that tells the computer what task(s) to perform and how to perform them. You interact with a program through its user interface.</a:t>
            </a:r>
          </a:p>
          <a:p>
            <a:r>
              <a:rPr lang="en-US" dirty="0" smtClean="0"/>
              <a:t>The two categories of software are </a:t>
            </a:r>
          </a:p>
          <a:p>
            <a:pPr lvl="1"/>
            <a:r>
              <a:rPr lang="en-US" dirty="0" smtClean="0"/>
              <a:t>System software</a:t>
            </a:r>
          </a:p>
          <a:p>
            <a:pPr lvl="2"/>
            <a:r>
              <a:rPr lang="en-US" dirty="0" smtClean="0"/>
              <a:t>Operating system</a:t>
            </a:r>
          </a:p>
          <a:p>
            <a:pPr lvl="2"/>
            <a:r>
              <a:rPr lang="en-US" dirty="0" smtClean="0"/>
              <a:t>Utility Programs</a:t>
            </a:r>
          </a:p>
          <a:p>
            <a:pPr lvl="1"/>
            <a:r>
              <a:rPr lang="en-US" dirty="0" smtClean="0"/>
              <a:t>Application software.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Installing and Running Programs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Installing</a:t>
            </a:r>
            <a:r>
              <a:rPr lang="en-US" dirty="0" smtClean="0"/>
              <a:t> is the process of setting up software to work with the computer, printer, and other hardware.</a:t>
            </a:r>
          </a:p>
          <a:p>
            <a:r>
              <a:rPr lang="en-US" dirty="0" smtClean="0"/>
              <a:t>When you instruct the computer to </a:t>
            </a:r>
            <a:r>
              <a:rPr lang="en-US" dirty="0" smtClean="0">
                <a:solidFill>
                  <a:srgbClr val="FF0000"/>
                </a:solidFill>
              </a:rPr>
              <a:t>run</a:t>
            </a:r>
            <a:r>
              <a:rPr lang="en-US" dirty="0" smtClean="0"/>
              <a:t> an installed program, the computer loads it, which means the program is copied from storage to memory. </a:t>
            </a:r>
          </a:p>
          <a:p>
            <a:r>
              <a:rPr lang="en-US" dirty="0" smtClean="0"/>
              <a:t>Once in memory, the computer can carry out, or </a:t>
            </a:r>
            <a:r>
              <a:rPr lang="en-US" dirty="0" smtClean="0">
                <a:solidFill>
                  <a:srgbClr val="FF0000"/>
                </a:solidFill>
              </a:rPr>
              <a:t>execute</a:t>
            </a:r>
            <a:r>
              <a:rPr lang="en-US" dirty="0" smtClean="0"/>
              <a:t>, the instructions in the program so that you can use the program.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Development</a:t>
            </a:r>
            <a:endParaRPr lang="en-US" dirty="0"/>
          </a:p>
        </p:txBody>
      </p:sp>
      <p:sp>
        <p:nvSpPr>
          <p:cNvPr id="3" name="Content Placeholder 2"/>
          <p:cNvSpPr>
            <a:spLocks noGrp="1"/>
          </p:cNvSpPr>
          <p:nvPr>
            <p:ph idx="1"/>
          </p:nvPr>
        </p:nvSpPr>
        <p:spPr/>
        <p:txBody>
          <a:bodyPr/>
          <a:lstStyle/>
          <a:p>
            <a:r>
              <a:rPr lang="en-US" dirty="0" smtClean="0"/>
              <a:t>A </a:t>
            </a:r>
            <a:r>
              <a:rPr lang="en-US" dirty="0" smtClean="0">
                <a:solidFill>
                  <a:srgbClr val="FF0000"/>
                </a:solidFill>
              </a:rPr>
              <a:t>programmer</a:t>
            </a:r>
            <a:r>
              <a:rPr lang="en-US" dirty="0" smtClean="0"/>
              <a:t>, sometimes called a developer, is someone who develops software or writes the instructions that direct the computer to process data into information. </a:t>
            </a:r>
          </a:p>
          <a:p>
            <a:r>
              <a:rPr lang="en-US" dirty="0" smtClean="0"/>
              <a:t>Popular programming languages include C++, Visual C#, Visual Basic, JavaScript, and Java.</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of computer</a:t>
            </a:r>
            <a:endParaRPr lang="en-US" dirty="0"/>
          </a:p>
        </p:txBody>
      </p:sp>
      <p:sp>
        <p:nvSpPr>
          <p:cNvPr id="3" name="Content Placeholder 2"/>
          <p:cNvSpPr>
            <a:spLocks noGrp="1"/>
          </p:cNvSpPr>
          <p:nvPr>
            <p:ph idx="1"/>
          </p:nvPr>
        </p:nvSpPr>
        <p:spPr/>
        <p:txBody>
          <a:bodyPr>
            <a:normAutofit/>
          </a:bodyPr>
          <a:lstStyle/>
          <a:p>
            <a:r>
              <a:rPr lang="en-US" dirty="0" smtClean="0"/>
              <a:t>Personal computers (desktop) </a:t>
            </a:r>
          </a:p>
          <a:p>
            <a:r>
              <a:rPr lang="en-US" dirty="0" smtClean="0"/>
              <a:t>Mobile computers and mobile devices </a:t>
            </a:r>
          </a:p>
          <a:p>
            <a:r>
              <a:rPr lang="en-US" dirty="0" smtClean="0"/>
              <a:t>Game </a:t>
            </a:r>
          </a:p>
          <a:p>
            <a:r>
              <a:rPr lang="en-US" dirty="0" smtClean="0"/>
              <a:t>Mainframes </a:t>
            </a:r>
          </a:p>
          <a:p>
            <a:r>
              <a:rPr lang="en-US" dirty="0" smtClean="0"/>
              <a:t>Supercomputers </a:t>
            </a:r>
          </a:p>
          <a:p>
            <a:r>
              <a:rPr lang="en-US" dirty="0" smtClean="0"/>
              <a:t>Embedded computers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r>
              <a:rPr lang="en-US" dirty="0" smtClean="0"/>
              <a:t>personal computer</a:t>
            </a:r>
            <a:endParaRPr lang="en-US" dirty="0"/>
          </a:p>
        </p:txBody>
      </p:sp>
      <p:sp>
        <p:nvSpPr>
          <p:cNvPr id="3" name="Content Placeholder 2"/>
          <p:cNvSpPr>
            <a:spLocks noGrp="1"/>
          </p:cNvSpPr>
          <p:nvPr>
            <p:ph idx="1"/>
          </p:nvPr>
        </p:nvSpPr>
        <p:spPr>
          <a:xfrm>
            <a:off x="304800" y="1447800"/>
            <a:ext cx="8534400" cy="5126736"/>
          </a:xfrm>
        </p:spPr>
        <p:txBody>
          <a:bodyPr>
            <a:normAutofit/>
          </a:bodyPr>
          <a:lstStyle/>
          <a:p>
            <a:r>
              <a:rPr lang="en-US" dirty="0" smtClean="0"/>
              <a:t>A personal computer is a computer that can perform all of its input, processing, output, and storage activities by itself.</a:t>
            </a:r>
          </a:p>
          <a:p>
            <a:r>
              <a:rPr lang="en-US" dirty="0" smtClean="0"/>
              <a:t> Two popular architectures of personal computers are the PC and the Apple.</a:t>
            </a:r>
          </a:p>
          <a:p>
            <a:r>
              <a:rPr lang="en-US" dirty="0" smtClean="0"/>
              <a:t>Two types of personal computers are desktop computers and notebook computers.</a:t>
            </a:r>
          </a:p>
          <a:p>
            <a:pPr lvl="1"/>
            <a:r>
              <a:rPr lang="en-US" dirty="0" smtClean="0"/>
              <a:t>A desktop computer is designed so that the system unit, input devices, output devices, and any other devices fit entirely on or under a desk or table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3143250"/>
          </a:xfrm>
        </p:spPr>
        <p:txBody>
          <a:bodyPr/>
          <a:lstStyle/>
          <a:p>
            <a:r>
              <a:rPr lang="en-US" dirty="0" smtClean="0"/>
              <a:t>Book:</a:t>
            </a:r>
            <a:br>
              <a:rPr lang="en-US" dirty="0" smtClean="0"/>
            </a:br>
            <a:r>
              <a:rPr lang="en-US" dirty="0" smtClean="0"/>
              <a:t>Discovering Computers </a:t>
            </a:r>
            <a:br>
              <a:rPr lang="en-US" dirty="0" smtClean="0"/>
            </a:br>
            <a:r>
              <a:rPr lang="en-US" sz="2400" dirty="0" smtClean="0"/>
              <a:t>Living in a Digital World</a:t>
            </a:r>
            <a:br>
              <a:rPr lang="en-US" sz="2400" dirty="0" smtClean="0"/>
            </a:br>
            <a:r>
              <a:rPr lang="en-US" sz="2400" dirty="0" smtClean="0"/>
              <a:t>FUNDAMENTALS, 2011 EDITION</a:t>
            </a:r>
            <a:endParaRPr lang="en-US" sz="2400" dirty="0"/>
          </a:p>
        </p:txBody>
      </p:sp>
      <p:sp>
        <p:nvSpPr>
          <p:cNvPr id="3" name="Subtitle 2"/>
          <p:cNvSpPr>
            <a:spLocks noGrp="1"/>
          </p:cNvSpPr>
          <p:nvPr>
            <p:ph type="subTitle" idx="1"/>
          </p:nvPr>
        </p:nvSpPr>
        <p:spPr/>
        <p:txBody>
          <a:bodyPr>
            <a:normAutofit/>
          </a:bodyPr>
          <a:lstStyle/>
          <a:p>
            <a:r>
              <a:rPr lang="en-US" dirty="0" smtClean="0"/>
              <a:t>By</a:t>
            </a:r>
          </a:p>
          <a:p>
            <a:r>
              <a:rPr lang="en-US" dirty="0" smtClean="0"/>
              <a:t>Gary B. Shelly </a:t>
            </a:r>
          </a:p>
          <a:p>
            <a:r>
              <a:rPr lang="en-US" dirty="0" smtClean="0"/>
              <a:t>Misty E. </a:t>
            </a:r>
            <a:r>
              <a:rPr lang="en-US" dirty="0" err="1" smtClean="0"/>
              <a:t>Vermaat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066800"/>
          </a:xfrm>
        </p:spPr>
        <p:txBody>
          <a:bodyPr>
            <a:normAutofit fontScale="90000"/>
          </a:bodyPr>
          <a:lstStyle/>
          <a:p>
            <a:r>
              <a:rPr lang="en-US" dirty="0" smtClean="0"/>
              <a:t>Mobile computers and mobile devices</a:t>
            </a:r>
            <a:endParaRPr lang="en-US" dirty="0"/>
          </a:p>
        </p:txBody>
      </p:sp>
      <p:pic>
        <p:nvPicPr>
          <p:cNvPr id="4" name="Content Placeholder 3" descr="dtcc-chapter-1-introduction-to-computers-20-638.jpg"/>
          <p:cNvPicPr>
            <a:picLocks noGrp="1" noChangeAspect="1"/>
          </p:cNvPicPr>
          <p:nvPr>
            <p:ph idx="1"/>
          </p:nvPr>
        </p:nvPicPr>
        <p:blipFill>
          <a:blip r:embed="rId2"/>
          <a:srcRect t="23214" b="9598"/>
          <a:stretch>
            <a:fillRect/>
          </a:stretch>
        </p:blipFill>
        <p:spPr>
          <a:xfrm>
            <a:off x="76200" y="1524000"/>
            <a:ext cx="8915400" cy="48768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79136"/>
          </a:xfrm>
        </p:spPr>
        <p:txBody>
          <a:bodyPr/>
          <a:lstStyle/>
          <a:p>
            <a:r>
              <a:rPr lang="en-US" dirty="0" smtClean="0"/>
              <a:t>Notebook computer</a:t>
            </a:r>
          </a:p>
          <a:p>
            <a:r>
              <a:rPr lang="en-US" dirty="0" smtClean="0"/>
              <a:t>Tablet PC</a:t>
            </a:r>
          </a:p>
          <a:p>
            <a:r>
              <a:rPr lang="en-US" dirty="0" smtClean="0"/>
              <a:t>Smart phones, PDAs</a:t>
            </a:r>
          </a:p>
          <a:p>
            <a:r>
              <a:rPr lang="en-US" dirty="0" smtClean="0"/>
              <a:t>E-book reader</a:t>
            </a:r>
          </a:p>
          <a:p>
            <a:r>
              <a:rPr lang="en-US" dirty="0" smtClean="0"/>
              <a:t>Handheld computers</a:t>
            </a:r>
          </a:p>
          <a:p>
            <a:r>
              <a:rPr lang="en-US" dirty="0" smtClean="0"/>
              <a:t>Portable media players (I pod)</a:t>
            </a:r>
          </a:p>
          <a:p>
            <a:r>
              <a:rPr lang="en-US" dirty="0" smtClean="0"/>
              <a:t>Digital cameras</a:t>
            </a:r>
          </a:p>
          <a:p>
            <a:endParaRPr lang="en-US" dirty="0" smtClean="0"/>
          </a:p>
          <a:p>
            <a:endParaRPr lang="en-US" dirty="0"/>
          </a:p>
        </p:txBody>
      </p:sp>
      <p:sp>
        <p:nvSpPr>
          <p:cNvPr id="4" name="Title 1"/>
          <p:cNvSpPr txBox="1">
            <a:spLocks/>
          </p:cNvSpPr>
          <p:nvPr/>
        </p:nvSpPr>
        <p:spPr>
          <a:xfrm>
            <a:off x="304800" y="457200"/>
            <a:ext cx="8229600" cy="1066800"/>
          </a:xfrm>
          <a:prstGeom prst="rect">
            <a:avLst/>
          </a:prstGeom>
        </p:spPr>
        <p:txBody>
          <a:bodyPr vert="horz" anchor="ct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tx2"/>
                </a:solidFill>
                <a:effectLst/>
                <a:uLnTx/>
                <a:uFillTx/>
                <a:latin typeface="+mj-lt"/>
                <a:ea typeface="+mj-ea"/>
                <a:cs typeface="+mj-cs"/>
              </a:rPr>
              <a:t>Mobile computers and mobile devices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pic>
        <p:nvPicPr>
          <p:cNvPr id="5" name="Picture 4" descr="download.jpg"/>
          <p:cNvPicPr>
            <a:picLocks noChangeAspect="1"/>
          </p:cNvPicPr>
          <p:nvPr/>
        </p:nvPicPr>
        <p:blipFill>
          <a:blip r:embed="rId2"/>
          <a:stretch>
            <a:fillRect/>
          </a:stretch>
        </p:blipFill>
        <p:spPr>
          <a:xfrm>
            <a:off x="5638800" y="1828800"/>
            <a:ext cx="2314575" cy="1981200"/>
          </a:xfrm>
          <a:prstGeom prst="rect">
            <a:avLst/>
          </a:prstGeom>
        </p:spPr>
      </p:pic>
      <p:pic>
        <p:nvPicPr>
          <p:cNvPr id="6" name="Picture 5" descr="download (1).jpg"/>
          <p:cNvPicPr>
            <a:picLocks noChangeAspect="1"/>
          </p:cNvPicPr>
          <p:nvPr/>
        </p:nvPicPr>
        <p:blipFill>
          <a:blip r:embed="rId3"/>
          <a:stretch>
            <a:fillRect/>
          </a:stretch>
        </p:blipFill>
        <p:spPr>
          <a:xfrm>
            <a:off x="5486400" y="4267200"/>
            <a:ext cx="2628900" cy="17430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console</a:t>
            </a:r>
            <a:endParaRPr lang="en-US" dirty="0"/>
          </a:p>
        </p:txBody>
      </p:sp>
      <p:sp>
        <p:nvSpPr>
          <p:cNvPr id="3" name="Content Placeholder 2"/>
          <p:cNvSpPr>
            <a:spLocks noGrp="1"/>
          </p:cNvSpPr>
          <p:nvPr>
            <p:ph idx="1"/>
          </p:nvPr>
        </p:nvSpPr>
        <p:spPr/>
        <p:txBody>
          <a:bodyPr/>
          <a:lstStyle/>
          <a:p>
            <a:r>
              <a:rPr lang="en-US" dirty="0" smtClean="0"/>
              <a:t>A game console is a mobile computing device designed for single player or multiplayer video games. </a:t>
            </a:r>
          </a:p>
          <a:p>
            <a:r>
              <a:rPr lang="en-US" dirty="0" smtClean="0"/>
              <a:t>Xbox</a:t>
            </a:r>
          </a:p>
          <a:p>
            <a:r>
              <a:rPr lang="en-US" dirty="0" smtClean="0"/>
              <a:t>Play stations</a:t>
            </a:r>
          </a:p>
          <a:p>
            <a:pPr>
              <a:buNone/>
            </a:pPr>
            <a:endParaRPr lang="en-US" dirty="0"/>
          </a:p>
        </p:txBody>
      </p:sp>
      <p:pic>
        <p:nvPicPr>
          <p:cNvPr id="5" name="Picture 4" descr="yH5Zqu34tw3UpRDByq5gu.jpg"/>
          <p:cNvPicPr>
            <a:picLocks noChangeAspect="1"/>
          </p:cNvPicPr>
          <p:nvPr/>
        </p:nvPicPr>
        <p:blipFill>
          <a:blip r:embed="rId2" cstate="print"/>
          <a:stretch>
            <a:fillRect/>
          </a:stretch>
        </p:blipFill>
        <p:spPr>
          <a:xfrm>
            <a:off x="3962400" y="3733800"/>
            <a:ext cx="4267200" cy="24003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server</a:t>
            </a:r>
            <a:endParaRPr lang="en-US" dirty="0"/>
          </a:p>
        </p:txBody>
      </p:sp>
      <p:sp>
        <p:nvSpPr>
          <p:cNvPr id="3" name="Content Placeholder 2"/>
          <p:cNvSpPr>
            <a:spLocks noGrp="1"/>
          </p:cNvSpPr>
          <p:nvPr>
            <p:ph idx="1"/>
          </p:nvPr>
        </p:nvSpPr>
        <p:spPr>
          <a:xfrm>
            <a:off x="457200" y="1752600"/>
            <a:ext cx="8229600" cy="4821936"/>
          </a:xfrm>
        </p:spPr>
        <p:txBody>
          <a:bodyPr/>
          <a:lstStyle/>
          <a:p>
            <a:r>
              <a:rPr lang="en-US" dirty="0" smtClean="0"/>
              <a:t>A server controls access to the hardware, software, and other resources on a network and provides a centralized storage area for programs, data, and information. </a:t>
            </a:r>
          </a:p>
          <a:p>
            <a:r>
              <a:rPr lang="en-US" dirty="0" smtClean="0"/>
              <a:t>Servers support from two to several thousand connected computers at the same time.</a:t>
            </a:r>
            <a:endParaRPr lang="en-US" dirty="0"/>
          </a:p>
        </p:txBody>
      </p:sp>
      <p:pic>
        <p:nvPicPr>
          <p:cNvPr id="4" name="Picture 3" descr="dtcc-chapter-1-introduction-to-computers-24-638.jpg"/>
          <p:cNvPicPr>
            <a:picLocks noChangeAspect="1"/>
          </p:cNvPicPr>
          <p:nvPr/>
        </p:nvPicPr>
        <p:blipFill>
          <a:blip r:embed="rId2"/>
          <a:srcRect l="43730" t="46660" r="17398" b="8246"/>
          <a:stretch>
            <a:fillRect/>
          </a:stretch>
        </p:blipFill>
        <p:spPr>
          <a:xfrm>
            <a:off x="6324600" y="4572000"/>
            <a:ext cx="2362200" cy="20574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Mainframe</a:t>
            </a:r>
            <a:endParaRPr lang="en-US" dirty="0"/>
          </a:p>
        </p:txBody>
      </p:sp>
      <p:sp>
        <p:nvSpPr>
          <p:cNvPr id="3" name="Content Placeholder 2"/>
          <p:cNvSpPr>
            <a:spLocks noGrp="1"/>
          </p:cNvSpPr>
          <p:nvPr>
            <p:ph idx="1"/>
          </p:nvPr>
        </p:nvSpPr>
        <p:spPr/>
        <p:txBody>
          <a:bodyPr/>
          <a:lstStyle/>
          <a:p>
            <a:r>
              <a:rPr lang="en-US" dirty="0" smtClean="0"/>
              <a:t>A mainframe is a large, expensive, powerful computer that can handle hundreds or thousands of connected users simultaneously.</a:t>
            </a:r>
            <a:endParaRPr lang="en-US" dirty="0"/>
          </a:p>
        </p:txBody>
      </p:sp>
      <p:pic>
        <p:nvPicPr>
          <p:cNvPr id="4" name="Picture 3" descr="top-mainframe-leadspace-940x498.jpg"/>
          <p:cNvPicPr>
            <a:picLocks noChangeAspect="1"/>
          </p:cNvPicPr>
          <p:nvPr/>
        </p:nvPicPr>
        <p:blipFill>
          <a:blip r:embed="rId2"/>
          <a:stretch>
            <a:fillRect/>
          </a:stretch>
        </p:blipFill>
        <p:spPr>
          <a:xfrm>
            <a:off x="2362200" y="4038600"/>
            <a:ext cx="4908244" cy="26003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66800"/>
          </a:xfrm>
        </p:spPr>
        <p:txBody>
          <a:bodyPr/>
          <a:lstStyle/>
          <a:p>
            <a:r>
              <a:rPr lang="en-US" dirty="0" smtClean="0"/>
              <a:t>Supercomputer</a:t>
            </a:r>
            <a:endParaRPr lang="en-US" dirty="0"/>
          </a:p>
        </p:txBody>
      </p:sp>
      <p:sp>
        <p:nvSpPr>
          <p:cNvPr id="3" name="Content Placeholder 2"/>
          <p:cNvSpPr>
            <a:spLocks noGrp="1"/>
          </p:cNvSpPr>
          <p:nvPr>
            <p:ph idx="1"/>
          </p:nvPr>
        </p:nvSpPr>
        <p:spPr>
          <a:xfrm>
            <a:off x="228600" y="1219200"/>
            <a:ext cx="8686800" cy="5355336"/>
          </a:xfrm>
        </p:spPr>
        <p:txBody>
          <a:bodyPr>
            <a:normAutofit/>
          </a:bodyPr>
          <a:lstStyle/>
          <a:p>
            <a:r>
              <a:rPr lang="en-US" sz="2400" dirty="0" smtClean="0"/>
              <a:t>A supercomputer is the fastest, most powerful computer and the most expensive.</a:t>
            </a:r>
          </a:p>
          <a:p>
            <a:r>
              <a:rPr lang="en-US" sz="2400" dirty="0" smtClean="0"/>
              <a:t> The fastest supercomputers are capable of processing more than one quadrillion instructions in a single second. </a:t>
            </a:r>
          </a:p>
          <a:p>
            <a:r>
              <a:rPr lang="en-US" sz="2400" dirty="0" smtClean="0"/>
              <a:t>Applications requiring complex, sophisticated mathematical calculations use super computers. </a:t>
            </a:r>
          </a:p>
          <a:p>
            <a:r>
              <a:rPr lang="en-US" sz="2400" dirty="0" smtClean="0"/>
              <a:t>Large-scale simulations and applications in medicine, aerospace, automotive design, online banking, weather forecasting, nuclear energy research, and petroleum exploration use a supercomputer</a:t>
            </a:r>
            <a:endParaRPr lang="en-US" sz="2400" dirty="0"/>
          </a:p>
        </p:txBody>
      </p:sp>
      <p:pic>
        <p:nvPicPr>
          <p:cNvPr id="4" name="Picture 3" descr="msingleton_180612_2663_0006.0.jpg"/>
          <p:cNvPicPr>
            <a:picLocks noChangeAspect="1"/>
          </p:cNvPicPr>
          <p:nvPr/>
        </p:nvPicPr>
        <p:blipFill>
          <a:blip r:embed="rId2" cstate="print"/>
          <a:stretch>
            <a:fillRect/>
          </a:stretch>
        </p:blipFill>
        <p:spPr>
          <a:xfrm>
            <a:off x="5638800" y="4800600"/>
            <a:ext cx="2971800" cy="167163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Embedded Computers</a:t>
            </a:r>
            <a:endParaRPr lang="en-US" dirty="0"/>
          </a:p>
        </p:txBody>
      </p:sp>
      <p:sp>
        <p:nvSpPr>
          <p:cNvPr id="3" name="Content Placeholder 2"/>
          <p:cNvSpPr>
            <a:spLocks noGrp="1"/>
          </p:cNvSpPr>
          <p:nvPr>
            <p:ph idx="1"/>
          </p:nvPr>
        </p:nvSpPr>
        <p:spPr/>
        <p:txBody>
          <a:bodyPr>
            <a:normAutofit lnSpcReduction="10000"/>
          </a:bodyPr>
          <a:lstStyle/>
          <a:p>
            <a:r>
              <a:rPr lang="en-US" dirty="0" smtClean="0"/>
              <a:t>An embedded computer is a special-purpose computer that functions as a component in a larger product. </a:t>
            </a:r>
          </a:p>
          <a:p>
            <a:pPr>
              <a:buNone/>
            </a:pPr>
            <a:r>
              <a:rPr lang="en-US" dirty="0" smtClean="0"/>
              <a:t>A variety of everyday products contain embedded computers: </a:t>
            </a:r>
          </a:p>
          <a:p>
            <a:pPr lvl="1"/>
            <a:r>
              <a:rPr lang="en-US" dirty="0" smtClean="0"/>
              <a:t>Consumer electronics </a:t>
            </a:r>
          </a:p>
          <a:p>
            <a:pPr lvl="1"/>
            <a:r>
              <a:rPr lang="en-US" dirty="0" smtClean="0"/>
              <a:t>Home automation devices </a:t>
            </a:r>
          </a:p>
          <a:p>
            <a:pPr lvl="1"/>
            <a:r>
              <a:rPr lang="en-US" dirty="0" smtClean="0"/>
              <a:t>Automobiles</a:t>
            </a:r>
          </a:p>
          <a:p>
            <a:pPr lvl="1"/>
            <a:r>
              <a:rPr lang="en-US" dirty="0" smtClean="0"/>
              <a:t>Process controllers and robotics</a:t>
            </a:r>
          </a:p>
          <a:p>
            <a:pPr lvl="1"/>
            <a:r>
              <a:rPr lang="en-US" dirty="0" smtClean="0"/>
              <a:t>Computer devices and office machines</a:t>
            </a:r>
            <a:endParaRPr lang="en-US" dirty="0"/>
          </a:p>
        </p:txBody>
      </p:sp>
      <p:pic>
        <p:nvPicPr>
          <p:cNvPr id="4" name="Picture 3" descr="images.jpg"/>
          <p:cNvPicPr>
            <a:picLocks noChangeAspect="1"/>
          </p:cNvPicPr>
          <p:nvPr/>
        </p:nvPicPr>
        <p:blipFill>
          <a:blip r:embed="rId2"/>
          <a:stretch>
            <a:fillRect/>
          </a:stretch>
        </p:blipFill>
        <p:spPr>
          <a:xfrm>
            <a:off x="5943600" y="4038600"/>
            <a:ext cx="2724150" cy="16764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229600" cy="1066800"/>
          </a:xfrm>
        </p:spPr>
        <p:txBody>
          <a:bodyPr/>
          <a:lstStyle/>
          <a:p>
            <a:r>
              <a:rPr lang="en-US" dirty="0" smtClean="0"/>
              <a:t>Examples of computer usage</a:t>
            </a:r>
            <a:endParaRPr lang="en-US" dirty="0"/>
          </a:p>
        </p:txBody>
      </p:sp>
      <p:pic>
        <p:nvPicPr>
          <p:cNvPr id="4" name="Content Placeholder 3" descr="dtcc-chapter-1-introduction-to-computers-29-638.jpg"/>
          <p:cNvPicPr>
            <a:picLocks noGrp="1" noChangeAspect="1"/>
          </p:cNvPicPr>
          <p:nvPr>
            <p:ph idx="1"/>
          </p:nvPr>
        </p:nvPicPr>
        <p:blipFill>
          <a:blip r:embed="rId2"/>
          <a:srcRect t="22216" b="9308"/>
          <a:stretch>
            <a:fillRect/>
          </a:stretch>
        </p:blipFill>
        <p:spPr>
          <a:xfrm>
            <a:off x="457200" y="1905000"/>
            <a:ext cx="8300224" cy="42672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066800"/>
          </a:xfrm>
        </p:spPr>
        <p:txBody>
          <a:bodyPr/>
          <a:lstStyle/>
          <a:p>
            <a:r>
              <a:rPr lang="en-US" dirty="0" smtClean="0"/>
              <a:t>Examples of computer usage</a:t>
            </a:r>
            <a:endParaRPr lang="en-US" dirty="0"/>
          </a:p>
        </p:txBody>
      </p:sp>
      <p:pic>
        <p:nvPicPr>
          <p:cNvPr id="5" name="Content Placeholder 4" descr="dtcc-chapter-1-introduction-to-computers-30-638.jpg"/>
          <p:cNvPicPr>
            <a:picLocks noGrp="1" noChangeAspect="1"/>
          </p:cNvPicPr>
          <p:nvPr>
            <p:ph idx="1"/>
          </p:nvPr>
        </p:nvPicPr>
        <p:blipFill>
          <a:blip r:embed="rId2"/>
          <a:srcRect l="16926" t="21990" r="15603" b="9288"/>
          <a:stretch>
            <a:fillRect/>
          </a:stretch>
        </p:blipFill>
        <p:spPr>
          <a:xfrm>
            <a:off x="1752600" y="1752600"/>
            <a:ext cx="5879123" cy="44958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Computer Applications in Society</a:t>
            </a:r>
            <a:endParaRPr lang="en-US" dirty="0"/>
          </a:p>
        </p:txBody>
      </p:sp>
      <p:sp>
        <p:nvSpPr>
          <p:cNvPr id="3" name="Content Placeholder 2"/>
          <p:cNvSpPr>
            <a:spLocks noGrp="1"/>
          </p:cNvSpPr>
          <p:nvPr>
            <p:ph idx="1"/>
          </p:nvPr>
        </p:nvSpPr>
        <p:spPr/>
        <p:txBody>
          <a:bodyPr/>
          <a:lstStyle/>
          <a:p>
            <a:r>
              <a:rPr lang="en-US" dirty="0" smtClean="0"/>
              <a:t>Education</a:t>
            </a:r>
          </a:p>
          <a:p>
            <a:r>
              <a:rPr lang="en-US" dirty="0" smtClean="0"/>
              <a:t>Finance</a:t>
            </a:r>
          </a:p>
          <a:p>
            <a:r>
              <a:rPr lang="en-US" dirty="0" smtClean="0"/>
              <a:t>Government</a:t>
            </a:r>
          </a:p>
          <a:p>
            <a:r>
              <a:rPr lang="en-US" dirty="0" smtClean="0"/>
              <a:t>Health care</a:t>
            </a:r>
          </a:p>
          <a:p>
            <a:r>
              <a:rPr lang="en-US" dirty="0" smtClean="0"/>
              <a:t>Science</a:t>
            </a:r>
          </a:p>
          <a:p>
            <a:r>
              <a:rPr lang="en-US" dirty="0" smtClean="0"/>
              <a:t>Publishing</a:t>
            </a:r>
          </a:p>
          <a:p>
            <a:r>
              <a:rPr lang="en-US" dirty="0" smtClean="0"/>
              <a:t>Manufacturing</a:t>
            </a:r>
          </a:p>
          <a:p>
            <a:r>
              <a:rPr lang="en-US" dirty="0" smtClean="0"/>
              <a:t>Travel</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1981200"/>
            <a:ext cx="2895600" cy="1066800"/>
          </a:xfrm>
        </p:spPr>
        <p:txBody>
          <a:bodyPr>
            <a:normAutofit fontScale="90000"/>
          </a:bodyPr>
          <a:lstStyle/>
          <a:p>
            <a:r>
              <a:rPr lang="en-US" dirty="0" smtClean="0"/>
              <a:t>Chapter 1	</a:t>
            </a:r>
            <a:endParaRPr lang="en-US" dirty="0"/>
          </a:p>
        </p:txBody>
      </p:sp>
      <p:sp>
        <p:nvSpPr>
          <p:cNvPr id="3" name="Content Placeholder 2"/>
          <p:cNvSpPr>
            <a:spLocks noGrp="1"/>
          </p:cNvSpPr>
          <p:nvPr>
            <p:ph idx="1"/>
          </p:nvPr>
        </p:nvSpPr>
        <p:spPr>
          <a:xfrm>
            <a:off x="1981200" y="3276600"/>
            <a:ext cx="5334000" cy="1712976"/>
          </a:xfrm>
        </p:spPr>
        <p:txBody>
          <a:bodyPr/>
          <a:lstStyle/>
          <a:p>
            <a:pPr>
              <a:buNone/>
            </a:pPr>
            <a:r>
              <a:rPr lang="en-US" dirty="0" smtClean="0"/>
              <a:t>Introduction to computer</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Computer?</a:t>
            </a:r>
            <a:endParaRPr lang="en-US" dirty="0"/>
          </a:p>
        </p:txBody>
      </p:sp>
      <p:sp>
        <p:nvSpPr>
          <p:cNvPr id="3" name="Content Placeholder 2"/>
          <p:cNvSpPr>
            <a:spLocks noGrp="1"/>
          </p:cNvSpPr>
          <p:nvPr>
            <p:ph idx="1"/>
          </p:nvPr>
        </p:nvSpPr>
        <p:spPr/>
        <p:txBody>
          <a:bodyPr/>
          <a:lstStyle/>
          <a:p>
            <a:pPr>
              <a:buNone/>
            </a:pPr>
            <a:r>
              <a:rPr lang="en-US" dirty="0" smtClean="0"/>
              <a:t>   A computer is an electronic device, operating under the control of instructions stored in its own memory, that can accept data, process the data according to specified rules, produce results, and store the results for future use.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latin typeface="Times New Roman" pitchFamily="18" charset="0"/>
                <a:cs typeface="Times New Roman" pitchFamily="18" charset="0"/>
              </a:rPr>
              <a:t>Data &amp; Information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229600" cy="4898136"/>
          </a:xfrm>
        </p:spPr>
        <p:txBody>
          <a:bodyPr/>
          <a:lstStyle/>
          <a:p>
            <a:pPr>
              <a:buNone/>
            </a:pPr>
            <a:r>
              <a:rPr lang="en-US" dirty="0" smtClean="0"/>
              <a:t>Computers process data into information. </a:t>
            </a:r>
          </a:p>
          <a:p>
            <a:r>
              <a:rPr lang="en-US" dirty="0" smtClean="0">
                <a:solidFill>
                  <a:srgbClr val="FF0000"/>
                </a:solidFill>
              </a:rPr>
              <a:t>Data</a:t>
            </a:r>
            <a:r>
              <a:rPr lang="en-US" dirty="0" smtClean="0"/>
              <a:t> is a collection of unprocessed items, which can include text, numbers, images, audio, and video.</a:t>
            </a:r>
          </a:p>
          <a:p>
            <a:r>
              <a:rPr lang="en-US" dirty="0" smtClean="0"/>
              <a:t> </a:t>
            </a:r>
            <a:r>
              <a:rPr lang="en-US" dirty="0" smtClean="0">
                <a:solidFill>
                  <a:srgbClr val="FF0000"/>
                </a:solidFill>
              </a:rPr>
              <a:t>Information</a:t>
            </a:r>
            <a:r>
              <a:rPr lang="en-US" dirty="0" smtClean="0"/>
              <a:t> conveys meaning and is useful to people.</a:t>
            </a:r>
            <a:endParaRPr lang="en-US" dirty="0"/>
          </a:p>
        </p:txBody>
      </p:sp>
      <p:pic>
        <p:nvPicPr>
          <p:cNvPr id="4" name="Picture 3" descr="dtcc-chapter-1-introduction-to-computers-6-638.jpg"/>
          <p:cNvPicPr>
            <a:picLocks noChangeAspect="1"/>
          </p:cNvPicPr>
          <p:nvPr/>
        </p:nvPicPr>
        <p:blipFill>
          <a:blip r:embed="rId2"/>
          <a:srcRect l="7367" t="23278" r="7367" b="9916"/>
          <a:stretch>
            <a:fillRect/>
          </a:stretch>
        </p:blipFill>
        <p:spPr>
          <a:xfrm>
            <a:off x="3581400" y="4038600"/>
            <a:ext cx="4343400" cy="255494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smtClean="0"/>
              <a:t>The Components of a Computer</a:t>
            </a:r>
            <a:endParaRPr lang="en-US" dirty="0"/>
          </a:p>
        </p:txBody>
      </p:sp>
      <p:pic>
        <p:nvPicPr>
          <p:cNvPr id="4" name="Content Placeholder 3" descr="dtcc-chapter-1-introduction-to-computers-7-638.jpg"/>
          <p:cNvPicPr>
            <a:picLocks noGrp="1" noChangeAspect="1"/>
          </p:cNvPicPr>
          <p:nvPr>
            <p:ph idx="1"/>
          </p:nvPr>
        </p:nvPicPr>
        <p:blipFill>
          <a:blip r:embed="rId2"/>
          <a:srcRect t="22869" b="8474"/>
          <a:stretch>
            <a:fillRect/>
          </a:stretch>
        </p:blipFill>
        <p:spPr>
          <a:xfrm>
            <a:off x="126492" y="1524000"/>
            <a:ext cx="9017508" cy="46482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US" dirty="0" smtClean="0"/>
              <a:t>system unit</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smtClean="0"/>
              <a:t>system unit is a case that contains electronic components of the computer that are used to process data. </a:t>
            </a:r>
          </a:p>
          <a:p>
            <a:r>
              <a:rPr lang="en-US" dirty="0" smtClean="0"/>
              <a:t>The circuitry of the system unit usually is part of or is connected to a circuit board called the </a:t>
            </a:r>
            <a:r>
              <a:rPr lang="en-US" dirty="0" smtClean="0">
                <a:solidFill>
                  <a:srgbClr val="FF0000"/>
                </a:solidFill>
              </a:rPr>
              <a:t>motherboard</a:t>
            </a:r>
            <a:r>
              <a:rPr lang="en-US" dirty="0" smtClean="0"/>
              <a:t>. </a:t>
            </a:r>
          </a:p>
          <a:p>
            <a:r>
              <a:rPr lang="en-US" dirty="0" smtClean="0"/>
              <a:t>Two main components on the motherboard are the processor and memory. </a:t>
            </a:r>
          </a:p>
          <a:p>
            <a:pPr lvl="1"/>
            <a:r>
              <a:rPr lang="en-US" dirty="0" smtClean="0"/>
              <a:t>The </a:t>
            </a:r>
            <a:r>
              <a:rPr lang="en-US" dirty="0" smtClean="0">
                <a:solidFill>
                  <a:srgbClr val="FF0000"/>
                </a:solidFill>
              </a:rPr>
              <a:t>processor</a:t>
            </a:r>
            <a:r>
              <a:rPr lang="en-US" dirty="0" smtClean="0"/>
              <a:t>, also called the CPU (central processing unit), is the electronic component that interprets and carries out the basic instructions that operate the computer. </a:t>
            </a:r>
          </a:p>
          <a:p>
            <a:pPr lvl="1"/>
            <a:r>
              <a:rPr lang="en-US" dirty="0" smtClean="0">
                <a:solidFill>
                  <a:srgbClr val="FF0000"/>
                </a:solidFill>
              </a:rPr>
              <a:t>Memory</a:t>
            </a:r>
            <a:r>
              <a:rPr lang="en-US" dirty="0" smtClean="0"/>
              <a:t> consists of electronic components that store instructions waiting to be executed and data needed by those instructions.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066800"/>
          </a:xfrm>
        </p:spPr>
        <p:txBody>
          <a:bodyPr>
            <a:normAutofit/>
          </a:bodyPr>
          <a:lstStyle/>
          <a:p>
            <a:r>
              <a:rPr lang="da-DK" dirty="0" smtClean="0"/>
              <a:t>Storage Devices </a:t>
            </a:r>
            <a:endParaRPr lang="en-US" dirty="0"/>
          </a:p>
        </p:txBody>
      </p:sp>
      <p:sp>
        <p:nvSpPr>
          <p:cNvPr id="3" name="Content Placeholder 2"/>
          <p:cNvSpPr>
            <a:spLocks noGrp="1"/>
          </p:cNvSpPr>
          <p:nvPr>
            <p:ph idx="1"/>
          </p:nvPr>
        </p:nvSpPr>
        <p:spPr>
          <a:xfrm>
            <a:off x="457200" y="1524000"/>
            <a:ext cx="8229600" cy="5050536"/>
          </a:xfrm>
        </p:spPr>
        <p:txBody>
          <a:bodyPr>
            <a:normAutofit fontScale="85000" lnSpcReduction="20000"/>
          </a:bodyPr>
          <a:lstStyle/>
          <a:p>
            <a:r>
              <a:rPr lang="en-US" dirty="0" smtClean="0"/>
              <a:t>Storage holds data, instructions, and information for future use</a:t>
            </a:r>
          </a:p>
          <a:p>
            <a:r>
              <a:rPr lang="en-US" dirty="0" smtClean="0"/>
              <a:t> A computer keeps data, instructions, and information on storage media. Examples of storage media are USB flash drives, hard disks, optical discs, and memory cards. </a:t>
            </a:r>
          </a:p>
          <a:p>
            <a:r>
              <a:rPr lang="en-US" dirty="0" smtClean="0"/>
              <a:t>A </a:t>
            </a:r>
            <a:r>
              <a:rPr lang="en-US" dirty="0" smtClean="0">
                <a:solidFill>
                  <a:srgbClr val="FF0000"/>
                </a:solidFill>
              </a:rPr>
              <a:t>storage device </a:t>
            </a:r>
            <a:r>
              <a:rPr lang="en-US" dirty="0" smtClean="0"/>
              <a:t>records (writes) and/or retrieves (reads) items to and from storage media. </a:t>
            </a:r>
          </a:p>
          <a:p>
            <a:pPr lvl="1"/>
            <a:r>
              <a:rPr lang="en-US" dirty="0" smtClean="0"/>
              <a:t>The average USB flash drive can hold about 4 billion characters. </a:t>
            </a:r>
          </a:p>
          <a:p>
            <a:pPr lvl="1"/>
            <a:r>
              <a:rPr lang="en-US" dirty="0" smtClean="0"/>
              <a:t>The average hard disk can hold more than 320 billion characters.</a:t>
            </a:r>
          </a:p>
          <a:p>
            <a:pPr lvl="1"/>
            <a:r>
              <a:rPr lang="en-US" dirty="0" smtClean="0"/>
              <a:t>A CD can hold from 650 million to 1 billion characters. </a:t>
            </a:r>
          </a:p>
          <a:p>
            <a:pPr lvl="1"/>
            <a:r>
              <a:rPr lang="en-US" dirty="0" smtClean="0"/>
              <a:t>Some DVDs can store two full-length movies or 17 billion characters.</a:t>
            </a:r>
          </a:p>
          <a:p>
            <a:pPr lvl="1"/>
            <a:r>
              <a:rPr lang="en-US" dirty="0" err="1" smtClean="0"/>
              <a:t>Blu</a:t>
            </a:r>
            <a:r>
              <a:rPr lang="en-US" dirty="0" smtClean="0"/>
              <a:t>-ray Discs can store about 46 hours of standard video, or 100 billion characters.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 Devices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communications device is a hardware component that enables a computer to send (transmit) and receive data, instructions, and information to and from one or more computers or mobile devices. </a:t>
            </a:r>
          </a:p>
          <a:p>
            <a:r>
              <a:rPr lang="en-US" dirty="0" smtClean="0"/>
              <a:t>A widely used communications device is a </a:t>
            </a:r>
            <a:r>
              <a:rPr lang="en-US" dirty="0" smtClean="0">
                <a:solidFill>
                  <a:srgbClr val="FF0000"/>
                </a:solidFill>
              </a:rPr>
              <a:t>modem</a:t>
            </a:r>
            <a:r>
              <a:rPr lang="en-US" dirty="0" smtClean="0"/>
              <a:t>.</a:t>
            </a:r>
          </a:p>
          <a:p>
            <a:r>
              <a:rPr lang="en-US" dirty="0" smtClean="0"/>
              <a:t>Communications occur over cables, telephone lines, cellular radio networks, satellites, and other transmission media. </a:t>
            </a:r>
          </a:p>
          <a:p>
            <a:r>
              <a:rPr lang="en-US" dirty="0" smtClean="0"/>
              <a:t>Some transmission media, such as satellites and cellular radio networks, are wireless, which means they have no physical lines or wires</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125</TotalTime>
  <Words>1534</Words>
  <Application>Microsoft Office PowerPoint</Application>
  <PresentationFormat>On-screen Show (4:3)</PresentationFormat>
  <Paragraphs>132</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Urban</vt:lpstr>
      <vt:lpstr>Slide 1</vt:lpstr>
      <vt:lpstr>Book: Discovering Computers  Living in a Digital World FUNDAMENTALS, 2011 EDITION</vt:lpstr>
      <vt:lpstr>Chapter 1 </vt:lpstr>
      <vt:lpstr>What is Computer?</vt:lpstr>
      <vt:lpstr>Data &amp; Information</vt:lpstr>
      <vt:lpstr>The Components of a Computer</vt:lpstr>
      <vt:lpstr>system unit</vt:lpstr>
      <vt:lpstr>Storage Devices </vt:lpstr>
      <vt:lpstr>Communications Devices</vt:lpstr>
      <vt:lpstr>Advantages of Using Computers </vt:lpstr>
      <vt:lpstr>Disadvantages of Using Computers </vt:lpstr>
      <vt:lpstr>Networks and the Internet</vt:lpstr>
      <vt:lpstr>social networking Website</vt:lpstr>
      <vt:lpstr>social networking Website</vt:lpstr>
      <vt:lpstr>Computer Software</vt:lpstr>
      <vt:lpstr>Installing and Running Programs</vt:lpstr>
      <vt:lpstr>Software Development</vt:lpstr>
      <vt:lpstr>Categories of computer</vt:lpstr>
      <vt:lpstr>personal computer</vt:lpstr>
      <vt:lpstr>Mobile computers and mobile devices</vt:lpstr>
      <vt:lpstr>Slide 21</vt:lpstr>
      <vt:lpstr>Game console</vt:lpstr>
      <vt:lpstr>server</vt:lpstr>
      <vt:lpstr>Mainframe</vt:lpstr>
      <vt:lpstr>Supercomputer</vt:lpstr>
      <vt:lpstr>Embedded Computers</vt:lpstr>
      <vt:lpstr>Examples of computer usage</vt:lpstr>
      <vt:lpstr>Examples of computer usage</vt:lpstr>
      <vt:lpstr>Computer Applications in Society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laptop care</dc:creator>
  <cp:lastModifiedBy>laptop care</cp:lastModifiedBy>
  <cp:revision>24</cp:revision>
  <dcterms:created xsi:type="dcterms:W3CDTF">2020-10-11T18:07:08Z</dcterms:created>
  <dcterms:modified xsi:type="dcterms:W3CDTF">2020-10-23T05:50:01Z</dcterms:modified>
</cp:coreProperties>
</file>