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324" r:id="rId5"/>
    <p:sldId id="266" r:id="rId6"/>
    <p:sldId id="323" r:id="rId7"/>
    <p:sldId id="265" r:id="rId8"/>
    <p:sldId id="264" r:id="rId9"/>
    <p:sldId id="325" r:id="rId10"/>
    <p:sldId id="262" r:id="rId11"/>
    <p:sldId id="263" r:id="rId12"/>
    <p:sldId id="267" r:id="rId13"/>
    <p:sldId id="268" r:id="rId14"/>
    <p:sldId id="269" r:id="rId15"/>
    <p:sldId id="327" r:id="rId16"/>
    <p:sldId id="326" r:id="rId17"/>
    <p:sldId id="270" r:id="rId18"/>
    <p:sldId id="328" r:id="rId19"/>
    <p:sldId id="271" r:id="rId20"/>
    <p:sldId id="272" r:id="rId21"/>
    <p:sldId id="329" r:id="rId22"/>
    <p:sldId id="330" r:id="rId23"/>
    <p:sldId id="273" r:id="rId24"/>
    <p:sldId id="331" r:id="rId25"/>
    <p:sldId id="308" r:id="rId26"/>
    <p:sldId id="274" r:id="rId27"/>
    <p:sldId id="332" r:id="rId28"/>
    <p:sldId id="275" r:id="rId29"/>
    <p:sldId id="322" r:id="rId30"/>
    <p:sldId id="333" r:id="rId31"/>
    <p:sldId id="336" r:id="rId32"/>
    <p:sldId id="33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4C97-3101-4F38-ADF5-1936CAF143E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B475-10AD-492E-8010-3C64F6A9F4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4C97-3101-4F38-ADF5-1936CAF143E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B475-10AD-492E-8010-3C64F6A9F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4C97-3101-4F38-ADF5-1936CAF143E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B475-10AD-492E-8010-3C64F6A9F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4C97-3101-4F38-ADF5-1936CAF143E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B475-10AD-492E-8010-3C64F6A9F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4C97-3101-4F38-ADF5-1936CAF143E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B475-10AD-492E-8010-3C64F6A9F4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4C97-3101-4F38-ADF5-1936CAF143E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B475-10AD-492E-8010-3C64F6A9F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4C97-3101-4F38-ADF5-1936CAF143E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B475-10AD-492E-8010-3C64F6A9F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4C97-3101-4F38-ADF5-1936CAF143E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B475-10AD-492E-8010-3C64F6A9F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4C97-3101-4F38-ADF5-1936CAF143E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B475-10AD-492E-8010-3C64F6A9F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4C97-3101-4F38-ADF5-1936CAF143E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B475-10AD-492E-8010-3C64F6A9F4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4C97-3101-4F38-ADF5-1936CAF143E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4FB475-10AD-492E-8010-3C64F6A9F4C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0C4C97-3101-4F38-ADF5-1936CAF143E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4FB475-10AD-492E-8010-3C64F6A9F4C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8385048" cy="1828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/>
              </a:rPr>
              <a:t>DAILY CHANGES DURING EMBRYONIC GROWTH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1752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800" i="1" dirty="0" smtClean="0"/>
              <a:t>By</a:t>
            </a:r>
            <a:endParaRPr lang="en-US" sz="2800" i="1" dirty="0"/>
          </a:p>
          <a:p>
            <a:pPr algn="ctr"/>
            <a:r>
              <a:rPr lang="en-US" sz="2800" i="1" dirty="0" err="1" smtClean="0"/>
              <a:t>Abd</a:t>
            </a:r>
            <a:r>
              <a:rPr lang="en-US" sz="2800" i="1" dirty="0" smtClean="0"/>
              <a:t> </a:t>
            </a:r>
            <a:r>
              <a:rPr lang="en-US" sz="2800" i="1" dirty="0" err="1"/>
              <a:t>ur</a:t>
            </a:r>
            <a:r>
              <a:rPr lang="en-US" sz="2800" i="1" dirty="0"/>
              <a:t> </a:t>
            </a:r>
            <a:r>
              <a:rPr lang="en-US" sz="2800" i="1" dirty="0" err="1"/>
              <a:t>Rehman</a:t>
            </a:r>
            <a:endParaRPr lang="en-US" sz="2800" i="1" dirty="0"/>
          </a:p>
          <a:p>
            <a:pPr algn="ctr"/>
            <a:r>
              <a:rPr lang="en-US" sz="2800" i="1" dirty="0"/>
              <a:t>Lecturer </a:t>
            </a:r>
          </a:p>
          <a:p>
            <a:pPr algn="ctr"/>
            <a:r>
              <a:rPr lang="en-US" sz="2800" i="1" dirty="0"/>
              <a:t>Department Animal Sciences </a:t>
            </a:r>
          </a:p>
          <a:p>
            <a:pPr algn="ctr"/>
            <a:r>
              <a:rPr lang="en-US" sz="2800" i="1" dirty="0"/>
              <a:t>University of Sargodha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8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Fourth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The tongue begins to form and now all the body organs are present</a:t>
            </a:r>
          </a:p>
          <a:p>
            <a:pPr algn="just"/>
            <a:r>
              <a:rPr lang="en-US" dirty="0" smtClean="0"/>
              <a:t>The vascular system is clearly evident to the naked eye</a:t>
            </a:r>
          </a:p>
          <a:p>
            <a:pPr algn="just"/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5374" y="3429000"/>
            <a:ext cx="4513252" cy="325374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27935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Fifth day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/>
          </a:bodyPr>
          <a:lstStyle/>
          <a:p>
            <a:r>
              <a:rPr lang="en-US" dirty="0" smtClean="0"/>
              <a:t>Formation </a:t>
            </a:r>
            <a:r>
              <a:rPr lang="en-US" dirty="0"/>
              <a:t>of reproductive organs takes place and differentiation of sex</a:t>
            </a:r>
          </a:p>
          <a:p>
            <a:r>
              <a:rPr lang="en-US" dirty="0"/>
              <a:t>Heart begin to take a definite shape &amp; vascular area of yolk sac covers 2/3 of yolk 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608" y="3657600"/>
            <a:ext cx="3136392" cy="313639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657600"/>
            <a:ext cx="4102608" cy="307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4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Sixth </a:t>
            </a:r>
            <a:r>
              <a:rPr lang="en-US" sz="5400" b="1" dirty="0"/>
              <a:t>Day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 </a:t>
            </a:r>
            <a:r>
              <a:rPr lang="en-US" dirty="0"/>
              <a:t>of beak and egg tooth</a:t>
            </a:r>
          </a:p>
          <a:p>
            <a:pPr algn="just"/>
            <a:r>
              <a:rPr lang="en-US" dirty="0" smtClean="0"/>
              <a:t>Some voluntary movement of embryo may be noted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895600"/>
            <a:ext cx="3861672" cy="3962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72" y="30480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5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Seventh </a:t>
            </a:r>
            <a:r>
              <a:rPr lang="en-US" sz="5400" b="1" dirty="0"/>
              <a:t>Day</a:t>
            </a:r>
            <a:r>
              <a:rPr lang="en-US" sz="5400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Rapid </a:t>
            </a:r>
            <a:r>
              <a:rPr lang="en-US" dirty="0"/>
              <a:t>development of embryo</a:t>
            </a:r>
          </a:p>
          <a:p>
            <a:r>
              <a:rPr lang="en-US" dirty="0"/>
              <a:t>Body organs </a:t>
            </a:r>
            <a:r>
              <a:rPr lang="en-US" dirty="0" smtClean="0"/>
              <a:t>are </a:t>
            </a:r>
            <a:r>
              <a:rPr lang="en-US" dirty="0"/>
              <a:t>clearly visible 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971800"/>
            <a:ext cx="4150783" cy="40386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88" y="3107944"/>
            <a:ext cx="4255008" cy="31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8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Eighth </a:t>
            </a:r>
            <a:r>
              <a:rPr lang="en-US" sz="4800" b="1" dirty="0"/>
              <a:t>Day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610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Feather germs, the origin of the feather tract, appears</a:t>
            </a:r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103" y="2895758"/>
            <a:ext cx="3742097" cy="365744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895758"/>
            <a:ext cx="4102608" cy="307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6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Ninth Day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44" y="3015996"/>
            <a:ext cx="4385056" cy="3288792"/>
          </a:xfr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515" y="2907792"/>
            <a:ext cx="4088785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31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Tenth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Hardening </a:t>
            </a:r>
            <a:r>
              <a:rPr lang="en-US" dirty="0"/>
              <a:t>of beak</a:t>
            </a:r>
          </a:p>
          <a:p>
            <a:r>
              <a:rPr lang="en-US" dirty="0"/>
              <a:t>Toes &amp; scales appears on legs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799" y="3200400"/>
            <a:ext cx="4536975" cy="384016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83" y="3352800"/>
            <a:ext cx="4255008" cy="31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Eleventh </a:t>
            </a:r>
            <a:r>
              <a:rPr lang="en-US" sz="4800" b="1" dirty="0"/>
              <a:t>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walls of abdomen appear and intestine may be seen in yolk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2905760"/>
            <a:ext cx="4800600" cy="395224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50" y="3032816"/>
            <a:ext cx="3638550" cy="334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6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Twelfth day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92338"/>
            <a:ext cx="4064000" cy="3522662"/>
          </a:xfr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92338"/>
            <a:ext cx="4524277" cy="4144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1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Thirteenth </a:t>
            </a:r>
            <a:r>
              <a:rPr lang="en-US" sz="4800" b="1" dirty="0"/>
              <a:t>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38912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skeleton is beginning to calcify </a:t>
            </a:r>
          </a:p>
          <a:p>
            <a:r>
              <a:rPr lang="en-US" dirty="0"/>
              <a:t>Most organs are differentiated clearly 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17838"/>
            <a:ext cx="3581400" cy="384016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3266694"/>
            <a:ext cx="3429000" cy="313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4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algn="just"/>
            <a:r>
              <a:rPr lang="en-US" dirty="0"/>
              <a:t>During incubation, moisture is lost from the eggs through the shell pores and incorporated into the tissue of the developing </a:t>
            </a:r>
            <a:r>
              <a:rPr lang="en-US" dirty="0" smtClean="0"/>
              <a:t>embryos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acceptable amount of moisture weight loss ranges between 0.55 and 0.70% per day of incubation until </a:t>
            </a:r>
            <a:r>
              <a:rPr lang="en-US" dirty="0" err="1" smtClean="0"/>
              <a:t>pipping</a:t>
            </a:r>
            <a:endParaRPr lang="en-US" dirty="0" smtClean="0"/>
          </a:p>
          <a:p>
            <a:pPr algn="just"/>
            <a:r>
              <a:rPr lang="en-US" dirty="0" smtClean="0"/>
              <a:t>This </a:t>
            </a:r>
            <a:r>
              <a:rPr lang="en-US" dirty="0"/>
              <a:t>drying reduces the volume of the egg contents and increases the size of the air </a:t>
            </a:r>
            <a:r>
              <a:rPr lang="en-US" dirty="0" smtClean="0"/>
              <a:t>cell</a:t>
            </a:r>
          </a:p>
          <a:p>
            <a:pPr algn="just"/>
            <a:r>
              <a:rPr lang="en-US" dirty="0" smtClean="0"/>
              <a:t>After </a:t>
            </a:r>
            <a:r>
              <a:rPr lang="en-US" dirty="0"/>
              <a:t>19 days of incubation the air cell should occupy almost one-third of the egg surface and should be deeper on one side than the </a:t>
            </a:r>
            <a:r>
              <a:rPr lang="en-US" dirty="0" smtClean="0"/>
              <a:t>other</a:t>
            </a:r>
            <a:endParaRPr lang="en-US" dirty="0"/>
          </a:p>
          <a:p>
            <a:pPr algn="just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7314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Fourteenth 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embryo rotate to take the normal position (Head toward broader end)</a:t>
            </a:r>
            <a:endParaRPr lang="en-US" i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799" y="3124200"/>
            <a:ext cx="3987693" cy="3429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3205480"/>
            <a:ext cx="4629150" cy="336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8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Fifteenth Day</a:t>
            </a:r>
            <a:endParaRPr lang="en-US" b="1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47088"/>
            <a:ext cx="4267200" cy="5414575"/>
          </a:xfrm>
          <a:noFill/>
        </p:spPr>
      </p:pic>
    </p:spTree>
    <p:extLst>
      <p:ext uri="{BB962C8B-B14F-4D97-AF65-F5344CB8AC3E}">
        <p14:creationId xmlns:p14="http://schemas.microsoft.com/office/powerpoint/2010/main" val="21349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dirty="0" smtClean="0"/>
              <a:t>Sixteenth Day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19400"/>
            <a:ext cx="3962400" cy="3276600"/>
          </a:xfr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667000"/>
            <a:ext cx="4495800" cy="3916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2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Seventeenth </a:t>
            </a:r>
            <a:r>
              <a:rPr lang="en-US" sz="5400" b="1" dirty="0"/>
              <a:t>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Embryo </a:t>
            </a:r>
            <a:r>
              <a:rPr lang="en-US" dirty="0"/>
              <a:t>rotate to take the right position (Beak is under right wing)</a:t>
            </a:r>
          </a:p>
          <a:p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895600"/>
            <a:ext cx="4800600" cy="424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36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Eighteenth day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1"/>
            <a:ext cx="4038600" cy="3352799"/>
          </a:xfr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1"/>
            <a:ext cx="4038600" cy="401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3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Day Nineteen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yolk sac begin to enter the body cavity </a:t>
            </a:r>
          </a:p>
          <a:p>
            <a:r>
              <a:rPr lang="en-US" dirty="0"/>
              <a:t>The chick rotate to find a position necessary for </a:t>
            </a:r>
            <a:r>
              <a:rPr lang="en-US" dirty="0" err="1"/>
              <a:t>Pipping</a:t>
            </a:r>
            <a:r>
              <a:rPr lang="en-US" dirty="0"/>
              <a:t> the shell </a:t>
            </a:r>
          </a:p>
          <a:p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345180"/>
            <a:ext cx="44196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6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Twentieth </a:t>
            </a:r>
            <a:r>
              <a:rPr lang="en-US" sz="5400" b="1" dirty="0"/>
              <a:t>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Yolk </a:t>
            </a:r>
            <a:r>
              <a:rPr lang="en-US" dirty="0"/>
              <a:t>sac completely drawn into the  body cavity</a:t>
            </a:r>
          </a:p>
          <a:p>
            <a:r>
              <a:rPr lang="en-US" dirty="0"/>
              <a:t>Embryo occupy all the space within the egg except the air cell </a:t>
            </a:r>
          </a:p>
          <a:p>
            <a:r>
              <a:rPr lang="en-US" dirty="0"/>
              <a:t>The beak of chick penetrates the inner membranes and enter the air cell </a:t>
            </a:r>
          </a:p>
          <a:p>
            <a:r>
              <a:rPr lang="en-US" dirty="0"/>
              <a:t>Chick inhales some air and pulmonary respiration begins</a:t>
            </a:r>
          </a:p>
          <a:p>
            <a:r>
              <a:rPr lang="en-US" dirty="0"/>
              <a:t>Chick pips to shell to gain entrance to outside air</a:t>
            </a:r>
          </a:p>
          <a:p>
            <a:r>
              <a:rPr lang="en-US" dirty="0"/>
              <a:t>At this time the lungs become fully functional </a:t>
            </a:r>
          </a:p>
        </p:txBody>
      </p:sp>
    </p:spTree>
    <p:extLst>
      <p:ext uri="{BB962C8B-B14F-4D97-AF65-F5344CB8AC3E}">
        <p14:creationId xmlns:p14="http://schemas.microsoft.com/office/powerpoint/2010/main" val="66752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704088"/>
            <a:ext cx="6511890" cy="4754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46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Twenty first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46320"/>
          </a:xfrm>
        </p:spPr>
        <p:txBody>
          <a:bodyPr>
            <a:normAutofit/>
          </a:bodyPr>
          <a:lstStyle/>
          <a:p>
            <a:r>
              <a:rPr lang="en-US" dirty="0" err="1"/>
              <a:t>Pipping</a:t>
            </a:r>
            <a:r>
              <a:rPr lang="en-US" dirty="0"/>
              <a:t> and Muscular movement of embryo  create a circle cut around the whole </a:t>
            </a:r>
            <a:r>
              <a:rPr lang="en-US" dirty="0" smtClean="0"/>
              <a:t>shell (Counter clockwise)</a:t>
            </a:r>
            <a:endParaRPr lang="en-US" dirty="0"/>
          </a:p>
          <a:p>
            <a:r>
              <a:rPr lang="en-US" dirty="0" smtClean="0"/>
              <a:t>Hatching </a:t>
            </a:r>
            <a:r>
              <a:rPr lang="en-US" dirty="0"/>
              <a:t>of chicks </a:t>
            </a:r>
          </a:p>
        </p:txBody>
      </p:sp>
    </p:spTree>
    <p:extLst>
      <p:ext uri="{BB962C8B-B14F-4D97-AF65-F5344CB8AC3E}">
        <p14:creationId xmlns:p14="http://schemas.microsoft.com/office/powerpoint/2010/main" val="249058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26571"/>
            <a:ext cx="5334000" cy="6531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0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382000" cy="6096000"/>
          </a:xfrm>
        </p:spPr>
        <p:txBody>
          <a:bodyPr>
            <a:normAutofit/>
          </a:bodyPr>
          <a:lstStyle/>
          <a:p>
            <a:r>
              <a:rPr lang="en-US" dirty="0"/>
              <a:t>Stages of embryonic development can vary appreciably among embryos from hatching eggs produced by similar breeders. Variability in embryonic development is influenced by:</a:t>
            </a:r>
          </a:p>
          <a:p>
            <a:r>
              <a:rPr lang="en-US" dirty="0"/>
              <a:t>1.	the rate of development of the whole embryo</a:t>
            </a:r>
          </a:p>
          <a:p>
            <a:r>
              <a:rPr lang="en-US" dirty="0"/>
              <a:t>2.	the relative rates of development of different </a:t>
            </a:r>
            <a:r>
              <a:rPr lang="en-US" dirty="0" smtClean="0"/>
              <a:t>	organs </a:t>
            </a:r>
            <a:r>
              <a:rPr lang="en-US" dirty="0"/>
              <a:t>and organ systems </a:t>
            </a:r>
          </a:p>
          <a:p>
            <a:r>
              <a:rPr lang="en-US" dirty="0"/>
              <a:t>3.	the size (weight) of the embryo, as embryos at the </a:t>
            </a:r>
            <a:r>
              <a:rPr lang="en-US" dirty="0" smtClean="0"/>
              <a:t>	same </a:t>
            </a:r>
            <a:r>
              <a:rPr lang="en-US" dirty="0"/>
              <a:t>stage of development may vary in size. 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236662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5334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32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EMBRYONIC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Eggs from </a:t>
            </a:r>
            <a:r>
              <a:rPr lang="en-US" dirty="0"/>
              <a:t>some species of birds tend to hatch at the same time under natural incubation even though </a:t>
            </a:r>
            <a:r>
              <a:rPr lang="en-US" dirty="0" smtClean="0"/>
              <a:t>the </a:t>
            </a:r>
            <a:r>
              <a:rPr lang="en-US" dirty="0"/>
              <a:t>eggs have been laid over a period of several days, and even though the earlier eggs were incubated longer than those laid </a:t>
            </a:r>
            <a:r>
              <a:rPr lang="en-US" dirty="0" smtClean="0"/>
              <a:t>last</a:t>
            </a:r>
          </a:p>
          <a:p>
            <a:pPr algn="just"/>
            <a:r>
              <a:rPr lang="en-US" dirty="0" smtClean="0"/>
              <a:t>In </a:t>
            </a:r>
            <a:r>
              <a:rPr lang="en-US" dirty="0"/>
              <a:t>some cases, this is the result of embryos communicating with each other by emitting a clicking noise, or physical contact with </a:t>
            </a:r>
            <a:r>
              <a:rPr lang="en-US" dirty="0" smtClean="0"/>
              <a:t>eggs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speed of the clicking is responsible for accelerating or retarding embryonic growth</a:t>
            </a:r>
          </a:p>
        </p:txBody>
      </p:sp>
    </p:spTree>
    <p:extLst>
      <p:ext uri="{BB962C8B-B14F-4D97-AF65-F5344CB8AC3E}">
        <p14:creationId xmlns:p14="http://schemas.microsoft.com/office/powerpoint/2010/main" val="31888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han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848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8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95400"/>
            <a:ext cx="3454400" cy="4419600"/>
          </a:xfrm>
          <a:prstGeom prst="rect">
            <a:avLst/>
          </a:prstGeom>
          <a:noFill/>
          <a:ln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371600"/>
            <a:ext cx="3657600" cy="41910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26418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First </a:t>
            </a:r>
            <a:r>
              <a:rPr lang="en-US" dirty="0" smtClean="0"/>
              <a:t>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Several embryonic process are in evidence during the first 24 hours of the incubation</a:t>
            </a:r>
          </a:p>
          <a:p>
            <a:pPr lvl="1" algn="just"/>
            <a:r>
              <a:rPr lang="en-US" dirty="0" smtClean="0"/>
              <a:t>4 </a:t>
            </a:r>
            <a:r>
              <a:rPr lang="en-US" dirty="0" err="1" smtClean="0"/>
              <a:t>hr</a:t>
            </a:r>
            <a:r>
              <a:rPr lang="en-US" dirty="0" smtClean="0"/>
              <a:t> heart and blood vessels starts to develop</a:t>
            </a:r>
          </a:p>
          <a:p>
            <a:pPr lvl="1" algn="just"/>
            <a:r>
              <a:rPr lang="en-US" dirty="0" smtClean="0"/>
              <a:t>12 </a:t>
            </a:r>
            <a:r>
              <a:rPr lang="en-US" dirty="0" err="1" smtClean="0"/>
              <a:t>hr</a:t>
            </a:r>
            <a:r>
              <a:rPr lang="en-US" dirty="0"/>
              <a:t> </a:t>
            </a:r>
            <a:r>
              <a:rPr lang="en-US" dirty="0" smtClean="0"/>
              <a:t>Heat starts to beat. Blood circulation begins</a:t>
            </a:r>
          </a:p>
          <a:p>
            <a:pPr lvl="1" algn="just"/>
            <a:r>
              <a:rPr lang="en-US" dirty="0" smtClean="0"/>
              <a:t>16 </a:t>
            </a:r>
            <a:r>
              <a:rPr lang="en-US" dirty="0" err="1" smtClean="0"/>
              <a:t>hr</a:t>
            </a:r>
            <a:r>
              <a:rPr lang="en-US" dirty="0" smtClean="0"/>
              <a:t> First sign of the resemblance to the chick embryo through the development of the </a:t>
            </a:r>
            <a:r>
              <a:rPr lang="en-US" dirty="0" err="1" smtClean="0"/>
              <a:t>somites</a:t>
            </a:r>
            <a:r>
              <a:rPr lang="en-US" dirty="0" smtClean="0"/>
              <a:t>, block like structure that develop on the both sides of the spinal cord</a:t>
            </a:r>
          </a:p>
          <a:p>
            <a:pPr lvl="1" algn="just"/>
            <a:r>
              <a:rPr lang="en-US" dirty="0" smtClean="0"/>
              <a:t>18 </a:t>
            </a:r>
            <a:r>
              <a:rPr lang="en-US" dirty="0" err="1" smtClean="0"/>
              <a:t>hr</a:t>
            </a:r>
            <a:r>
              <a:rPr lang="en-US" dirty="0" smtClean="0"/>
              <a:t> Appearance of the alimentary tract</a:t>
            </a:r>
          </a:p>
          <a:p>
            <a:pPr lvl="1" algn="just"/>
            <a:r>
              <a:rPr lang="en-US" dirty="0" smtClean="0"/>
              <a:t>20 </a:t>
            </a:r>
            <a:r>
              <a:rPr lang="en-US" dirty="0" err="1" smtClean="0"/>
              <a:t>hr</a:t>
            </a:r>
            <a:r>
              <a:rPr lang="en-US" dirty="0" smtClean="0"/>
              <a:t> Appearance of the vertebral column</a:t>
            </a:r>
          </a:p>
          <a:p>
            <a:pPr lvl="1" algn="just"/>
            <a:r>
              <a:rPr lang="en-US" dirty="0" smtClean="0"/>
              <a:t>21 </a:t>
            </a:r>
            <a:r>
              <a:rPr lang="en-US" dirty="0" err="1" smtClean="0"/>
              <a:t>hr</a:t>
            </a:r>
            <a:r>
              <a:rPr lang="en-US" dirty="0" smtClean="0"/>
              <a:t> origin of the nervous system</a:t>
            </a:r>
          </a:p>
          <a:p>
            <a:pPr lvl="1" algn="just"/>
            <a:r>
              <a:rPr lang="en-US" dirty="0" smtClean="0"/>
              <a:t>22 </a:t>
            </a:r>
            <a:r>
              <a:rPr lang="en-US" dirty="0" err="1" smtClean="0"/>
              <a:t>hr</a:t>
            </a:r>
            <a:r>
              <a:rPr lang="en-US" dirty="0" smtClean="0"/>
              <a:t> head began to form</a:t>
            </a:r>
          </a:p>
          <a:p>
            <a:pPr lvl="1" algn="just"/>
            <a:r>
              <a:rPr lang="en-US" dirty="0" smtClean="0"/>
              <a:t>24 </a:t>
            </a:r>
            <a:r>
              <a:rPr lang="en-US" dirty="0" err="1" smtClean="0"/>
              <a:t>hr</a:t>
            </a:r>
            <a:r>
              <a:rPr lang="en-US" dirty="0" smtClean="0"/>
              <a:t> Eyes originate</a:t>
            </a:r>
          </a:p>
        </p:txBody>
      </p:sp>
    </p:spTree>
    <p:extLst>
      <p:ext uri="{BB962C8B-B14F-4D97-AF65-F5344CB8AC3E}">
        <p14:creationId xmlns:p14="http://schemas.microsoft.com/office/powerpoint/2010/main" val="1638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676400"/>
            <a:ext cx="4419600" cy="4314371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586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682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Second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99060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25 Hour, Beginning of the formation of the ear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62200"/>
            <a:ext cx="4543331" cy="3741420"/>
          </a:xfrm>
          <a:prstGeom prst="rect">
            <a:avLst/>
          </a:prstGeom>
          <a:noFill/>
          <a:ln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2493646"/>
            <a:ext cx="4330699" cy="324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Third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60 hour, The nose is initiated</a:t>
            </a:r>
          </a:p>
          <a:p>
            <a:pPr algn="just"/>
            <a:r>
              <a:rPr lang="en-US" dirty="0" smtClean="0"/>
              <a:t>62 hour, the legs begins their development</a:t>
            </a:r>
          </a:p>
          <a:p>
            <a:pPr algn="just"/>
            <a:r>
              <a:rPr lang="en-US" dirty="0" smtClean="0"/>
              <a:t>64 hour, Beginning of the formation of the wings</a:t>
            </a:r>
          </a:p>
          <a:p>
            <a:pPr algn="just"/>
            <a:r>
              <a:rPr lang="en-US" dirty="0" smtClean="0"/>
              <a:t>Embryo rotates to lie on the left side</a:t>
            </a:r>
          </a:p>
          <a:p>
            <a:pPr algn="just"/>
            <a:r>
              <a:rPr lang="en-US" dirty="0" smtClean="0"/>
              <a:t>Rapid increase in the development of the circulatory system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4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914400"/>
            <a:ext cx="6189805" cy="559276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6391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1280</TotalTime>
  <Words>645</Words>
  <Application>Microsoft Office PowerPoint</Application>
  <PresentationFormat>On-screen Show (4:3)</PresentationFormat>
  <Paragraphs>80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DAILY CHANGES DURING EMBRYONIC GROWTH</vt:lpstr>
      <vt:lpstr>PowerPoint Presentation</vt:lpstr>
      <vt:lpstr>PowerPoint Presentation</vt:lpstr>
      <vt:lpstr>PowerPoint Presentation</vt:lpstr>
      <vt:lpstr>First day</vt:lpstr>
      <vt:lpstr>PowerPoint Presentation</vt:lpstr>
      <vt:lpstr>Second day</vt:lpstr>
      <vt:lpstr>Third day</vt:lpstr>
      <vt:lpstr>PowerPoint Presentation</vt:lpstr>
      <vt:lpstr>Fourth Day</vt:lpstr>
      <vt:lpstr>Fifth day</vt:lpstr>
      <vt:lpstr>Sixth Day </vt:lpstr>
      <vt:lpstr>Seventh Day </vt:lpstr>
      <vt:lpstr>Eighth Day </vt:lpstr>
      <vt:lpstr>Ninth Day</vt:lpstr>
      <vt:lpstr>Tenth Day</vt:lpstr>
      <vt:lpstr>Eleventh Day</vt:lpstr>
      <vt:lpstr>Twelfth day</vt:lpstr>
      <vt:lpstr>Thirteenth Day</vt:lpstr>
      <vt:lpstr>Fourteenth Day</vt:lpstr>
      <vt:lpstr>Fifteenth Day</vt:lpstr>
      <vt:lpstr>Sixteenth Day</vt:lpstr>
      <vt:lpstr>Seventeenth Day</vt:lpstr>
      <vt:lpstr>Eighteenth day</vt:lpstr>
      <vt:lpstr>Day Nineteen   </vt:lpstr>
      <vt:lpstr>Twentieth Day</vt:lpstr>
      <vt:lpstr>PowerPoint Presentation</vt:lpstr>
      <vt:lpstr>Twenty first day</vt:lpstr>
      <vt:lpstr>PowerPoint Presentation</vt:lpstr>
      <vt:lpstr>PowerPoint Presentation</vt:lpstr>
      <vt:lpstr>EMBRYONIC COMMUNICATION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Hatchery Planning, Design, and Construction</dc:title>
  <dc:creator>Zaib</dc:creator>
  <cp:lastModifiedBy>kahlon</cp:lastModifiedBy>
  <cp:revision>77</cp:revision>
  <dcterms:created xsi:type="dcterms:W3CDTF">2012-10-21T10:19:47Z</dcterms:created>
  <dcterms:modified xsi:type="dcterms:W3CDTF">2020-10-18T06:55:28Z</dcterms:modified>
</cp:coreProperties>
</file>