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56" r:id="rId2"/>
    <p:sldId id="262" r:id="rId3"/>
    <p:sldId id="297" r:id="rId4"/>
    <p:sldId id="296" r:id="rId5"/>
    <p:sldId id="257" r:id="rId6"/>
    <p:sldId id="263" r:id="rId7"/>
    <p:sldId id="264" r:id="rId8"/>
    <p:sldId id="265" r:id="rId9"/>
    <p:sldId id="295" r:id="rId10"/>
    <p:sldId id="299" r:id="rId11"/>
    <p:sldId id="258" r:id="rId12"/>
    <p:sldId id="266" r:id="rId13"/>
    <p:sldId id="267" r:id="rId14"/>
    <p:sldId id="268" r:id="rId15"/>
    <p:sldId id="272" r:id="rId16"/>
    <p:sldId id="273" r:id="rId17"/>
    <p:sldId id="260" r:id="rId18"/>
    <p:sldId id="276" r:id="rId19"/>
    <p:sldId id="277" r:id="rId20"/>
    <p:sldId id="300" r:id="rId21"/>
    <p:sldId id="302" r:id="rId22"/>
    <p:sldId id="301" r:id="rId23"/>
    <p:sldId id="308" r:id="rId24"/>
    <p:sldId id="304" r:id="rId25"/>
    <p:sldId id="305" r:id="rId26"/>
    <p:sldId id="306" r:id="rId27"/>
    <p:sldId id="307"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362"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6EA622-9844-4547-9377-8F2D5894D0DD}" type="datetimeFigureOut">
              <a:rPr lang="en-US" smtClean="0"/>
              <a:t>4/30/2020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018608-EFB3-4938-8729-5D7743223895}" type="slidenum">
              <a:rPr lang="en-US" smtClean="0"/>
              <a:t>‹#›</a:t>
            </a:fld>
            <a:endParaRPr lang="en-US"/>
          </a:p>
        </p:txBody>
      </p:sp>
    </p:spTree>
    <p:extLst>
      <p:ext uri="{BB962C8B-B14F-4D97-AF65-F5344CB8AC3E}">
        <p14:creationId xmlns:p14="http://schemas.microsoft.com/office/powerpoint/2010/main" val="24924661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bwMode="auto">
          <a:noFill/>
          <a:ln>
            <a:miter lim="800000"/>
            <a:headEnd/>
            <a:tailEnd/>
          </a:ln>
        </p:spPr>
        <p:txBody>
          <a:bodyPr/>
          <a:lstStyle/>
          <a:p>
            <a:fld id="{0AC8333A-6C7C-449B-ACDE-4F8DB9FC54BE}" type="slidenum">
              <a:rPr lang="en-US" altLang="en-US"/>
              <a:pPr/>
              <a:t>10</a:t>
            </a:fld>
            <a:endParaRPr lang="en-US" altLang="en-US"/>
          </a:p>
        </p:txBody>
      </p:sp>
      <p:sp>
        <p:nvSpPr>
          <p:cNvPr id="2457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580" name="Rectangle 3"/>
          <p:cNvSpPr>
            <a:spLocks noGrp="1" noChangeArrowheads="1"/>
          </p:cNvSpPr>
          <p:nvPr>
            <p:ph type="body" idx="1"/>
          </p:nvPr>
        </p:nvSpPr>
        <p:spPr bwMode="auto">
          <a:xfrm>
            <a:off x="914400" y="4343400"/>
            <a:ext cx="5029200" cy="4114800"/>
          </a:xfrm>
          <a:noFill/>
        </p:spPr>
        <p:txBody>
          <a:bodyPr wrap="square" numCol="1" anchor="t" anchorCtr="0" compatLnSpc="1">
            <a:prstTxWarp prst="textNoShape">
              <a:avLst/>
            </a:prstTxWarp>
          </a:bodyPr>
          <a:lstStyle/>
          <a:p>
            <a:pPr eaLnBrk="1" hangingPunct="1">
              <a:spcBef>
                <a:spcPct val="0"/>
              </a:spcBef>
            </a:pPr>
            <a:r>
              <a:rPr lang="en-US" altLang="en-US" smtClean="0"/>
              <a:t>Fluid:</a:t>
            </a:r>
          </a:p>
          <a:p>
            <a:pPr eaLnBrk="1" hangingPunct="1">
              <a:spcBef>
                <a:spcPct val="0"/>
              </a:spcBef>
            </a:pPr>
            <a:r>
              <a:rPr lang="en-US" altLang="en-US" smtClean="0"/>
              <a:t>Solving a new calculus problem</a:t>
            </a:r>
          </a:p>
          <a:p>
            <a:pPr eaLnBrk="1" hangingPunct="1">
              <a:spcBef>
                <a:spcPct val="0"/>
              </a:spcBef>
            </a:pPr>
            <a:r>
              <a:rPr lang="en-US" altLang="en-US" smtClean="0"/>
              <a:t>Designing a road trip from your home town to a Tulsa Oklahoma</a:t>
            </a:r>
          </a:p>
          <a:p>
            <a:pPr eaLnBrk="1" hangingPunct="1">
              <a:spcBef>
                <a:spcPct val="0"/>
              </a:spcBef>
            </a:pPr>
            <a:endParaRPr lang="en-US" altLang="en-US" smtClean="0"/>
          </a:p>
          <a:p>
            <a:pPr eaLnBrk="1" hangingPunct="1">
              <a:spcBef>
                <a:spcPct val="0"/>
              </a:spcBef>
            </a:pPr>
            <a:r>
              <a:rPr lang="en-US" altLang="en-US" smtClean="0"/>
              <a:t>Crystal:</a:t>
            </a:r>
          </a:p>
          <a:p>
            <a:pPr eaLnBrk="1" hangingPunct="1">
              <a:spcBef>
                <a:spcPct val="0"/>
              </a:spcBef>
            </a:pPr>
            <a:r>
              <a:rPr lang="en-US" altLang="en-US" smtClean="0"/>
              <a:t>Writing a novel</a:t>
            </a:r>
          </a:p>
          <a:p>
            <a:pPr eaLnBrk="1" hangingPunct="1">
              <a:spcBef>
                <a:spcPct val="0"/>
              </a:spcBef>
            </a:pPr>
            <a:r>
              <a:rPr lang="en-US" altLang="en-US" smtClean="0"/>
              <a:t>Calculating sales tax</a:t>
            </a:r>
          </a:p>
          <a:p>
            <a:pPr eaLnBrk="1" hangingPunct="1">
              <a:spcBef>
                <a:spcPct val="0"/>
              </a:spcBef>
            </a:pPr>
            <a:endParaRPr lang="en-US" altLang="en-US" smtClean="0"/>
          </a:p>
          <a:p>
            <a:pPr eaLnBrk="1" hangingPunct="1">
              <a:spcBef>
                <a:spcPct val="0"/>
              </a:spcBef>
            </a:pPr>
            <a:endParaRPr lang="en-US" altLang="en-US" smtClean="0"/>
          </a:p>
          <a:p>
            <a:pPr eaLnBrk="1" hangingPunct="1">
              <a:spcBef>
                <a:spcPct val="0"/>
              </a:spcBef>
            </a:pPr>
            <a:endParaRPr lang="en-US" altLang="en-US" smtClean="0"/>
          </a:p>
        </p:txBody>
      </p:sp>
    </p:spTree>
    <p:extLst>
      <p:ext uri="{BB962C8B-B14F-4D97-AF65-F5344CB8AC3E}">
        <p14:creationId xmlns:p14="http://schemas.microsoft.com/office/powerpoint/2010/main" val="21070502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860357A7-4CA4-4A4F-A277-7BB52A96B3D4}" type="datetimeFigureOut">
              <a:rPr lang="en-US" smtClean="0"/>
              <a:pPr/>
              <a:t>4/30/2020</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90890058-C8E0-48FE-9DAA-BD4A9A76738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60357A7-4CA4-4A4F-A277-7BB52A96B3D4}" type="datetimeFigureOut">
              <a:rPr lang="en-US" smtClean="0"/>
              <a:pPr/>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890058-C8E0-48FE-9DAA-BD4A9A76738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60357A7-4CA4-4A4F-A277-7BB52A96B3D4}" type="datetimeFigureOut">
              <a:rPr lang="en-US" smtClean="0"/>
              <a:pPr/>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890058-C8E0-48FE-9DAA-BD4A9A76738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860357A7-4CA4-4A4F-A277-7BB52A96B3D4}" type="datetimeFigureOut">
              <a:rPr lang="en-US" smtClean="0"/>
              <a:pPr/>
              <a:t>4/30/2020</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90890058-C8E0-48FE-9DAA-BD4A9A76738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860357A7-4CA4-4A4F-A277-7BB52A96B3D4}" type="datetimeFigureOut">
              <a:rPr lang="en-US" smtClean="0"/>
              <a:pPr/>
              <a:t>4/30/2020</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90890058-C8E0-48FE-9DAA-BD4A9A767383}"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860357A7-4CA4-4A4F-A277-7BB52A96B3D4}" type="datetimeFigureOut">
              <a:rPr lang="en-US" smtClean="0"/>
              <a:pPr/>
              <a:t>4/30/2020</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90890058-C8E0-48FE-9DAA-BD4A9A76738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860357A7-4CA4-4A4F-A277-7BB52A96B3D4}" type="datetimeFigureOut">
              <a:rPr lang="en-US" smtClean="0"/>
              <a:pPr/>
              <a:t>4/30/2020</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90890058-C8E0-48FE-9DAA-BD4A9A76738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60357A7-4CA4-4A4F-A277-7BB52A96B3D4}" type="datetimeFigureOut">
              <a:rPr lang="en-US" smtClean="0"/>
              <a:pPr/>
              <a:t>4/30/2020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0890058-C8E0-48FE-9DAA-BD4A9A76738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860357A7-4CA4-4A4F-A277-7BB52A96B3D4}" type="datetimeFigureOut">
              <a:rPr lang="en-US" smtClean="0"/>
              <a:pPr/>
              <a:t>4/30/2020</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90890058-C8E0-48FE-9DAA-BD4A9A76738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860357A7-4CA4-4A4F-A277-7BB52A96B3D4}" type="datetimeFigureOut">
              <a:rPr lang="en-US" smtClean="0"/>
              <a:pPr/>
              <a:t>4/30/2020</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90890058-C8E0-48FE-9DAA-BD4A9A76738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860357A7-4CA4-4A4F-A277-7BB52A96B3D4}" type="datetimeFigureOut">
              <a:rPr lang="en-US" smtClean="0"/>
              <a:pPr/>
              <a:t>4/30/2020</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90890058-C8E0-48FE-9DAA-BD4A9A76738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860357A7-4CA4-4A4F-A277-7BB52A96B3D4}" type="datetimeFigureOut">
              <a:rPr lang="en-US" smtClean="0"/>
              <a:pPr/>
              <a:t>4/30/2020</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90890058-C8E0-48FE-9DAA-BD4A9A767383}"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dirty="0"/>
              <a:t>Intelligence and States of Mind</a:t>
            </a:r>
            <a:br>
              <a:rPr lang="en-US" dirty="0"/>
            </a:br>
            <a:r>
              <a:rPr lang="en-US" dirty="0"/>
              <a:t/>
            </a:r>
            <a:br>
              <a:rPr lang="en-US" dirty="0"/>
            </a:br>
            <a:r>
              <a:rPr lang="en-US" dirty="0"/>
              <a:t/>
            </a:r>
            <a:br>
              <a:rPr lang="en-US" dirty="0"/>
            </a:br>
            <a:r>
              <a:rPr lang="en-US" dirty="0"/>
              <a:t/>
            </a:r>
            <a:br>
              <a:rPr lang="en-US" dirty="0"/>
            </a:br>
            <a:r>
              <a:rPr lang="en-US" sz="6000" dirty="0" smtClean="0">
                <a:latin typeface="Times New Roman" pitchFamily="18" charset="0"/>
                <a:cs typeface="Times New Roman" pitchFamily="18" charset="0"/>
              </a:rPr>
              <a:t>Intelligence And State Of Mind </a:t>
            </a:r>
            <a:endParaRPr lang="en-US" sz="6000"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914400" y="304800"/>
            <a:ext cx="8229600" cy="1219200"/>
          </a:xfrm>
        </p:spPr>
        <p:txBody>
          <a:bodyPr>
            <a:normAutofit fontScale="90000"/>
          </a:bodyPr>
          <a:lstStyle/>
          <a:p>
            <a:pPr eaLnBrk="1" hangingPunct="1"/>
            <a:r>
              <a:rPr lang="en-US" altLang="en-US" sz="4000" smtClean="0"/>
              <a:t>Cattell’s View of Intelligence - Intelligence as a Few Basic Abilities</a:t>
            </a:r>
          </a:p>
        </p:txBody>
      </p:sp>
      <p:sp>
        <p:nvSpPr>
          <p:cNvPr id="23555" name="Rectangle 3"/>
          <p:cNvSpPr>
            <a:spLocks noGrp="1" noChangeArrowheads="1"/>
          </p:cNvSpPr>
          <p:nvPr>
            <p:ph sz="quarter" idx="4294967295"/>
          </p:nvPr>
        </p:nvSpPr>
        <p:spPr>
          <a:xfrm>
            <a:off x="685800" y="1828800"/>
            <a:ext cx="7696200" cy="4648200"/>
          </a:xfrm>
          <a:prstGeom prst="rect">
            <a:avLst/>
          </a:prstGeom>
        </p:spPr>
        <p:txBody>
          <a:bodyPr>
            <a:normAutofit/>
          </a:bodyPr>
          <a:lstStyle/>
          <a:p>
            <a:pPr eaLnBrk="1" hangingPunct="1">
              <a:lnSpc>
                <a:spcPct val="80000"/>
              </a:lnSpc>
            </a:pPr>
            <a:r>
              <a:rPr lang="en-US" altLang="en-US" sz="2800" u="sng" smtClean="0"/>
              <a:t>Fluid Intelligence</a:t>
            </a:r>
          </a:p>
          <a:p>
            <a:pPr lvl="1" eaLnBrk="1" hangingPunct="1">
              <a:lnSpc>
                <a:spcPct val="80000"/>
              </a:lnSpc>
            </a:pPr>
            <a:r>
              <a:rPr lang="en-US" altLang="en-US" sz="2400" smtClean="0"/>
              <a:t>The ability to think on the spot and solve novel problems</a:t>
            </a:r>
          </a:p>
          <a:p>
            <a:pPr lvl="2" eaLnBrk="1" hangingPunct="1">
              <a:lnSpc>
                <a:spcPct val="80000"/>
              </a:lnSpc>
            </a:pPr>
            <a:r>
              <a:rPr lang="en-US" altLang="en-US" sz="2000" smtClean="0"/>
              <a:t>The ability to perceive relationships</a:t>
            </a:r>
          </a:p>
          <a:p>
            <a:pPr lvl="2" eaLnBrk="1" hangingPunct="1">
              <a:lnSpc>
                <a:spcPct val="80000"/>
              </a:lnSpc>
            </a:pPr>
            <a:r>
              <a:rPr lang="en-US" altLang="en-US" sz="2000" smtClean="0"/>
              <a:t>The ability to gain new types of knowledge</a:t>
            </a:r>
          </a:p>
          <a:p>
            <a:pPr lvl="2" eaLnBrk="1" hangingPunct="1">
              <a:lnSpc>
                <a:spcPct val="80000"/>
              </a:lnSpc>
            </a:pPr>
            <a:endParaRPr lang="en-US" altLang="en-US" sz="2000" smtClean="0"/>
          </a:p>
          <a:p>
            <a:pPr eaLnBrk="1" hangingPunct="1">
              <a:lnSpc>
                <a:spcPct val="80000"/>
              </a:lnSpc>
            </a:pPr>
            <a:r>
              <a:rPr lang="en-US" altLang="en-US" sz="2800" u="sng" smtClean="0"/>
              <a:t>Crystallized Intelligence</a:t>
            </a:r>
          </a:p>
          <a:p>
            <a:pPr lvl="1" eaLnBrk="1" hangingPunct="1">
              <a:lnSpc>
                <a:spcPct val="80000"/>
              </a:lnSpc>
            </a:pPr>
            <a:r>
              <a:rPr lang="en-US" altLang="en-US" sz="2400" smtClean="0"/>
              <a:t>Factual knowledge about the world</a:t>
            </a:r>
          </a:p>
          <a:p>
            <a:pPr lvl="2" eaLnBrk="1" hangingPunct="1">
              <a:lnSpc>
                <a:spcPct val="80000"/>
              </a:lnSpc>
            </a:pPr>
            <a:r>
              <a:rPr lang="en-US" altLang="en-US" sz="2000" smtClean="0"/>
              <a:t>The skills already learned and practiced</a:t>
            </a:r>
          </a:p>
          <a:p>
            <a:pPr lvl="2" eaLnBrk="1" hangingPunct="1">
              <a:lnSpc>
                <a:spcPct val="80000"/>
              </a:lnSpc>
            </a:pPr>
            <a:r>
              <a:rPr lang="en-US" altLang="en-US" sz="2000" smtClean="0"/>
              <a:t>Examples</a:t>
            </a:r>
          </a:p>
          <a:p>
            <a:pPr lvl="3" eaLnBrk="1" hangingPunct="1">
              <a:lnSpc>
                <a:spcPct val="80000"/>
              </a:lnSpc>
            </a:pPr>
            <a:r>
              <a:rPr lang="en-US" altLang="en-US" sz="1800" smtClean="0"/>
              <a:t>Arithmetic facts</a:t>
            </a:r>
          </a:p>
          <a:p>
            <a:pPr lvl="3" eaLnBrk="1" hangingPunct="1">
              <a:lnSpc>
                <a:spcPct val="80000"/>
              </a:lnSpc>
            </a:pPr>
            <a:r>
              <a:rPr lang="en-US" altLang="en-US" sz="1800" smtClean="0"/>
              <a:t>Knowledge of the meaning of words</a:t>
            </a:r>
          </a:p>
          <a:p>
            <a:pPr lvl="3" eaLnBrk="1" hangingPunct="1">
              <a:lnSpc>
                <a:spcPct val="80000"/>
              </a:lnSpc>
            </a:pPr>
            <a:r>
              <a:rPr lang="en-US" altLang="en-US" sz="1800" smtClean="0"/>
              <a:t>State capitals</a:t>
            </a:r>
          </a:p>
          <a:p>
            <a:pPr lvl="3" eaLnBrk="1" hangingPunct="1">
              <a:lnSpc>
                <a:spcPct val="80000"/>
              </a:lnSpc>
            </a:pPr>
            <a:endParaRPr lang="en-US" altLang="en-US" sz="1800" smtClean="0"/>
          </a:p>
        </p:txBody>
      </p:sp>
    </p:spTree>
    <p:extLst>
      <p:ext uri="{BB962C8B-B14F-4D97-AF65-F5344CB8AC3E}">
        <p14:creationId xmlns:p14="http://schemas.microsoft.com/office/powerpoint/2010/main" val="24350358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latin typeface="Times New Roman" pitchFamily="18" charset="0"/>
                <a:cs typeface="Times New Roman" pitchFamily="18" charset="0"/>
              </a:rPr>
              <a:t>Extremes Of Intelligence </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828800"/>
            <a:ext cx="8229600" cy="4297363"/>
          </a:xfrm>
        </p:spPr>
        <p:txBody>
          <a:bodyPr>
            <a:normAutofit/>
          </a:bodyPr>
          <a:lstStyle/>
          <a:p>
            <a:r>
              <a:rPr lang="en-US" sz="3200" dirty="0" smtClean="0">
                <a:latin typeface="Times New Roman" pitchFamily="18" charset="0"/>
                <a:cs typeface="Times New Roman" pitchFamily="18" charset="0"/>
              </a:rPr>
              <a:t>Mental Retardation/Intellectual Disability</a:t>
            </a:r>
          </a:p>
          <a:p>
            <a:r>
              <a:rPr lang="en-US" sz="3200" dirty="0" smtClean="0">
                <a:latin typeface="Times New Roman" pitchFamily="18" charset="0"/>
                <a:cs typeface="Times New Roman" pitchFamily="18" charset="0"/>
              </a:rPr>
              <a:t>Giftedness/Intellectually Gifted</a:t>
            </a:r>
            <a:endParaRPr lang="en-US" sz="32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579438"/>
          </a:xfrm>
        </p:spPr>
        <p:txBody>
          <a:bodyPr>
            <a:normAutofit fontScale="90000"/>
          </a:bodyPr>
          <a:lstStyle/>
          <a:p>
            <a:r>
              <a:rPr lang="en-US" sz="4900" dirty="0" smtClean="0">
                <a:latin typeface="Times New Roman" pitchFamily="18" charset="0"/>
                <a:cs typeface="Times New Roman" pitchFamily="18" charset="0"/>
              </a:rPr>
              <a:t>Mental Retardation/Intellectual Disability</a:t>
            </a:r>
            <a:r>
              <a:rPr lang="en-US" b="1" dirty="0" smtClean="0"/>
              <a:t/>
            </a:r>
            <a:br>
              <a:rPr lang="en-US" b="1" dirty="0" smtClean="0"/>
            </a:br>
            <a:endParaRPr lang="en-US" dirty="0"/>
          </a:p>
        </p:txBody>
      </p:sp>
      <p:sp>
        <p:nvSpPr>
          <p:cNvPr id="3" name="Content Placeholder 2"/>
          <p:cNvSpPr>
            <a:spLocks noGrp="1"/>
          </p:cNvSpPr>
          <p:nvPr>
            <p:ph idx="1"/>
          </p:nvPr>
        </p:nvSpPr>
        <p:spPr>
          <a:xfrm>
            <a:off x="457200" y="1752600"/>
            <a:ext cx="8229600" cy="4373563"/>
          </a:xfrm>
        </p:spPr>
        <p:txBody>
          <a:bodyPr>
            <a:noAutofit/>
          </a:bodyPr>
          <a:lstStyle/>
          <a:p>
            <a:pPr algn="just"/>
            <a:r>
              <a:rPr lang="en-US" sz="3200" dirty="0">
                <a:latin typeface="Times New Roman" pitchFamily="18" charset="0"/>
                <a:cs typeface="Times New Roman" pitchFamily="18" charset="0"/>
              </a:rPr>
              <a:t>M</a:t>
            </a:r>
            <a:r>
              <a:rPr lang="en-US" sz="3200" dirty="0" smtClean="0">
                <a:latin typeface="Times New Roman" pitchFamily="18" charset="0"/>
                <a:cs typeface="Times New Roman" pitchFamily="18" charset="0"/>
              </a:rPr>
              <a:t>ental </a:t>
            </a:r>
            <a:r>
              <a:rPr lang="en-US" sz="3200" dirty="0">
                <a:latin typeface="Times New Roman" pitchFamily="18" charset="0"/>
                <a:cs typeface="Times New Roman" pitchFamily="18" charset="0"/>
              </a:rPr>
              <a:t>retardation refers </a:t>
            </a:r>
            <a:r>
              <a:rPr lang="en-US" sz="3200" dirty="0" smtClean="0">
                <a:latin typeface="Times New Roman" pitchFamily="18" charset="0"/>
                <a:cs typeface="Times New Roman" pitchFamily="18" charset="0"/>
              </a:rPr>
              <a:t>to sub average </a:t>
            </a:r>
            <a:r>
              <a:rPr lang="en-US" sz="3200" dirty="0">
                <a:latin typeface="Times New Roman" pitchFamily="18" charset="0"/>
                <a:cs typeface="Times New Roman" pitchFamily="18" charset="0"/>
              </a:rPr>
              <a:t>general mental ability </a:t>
            </a:r>
            <a:r>
              <a:rPr lang="en-US" sz="3200" dirty="0" smtClean="0">
                <a:latin typeface="Times New Roman" pitchFamily="18" charset="0"/>
                <a:cs typeface="Times New Roman" pitchFamily="18" charset="0"/>
              </a:rPr>
              <a:t>accompanied by </a:t>
            </a:r>
            <a:r>
              <a:rPr lang="en-US" sz="3200" dirty="0">
                <a:latin typeface="Times New Roman" pitchFamily="18" charset="0"/>
                <a:cs typeface="Times New Roman" pitchFamily="18" charset="0"/>
              </a:rPr>
              <a:t>deficiencies in adaptive skills, originating </a:t>
            </a:r>
            <a:r>
              <a:rPr lang="en-US" sz="3200" dirty="0" smtClean="0">
                <a:latin typeface="Times New Roman" pitchFamily="18" charset="0"/>
                <a:cs typeface="Times New Roman" pitchFamily="18" charset="0"/>
              </a:rPr>
              <a:t>before age </a:t>
            </a:r>
            <a:r>
              <a:rPr lang="en-US" sz="3200" dirty="0">
                <a:latin typeface="Times New Roman" pitchFamily="18" charset="0"/>
                <a:cs typeface="Times New Roman" pitchFamily="18" charset="0"/>
              </a:rPr>
              <a:t>18</a:t>
            </a:r>
            <a:r>
              <a:rPr lang="en-US" sz="3200" dirty="0" smtClean="0">
                <a:latin typeface="Times New Roman" pitchFamily="18" charset="0"/>
                <a:cs typeface="Times New Roman" pitchFamily="18" charset="0"/>
              </a:rPr>
              <a:t>.</a:t>
            </a:r>
          </a:p>
          <a:p>
            <a:pPr algn="just">
              <a:buNone/>
            </a:pPr>
            <a:r>
              <a:rPr lang="en-US" sz="3200" dirty="0" smtClean="0">
                <a:latin typeface="Times New Roman" pitchFamily="18" charset="0"/>
                <a:cs typeface="Times New Roman" pitchFamily="18" charset="0"/>
              </a:rPr>
              <a:t>					OR</a:t>
            </a:r>
          </a:p>
          <a:p>
            <a:pPr algn="just"/>
            <a:r>
              <a:rPr lang="en-US" sz="3200" dirty="0">
                <a:latin typeface="Times New Roman" pitchFamily="18" charset="0"/>
                <a:cs typeface="Times New Roman" pitchFamily="18" charset="0"/>
              </a:rPr>
              <a:t>A condition </a:t>
            </a:r>
            <a:r>
              <a:rPr lang="en-US" sz="3200" dirty="0" smtClean="0">
                <a:latin typeface="Times New Roman" pitchFamily="18" charset="0"/>
                <a:cs typeface="Times New Roman" pitchFamily="18" charset="0"/>
              </a:rPr>
              <a:t>characterized by significant </a:t>
            </a:r>
            <a:r>
              <a:rPr lang="en-US" sz="3200" dirty="0">
                <a:latin typeface="Times New Roman" pitchFamily="18" charset="0"/>
                <a:cs typeface="Times New Roman" pitchFamily="18" charset="0"/>
              </a:rPr>
              <a:t>limitations both </a:t>
            </a:r>
            <a:r>
              <a:rPr lang="en-US" sz="3200" dirty="0" smtClean="0">
                <a:latin typeface="Times New Roman" pitchFamily="18" charset="0"/>
                <a:cs typeface="Times New Roman" pitchFamily="18" charset="0"/>
              </a:rPr>
              <a:t>in intellectual </a:t>
            </a:r>
            <a:r>
              <a:rPr lang="en-US" sz="3200" dirty="0">
                <a:latin typeface="Times New Roman" pitchFamily="18" charset="0"/>
                <a:cs typeface="Times New Roman" pitchFamily="18" charset="0"/>
              </a:rPr>
              <a:t>functioning and </a:t>
            </a:r>
            <a:r>
              <a:rPr lang="en-US" sz="3200" dirty="0" smtClean="0">
                <a:latin typeface="Times New Roman" pitchFamily="18" charset="0"/>
                <a:cs typeface="Times New Roman" pitchFamily="18" charset="0"/>
              </a:rPr>
              <a:t>in conceptual</a:t>
            </a:r>
            <a:r>
              <a:rPr lang="en-US" sz="3200" dirty="0">
                <a:latin typeface="Times New Roman" pitchFamily="18" charset="0"/>
                <a:cs typeface="Times New Roman" pitchFamily="18" charset="0"/>
              </a:rPr>
              <a:t>, social, and </a:t>
            </a:r>
            <a:r>
              <a:rPr lang="en-US" sz="3200" dirty="0" smtClean="0">
                <a:latin typeface="Times New Roman" pitchFamily="18" charset="0"/>
                <a:cs typeface="Times New Roman" pitchFamily="18" charset="0"/>
              </a:rPr>
              <a:t>practical adaptive </a:t>
            </a:r>
            <a:r>
              <a:rPr lang="en-US" sz="3200" dirty="0">
                <a:latin typeface="Times New Roman" pitchFamily="18" charset="0"/>
                <a:cs typeface="Times New Roman" pitchFamily="18" charset="0"/>
              </a:rPr>
              <a:t>skills.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algn="just"/>
            <a:r>
              <a:rPr lang="en-US" sz="3200" dirty="0">
                <a:latin typeface="Times New Roman" pitchFamily="18" charset="0"/>
                <a:cs typeface="Times New Roman" pitchFamily="18" charset="0"/>
              </a:rPr>
              <a:t>IQ score of 70 to 75 or </a:t>
            </a:r>
            <a:r>
              <a:rPr lang="en-US" sz="3200" dirty="0" smtClean="0">
                <a:latin typeface="Times New Roman" pitchFamily="18" charset="0"/>
                <a:cs typeface="Times New Roman" pitchFamily="18" charset="0"/>
              </a:rPr>
              <a:t>below and the </a:t>
            </a:r>
            <a:r>
              <a:rPr lang="en-US" sz="3200" dirty="0">
                <a:latin typeface="Times New Roman" pitchFamily="18" charset="0"/>
                <a:cs typeface="Times New Roman" pitchFamily="18" charset="0"/>
              </a:rPr>
              <a:t>requirement of deficits </a:t>
            </a:r>
            <a:r>
              <a:rPr lang="en-US" sz="3200" dirty="0" smtClean="0">
                <a:latin typeface="Times New Roman" pitchFamily="18" charset="0"/>
                <a:cs typeface="Times New Roman" pitchFamily="18" charset="0"/>
              </a:rPr>
              <a:t>in everyday </a:t>
            </a:r>
            <a:r>
              <a:rPr lang="en-US" sz="3200" dirty="0">
                <a:latin typeface="Times New Roman" pitchFamily="18" charset="0"/>
                <a:cs typeface="Times New Roman" pitchFamily="18" charset="0"/>
              </a:rPr>
              <a:t>living skills is included because experts </a:t>
            </a:r>
            <a:r>
              <a:rPr lang="en-US" sz="3200" dirty="0" smtClean="0">
                <a:latin typeface="Times New Roman" pitchFamily="18" charset="0"/>
                <a:cs typeface="Times New Roman" pitchFamily="18" charset="0"/>
              </a:rPr>
              <a:t>feel that </a:t>
            </a:r>
            <a:r>
              <a:rPr lang="en-US" sz="3200" dirty="0">
                <a:latin typeface="Times New Roman" pitchFamily="18" charset="0"/>
                <a:cs typeface="Times New Roman" pitchFamily="18" charset="0"/>
              </a:rPr>
              <a:t>retardation should not be determined solely </a:t>
            </a:r>
            <a:r>
              <a:rPr lang="en-US" sz="3200" dirty="0" smtClean="0">
                <a:latin typeface="Times New Roman" pitchFamily="18" charset="0"/>
                <a:cs typeface="Times New Roman" pitchFamily="18" charset="0"/>
              </a:rPr>
              <a:t>on the </a:t>
            </a:r>
            <a:r>
              <a:rPr lang="en-US" sz="3200" dirty="0">
                <a:latin typeface="Times New Roman" pitchFamily="18" charset="0"/>
                <a:cs typeface="Times New Roman" pitchFamily="18" charset="0"/>
              </a:rPr>
              <a:t>basis of individuals’ test </a:t>
            </a:r>
            <a:r>
              <a:rPr lang="en-US" sz="3200" dirty="0" smtClean="0">
                <a:latin typeface="Times New Roman" pitchFamily="18" charset="0"/>
                <a:cs typeface="Times New Roman" pitchFamily="18" charset="0"/>
              </a:rPr>
              <a:t>ability.</a:t>
            </a:r>
          </a:p>
          <a:p>
            <a:pPr algn="just"/>
            <a:endParaRPr lang="en-US" sz="3200" dirty="0">
              <a:latin typeface="Times New Roman" pitchFamily="18" charset="0"/>
              <a:cs typeface="Times New Roman" pitchFamily="18" charset="0"/>
            </a:endParaRPr>
          </a:p>
          <a:p>
            <a:pPr algn="just"/>
            <a:r>
              <a:rPr lang="en-US" sz="3200" dirty="0">
                <a:latin typeface="Times New Roman" pitchFamily="18" charset="0"/>
                <a:cs typeface="Times New Roman" pitchFamily="18" charset="0"/>
              </a:rPr>
              <a:t>This requirement acknowledges that “school </a:t>
            </a:r>
            <a:r>
              <a:rPr lang="en-US" sz="3200" dirty="0" smtClean="0">
                <a:latin typeface="Times New Roman" pitchFamily="18" charset="0"/>
                <a:cs typeface="Times New Roman" pitchFamily="18" charset="0"/>
              </a:rPr>
              <a:t>learning” is </a:t>
            </a:r>
            <a:r>
              <a:rPr lang="en-US" sz="3200" dirty="0">
                <a:latin typeface="Times New Roman" pitchFamily="18" charset="0"/>
                <a:cs typeface="Times New Roman" pitchFamily="18" charset="0"/>
              </a:rPr>
              <a:t>not the only important kind of learning.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latin typeface="Times New Roman" pitchFamily="18" charset="0"/>
                <a:cs typeface="Times New Roman" pitchFamily="18" charset="0"/>
              </a:rPr>
              <a:t>Levels of Retardation</a:t>
            </a:r>
          </a:p>
        </p:txBody>
      </p:sp>
      <p:sp>
        <p:nvSpPr>
          <p:cNvPr id="3" name="Content Placeholder 2"/>
          <p:cNvSpPr>
            <a:spLocks noGrp="1"/>
          </p:cNvSpPr>
          <p:nvPr>
            <p:ph idx="1"/>
          </p:nvPr>
        </p:nvSpPr>
        <p:spPr/>
        <p:txBody>
          <a:bodyPr>
            <a:normAutofit/>
          </a:bodyPr>
          <a:lstStyle/>
          <a:p>
            <a:pPr algn="just"/>
            <a:r>
              <a:rPr lang="en-US" sz="3200" dirty="0" smtClean="0">
                <a:latin typeface="Times New Roman" pitchFamily="18" charset="0"/>
                <a:cs typeface="Times New Roman" pitchFamily="18" charset="0"/>
              </a:rPr>
              <a:t>Mental retardation </a:t>
            </a:r>
            <a:r>
              <a:rPr lang="en-US" sz="3200" dirty="0">
                <a:latin typeface="Times New Roman" pitchFamily="18" charset="0"/>
                <a:cs typeface="Times New Roman" pitchFamily="18" charset="0"/>
              </a:rPr>
              <a:t>has traditionally been classified </a:t>
            </a:r>
            <a:r>
              <a:rPr lang="en-US" sz="3200" dirty="0" smtClean="0">
                <a:latin typeface="Times New Roman" pitchFamily="18" charset="0"/>
                <a:cs typeface="Times New Roman" pitchFamily="18" charset="0"/>
              </a:rPr>
              <a:t>into four </a:t>
            </a:r>
            <a:r>
              <a:rPr lang="en-US" sz="3200" dirty="0">
                <a:latin typeface="Times New Roman" pitchFamily="18" charset="0"/>
                <a:cs typeface="Times New Roman" pitchFamily="18" charset="0"/>
              </a:rPr>
              <a:t>levels characterized </a:t>
            </a:r>
            <a:r>
              <a:rPr lang="en-US" sz="3200" dirty="0" smtClean="0">
                <a:latin typeface="Times New Roman" pitchFamily="18" charset="0"/>
                <a:cs typeface="Times New Roman" pitchFamily="18" charset="0"/>
              </a:rPr>
              <a:t>as</a:t>
            </a:r>
          </a:p>
          <a:p>
            <a:pPr algn="just"/>
            <a:r>
              <a:rPr lang="en-US" sz="3200" dirty="0" smtClean="0">
                <a:latin typeface="Times New Roman" pitchFamily="18" charset="0"/>
                <a:cs typeface="Times New Roman" pitchFamily="18" charset="0"/>
              </a:rPr>
              <a:t>Mild</a:t>
            </a:r>
          </a:p>
          <a:p>
            <a:pPr algn="just"/>
            <a:r>
              <a:rPr lang="en-US" sz="3200" dirty="0" smtClean="0">
                <a:latin typeface="Times New Roman" pitchFamily="18" charset="0"/>
                <a:cs typeface="Times New Roman" pitchFamily="18" charset="0"/>
              </a:rPr>
              <a:t>Moderate </a:t>
            </a:r>
          </a:p>
          <a:p>
            <a:pPr algn="just"/>
            <a:r>
              <a:rPr lang="en-US" sz="3200" dirty="0" smtClean="0">
                <a:latin typeface="Times New Roman" pitchFamily="18" charset="0"/>
                <a:cs typeface="Times New Roman" pitchFamily="18" charset="0"/>
              </a:rPr>
              <a:t>Severe</a:t>
            </a:r>
          </a:p>
          <a:p>
            <a:pPr algn="just"/>
            <a:r>
              <a:rPr lang="en-US" sz="3200" dirty="0" smtClean="0">
                <a:latin typeface="Times New Roman" pitchFamily="18" charset="0"/>
                <a:cs typeface="Times New Roman" pitchFamily="18" charset="0"/>
              </a:rPr>
              <a:t>Profound</a:t>
            </a:r>
            <a:endParaRPr lang="en-US" sz="32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0"/>
          <a:ext cx="9144000" cy="6781800"/>
        </p:xfrm>
        <a:graphic>
          <a:graphicData uri="http://schemas.openxmlformats.org/drawingml/2006/table">
            <a:tbl>
              <a:tblPr firstRow="1" bandRow="1">
                <a:tableStyleId>{5C22544A-7EE6-4342-B048-85BDC9FD1C3A}</a:tableStyleId>
              </a:tblPr>
              <a:tblGrid>
                <a:gridCol w="2286000"/>
                <a:gridCol w="2286000"/>
                <a:gridCol w="2286000"/>
                <a:gridCol w="2286000"/>
              </a:tblGrid>
              <a:tr h="629587">
                <a:tc>
                  <a:txBody>
                    <a:bodyPr/>
                    <a:lstStyle/>
                    <a:p>
                      <a:r>
                        <a:rPr lang="en-US" sz="1800" b="1" kern="1200" baseline="0" dirty="0" smtClean="0">
                          <a:solidFill>
                            <a:schemeClr val="lt1"/>
                          </a:solidFill>
                          <a:latin typeface="Times New Roman" pitchFamily="18" charset="0"/>
                          <a:ea typeface="+mn-ea"/>
                          <a:cs typeface="Times New Roman" pitchFamily="18" charset="0"/>
                        </a:rPr>
                        <a:t>Category of</a:t>
                      </a:r>
                    </a:p>
                    <a:p>
                      <a:r>
                        <a:rPr lang="en-US" sz="1800" b="1" kern="1200" baseline="0" dirty="0" smtClean="0">
                          <a:solidFill>
                            <a:schemeClr val="lt1"/>
                          </a:solidFill>
                          <a:latin typeface="Times New Roman" pitchFamily="18" charset="0"/>
                          <a:ea typeface="+mn-ea"/>
                          <a:cs typeface="Times New Roman" pitchFamily="18" charset="0"/>
                        </a:rPr>
                        <a:t>Retardation</a:t>
                      </a:r>
                      <a:endParaRPr lang="en-US" sz="1800" dirty="0">
                        <a:latin typeface="Times New Roman" pitchFamily="18" charset="0"/>
                        <a:cs typeface="Times New Roman" pitchFamily="18" charset="0"/>
                      </a:endParaRPr>
                    </a:p>
                  </a:txBody>
                  <a:tcPr/>
                </a:tc>
                <a:tc>
                  <a:txBody>
                    <a:bodyPr/>
                    <a:lstStyle/>
                    <a:p>
                      <a:r>
                        <a:rPr lang="en-US" sz="1800" b="1" kern="1200" baseline="0" dirty="0" smtClean="0">
                          <a:solidFill>
                            <a:schemeClr val="lt1"/>
                          </a:solidFill>
                          <a:latin typeface="Times New Roman" pitchFamily="18" charset="0"/>
                          <a:ea typeface="+mn-ea"/>
                          <a:cs typeface="Times New Roman" pitchFamily="18" charset="0"/>
                        </a:rPr>
                        <a:t>IQ Range</a:t>
                      </a:r>
                      <a:endParaRPr lang="en-US" sz="1800" dirty="0">
                        <a:latin typeface="Times New Roman" pitchFamily="18" charset="0"/>
                        <a:cs typeface="Times New Roman" pitchFamily="18" charset="0"/>
                      </a:endParaRPr>
                    </a:p>
                  </a:txBody>
                  <a:tcPr/>
                </a:tc>
                <a:tc>
                  <a:txBody>
                    <a:bodyPr/>
                    <a:lstStyle/>
                    <a:p>
                      <a:r>
                        <a:rPr lang="en-US" sz="1800" b="1" kern="1200" baseline="0" dirty="0" smtClean="0">
                          <a:solidFill>
                            <a:schemeClr val="lt1"/>
                          </a:solidFill>
                          <a:latin typeface="Times New Roman" pitchFamily="18" charset="0"/>
                          <a:ea typeface="+mn-ea"/>
                          <a:cs typeface="Times New Roman" pitchFamily="18" charset="0"/>
                        </a:rPr>
                        <a:t>Education Possible</a:t>
                      </a:r>
                      <a:endParaRPr lang="en-US" sz="1800" dirty="0">
                        <a:latin typeface="Times New Roman" pitchFamily="18" charset="0"/>
                        <a:cs typeface="Times New Roman" pitchFamily="18" charset="0"/>
                      </a:endParaRPr>
                    </a:p>
                  </a:txBody>
                  <a:tcPr/>
                </a:tc>
                <a:tc>
                  <a:txBody>
                    <a:bodyPr/>
                    <a:lstStyle/>
                    <a:p>
                      <a:r>
                        <a:rPr lang="en-US" sz="1800" b="1" kern="1200" baseline="0" dirty="0" smtClean="0">
                          <a:solidFill>
                            <a:schemeClr val="lt1"/>
                          </a:solidFill>
                          <a:latin typeface="Times New Roman" pitchFamily="18" charset="0"/>
                          <a:ea typeface="+mn-ea"/>
                          <a:cs typeface="Times New Roman" pitchFamily="18" charset="0"/>
                        </a:rPr>
                        <a:t>Life Adaptation Possible</a:t>
                      </a:r>
                      <a:endParaRPr lang="en-US" sz="1800" dirty="0">
                        <a:latin typeface="Times New Roman" pitchFamily="18" charset="0"/>
                        <a:cs typeface="Times New Roman" pitchFamily="18" charset="0"/>
                      </a:endParaRPr>
                    </a:p>
                  </a:txBody>
                  <a:tcPr/>
                </a:tc>
              </a:tr>
              <a:tr h="1798320">
                <a:tc>
                  <a:txBody>
                    <a:bodyPr/>
                    <a:lstStyle/>
                    <a:p>
                      <a:r>
                        <a:rPr lang="en-US" sz="1800" kern="1200" baseline="0" dirty="0" smtClean="0">
                          <a:solidFill>
                            <a:schemeClr val="dk1"/>
                          </a:solidFill>
                          <a:latin typeface="Times New Roman" pitchFamily="18" charset="0"/>
                          <a:ea typeface="+mn-ea"/>
                          <a:cs typeface="Times New Roman" pitchFamily="18" charset="0"/>
                        </a:rPr>
                        <a:t>Mild</a:t>
                      </a:r>
                      <a:endParaRPr lang="en-US" sz="1800" dirty="0">
                        <a:latin typeface="Times New Roman" pitchFamily="18" charset="0"/>
                        <a:cs typeface="Times New Roman" pitchFamily="18" charset="0"/>
                      </a:endParaRPr>
                    </a:p>
                  </a:txBody>
                  <a:tcPr/>
                </a:tc>
                <a:tc>
                  <a:txBody>
                    <a:bodyPr/>
                    <a:lstStyle/>
                    <a:p>
                      <a:r>
                        <a:rPr lang="en-US" sz="1800" dirty="0" smtClean="0">
                          <a:latin typeface="Times New Roman" pitchFamily="18" charset="0"/>
                          <a:cs typeface="Times New Roman" pitchFamily="18" charset="0"/>
                        </a:rPr>
                        <a:t>51-70</a:t>
                      </a:r>
                      <a:endParaRPr lang="en-US" sz="1800" dirty="0">
                        <a:latin typeface="Times New Roman" pitchFamily="18" charset="0"/>
                        <a:cs typeface="Times New Roman" pitchFamily="18" charset="0"/>
                      </a:endParaRPr>
                    </a:p>
                  </a:txBody>
                  <a:tcPr/>
                </a:tc>
                <a:tc>
                  <a:txBody>
                    <a:bodyPr/>
                    <a:lstStyle/>
                    <a:p>
                      <a:r>
                        <a:rPr lang="en-US" sz="1800" kern="1200" baseline="0" dirty="0" smtClean="0">
                          <a:solidFill>
                            <a:schemeClr val="bg1"/>
                          </a:solidFill>
                          <a:latin typeface="Times New Roman" pitchFamily="18" charset="0"/>
                          <a:ea typeface="+mn-ea"/>
                          <a:cs typeface="Times New Roman" pitchFamily="18" charset="0"/>
                        </a:rPr>
                        <a:t>Sixth grade (maximum) by late teens; special education helpful</a:t>
                      </a:r>
                      <a:endParaRPr lang="en-US" sz="1800" dirty="0">
                        <a:solidFill>
                          <a:schemeClr val="bg1"/>
                        </a:solidFill>
                        <a:latin typeface="Times New Roman" pitchFamily="18" charset="0"/>
                        <a:cs typeface="Times New Roman" pitchFamily="18" charset="0"/>
                      </a:endParaRPr>
                    </a:p>
                  </a:txBody>
                  <a:tcPr/>
                </a:tc>
                <a:tc>
                  <a:txBody>
                    <a:bodyPr/>
                    <a:lstStyle/>
                    <a:p>
                      <a:r>
                        <a:rPr lang="en-US" sz="1800" kern="1200" baseline="0" dirty="0" smtClean="0">
                          <a:solidFill>
                            <a:schemeClr val="bg1"/>
                          </a:solidFill>
                          <a:latin typeface="Times New Roman" pitchFamily="18" charset="0"/>
                          <a:ea typeface="+mn-ea"/>
                          <a:cs typeface="Times New Roman" pitchFamily="18" charset="0"/>
                        </a:rPr>
                        <a:t>Can be self-supporting in nearly normal fashion if environment is stable and</a:t>
                      </a:r>
                    </a:p>
                    <a:p>
                      <a:r>
                        <a:rPr lang="en-US" sz="1800" kern="1200" baseline="0" dirty="0" smtClean="0">
                          <a:solidFill>
                            <a:schemeClr val="bg1"/>
                          </a:solidFill>
                          <a:latin typeface="Times New Roman" pitchFamily="18" charset="0"/>
                          <a:ea typeface="+mn-ea"/>
                          <a:cs typeface="Times New Roman" pitchFamily="18" charset="0"/>
                        </a:rPr>
                        <a:t>supportive; may need help with stress</a:t>
                      </a:r>
                      <a:endParaRPr lang="en-US" sz="1800" dirty="0">
                        <a:solidFill>
                          <a:schemeClr val="bg1"/>
                        </a:solidFill>
                        <a:latin typeface="Times New Roman" pitchFamily="18" charset="0"/>
                        <a:cs typeface="Times New Roman" pitchFamily="18" charset="0"/>
                      </a:endParaRPr>
                    </a:p>
                  </a:txBody>
                  <a:tcPr/>
                </a:tc>
              </a:tr>
              <a:tr h="1563474">
                <a:tc>
                  <a:txBody>
                    <a:bodyPr/>
                    <a:lstStyle/>
                    <a:p>
                      <a:r>
                        <a:rPr lang="en-US" sz="1800" dirty="0" smtClean="0">
                          <a:latin typeface="Times New Roman" pitchFamily="18" charset="0"/>
                          <a:cs typeface="Times New Roman" pitchFamily="18" charset="0"/>
                        </a:rPr>
                        <a:t>Moderate </a:t>
                      </a:r>
                      <a:endParaRPr lang="en-US" sz="1800" dirty="0">
                        <a:latin typeface="Times New Roman" pitchFamily="18" charset="0"/>
                        <a:cs typeface="Times New Roman" pitchFamily="18" charset="0"/>
                      </a:endParaRPr>
                    </a:p>
                  </a:txBody>
                  <a:tcPr/>
                </a:tc>
                <a:tc>
                  <a:txBody>
                    <a:bodyPr/>
                    <a:lstStyle/>
                    <a:p>
                      <a:r>
                        <a:rPr lang="en-US" sz="1800" kern="1200" baseline="0" dirty="0" smtClean="0">
                          <a:solidFill>
                            <a:schemeClr val="dk1"/>
                          </a:solidFill>
                          <a:latin typeface="Times New Roman" pitchFamily="18" charset="0"/>
                          <a:ea typeface="+mn-ea"/>
                          <a:cs typeface="Times New Roman" pitchFamily="18" charset="0"/>
                        </a:rPr>
                        <a:t>36–50</a:t>
                      </a:r>
                      <a:endParaRPr lang="en-US" sz="1800" dirty="0">
                        <a:latin typeface="Times New Roman" pitchFamily="18" charset="0"/>
                        <a:cs typeface="Times New Roman" pitchFamily="18" charset="0"/>
                      </a:endParaRPr>
                    </a:p>
                  </a:txBody>
                  <a:tcPr/>
                </a:tc>
                <a:tc>
                  <a:txBody>
                    <a:bodyPr/>
                    <a:lstStyle/>
                    <a:p>
                      <a:r>
                        <a:rPr lang="en-US" sz="1800" kern="1200" baseline="0" dirty="0" smtClean="0">
                          <a:solidFill>
                            <a:schemeClr val="bg1"/>
                          </a:solidFill>
                          <a:latin typeface="Times New Roman" pitchFamily="18" charset="0"/>
                          <a:ea typeface="+mn-ea"/>
                          <a:cs typeface="Times New Roman" pitchFamily="18" charset="0"/>
                        </a:rPr>
                        <a:t>Second to fourth grade by late teens; special education necessary</a:t>
                      </a:r>
                      <a:endParaRPr lang="en-US" sz="1800" dirty="0">
                        <a:solidFill>
                          <a:schemeClr val="bg1"/>
                        </a:solidFill>
                        <a:latin typeface="Times New Roman" pitchFamily="18" charset="0"/>
                        <a:cs typeface="Times New Roman" pitchFamily="18" charset="0"/>
                      </a:endParaRPr>
                    </a:p>
                  </a:txBody>
                  <a:tcPr/>
                </a:tc>
                <a:tc>
                  <a:txBody>
                    <a:bodyPr/>
                    <a:lstStyle/>
                    <a:p>
                      <a:r>
                        <a:rPr lang="en-US" sz="1800" kern="1200" baseline="0" dirty="0" smtClean="0">
                          <a:solidFill>
                            <a:schemeClr val="bg1"/>
                          </a:solidFill>
                          <a:latin typeface="Times New Roman" pitchFamily="18" charset="0"/>
                          <a:ea typeface="+mn-ea"/>
                          <a:cs typeface="Times New Roman" pitchFamily="18" charset="0"/>
                        </a:rPr>
                        <a:t>Can be semi independent in sheltered environment; needs help with even mild stress</a:t>
                      </a:r>
                      <a:endParaRPr lang="en-US" sz="1800" dirty="0">
                        <a:solidFill>
                          <a:schemeClr val="bg1"/>
                        </a:solidFill>
                        <a:latin typeface="Times New Roman" pitchFamily="18" charset="0"/>
                        <a:cs typeface="Times New Roman" pitchFamily="18" charset="0"/>
                      </a:endParaRPr>
                    </a:p>
                  </a:txBody>
                  <a:tcPr/>
                </a:tc>
              </a:tr>
              <a:tr h="1169233">
                <a:tc>
                  <a:txBody>
                    <a:bodyPr/>
                    <a:lstStyle/>
                    <a:p>
                      <a:r>
                        <a:rPr lang="en-US" sz="1800" dirty="0" smtClean="0">
                          <a:latin typeface="Times New Roman" pitchFamily="18" charset="0"/>
                          <a:cs typeface="Times New Roman" pitchFamily="18" charset="0"/>
                        </a:rPr>
                        <a:t>Severe </a:t>
                      </a:r>
                      <a:endParaRPr lang="en-US" sz="1800" dirty="0">
                        <a:latin typeface="Times New Roman" pitchFamily="18" charset="0"/>
                        <a:cs typeface="Times New Roman" pitchFamily="18" charset="0"/>
                      </a:endParaRPr>
                    </a:p>
                  </a:txBody>
                  <a:tcPr/>
                </a:tc>
                <a:tc>
                  <a:txBody>
                    <a:bodyPr/>
                    <a:lstStyle/>
                    <a:p>
                      <a:r>
                        <a:rPr lang="en-US" sz="1800" dirty="0" smtClean="0">
                          <a:latin typeface="Times New Roman" pitchFamily="18" charset="0"/>
                          <a:cs typeface="Times New Roman" pitchFamily="18" charset="0"/>
                        </a:rPr>
                        <a:t>20-35</a:t>
                      </a:r>
                      <a:endParaRPr lang="en-US" sz="1800" dirty="0">
                        <a:latin typeface="Times New Roman" pitchFamily="18" charset="0"/>
                        <a:cs typeface="Times New Roman" pitchFamily="18" charset="0"/>
                      </a:endParaRPr>
                    </a:p>
                  </a:txBody>
                  <a:tcPr/>
                </a:tc>
                <a:tc>
                  <a:txBody>
                    <a:bodyPr/>
                    <a:lstStyle/>
                    <a:p>
                      <a:r>
                        <a:rPr lang="en-US" sz="1800" kern="1200" baseline="0" dirty="0" smtClean="0">
                          <a:solidFill>
                            <a:schemeClr val="dk1"/>
                          </a:solidFill>
                          <a:latin typeface="Times New Roman" pitchFamily="18" charset="0"/>
                          <a:ea typeface="+mn-ea"/>
                          <a:cs typeface="Times New Roman" pitchFamily="18" charset="0"/>
                        </a:rPr>
                        <a:t>Limited speech, toilet habits, and so forth with systematic training</a:t>
                      </a:r>
                      <a:endParaRPr lang="en-US" sz="1800" dirty="0">
                        <a:latin typeface="Times New Roman" pitchFamily="18" charset="0"/>
                        <a:cs typeface="Times New Roman" pitchFamily="18" charset="0"/>
                      </a:endParaRPr>
                    </a:p>
                  </a:txBody>
                  <a:tcPr/>
                </a:tc>
                <a:tc>
                  <a:txBody>
                    <a:bodyPr/>
                    <a:lstStyle/>
                    <a:p>
                      <a:r>
                        <a:rPr lang="en-US" sz="1800" kern="1200" baseline="0" dirty="0" smtClean="0">
                          <a:solidFill>
                            <a:schemeClr val="dk1"/>
                          </a:solidFill>
                          <a:latin typeface="Times New Roman" pitchFamily="18" charset="0"/>
                          <a:ea typeface="+mn-ea"/>
                          <a:cs typeface="Times New Roman" pitchFamily="18" charset="0"/>
                        </a:rPr>
                        <a:t>Can help contribute to self-support under total supervision</a:t>
                      </a:r>
                      <a:endParaRPr lang="en-US" sz="1800" dirty="0">
                        <a:latin typeface="Times New Roman" pitchFamily="18" charset="0"/>
                        <a:cs typeface="Times New Roman" pitchFamily="18" charset="0"/>
                      </a:endParaRPr>
                    </a:p>
                  </a:txBody>
                  <a:tcPr/>
                </a:tc>
              </a:tr>
              <a:tr h="1591206">
                <a:tc>
                  <a:txBody>
                    <a:bodyPr/>
                    <a:lstStyle/>
                    <a:p>
                      <a:r>
                        <a:rPr lang="en-US" sz="1800" dirty="0" smtClean="0">
                          <a:latin typeface="Times New Roman" pitchFamily="18" charset="0"/>
                          <a:cs typeface="Times New Roman" pitchFamily="18" charset="0"/>
                        </a:rPr>
                        <a:t>Profound </a:t>
                      </a:r>
                      <a:endParaRPr lang="en-US" sz="1800" dirty="0">
                        <a:latin typeface="Times New Roman" pitchFamily="18" charset="0"/>
                        <a:cs typeface="Times New Roman" pitchFamily="18" charset="0"/>
                      </a:endParaRPr>
                    </a:p>
                  </a:txBody>
                  <a:tcPr/>
                </a:tc>
                <a:tc>
                  <a:txBody>
                    <a:bodyPr/>
                    <a:lstStyle/>
                    <a:p>
                      <a:r>
                        <a:rPr lang="en-US" sz="1800" kern="1200" baseline="0" dirty="0" smtClean="0">
                          <a:solidFill>
                            <a:schemeClr val="dk1"/>
                          </a:solidFill>
                          <a:latin typeface="Times New Roman" pitchFamily="18" charset="0"/>
                          <a:ea typeface="+mn-ea"/>
                          <a:cs typeface="Times New Roman" pitchFamily="18" charset="0"/>
                        </a:rPr>
                        <a:t>below 20</a:t>
                      </a:r>
                      <a:endParaRPr lang="en-US" sz="1800" b="1" dirty="0">
                        <a:latin typeface="Times New Roman" pitchFamily="18" charset="0"/>
                        <a:cs typeface="Times New Roman" pitchFamily="18" charset="0"/>
                      </a:endParaRPr>
                    </a:p>
                  </a:txBody>
                  <a:tcPr/>
                </a:tc>
                <a:tc>
                  <a:txBody>
                    <a:bodyPr/>
                    <a:lstStyle/>
                    <a:p>
                      <a:r>
                        <a:rPr lang="en-US" sz="1800" kern="1200" baseline="0" dirty="0" smtClean="0">
                          <a:solidFill>
                            <a:schemeClr val="dk1"/>
                          </a:solidFill>
                          <a:latin typeface="Times New Roman" pitchFamily="18" charset="0"/>
                          <a:ea typeface="+mn-ea"/>
                          <a:cs typeface="Times New Roman" pitchFamily="18" charset="0"/>
                        </a:rPr>
                        <a:t>Little or no speech; not toilet-trained; relatively unresponsive to training</a:t>
                      </a:r>
                      <a:endParaRPr lang="en-US" sz="1800" dirty="0">
                        <a:latin typeface="Times New Roman" pitchFamily="18" charset="0"/>
                        <a:cs typeface="Times New Roman" pitchFamily="18" charset="0"/>
                      </a:endParaRPr>
                    </a:p>
                  </a:txBody>
                  <a:tcPr/>
                </a:tc>
                <a:tc>
                  <a:txBody>
                    <a:bodyPr/>
                    <a:lstStyle/>
                    <a:p>
                      <a:r>
                        <a:rPr lang="en-US" sz="1800" kern="1200" baseline="0" dirty="0" smtClean="0">
                          <a:solidFill>
                            <a:schemeClr val="dk1"/>
                          </a:solidFill>
                          <a:latin typeface="Times New Roman" pitchFamily="18" charset="0"/>
                          <a:ea typeface="+mn-ea"/>
                          <a:cs typeface="Times New Roman" pitchFamily="18" charset="0"/>
                        </a:rPr>
                        <a:t>Requires total care</a:t>
                      </a:r>
                      <a:endParaRPr lang="en-US" sz="18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latin typeface="Times New Roman" pitchFamily="18" charset="0"/>
                <a:cs typeface="Times New Roman" pitchFamily="18" charset="0"/>
              </a:rPr>
              <a:t>Giftedness </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sz="3200" dirty="0" smtClean="0">
                <a:latin typeface="Times New Roman" pitchFamily="18" charset="0"/>
                <a:cs typeface="Times New Roman" pitchFamily="18" charset="0"/>
              </a:rPr>
              <a:t>The </a:t>
            </a:r>
            <a:r>
              <a:rPr lang="en-US" sz="3200" dirty="0">
                <a:latin typeface="Times New Roman" pitchFamily="18" charset="0"/>
                <a:cs typeface="Times New Roman" pitchFamily="18" charset="0"/>
              </a:rPr>
              <a:t>minimum IQ score for gifted </a:t>
            </a:r>
            <a:r>
              <a:rPr lang="en-US" sz="3200" dirty="0" smtClean="0">
                <a:latin typeface="Times New Roman" pitchFamily="18" charset="0"/>
                <a:cs typeface="Times New Roman" pitchFamily="18" charset="0"/>
              </a:rPr>
              <a:t>individuals usually</a:t>
            </a: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fall </a:t>
            </a:r>
            <a:r>
              <a:rPr lang="en-US" sz="3200" dirty="0">
                <a:latin typeface="Times New Roman" pitchFamily="18" charset="0"/>
                <a:cs typeface="Times New Roman" pitchFamily="18" charset="0"/>
              </a:rPr>
              <a:t>somewhere around 130. </a:t>
            </a:r>
            <a:endParaRPr lang="en-US" sz="3200" dirty="0" smtClean="0">
              <a:latin typeface="Times New Roman" pitchFamily="18" charset="0"/>
              <a:cs typeface="Times New Roman" pitchFamily="18" charset="0"/>
            </a:endParaRPr>
          </a:p>
          <a:p>
            <a:pPr algn="just"/>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The intellectually gifted are most often outgoing, well-adjusted, healthy, popular people who are able to do most things better than the average person can.</a:t>
            </a:r>
          </a:p>
          <a:p>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400" dirty="0" smtClean="0">
                <a:latin typeface="Times New Roman" pitchFamily="18" charset="0"/>
                <a:cs typeface="Times New Roman" pitchFamily="18" charset="0"/>
              </a:rPr>
              <a:t>Problems related to Intelligence tests</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3200" dirty="0" smtClean="0">
                <a:latin typeface="Times New Roman" pitchFamily="18" charset="0"/>
                <a:cs typeface="Times New Roman" pitchFamily="18" charset="0"/>
              </a:rPr>
              <a:t>Intelligence tests are intended to measure potential but IQ tests inevitably assess a blend of potential and factual knowledge. because people’s backgrounds differ, it’s not easy to devise items that are completely unaffected by differences in knowledge. Nevertheless, IQ tests unavoidably contain items that are influenced by the test taker’s previous learning. </a:t>
            </a:r>
          </a:p>
          <a:p>
            <a:pPr algn="just"/>
            <a:endParaRPr lang="en-US" dirty="0" smtClean="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a:bodyPr>
          <a:lstStyle/>
          <a:p>
            <a:pPr algn="just"/>
            <a:r>
              <a:rPr lang="en-US" sz="3200" dirty="0" smtClean="0">
                <a:latin typeface="Times New Roman" pitchFamily="18" charset="0"/>
                <a:cs typeface="Times New Roman" pitchFamily="18" charset="0"/>
              </a:rPr>
              <a:t>Intelligence testing is largely a Western enterprise, and IQ tests are not widely used in most non-Western cultures. The problem </a:t>
            </a:r>
            <a:r>
              <a:rPr lang="en-US" sz="3200" dirty="0">
                <a:latin typeface="Times New Roman" pitchFamily="18" charset="0"/>
                <a:cs typeface="Times New Roman" pitchFamily="18" charset="0"/>
              </a:rPr>
              <a:t>is that Western IQ tests do </a:t>
            </a:r>
            <a:r>
              <a:rPr lang="en-US" sz="3200" dirty="0" smtClean="0">
                <a:latin typeface="Times New Roman" pitchFamily="18" charset="0"/>
                <a:cs typeface="Times New Roman" pitchFamily="18" charset="0"/>
              </a:rPr>
              <a:t>not translate </a:t>
            </a:r>
            <a:r>
              <a:rPr lang="en-US" sz="3200" dirty="0">
                <a:latin typeface="Times New Roman" pitchFamily="18" charset="0"/>
                <a:cs typeface="Times New Roman" pitchFamily="18" charset="0"/>
              </a:rPr>
              <a:t>well into the language and cognitive </a:t>
            </a:r>
            <a:r>
              <a:rPr lang="en-US" sz="3200" dirty="0" smtClean="0">
                <a:latin typeface="Times New Roman" pitchFamily="18" charset="0"/>
                <a:cs typeface="Times New Roman" pitchFamily="18" charset="0"/>
              </a:rPr>
              <a:t>frameworks of </a:t>
            </a:r>
            <a:r>
              <a:rPr lang="en-US" sz="3200" dirty="0">
                <a:latin typeface="Times New Roman" pitchFamily="18" charset="0"/>
                <a:cs typeface="Times New Roman" pitchFamily="18" charset="0"/>
              </a:rPr>
              <a:t>many non-Western </a:t>
            </a:r>
            <a:r>
              <a:rPr lang="en-US" sz="3200" dirty="0" smtClean="0">
                <a:latin typeface="Times New Roman" pitchFamily="18" charset="0"/>
                <a:cs typeface="Times New Roman" pitchFamily="18" charset="0"/>
              </a:rPr>
              <a:t>cultures. </a:t>
            </a:r>
            <a:r>
              <a:rPr lang="en-US" sz="3200" dirty="0">
                <a:latin typeface="Times New Roman" pitchFamily="18" charset="0"/>
                <a:cs typeface="Times New Roman" pitchFamily="18" charset="0"/>
              </a:rPr>
              <a:t>Using an intelligence test with a </a:t>
            </a:r>
            <a:r>
              <a:rPr lang="en-US" sz="3200" dirty="0" smtClean="0">
                <a:latin typeface="Times New Roman" pitchFamily="18" charset="0"/>
                <a:cs typeface="Times New Roman" pitchFamily="18" charset="0"/>
              </a:rPr>
              <a:t>cultural group </a:t>
            </a:r>
            <a:r>
              <a:rPr lang="en-US" sz="3200" dirty="0">
                <a:latin typeface="Times New Roman" pitchFamily="18" charset="0"/>
                <a:cs typeface="Times New Roman" pitchFamily="18" charset="0"/>
              </a:rPr>
              <a:t>other than the one for which it was </a:t>
            </a:r>
            <a:r>
              <a:rPr lang="en-US" sz="3200" dirty="0" smtClean="0">
                <a:latin typeface="Times New Roman" pitchFamily="18" charset="0"/>
                <a:cs typeface="Times New Roman" pitchFamily="18" charset="0"/>
              </a:rPr>
              <a:t>originally </a:t>
            </a:r>
            <a:r>
              <a:rPr lang="en-US" sz="3200" dirty="0">
                <a:latin typeface="Times New Roman" pitchFamily="18" charset="0"/>
                <a:cs typeface="Times New Roman" pitchFamily="18" charset="0"/>
              </a:rPr>
              <a:t>designed can be </a:t>
            </a:r>
            <a:r>
              <a:rPr lang="en-US" sz="3200" dirty="0" smtClean="0">
                <a:latin typeface="Times New Roman" pitchFamily="18" charset="0"/>
                <a:cs typeface="Times New Roman" pitchFamily="18" charset="0"/>
              </a:rPr>
              <a:t>problematic</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pPr algn="just"/>
            <a:r>
              <a:rPr lang="en-US" sz="3200" dirty="0">
                <a:latin typeface="Times New Roman" pitchFamily="18" charset="0"/>
                <a:cs typeface="Times New Roman" pitchFamily="18" charset="0"/>
              </a:rPr>
              <a:t>The problem with individual IQ tests is that </a:t>
            </a:r>
            <a:r>
              <a:rPr lang="en-US" sz="3200" dirty="0" smtClean="0">
                <a:latin typeface="Times New Roman" pitchFamily="18" charset="0"/>
                <a:cs typeface="Times New Roman" pitchFamily="18" charset="0"/>
              </a:rPr>
              <a:t>they’re expensive </a:t>
            </a:r>
            <a:r>
              <a:rPr lang="en-US" sz="3200" dirty="0">
                <a:latin typeface="Times New Roman" pitchFamily="18" charset="0"/>
                <a:cs typeface="Times New Roman" pitchFamily="18" charset="0"/>
              </a:rPr>
              <a:t>and time-consuming to administer</a:t>
            </a:r>
            <a:r>
              <a:rPr lang="en-US" sz="3200" dirty="0" smtClean="0">
                <a:latin typeface="Times New Roman" pitchFamily="18" charset="0"/>
                <a:cs typeface="Times New Roman" pitchFamily="18" charset="0"/>
              </a:rPr>
              <a:t>.</a:t>
            </a:r>
          </a:p>
          <a:p>
            <a:pPr algn="just"/>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There is much </a:t>
            </a:r>
            <a:r>
              <a:rPr lang="en-US" sz="3200" dirty="0">
                <a:latin typeface="Times New Roman" pitchFamily="18" charset="0"/>
                <a:cs typeface="Times New Roman" pitchFamily="18" charset="0"/>
              </a:rPr>
              <a:t>more time </a:t>
            </a:r>
            <a:r>
              <a:rPr lang="en-US" sz="3200" dirty="0" smtClean="0">
                <a:latin typeface="Times New Roman" pitchFamily="18" charset="0"/>
                <a:cs typeface="Times New Roman" pitchFamily="18" charset="0"/>
              </a:rPr>
              <a:t>pressure in group  IQ test.</a:t>
            </a:r>
            <a:endParaRPr lang="en-US" sz="32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Intelligence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3200" dirty="0" smtClean="0">
                <a:latin typeface="Times New Roman" pitchFamily="18" charset="0"/>
                <a:cs typeface="Times New Roman" pitchFamily="18" charset="0"/>
              </a:rPr>
              <a:t>The </a:t>
            </a:r>
            <a:r>
              <a:rPr lang="en-US" sz="3200" dirty="0">
                <a:latin typeface="Times New Roman" pitchFamily="18" charset="0"/>
                <a:cs typeface="Times New Roman" pitchFamily="18" charset="0"/>
              </a:rPr>
              <a:t>capacity to </a:t>
            </a:r>
            <a:r>
              <a:rPr lang="en-US" sz="3200" dirty="0" smtClean="0">
                <a:latin typeface="Times New Roman" pitchFamily="18" charset="0"/>
                <a:cs typeface="Times New Roman" pitchFamily="18" charset="0"/>
              </a:rPr>
              <a:t>understand the </a:t>
            </a:r>
            <a:r>
              <a:rPr lang="en-US" sz="3200" dirty="0">
                <a:latin typeface="Times New Roman" pitchFamily="18" charset="0"/>
                <a:cs typeface="Times New Roman" pitchFamily="18" charset="0"/>
              </a:rPr>
              <a:t>world, think rationally, </a:t>
            </a:r>
            <a:r>
              <a:rPr lang="en-US" sz="3200" dirty="0" smtClean="0">
                <a:latin typeface="Times New Roman" pitchFamily="18" charset="0"/>
                <a:cs typeface="Times New Roman" pitchFamily="18" charset="0"/>
              </a:rPr>
              <a:t>and use </a:t>
            </a:r>
            <a:r>
              <a:rPr lang="en-US" sz="3200" dirty="0">
                <a:latin typeface="Times New Roman" pitchFamily="18" charset="0"/>
                <a:cs typeface="Times New Roman" pitchFamily="18" charset="0"/>
              </a:rPr>
              <a:t>resources effectively when </a:t>
            </a:r>
            <a:r>
              <a:rPr lang="en-US" sz="3200" dirty="0" smtClean="0">
                <a:latin typeface="Times New Roman" pitchFamily="18" charset="0"/>
                <a:cs typeface="Times New Roman" pitchFamily="18" charset="0"/>
              </a:rPr>
              <a:t>faced with </a:t>
            </a:r>
            <a:r>
              <a:rPr lang="en-US" sz="3200" dirty="0">
                <a:latin typeface="Times New Roman" pitchFamily="18" charset="0"/>
                <a:cs typeface="Times New Roman" pitchFamily="18" charset="0"/>
              </a:rPr>
              <a:t>challenges.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Emotional Intelligence</a:t>
            </a:r>
            <a:endParaRPr lang="en-US" dirty="0"/>
          </a:p>
        </p:txBody>
      </p:sp>
      <p:sp>
        <p:nvSpPr>
          <p:cNvPr id="3" name="Content Placeholder 2"/>
          <p:cNvSpPr>
            <a:spLocks noGrp="1"/>
          </p:cNvSpPr>
          <p:nvPr>
            <p:ph idx="1"/>
          </p:nvPr>
        </p:nvSpPr>
        <p:spPr/>
        <p:txBody>
          <a:bodyPr/>
          <a:lstStyle/>
          <a:p>
            <a:pPr algn="just"/>
            <a:r>
              <a:rPr lang="en-US" b="1" dirty="0"/>
              <a:t>Emotional intelligence</a:t>
            </a:r>
            <a:r>
              <a:rPr lang="en-US" dirty="0"/>
              <a:t> or EI is the ability to understand and manage your own </a:t>
            </a:r>
            <a:r>
              <a:rPr lang="en-US" b="1" dirty="0"/>
              <a:t>emotions</a:t>
            </a:r>
            <a:r>
              <a:rPr lang="en-US" dirty="0"/>
              <a:t>, and those of the people around you</a:t>
            </a:r>
            <a:r>
              <a:rPr lang="en-US" dirty="0" smtClean="0"/>
              <a:t>.</a:t>
            </a:r>
          </a:p>
          <a:p>
            <a:pPr algn="just"/>
            <a:r>
              <a:rPr lang="en-US" dirty="0" smtClean="0"/>
              <a:t> </a:t>
            </a:r>
            <a:r>
              <a:rPr lang="en-US" dirty="0"/>
              <a:t>People with a high degree of </a:t>
            </a:r>
            <a:r>
              <a:rPr lang="en-US" b="1" dirty="0"/>
              <a:t>emotional intelligence</a:t>
            </a:r>
            <a:r>
              <a:rPr lang="en-US" dirty="0"/>
              <a:t> know what they're feeling, what </a:t>
            </a:r>
            <a:r>
              <a:rPr lang="en-US" dirty="0" smtClean="0"/>
              <a:t>their </a:t>
            </a:r>
            <a:r>
              <a:rPr lang="en-US" b="1" dirty="0" smtClean="0"/>
              <a:t>emotions</a:t>
            </a:r>
            <a:r>
              <a:rPr lang="en-US" dirty="0"/>
              <a:t> mean, and how these </a:t>
            </a:r>
            <a:r>
              <a:rPr lang="en-US" b="1" dirty="0"/>
              <a:t>emotions</a:t>
            </a:r>
            <a:r>
              <a:rPr lang="en-US" dirty="0"/>
              <a:t> can affect other people.</a:t>
            </a:r>
          </a:p>
        </p:txBody>
      </p:sp>
    </p:spTree>
    <p:extLst>
      <p:ext uri="{BB962C8B-B14F-4D97-AF65-F5344CB8AC3E}">
        <p14:creationId xmlns:p14="http://schemas.microsoft.com/office/powerpoint/2010/main" val="7946649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anose="05000000000000000000" pitchFamily="2" charset="2"/>
              <a:buChar char="q"/>
            </a:pPr>
            <a:r>
              <a:rPr lang="en-US" altLang="en-US" dirty="0">
                <a:latin typeface="Times" panose="02020603050405020304" pitchFamily="18" charset="0"/>
                <a:ea typeface="Times" panose="02020603050405020304" pitchFamily="18" charset="0"/>
                <a:cs typeface="Times" panose="02020603050405020304" pitchFamily="18" charset="0"/>
              </a:rPr>
              <a:t>Being aware of one’s own emotions.</a:t>
            </a:r>
          </a:p>
          <a:p>
            <a:pPr>
              <a:buFont typeface="Wingdings" panose="05000000000000000000" pitchFamily="2" charset="2"/>
              <a:buChar char="q"/>
            </a:pPr>
            <a:r>
              <a:rPr lang="en-US" altLang="en-US" dirty="0">
                <a:latin typeface="Times" panose="02020603050405020304" pitchFamily="18" charset="0"/>
                <a:ea typeface="Times" panose="02020603050405020304" pitchFamily="18" charset="0"/>
                <a:cs typeface="Times" panose="02020603050405020304" pitchFamily="18" charset="0"/>
              </a:rPr>
              <a:t>Being able to manage one’s own emotions.</a:t>
            </a:r>
          </a:p>
          <a:p>
            <a:pPr>
              <a:buFont typeface="Wingdings" panose="05000000000000000000" pitchFamily="2" charset="2"/>
              <a:buChar char="q"/>
            </a:pPr>
            <a:r>
              <a:rPr lang="en-US" altLang="en-US" dirty="0">
                <a:latin typeface="Times" panose="02020603050405020304" pitchFamily="18" charset="0"/>
                <a:ea typeface="Times" panose="02020603050405020304" pitchFamily="18" charset="0"/>
                <a:cs typeface="Times" panose="02020603050405020304" pitchFamily="18" charset="0"/>
              </a:rPr>
              <a:t>Being sensitive to the emotions of others.</a:t>
            </a:r>
          </a:p>
          <a:p>
            <a:pPr>
              <a:buFont typeface="Wingdings" panose="05000000000000000000" pitchFamily="2" charset="2"/>
              <a:buChar char="q"/>
            </a:pPr>
            <a:r>
              <a:rPr lang="en-US" altLang="en-US" dirty="0">
                <a:latin typeface="Times" panose="02020603050405020304" pitchFamily="18" charset="0"/>
                <a:ea typeface="Times" panose="02020603050405020304" pitchFamily="18" charset="0"/>
                <a:cs typeface="Times" panose="02020603050405020304" pitchFamily="18" charset="0"/>
              </a:rPr>
              <a:t>Being able to respond to &amp; negotiate with other people emotionally.</a:t>
            </a:r>
          </a:p>
          <a:p>
            <a:pPr>
              <a:buFont typeface="Wingdings" panose="05000000000000000000" pitchFamily="2" charset="2"/>
              <a:buChar char="q"/>
            </a:pPr>
            <a:r>
              <a:rPr lang="en-US" altLang="en-US" dirty="0">
                <a:latin typeface="Times" panose="02020603050405020304" pitchFamily="18" charset="0"/>
                <a:ea typeface="Times" panose="02020603050405020304" pitchFamily="18" charset="0"/>
                <a:cs typeface="Times" panose="02020603050405020304" pitchFamily="18" charset="0"/>
              </a:rPr>
              <a:t>Being able to use one’s own emotions to motivate oneself.</a:t>
            </a:r>
          </a:p>
        </p:txBody>
      </p:sp>
    </p:spTree>
    <p:extLst>
      <p:ext uri="{BB962C8B-B14F-4D97-AF65-F5344CB8AC3E}">
        <p14:creationId xmlns:p14="http://schemas.microsoft.com/office/powerpoint/2010/main" val="8505882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Tree>
    <p:extLst>
      <p:ext uri="{BB962C8B-B14F-4D97-AF65-F5344CB8AC3E}">
        <p14:creationId xmlns:p14="http://schemas.microsoft.com/office/powerpoint/2010/main" val="14015317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noChangeArrowheads="1"/>
          </p:cNvSpPr>
          <p:nvPr>
            <p:ph type="title"/>
          </p:nvPr>
        </p:nvSpPr>
        <p:spPr>
          <a:xfrm>
            <a:off x="838200" y="280988"/>
            <a:ext cx="8153400" cy="868362"/>
          </a:xfrm>
        </p:spPr>
        <p:txBody>
          <a:bodyPr/>
          <a:lstStyle/>
          <a:p>
            <a:pPr eaLnBrk="1" hangingPunct="1"/>
            <a:r>
              <a:rPr lang="en-US" altLang="en-US" sz="4000" smtClean="0">
                <a:latin typeface="Times" panose="02020603050405020304" pitchFamily="18" charset="0"/>
                <a:ea typeface="Times" panose="02020603050405020304" pitchFamily="18" charset="0"/>
                <a:cs typeface="Times" panose="02020603050405020304" pitchFamily="18" charset="0"/>
              </a:rPr>
              <a:t>Assessment of Intelligence</a:t>
            </a:r>
          </a:p>
        </p:txBody>
      </p:sp>
      <p:sp>
        <p:nvSpPr>
          <p:cNvPr id="24579" name="Content Placeholder 2"/>
          <p:cNvSpPr>
            <a:spLocks noGrp="1" noChangeArrowheads="1"/>
          </p:cNvSpPr>
          <p:nvPr>
            <p:ph idx="1"/>
          </p:nvPr>
        </p:nvSpPr>
        <p:spPr>
          <a:xfrm>
            <a:off x="914400" y="1524000"/>
            <a:ext cx="8001000" cy="4572000"/>
          </a:xfrm>
        </p:spPr>
        <p:txBody>
          <a:bodyPr/>
          <a:lstStyle/>
          <a:p>
            <a:pPr marL="0" indent="0" eaLnBrk="1" hangingPunct="1">
              <a:buFontTx/>
              <a:buNone/>
            </a:pPr>
            <a:r>
              <a:rPr lang="en-US" altLang="en-US" sz="2800" smtClean="0">
                <a:latin typeface="Times" panose="02020603050405020304" pitchFamily="18" charset="0"/>
                <a:ea typeface="Times" panose="02020603050405020304" pitchFamily="18" charset="0"/>
                <a:cs typeface="Times" panose="02020603050405020304" pitchFamily="18" charset="0"/>
              </a:rPr>
              <a:t>The goal of most intelligence tests is to measure the general intelligence.</a:t>
            </a:r>
          </a:p>
          <a:p>
            <a:pPr marL="0" indent="0" eaLnBrk="1" hangingPunct="1">
              <a:buFontTx/>
              <a:buNone/>
            </a:pPr>
            <a:r>
              <a:rPr lang="en-US" altLang="en-US" sz="2800" smtClean="0">
                <a:latin typeface="Times" panose="02020603050405020304" pitchFamily="18" charset="0"/>
                <a:ea typeface="Times" panose="02020603050405020304" pitchFamily="18" charset="0"/>
                <a:cs typeface="Times" panose="02020603050405020304" pitchFamily="18" charset="0"/>
              </a:rPr>
              <a:t>Good intelligence tests are</a:t>
            </a:r>
          </a:p>
          <a:p>
            <a:pPr marL="0" indent="0" eaLnBrk="1" hangingPunct="1">
              <a:buFontTx/>
              <a:buNone/>
            </a:pPr>
            <a:r>
              <a:rPr lang="en-US" altLang="en-US" sz="2800" b="1" i="1" smtClean="0">
                <a:latin typeface="Times" panose="02020603050405020304" pitchFamily="18" charset="0"/>
                <a:ea typeface="Times" panose="02020603050405020304" pitchFamily="18" charset="0"/>
                <a:cs typeface="Times" panose="02020603050405020304" pitchFamily="18" charset="0"/>
              </a:rPr>
              <a:t>reliable</a:t>
            </a:r>
            <a:r>
              <a:rPr lang="en-US" altLang="en-US" sz="2800" i="1" smtClean="0">
                <a:latin typeface="Times" panose="02020603050405020304" pitchFamily="18" charset="0"/>
                <a:ea typeface="Times" panose="02020603050405020304" pitchFamily="18" charset="0"/>
                <a:cs typeface="Times" panose="02020603050405020304" pitchFamily="18" charset="0"/>
              </a:rPr>
              <a:t> (</a:t>
            </a:r>
            <a:r>
              <a:rPr lang="en-US" altLang="en-US" sz="2800" smtClean="0">
                <a:latin typeface="Times" panose="02020603050405020304" pitchFamily="18" charset="0"/>
                <a:ea typeface="Times" panose="02020603050405020304" pitchFamily="18" charset="0"/>
                <a:cs typeface="Times" panose="02020603050405020304" pitchFamily="18" charset="0"/>
              </a:rPr>
              <a:t>they are consistent over time),</a:t>
            </a:r>
          </a:p>
          <a:p>
            <a:pPr marL="0" indent="0" eaLnBrk="1" hangingPunct="1">
              <a:buFontTx/>
              <a:buNone/>
            </a:pPr>
            <a:r>
              <a:rPr lang="en-US" altLang="en-US" sz="2800" b="1" i="1" smtClean="0">
                <a:latin typeface="Times" panose="02020603050405020304" pitchFamily="18" charset="0"/>
                <a:ea typeface="Times" panose="02020603050405020304" pitchFamily="18" charset="0"/>
                <a:cs typeface="Times" panose="02020603050405020304" pitchFamily="18" charset="0"/>
              </a:rPr>
              <a:t>validity</a:t>
            </a:r>
            <a:r>
              <a:rPr lang="en-US" altLang="en-US" sz="2800" i="1" smtClean="0">
                <a:latin typeface="Times" panose="02020603050405020304" pitchFamily="18" charset="0"/>
                <a:ea typeface="Times" panose="02020603050405020304" pitchFamily="18" charset="0"/>
                <a:cs typeface="Times" panose="02020603050405020304" pitchFamily="18" charset="0"/>
              </a:rPr>
              <a:t> (</a:t>
            </a:r>
            <a:r>
              <a:rPr lang="en-US" altLang="en-US" sz="2800" smtClean="0">
                <a:latin typeface="Times" panose="02020603050405020304" pitchFamily="18" charset="0"/>
                <a:ea typeface="Times" panose="02020603050405020304" pitchFamily="18" charset="0"/>
                <a:cs typeface="Times" panose="02020603050405020304" pitchFamily="18" charset="0"/>
              </a:rPr>
              <a:t>they actually measure intelligence rather than something else) and</a:t>
            </a:r>
            <a:endParaRPr lang="en-US" altLang="en-US" sz="2800" i="1" smtClean="0">
              <a:latin typeface="Times" panose="02020603050405020304" pitchFamily="18" charset="0"/>
              <a:ea typeface="Times" panose="02020603050405020304" pitchFamily="18" charset="0"/>
              <a:cs typeface="Times" panose="02020603050405020304" pitchFamily="18" charset="0"/>
            </a:endParaRPr>
          </a:p>
          <a:p>
            <a:pPr marL="0" indent="0" eaLnBrk="1" hangingPunct="1">
              <a:buFontTx/>
              <a:buNone/>
            </a:pPr>
            <a:r>
              <a:rPr lang="en-US" altLang="en-US" sz="2800" b="1" i="1" smtClean="0">
                <a:latin typeface="Times" panose="02020603050405020304" pitchFamily="18" charset="0"/>
                <a:ea typeface="Times" panose="02020603050405020304" pitchFamily="18" charset="0"/>
                <a:cs typeface="Times" panose="02020603050405020304" pitchFamily="18" charset="0"/>
              </a:rPr>
              <a:t>standardized</a:t>
            </a:r>
            <a:r>
              <a:rPr lang="en-US" altLang="en-US" sz="2800" i="1" smtClean="0">
                <a:latin typeface="Times" panose="02020603050405020304" pitchFamily="18" charset="0"/>
                <a:ea typeface="Times" panose="02020603050405020304" pitchFamily="18" charset="0"/>
                <a:cs typeface="Times" panose="02020603050405020304" pitchFamily="18" charset="0"/>
              </a:rPr>
              <a:t> </a:t>
            </a:r>
            <a:r>
              <a:rPr lang="en-US" altLang="en-US" sz="2800" smtClean="0">
                <a:latin typeface="Times" panose="02020603050405020304" pitchFamily="18" charset="0"/>
                <a:ea typeface="Times" panose="02020603050405020304" pitchFamily="18" charset="0"/>
                <a:cs typeface="Times" panose="02020603050405020304" pitchFamily="18" charset="0"/>
              </a:rPr>
              <a:t>(test involves giving it to a large number of people at different ages and computing the average score on the test at each age level).</a:t>
            </a:r>
          </a:p>
        </p:txBody>
      </p:sp>
    </p:spTree>
    <p:extLst>
      <p:ext uri="{BB962C8B-B14F-4D97-AF65-F5344CB8AC3E}">
        <p14:creationId xmlns:p14="http://schemas.microsoft.com/office/powerpoint/2010/main" val="28319374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smtClean="0"/>
              <a:t>Broader Theory of Intelligence</a:t>
            </a:r>
          </a:p>
        </p:txBody>
      </p:sp>
      <p:sp>
        <p:nvSpPr>
          <p:cNvPr id="9219" name="Rectangle 3"/>
          <p:cNvSpPr>
            <a:spLocks noGrp="1" noChangeArrowheads="1"/>
          </p:cNvSpPr>
          <p:nvPr>
            <p:ph type="body" idx="1"/>
          </p:nvPr>
        </p:nvSpPr>
        <p:spPr>
          <a:xfrm>
            <a:off x="457200" y="1666526"/>
            <a:ext cx="8229600" cy="4788282"/>
          </a:xfrm>
        </p:spPr>
        <p:txBody>
          <a:bodyPr>
            <a:normAutofit/>
          </a:bodyPr>
          <a:lstStyle/>
          <a:p>
            <a:pPr eaLnBrk="1" hangingPunct="1">
              <a:buFont typeface="Wingdings" panose="05000000000000000000" pitchFamily="2" charset="2"/>
              <a:buChar char="q"/>
            </a:pPr>
            <a:r>
              <a:rPr lang="en-US" altLang="en-US" sz="2800" dirty="0" smtClean="0">
                <a:latin typeface="Times" panose="02020603050405020304" pitchFamily="18" charset="0"/>
                <a:ea typeface="Times" panose="02020603050405020304" pitchFamily="18" charset="0"/>
                <a:cs typeface="Times" panose="02020603050405020304" pitchFamily="18" charset="0"/>
              </a:rPr>
              <a:t>Howard Gardener proposed a theory of </a:t>
            </a:r>
            <a:r>
              <a:rPr lang="en-US" altLang="en-US" sz="2800" i="1" dirty="0" smtClean="0">
                <a:latin typeface="Times" panose="02020603050405020304" pitchFamily="18" charset="0"/>
                <a:ea typeface="Times" panose="02020603050405020304" pitchFamily="18" charset="0"/>
                <a:cs typeface="Times" panose="02020603050405020304" pitchFamily="18" charset="0"/>
              </a:rPr>
              <a:t>multiple intelligences, </a:t>
            </a:r>
            <a:r>
              <a:rPr lang="en-US" altLang="en-US" sz="2800" dirty="0" smtClean="0">
                <a:latin typeface="Times" panose="02020603050405020304" pitchFamily="18" charset="0"/>
                <a:ea typeface="Times" panose="02020603050405020304" pitchFamily="18" charset="0"/>
                <a:cs typeface="Times" panose="02020603050405020304" pitchFamily="18" charset="0"/>
              </a:rPr>
              <a:t>in which he identified 9 distinct types of intelligence</a:t>
            </a:r>
            <a:r>
              <a:rPr lang="en-US" altLang="en-US" sz="2800" dirty="0" smtClean="0">
                <a:latin typeface="Times" panose="02020603050405020304" pitchFamily="18" charset="0"/>
                <a:ea typeface="Times" panose="02020603050405020304" pitchFamily="18" charset="0"/>
                <a:cs typeface="Times" panose="02020603050405020304" pitchFamily="18" charset="0"/>
              </a:rPr>
              <a:t>.</a:t>
            </a:r>
          </a:p>
          <a:p>
            <a:pPr eaLnBrk="1" hangingPunct="1">
              <a:buFont typeface="Wingdings" panose="05000000000000000000" pitchFamily="2" charset="2"/>
              <a:buChar char="q"/>
            </a:pPr>
            <a:endParaRPr lang="en-US" altLang="en-US" sz="2800" dirty="0" smtClean="0">
              <a:latin typeface="Times" panose="02020603050405020304" pitchFamily="18" charset="0"/>
              <a:ea typeface="Times" panose="02020603050405020304" pitchFamily="18" charset="0"/>
              <a:cs typeface="Times" panose="02020603050405020304" pitchFamily="18" charset="0"/>
            </a:endParaRPr>
          </a:p>
          <a:p>
            <a:pPr eaLnBrk="1" hangingPunct="1">
              <a:buFont typeface="Wingdings" panose="05000000000000000000" pitchFamily="2" charset="2"/>
              <a:buChar char="q"/>
            </a:pPr>
            <a:r>
              <a:rPr lang="en-US" altLang="en-US" sz="2800" dirty="0" smtClean="0">
                <a:latin typeface="Times" panose="02020603050405020304" pitchFamily="18" charset="0"/>
                <a:ea typeface="Times" panose="02020603050405020304" pitchFamily="18" charset="0"/>
                <a:cs typeface="Times" panose="02020603050405020304" pitchFamily="18" charset="0"/>
              </a:rPr>
              <a:t>The first three intelligences are included in psychometric theories of intelligence:</a:t>
            </a:r>
          </a:p>
          <a:p>
            <a:pPr eaLnBrk="1" hangingPunct="1">
              <a:buFont typeface="Wingdings" panose="05000000000000000000" pitchFamily="2" charset="2"/>
              <a:buChar char="§"/>
            </a:pPr>
            <a:endParaRPr lang="en-US" altLang="en-US" sz="2800" dirty="0" smtClean="0">
              <a:latin typeface="Times" panose="02020603050405020304" pitchFamily="18" charset="0"/>
              <a:ea typeface="Times" panose="02020603050405020304" pitchFamily="18" charset="0"/>
              <a:cs typeface="Times" panose="02020603050405020304" pitchFamily="18" charset="0"/>
            </a:endParaRPr>
          </a:p>
          <a:p>
            <a:pPr lvl="1" eaLnBrk="1" hangingPunct="1">
              <a:buFont typeface="Wingdings" panose="05000000000000000000" pitchFamily="2" charset="2"/>
              <a:buChar char="§"/>
            </a:pPr>
            <a:r>
              <a:rPr lang="en-US" altLang="en-US" dirty="0" smtClean="0">
                <a:latin typeface="Times" panose="02020603050405020304" pitchFamily="18" charset="0"/>
                <a:ea typeface="Times" panose="02020603050405020304" pitchFamily="18" charset="0"/>
                <a:cs typeface="Times" panose="02020603050405020304" pitchFamily="18" charset="0"/>
              </a:rPr>
              <a:t>Linguistic intelligence</a:t>
            </a:r>
          </a:p>
          <a:p>
            <a:pPr lvl="1" eaLnBrk="1" hangingPunct="1">
              <a:buFont typeface="Wingdings" panose="05000000000000000000" pitchFamily="2" charset="2"/>
              <a:buChar char="§"/>
            </a:pPr>
            <a:r>
              <a:rPr lang="en-US" altLang="en-US" dirty="0" smtClean="0">
                <a:latin typeface="Times" panose="02020603050405020304" pitchFamily="18" charset="0"/>
                <a:ea typeface="Times" panose="02020603050405020304" pitchFamily="18" charset="0"/>
                <a:cs typeface="Times" panose="02020603050405020304" pitchFamily="18" charset="0"/>
              </a:rPr>
              <a:t>Logical-Mathematical Intelligence</a:t>
            </a:r>
          </a:p>
          <a:p>
            <a:pPr lvl="1" eaLnBrk="1" hangingPunct="1">
              <a:buFont typeface="Wingdings" panose="05000000000000000000" pitchFamily="2" charset="2"/>
              <a:buChar char="§"/>
            </a:pPr>
            <a:r>
              <a:rPr lang="en-US" altLang="en-US" dirty="0" smtClean="0">
                <a:latin typeface="Times" panose="02020603050405020304" pitchFamily="18" charset="0"/>
                <a:ea typeface="Times" panose="02020603050405020304" pitchFamily="18" charset="0"/>
                <a:cs typeface="Times" panose="02020603050405020304" pitchFamily="18" charset="0"/>
              </a:rPr>
              <a:t>Spatial Intelligence</a:t>
            </a:r>
            <a:endParaRPr lang="en-US" altLang="en-US" i="1" dirty="0" smtClean="0">
              <a:latin typeface="Times" panose="02020603050405020304" pitchFamily="18" charset="0"/>
              <a:ea typeface="Times" panose="02020603050405020304" pitchFamily="18" charset="0"/>
              <a:cs typeface="Times" panose="02020603050405020304" pitchFamily="18" charset="0"/>
            </a:endParaRPr>
          </a:p>
        </p:txBody>
      </p:sp>
    </p:spTree>
    <p:extLst>
      <p:ext uri="{BB962C8B-B14F-4D97-AF65-F5344CB8AC3E}">
        <p14:creationId xmlns:p14="http://schemas.microsoft.com/office/powerpoint/2010/main" val="8814313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790575" y="533400"/>
            <a:ext cx="8153400" cy="990600"/>
          </a:xfrm>
        </p:spPr>
        <p:txBody>
          <a:bodyPr/>
          <a:lstStyle/>
          <a:p>
            <a:pPr eaLnBrk="1" hangingPunct="1"/>
            <a:r>
              <a:rPr lang="en-US" altLang="en-US" sz="3600" smtClean="0">
                <a:latin typeface="Times" panose="02020603050405020304" pitchFamily="18" charset="0"/>
                <a:ea typeface="Times" panose="02020603050405020304" pitchFamily="18" charset="0"/>
                <a:cs typeface="Times" panose="02020603050405020304" pitchFamily="18" charset="0"/>
              </a:rPr>
              <a:t>What Do These Intelligences Examine?</a:t>
            </a:r>
          </a:p>
        </p:txBody>
      </p:sp>
      <p:sp>
        <p:nvSpPr>
          <p:cNvPr id="10243" name="Rectangle 3"/>
          <p:cNvSpPr>
            <a:spLocks noGrp="1" noChangeArrowheads="1"/>
          </p:cNvSpPr>
          <p:nvPr>
            <p:ph type="body" idx="1"/>
          </p:nvPr>
        </p:nvSpPr>
        <p:spPr>
          <a:xfrm>
            <a:off x="914400" y="1905000"/>
            <a:ext cx="8001000" cy="4724400"/>
          </a:xfrm>
        </p:spPr>
        <p:txBody>
          <a:bodyPr/>
          <a:lstStyle/>
          <a:p>
            <a:pPr eaLnBrk="1" hangingPunct="1">
              <a:lnSpc>
                <a:spcPct val="90000"/>
              </a:lnSpc>
              <a:buFont typeface="Wingdings" panose="05000000000000000000" pitchFamily="2" charset="2"/>
              <a:buChar char="q"/>
              <a:defRPr/>
            </a:pPr>
            <a:r>
              <a:rPr lang="en-US" altLang="en-US" sz="2800" b="1" u="sng" dirty="0">
                <a:latin typeface="Times" panose="02020603050405020304" pitchFamily="18" charset="0"/>
                <a:ea typeface="Times" panose="02020603050405020304" pitchFamily="18" charset="0"/>
                <a:cs typeface="Times" panose="02020603050405020304" pitchFamily="18" charset="0"/>
              </a:rPr>
              <a:t>Linguistics</a:t>
            </a:r>
            <a:r>
              <a:rPr lang="en-US" altLang="en-US" sz="2800" dirty="0">
                <a:latin typeface="Times" panose="02020603050405020304" pitchFamily="18" charset="0"/>
                <a:ea typeface="Times" panose="02020603050405020304" pitchFamily="18" charset="0"/>
                <a:cs typeface="Times" panose="02020603050405020304" pitchFamily="18" charset="0"/>
              </a:rPr>
              <a:t> – the ability to speak and write well.</a:t>
            </a:r>
            <a:br>
              <a:rPr lang="en-US" altLang="en-US" sz="2800" dirty="0">
                <a:latin typeface="Times" panose="02020603050405020304" pitchFamily="18" charset="0"/>
                <a:ea typeface="Times" panose="02020603050405020304" pitchFamily="18" charset="0"/>
                <a:cs typeface="Times" panose="02020603050405020304" pitchFamily="18" charset="0"/>
              </a:rPr>
            </a:br>
            <a:endParaRPr lang="en-US" altLang="en-US" sz="2800" dirty="0">
              <a:latin typeface="Times" panose="02020603050405020304" pitchFamily="18" charset="0"/>
              <a:ea typeface="Times" panose="02020603050405020304" pitchFamily="18" charset="0"/>
              <a:cs typeface="Times" panose="02020603050405020304" pitchFamily="18" charset="0"/>
            </a:endParaRPr>
          </a:p>
          <a:p>
            <a:pPr eaLnBrk="1" hangingPunct="1">
              <a:lnSpc>
                <a:spcPct val="90000"/>
              </a:lnSpc>
              <a:buFont typeface="Wingdings" panose="05000000000000000000" pitchFamily="2" charset="2"/>
              <a:buChar char="q"/>
              <a:defRPr/>
            </a:pPr>
            <a:r>
              <a:rPr lang="en-US" altLang="en-US" sz="2800" b="1" u="sng" dirty="0">
                <a:latin typeface="Times" panose="02020603050405020304" pitchFamily="18" charset="0"/>
                <a:ea typeface="Times" panose="02020603050405020304" pitchFamily="18" charset="0"/>
                <a:cs typeface="Times" panose="02020603050405020304" pitchFamily="18" charset="0"/>
              </a:rPr>
              <a:t>Logical-Mathematical</a:t>
            </a:r>
            <a:r>
              <a:rPr lang="en-US" altLang="en-US" sz="2800" dirty="0">
                <a:latin typeface="Times" panose="02020603050405020304" pitchFamily="18" charset="0"/>
                <a:ea typeface="Times" panose="02020603050405020304" pitchFamily="18" charset="0"/>
                <a:cs typeface="Times" panose="02020603050405020304" pitchFamily="18" charset="0"/>
              </a:rPr>
              <a:t> – the ability to use logic </a:t>
            </a:r>
          </a:p>
          <a:p>
            <a:pPr marL="0" indent="0" eaLnBrk="1" hangingPunct="1">
              <a:lnSpc>
                <a:spcPct val="90000"/>
              </a:lnSpc>
              <a:buFontTx/>
              <a:buNone/>
              <a:defRPr/>
            </a:pPr>
            <a:r>
              <a:rPr lang="en-US" altLang="en-US" sz="2800" dirty="0">
                <a:latin typeface="Times" panose="02020603050405020304" pitchFamily="18" charset="0"/>
                <a:ea typeface="Times" panose="02020603050405020304" pitchFamily="18" charset="0"/>
                <a:cs typeface="Times" panose="02020603050405020304" pitchFamily="18" charset="0"/>
              </a:rPr>
              <a:t>     and mathematical skills to solve the problems</a:t>
            </a:r>
            <a:br>
              <a:rPr lang="en-US" altLang="en-US" sz="2800" dirty="0">
                <a:latin typeface="Times" panose="02020603050405020304" pitchFamily="18" charset="0"/>
                <a:ea typeface="Times" panose="02020603050405020304" pitchFamily="18" charset="0"/>
                <a:cs typeface="Times" panose="02020603050405020304" pitchFamily="18" charset="0"/>
              </a:rPr>
            </a:br>
            <a:endParaRPr lang="en-US" altLang="en-US" sz="2800" dirty="0">
              <a:latin typeface="Times" panose="02020603050405020304" pitchFamily="18" charset="0"/>
              <a:ea typeface="Times" panose="02020603050405020304" pitchFamily="18" charset="0"/>
              <a:cs typeface="Times" panose="02020603050405020304" pitchFamily="18" charset="0"/>
            </a:endParaRPr>
          </a:p>
          <a:p>
            <a:pPr eaLnBrk="1" hangingPunct="1">
              <a:lnSpc>
                <a:spcPct val="90000"/>
              </a:lnSpc>
              <a:buFont typeface="Wingdings" panose="05000000000000000000" pitchFamily="2" charset="2"/>
              <a:buChar char="q"/>
              <a:defRPr/>
            </a:pPr>
            <a:r>
              <a:rPr lang="en-US" altLang="en-US" sz="2800" b="1" u="sng" dirty="0">
                <a:latin typeface="Times" panose="02020603050405020304" pitchFamily="18" charset="0"/>
                <a:ea typeface="Times" panose="02020603050405020304" pitchFamily="18" charset="0"/>
                <a:cs typeface="Times" panose="02020603050405020304" pitchFamily="18" charset="0"/>
              </a:rPr>
              <a:t>Spatial</a:t>
            </a:r>
            <a:r>
              <a:rPr lang="en-US" altLang="en-US" sz="2800" dirty="0">
                <a:latin typeface="Times" panose="02020603050405020304" pitchFamily="18" charset="0"/>
                <a:ea typeface="Times" panose="02020603050405020304" pitchFamily="18" charset="0"/>
                <a:cs typeface="Times" panose="02020603050405020304" pitchFamily="18" charset="0"/>
              </a:rPr>
              <a:t> - capacity to perceive the visual world accurately, to perform transformations upon perceptions and to re-create aspects of visual experience in the absence of physical stimuli</a:t>
            </a:r>
          </a:p>
        </p:txBody>
      </p:sp>
    </p:spTree>
    <p:extLst>
      <p:ext uri="{BB962C8B-B14F-4D97-AF65-F5344CB8AC3E}">
        <p14:creationId xmlns:p14="http://schemas.microsoft.com/office/powerpoint/2010/main" val="34209252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228600"/>
            <a:ext cx="8229600" cy="1114425"/>
          </a:xfrm>
        </p:spPr>
        <p:txBody>
          <a:bodyPr>
            <a:normAutofit fontScale="90000"/>
          </a:bodyPr>
          <a:lstStyle/>
          <a:p>
            <a:pPr eaLnBrk="1" hangingPunct="1"/>
            <a:r>
              <a:rPr lang="en-US" altLang="en-US" sz="3600" smtClean="0">
                <a:latin typeface="Times" panose="02020603050405020304" pitchFamily="18" charset="0"/>
                <a:ea typeface="Times" panose="02020603050405020304" pitchFamily="18" charset="0"/>
                <a:cs typeface="Times" panose="02020603050405020304" pitchFamily="18" charset="0"/>
              </a:rPr>
              <a:t>Gardener’s Theory of Multiple Intelligence</a:t>
            </a:r>
          </a:p>
        </p:txBody>
      </p:sp>
      <p:sp>
        <p:nvSpPr>
          <p:cNvPr id="11267" name="Rectangle 3"/>
          <p:cNvSpPr>
            <a:spLocks noGrp="1" noChangeArrowheads="1"/>
          </p:cNvSpPr>
          <p:nvPr>
            <p:ph type="body" idx="1"/>
          </p:nvPr>
        </p:nvSpPr>
        <p:spPr>
          <a:xfrm>
            <a:off x="914400" y="1343025"/>
            <a:ext cx="8001000" cy="5286375"/>
          </a:xfrm>
        </p:spPr>
        <p:txBody>
          <a:bodyPr/>
          <a:lstStyle/>
          <a:p>
            <a:pPr eaLnBrk="1" hangingPunct="1">
              <a:buFont typeface="Wingdings" panose="05000000000000000000" pitchFamily="2" charset="2"/>
              <a:buChar char="q"/>
            </a:pPr>
            <a:r>
              <a:rPr lang="en-US" altLang="en-US" sz="2800" smtClean="0">
                <a:latin typeface="Times" panose="02020603050405020304" pitchFamily="18" charset="0"/>
                <a:ea typeface="Times" panose="02020603050405020304" pitchFamily="18" charset="0"/>
                <a:cs typeface="Times" panose="02020603050405020304" pitchFamily="18" charset="0"/>
              </a:rPr>
              <a:t>Gardener’s remaining 6 distinct intelligences are unique to Gardner’s theory:</a:t>
            </a:r>
          </a:p>
          <a:p>
            <a:pPr eaLnBrk="1" hangingPunct="1"/>
            <a:endParaRPr lang="en-US" altLang="en-US" sz="2800" smtClean="0">
              <a:latin typeface="Times" panose="02020603050405020304" pitchFamily="18" charset="0"/>
              <a:ea typeface="Times" panose="02020603050405020304" pitchFamily="18" charset="0"/>
              <a:cs typeface="Times" panose="02020603050405020304" pitchFamily="18" charset="0"/>
            </a:endParaRPr>
          </a:p>
          <a:p>
            <a:pPr lvl="1" eaLnBrk="1" hangingPunct="1">
              <a:buFont typeface="Wingdings" panose="05000000000000000000" pitchFamily="2" charset="2"/>
              <a:buChar char="§"/>
            </a:pPr>
            <a:r>
              <a:rPr lang="en-US" altLang="en-US" smtClean="0">
                <a:latin typeface="Times" panose="02020603050405020304" pitchFamily="18" charset="0"/>
                <a:ea typeface="Times" panose="02020603050405020304" pitchFamily="18" charset="0"/>
                <a:cs typeface="Times" panose="02020603050405020304" pitchFamily="18" charset="0"/>
              </a:rPr>
              <a:t>Musical</a:t>
            </a:r>
          </a:p>
          <a:p>
            <a:pPr lvl="1" eaLnBrk="1" hangingPunct="1">
              <a:buFont typeface="Wingdings" panose="05000000000000000000" pitchFamily="2" charset="2"/>
              <a:buChar char="§"/>
            </a:pPr>
            <a:r>
              <a:rPr lang="en-US" altLang="en-US" smtClean="0">
                <a:latin typeface="Times" panose="02020603050405020304" pitchFamily="18" charset="0"/>
                <a:ea typeface="Times" panose="02020603050405020304" pitchFamily="18" charset="0"/>
                <a:cs typeface="Times" panose="02020603050405020304" pitchFamily="18" charset="0"/>
              </a:rPr>
              <a:t>Bodily-kinesthetic</a:t>
            </a:r>
          </a:p>
          <a:p>
            <a:pPr lvl="1" eaLnBrk="1" hangingPunct="1">
              <a:buFont typeface="Wingdings" panose="05000000000000000000" pitchFamily="2" charset="2"/>
              <a:buChar char="§"/>
            </a:pPr>
            <a:r>
              <a:rPr lang="en-US" altLang="en-US" smtClean="0">
                <a:latin typeface="Times" panose="02020603050405020304" pitchFamily="18" charset="0"/>
                <a:ea typeface="Times" panose="02020603050405020304" pitchFamily="18" charset="0"/>
                <a:cs typeface="Times" panose="02020603050405020304" pitchFamily="18" charset="0"/>
              </a:rPr>
              <a:t>Interpersonal</a:t>
            </a:r>
          </a:p>
          <a:p>
            <a:pPr lvl="1" eaLnBrk="1" hangingPunct="1">
              <a:buFont typeface="Wingdings" panose="05000000000000000000" pitchFamily="2" charset="2"/>
              <a:buChar char="§"/>
            </a:pPr>
            <a:r>
              <a:rPr lang="en-US" altLang="en-US" smtClean="0">
                <a:latin typeface="Times" panose="02020603050405020304" pitchFamily="18" charset="0"/>
                <a:ea typeface="Times" panose="02020603050405020304" pitchFamily="18" charset="0"/>
                <a:cs typeface="Times" panose="02020603050405020304" pitchFamily="18" charset="0"/>
              </a:rPr>
              <a:t>Intrapersonal</a:t>
            </a:r>
          </a:p>
          <a:p>
            <a:pPr lvl="1" eaLnBrk="1" hangingPunct="1">
              <a:buFont typeface="Wingdings" panose="05000000000000000000" pitchFamily="2" charset="2"/>
              <a:buChar char="§"/>
            </a:pPr>
            <a:r>
              <a:rPr lang="en-US" altLang="en-US" smtClean="0">
                <a:latin typeface="Times" panose="02020603050405020304" pitchFamily="18" charset="0"/>
                <a:ea typeface="Times" panose="02020603050405020304" pitchFamily="18" charset="0"/>
                <a:cs typeface="Times" panose="02020603050405020304" pitchFamily="18" charset="0"/>
              </a:rPr>
              <a:t>Naturalistic</a:t>
            </a:r>
          </a:p>
          <a:p>
            <a:pPr lvl="1" eaLnBrk="1" hangingPunct="1">
              <a:buFont typeface="Wingdings" panose="05000000000000000000" pitchFamily="2" charset="2"/>
              <a:buChar char="§"/>
            </a:pPr>
            <a:r>
              <a:rPr lang="en-US" altLang="en-US" smtClean="0">
                <a:latin typeface="Times" panose="02020603050405020304" pitchFamily="18" charset="0"/>
                <a:ea typeface="Times" panose="02020603050405020304" pitchFamily="18" charset="0"/>
                <a:cs typeface="Times" panose="02020603050405020304" pitchFamily="18" charset="0"/>
              </a:rPr>
              <a:t>Existential intelligence</a:t>
            </a:r>
          </a:p>
        </p:txBody>
      </p:sp>
    </p:spTree>
    <p:extLst>
      <p:ext uri="{BB962C8B-B14F-4D97-AF65-F5344CB8AC3E}">
        <p14:creationId xmlns:p14="http://schemas.microsoft.com/office/powerpoint/2010/main" val="15036004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a:xfrm>
            <a:off x="838200" y="219075"/>
            <a:ext cx="8153400" cy="868363"/>
          </a:xfrm>
        </p:spPr>
        <p:txBody>
          <a:bodyPr/>
          <a:lstStyle/>
          <a:p>
            <a:pPr eaLnBrk="1" hangingPunct="1"/>
            <a:r>
              <a:rPr lang="en-US" altLang="en-US" sz="4000" smtClean="0">
                <a:latin typeface="Times" panose="02020603050405020304" pitchFamily="18" charset="0"/>
                <a:ea typeface="Times" panose="02020603050405020304" pitchFamily="18" charset="0"/>
                <a:cs typeface="Times" panose="02020603050405020304" pitchFamily="18" charset="0"/>
              </a:rPr>
              <a:t>What are these Intelligences?</a:t>
            </a:r>
          </a:p>
        </p:txBody>
      </p:sp>
      <p:sp>
        <p:nvSpPr>
          <p:cNvPr id="12291" name="Rectangle 6"/>
          <p:cNvSpPr>
            <a:spLocks noGrp="1" noChangeArrowheads="1"/>
          </p:cNvSpPr>
          <p:nvPr>
            <p:ph type="body" idx="1"/>
          </p:nvPr>
        </p:nvSpPr>
        <p:spPr>
          <a:xfrm>
            <a:off x="762000" y="1143000"/>
            <a:ext cx="8229600" cy="5410200"/>
          </a:xfrm>
        </p:spPr>
        <p:txBody>
          <a:bodyPr>
            <a:normAutofit lnSpcReduction="10000"/>
          </a:bodyPr>
          <a:lstStyle/>
          <a:p>
            <a:pPr eaLnBrk="1" hangingPunct="1">
              <a:lnSpc>
                <a:spcPct val="80000"/>
              </a:lnSpc>
              <a:buFont typeface="Wingdings" panose="05000000000000000000" pitchFamily="2" charset="2"/>
              <a:buChar char="q"/>
            </a:pPr>
            <a:r>
              <a:rPr lang="en-US" altLang="en-US" sz="2400" b="1" u="sng" smtClean="0">
                <a:latin typeface="Times" panose="02020603050405020304" pitchFamily="18" charset="0"/>
                <a:ea typeface="Times" panose="02020603050405020304" pitchFamily="18" charset="0"/>
                <a:cs typeface="Times" panose="02020603050405020304" pitchFamily="18" charset="0"/>
              </a:rPr>
              <a:t>Musical</a:t>
            </a:r>
            <a:r>
              <a:rPr lang="en-US" altLang="en-US" sz="2400" b="1" smtClean="0">
                <a:latin typeface="Times" panose="02020603050405020304" pitchFamily="18" charset="0"/>
                <a:ea typeface="Times" panose="02020603050405020304" pitchFamily="18" charset="0"/>
                <a:cs typeface="Times" panose="02020603050405020304" pitchFamily="18" charset="0"/>
              </a:rPr>
              <a:t> </a:t>
            </a:r>
            <a:r>
              <a:rPr lang="en-US" altLang="en-US" sz="2400" smtClean="0">
                <a:latin typeface="Times" panose="02020603050405020304" pitchFamily="18" charset="0"/>
                <a:ea typeface="Times" panose="02020603050405020304" pitchFamily="18" charset="0"/>
                <a:cs typeface="Times" panose="02020603050405020304" pitchFamily="18" charset="0"/>
              </a:rPr>
              <a:t>- The ability to perform and enjoy music</a:t>
            </a:r>
            <a:br>
              <a:rPr lang="en-US" altLang="en-US" sz="2400" smtClean="0">
                <a:latin typeface="Times" panose="02020603050405020304" pitchFamily="18" charset="0"/>
                <a:ea typeface="Times" panose="02020603050405020304" pitchFamily="18" charset="0"/>
                <a:cs typeface="Times" panose="02020603050405020304" pitchFamily="18" charset="0"/>
              </a:rPr>
            </a:br>
            <a:endParaRPr lang="en-US" altLang="en-US" sz="2400" smtClean="0">
              <a:latin typeface="Times" panose="02020603050405020304" pitchFamily="18" charset="0"/>
              <a:ea typeface="Times" panose="02020603050405020304" pitchFamily="18" charset="0"/>
              <a:cs typeface="Times" panose="02020603050405020304" pitchFamily="18" charset="0"/>
            </a:endParaRPr>
          </a:p>
          <a:p>
            <a:pPr eaLnBrk="1" hangingPunct="1">
              <a:lnSpc>
                <a:spcPct val="80000"/>
              </a:lnSpc>
              <a:buFont typeface="Wingdings" panose="05000000000000000000" pitchFamily="2" charset="2"/>
              <a:buChar char="q"/>
            </a:pPr>
            <a:r>
              <a:rPr lang="en-US" altLang="en-US" sz="2400" b="1" u="sng" smtClean="0">
                <a:latin typeface="Times" panose="02020603050405020304" pitchFamily="18" charset="0"/>
                <a:ea typeface="Times" panose="02020603050405020304" pitchFamily="18" charset="0"/>
                <a:cs typeface="Times" panose="02020603050405020304" pitchFamily="18" charset="0"/>
              </a:rPr>
              <a:t>Bodily-Kinesthetic </a:t>
            </a:r>
            <a:r>
              <a:rPr lang="en-US" altLang="en-US" sz="2400" smtClean="0">
                <a:latin typeface="Times" panose="02020603050405020304" pitchFamily="18" charset="0"/>
                <a:ea typeface="Times" panose="02020603050405020304" pitchFamily="18" charset="0"/>
                <a:cs typeface="Times" panose="02020603050405020304" pitchFamily="18" charset="0"/>
              </a:rPr>
              <a:t>- Use of one’s body in highly skilled ways for expressive or goal-directed purposes, capacity to handle objects skillfully. i.e. ability to move the body in sports. </a:t>
            </a:r>
            <a:br>
              <a:rPr lang="en-US" altLang="en-US" sz="2400" smtClean="0">
                <a:latin typeface="Times" panose="02020603050405020304" pitchFamily="18" charset="0"/>
                <a:ea typeface="Times" panose="02020603050405020304" pitchFamily="18" charset="0"/>
                <a:cs typeface="Times" panose="02020603050405020304" pitchFamily="18" charset="0"/>
              </a:rPr>
            </a:br>
            <a:endParaRPr lang="en-US" altLang="en-US" sz="2400" smtClean="0">
              <a:latin typeface="Times" panose="02020603050405020304" pitchFamily="18" charset="0"/>
              <a:ea typeface="Times" panose="02020603050405020304" pitchFamily="18" charset="0"/>
              <a:cs typeface="Times" panose="02020603050405020304" pitchFamily="18" charset="0"/>
            </a:endParaRPr>
          </a:p>
          <a:p>
            <a:pPr eaLnBrk="1" hangingPunct="1">
              <a:lnSpc>
                <a:spcPct val="80000"/>
              </a:lnSpc>
              <a:buFont typeface="Wingdings" panose="05000000000000000000" pitchFamily="2" charset="2"/>
              <a:buChar char="q"/>
            </a:pPr>
            <a:r>
              <a:rPr lang="en-US" altLang="en-US" sz="2400" b="1" u="sng" smtClean="0">
                <a:latin typeface="Times" panose="02020603050405020304" pitchFamily="18" charset="0"/>
                <a:ea typeface="Times" panose="02020603050405020304" pitchFamily="18" charset="0"/>
                <a:cs typeface="Times" panose="02020603050405020304" pitchFamily="18" charset="0"/>
              </a:rPr>
              <a:t>Interpersonal</a:t>
            </a:r>
            <a:r>
              <a:rPr lang="en-US" altLang="en-US" sz="2400" smtClean="0">
                <a:latin typeface="Times" panose="02020603050405020304" pitchFamily="18" charset="0"/>
                <a:ea typeface="Times" panose="02020603050405020304" pitchFamily="18" charset="0"/>
                <a:cs typeface="Times" panose="02020603050405020304" pitchFamily="18" charset="0"/>
              </a:rPr>
              <a:t> - The ability to understand and interact effectively with others</a:t>
            </a:r>
            <a:br>
              <a:rPr lang="en-US" altLang="en-US" sz="2400" smtClean="0">
                <a:latin typeface="Times" panose="02020603050405020304" pitchFamily="18" charset="0"/>
                <a:ea typeface="Times" panose="02020603050405020304" pitchFamily="18" charset="0"/>
                <a:cs typeface="Times" panose="02020603050405020304" pitchFamily="18" charset="0"/>
              </a:rPr>
            </a:br>
            <a:endParaRPr lang="en-US" altLang="en-US" sz="2400" b="1" smtClean="0">
              <a:latin typeface="Times" panose="02020603050405020304" pitchFamily="18" charset="0"/>
              <a:ea typeface="Times" panose="02020603050405020304" pitchFamily="18" charset="0"/>
              <a:cs typeface="Times" panose="02020603050405020304" pitchFamily="18" charset="0"/>
            </a:endParaRPr>
          </a:p>
          <a:p>
            <a:pPr eaLnBrk="1" hangingPunct="1">
              <a:lnSpc>
                <a:spcPct val="80000"/>
              </a:lnSpc>
              <a:buFont typeface="Wingdings" panose="05000000000000000000" pitchFamily="2" charset="2"/>
              <a:buChar char="q"/>
            </a:pPr>
            <a:r>
              <a:rPr lang="en-US" altLang="en-US" sz="2400" b="1" u="sng" smtClean="0">
                <a:latin typeface="Times" panose="02020603050405020304" pitchFamily="18" charset="0"/>
                <a:ea typeface="Times" panose="02020603050405020304" pitchFamily="18" charset="0"/>
                <a:cs typeface="Times" panose="02020603050405020304" pitchFamily="18" charset="0"/>
              </a:rPr>
              <a:t>Intrapersonal</a:t>
            </a:r>
            <a:r>
              <a:rPr lang="en-US" altLang="en-US" sz="2400" b="1" smtClean="0">
                <a:latin typeface="Times" panose="02020603050405020304" pitchFamily="18" charset="0"/>
                <a:ea typeface="Times" panose="02020603050405020304" pitchFamily="18" charset="0"/>
                <a:cs typeface="Times" panose="02020603050405020304" pitchFamily="18" charset="0"/>
              </a:rPr>
              <a:t> </a:t>
            </a:r>
            <a:r>
              <a:rPr lang="en-US" altLang="en-US" sz="2400" smtClean="0">
                <a:latin typeface="Times" panose="02020603050405020304" pitchFamily="18" charset="0"/>
                <a:ea typeface="Times" panose="02020603050405020304" pitchFamily="18" charset="0"/>
                <a:cs typeface="Times" panose="02020603050405020304" pitchFamily="18" charset="0"/>
              </a:rPr>
              <a:t>– the ability to have insight in self</a:t>
            </a:r>
            <a:br>
              <a:rPr lang="en-US" altLang="en-US" sz="2400" smtClean="0">
                <a:latin typeface="Times" panose="02020603050405020304" pitchFamily="18" charset="0"/>
                <a:ea typeface="Times" panose="02020603050405020304" pitchFamily="18" charset="0"/>
                <a:cs typeface="Times" panose="02020603050405020304" pitchFamily="18" charset="0"/>
              </a:rPr>
            </a:br>
            <a:endParaRPr lang="en-US" altLang="en-US" sz="2400" b="1" smtClean="0">
              <a:latin typeface="Times" panose="02020603050405020304" pitchFamily="18" charset="0"/>
              <a:ea typeface="Times" panose="02020603050405020304" pitchFamily="18" charset="0"/>
              <a:cs typeface="Times" panose="02020603050405020304" pitchFamily="18" charset="0"/>
            </a:endParaRPr>
          </a:p>
          <a:p>
            <a:pPr eaLnBrk="1" hangingPunct="1">
              <a:lnSpc>
                <a:spcPct val="80000"/>
              </a:lnSpc>
              <a:buFont typeface="Wingdings" panose="05000000000000000000" pitchFamily="2" charset="2"/>
              <a:buChar char="q"/>
            </a:pPr>
            <a:r>
              <a:rPr lang="en-US" altLang="en-US" sz="2400" b="1" u="sng" smtClean="0">
                <a:latin typeface="Times" panose="02020603050405020304" pitchFamily="18" charset="0"/>
                <a:ea typeface="Times" panose="02020603050405020304" pitchFamily="18" charset="0"/>
                <a:cs typeface="Times" panose="02020603050405020304" pitchFamily="18" charset="0"/>
              </a:rPr>
              <a:t>Naturalistic</a:t>
            </a:r>
            <a:r>
              <a:rPr lang="en-US" altLang="en-US" sz="2400" b="1" smtClean="0">
                <a:latin typeface="Times" panose="02020603050405020304" pitchFamily="18" charset="0"/>
                <a:ea typeface="Times" panose="02020603050405020304" pitchFamily="18" charset="0"/>
                <a:cs typeface="Times" panose="02020603050405020304" pitchFamily="18" charset="0"/>
              </a:rPr>
              <a:t> </a:t>
            </a:r>
            <a:r>
              <a:rPr lang="en-US" altLang="en-US" sz="2400" smtClean="0">
                <a:latin typeface="Times" panose="02020603050405020304" pitchFamily="18" charset="0"/>
                <a:ea typeface="Times" panose="02020603050405020304" pitchFamily="18" charset="0"/>
                <a:cs typeface="Times" panose="02020603050405020304" pitchFamily="18" charset="0"/>
              </a:rPr>
              <a:t>-- sensitivity and understanding of plants, animals, and other aspects of nature</a:t>
            </a:r>
          </a:p>
          <a:p>
            <a:pPr eaLnBrk="1" hangingPunct="1">
              <a:lnSpc>
                <a:spcPct val="80000"/>
              </a:lnSpc>
              <a:buFont typeface="Wingdings" panose="05000000000000000000" pitchFamily="2" charset="2"/>
              <a:buChar char="q"/>
            </a:pPr>
            <a:endParaRPr lang="en-US" altLang="en-US" sz="2400" smtClean="0">
              <a:latin typeface="Times" panose="02020603050405020304" pitchFamily="18" charset="0"/>
              <a:ea typeface="Times" panose="02020603050405020304" pitchFamily="18" charset="0"/>
              <a:cs typeface="Times" panose="02020603050405020304" pitchFamily="18" charset="0"/>
            </a:endParaRPr>
          </a:p>
          <a:p>
            <a:pPr eaLnBrk="1" hangingPunct="1">
              <a:lnSpc>
                <a:spcPct val="80000"/>
              </a:lnSpc>
              <a:buFont typeface="Wingdings" panose="05000000000000000000" pitchFamily="2" charset="2"/>
              <a:buChar char="q"/>
            </a:pPr>
            <a:r>
              <a:rPr lang="en-US" altLang="en-US" sz="2400" b="1" u="sng" smtClean="0">
                <a:latin typeface="Times" panose="02020603050405020304" pitchFamily="18" charset="0"/>
                <a:ea typeface="Times" panose="02020603050405020304" pitchFamily="18" charset="0"/>
                <a:cs typeface="Times" panose="02020603050405020304" pitchFamily="18" charset="0"/>
              </a:rPr>
              <a:t>Existential</a:t>
            </a:r>
            <a:r>
              <a:rPr lang="en-US" altLang="en-US" sz="2400" smtClean="0">
                <a:latin typeface="Times" panose="02020603050405020304" pitchFamily="18" charset="0"/>
                <a:ea typeface="Times" panose="02020603050405020304" pitchFamily="18" charset="0"/>
                <a:cs typeface="Times" panose="02020603050405020304" pitchFamily="18" charset="0"/>
              </a:rPr>
              <a:t> - sensitivity to issues related to the meaning of life, death, and other aspects of the human condition </a:t>
            </a:r>
            <a:r>
              <a:rPr lang="en-US" altLang="en-US" sz="2000" smtClean="0"/>
              <a:t/>
            </a:r>
            <a:br>
              <a:rPr lang="en-US" altLang="en-US" sz="2000" smtClean="0"/>
            </a:br>
            <a:r>
              <a:rPr lang="en-US" altLang="en-US" sz="600" smtClean="0"/>
              <a:t/>
            </a:r>
            <a:br>
              <a:rPr lang="en-US" altLang="en-US" sz="600" smtClean="0"/>
            </a:br>
            <a:r>
              <a:rPr lang="en-US" altLang="en-US" sz="600" smtClean="0"/>
              <a:t/>
            </a:r>
            <a:br>
              <a:rPr lang="en-US" altLang="en-US" sz="600" smtClean="0"/>
            </a:br>
            <a:endParaRPr lang="en-US" altLang="en-US" sz="600" smtClean="0"/>
          </a:p>
        </p:txBody>
      </p:sp>
    </p:spTree>
    <p:extLst>
      <p:ext uri="{BB962C8B-B14F-4D97-AF65-F5344CB8AC3E}">
        <p14:creationId xmlns:p14="http://schemas.microsoft.com/office/powerpoint/2010/main" val="1191878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Simon and </a:t>
            </a:r>
            <a:r>
              <a:rPr lang="en-US" dirty="0" err="1" smtClean="0"/>
              <a:t>Binnet</a:t>
            </a:r>
            <a:r>
              <a:rPr lang="en-US" dirty="0" smtClean="0"/>
              <a:t> </a:t>
            </a:r>
            <a:r>
              <a:rPr lang="en-US" dirty="0" err="1" smtClean="0"/>
              <a:t>Defination</a:t>
            </a:r>
            <a:r>
              <a:rPr lang="en-US" dirty="0" smtClean="0"/>
              <a:t>(1905)</a:t>
            </a:r>
            <a:endParaRPr lang="en-US" dirty="0"/>
          </a:p>
        </p:txBody>
      </p:sp>
      <p:sp>
        <p:nvSpPr>
          <p:cNvPr id="3" name="Content Placeholder 2"/>
          <p:cNvSpPr>
            <a:spLocks noGrp="1"/>
          </p:cNvSpPr>
          <p:nvPr>
            <p:ph idx="1"/>
          </p:nvPr>
        </p:nvSpPr>
        <p:spPr/>
        <p:txBody>
          <a:bodyPr/>
          <a:lstStyle/>
          <a:p>
            <a:r>
              <a:rPr lang="en-US" dirty="0" smtClean="0"/>
              <a:t>The ability to judge well, to understand well and reason well.</a:t>
            </a:r>
          </a:p>
          <a:p>
            <a:r>
              <a:rPr lang="en-US" dirty="0" smtClean="0"/>
              <a:t>First intelligence test was made by them.</a:t>
            </a:r>
            <a:endParaRPr lang="en-US" dirty="0"/>
          </a:p>
        </p:txBody>
      </p:sp>
    </p:spTree>
    <p:extLst>
      <p:ext uri="{BB962C8B-B14F-4D97-AF65-F5344CB8AC3E}">
        <p14:creationId xmlns:p14="http://schemas.microsoft.com/office/powerpoint/2010/main" val="2886285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90000"/>
              </a:lnSpc>
              <a:defRPr/>
            </a:pPr>
            <a:r>
              <a:rPr lang="en-US" altLang="en-US" sz="4400" dirty="0"/>
              <a:t>Wechsler (1939)</a:t>
            </a:r>
          </a:p>
        </p:txBody>
      </p:sp>
      <p:sp>
        <p:nvSpPr>
          <p:cNvPr id="3" name="Content Placeholder 2"/>
          <p:cNvSpPr>
            <a:spLocks noGrp="1"/>
          </p:cNvSpPr>
          <p:nvPr>
            <p:ph idx="1"/>
          </p:nvPr>
        </p:nvSpPr>
        <p:spPr/>
        <p:txBody>
          <a:bodyPr/>
          <a:lstStyle/>
          <a:p>
            <a:r>
              <a:rPr lang="en-US" dirty="0"/>
              <a:t>the aggregate or global capacity of the individual to </a:t>
            </a:r>
            <a:r>
              <a:rPr lang="en-US" dirty="0">
                <a:solidFill>
                  <a:srgbClr val="FF0000"/>
                </a:solidFill>
              </a:rPr>
              <a:t>act purposefully, to think rationally,</a:t>
            </a:r>
            <a:r>
              <a:rPr lang="en-US" dirty="0"/>
              <a:t> and to </a:t>
            </a:r>
            <a:r>
              <a:rPr lang="en-US" dirty="0">
                <a:solidFill>
                  <a:srgbClr val="FF0000"/>
                </a:solidFill>
              </a:rPr>
              <a:t>deal effectively </a:t>
            </a:r>
            <a:r>
              <a:rPr lang="en-US" dirty="0"/>
              <a:t>with the environment is called intelligence</a:t>
            </a:r>
          </a:p>
        </p:txBody>
      </p:sp>
    </p:spTree>
    <p:extLst>
      <p:ext uri="{BB962C8B-B14F-4D97-AF65-F5344CB8AC3E}">
        <p14:creationId xmlns:p14="http://schemas.microsoft.com/office/powerpoint/2010/main" val="2870356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latin typeface="Times New Roman" pitchFamily="18" charset="0"/>
                <a:cs typeface="Times New Roman" pitchFamily="18" charset="0"/>
              </a:rPr>
              <a:t>Kinds Of Intelligence</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905000"/>
            <a:ext cx="8229600" cy="4221163"/>
          </a:xfrm>
        </p:spPr>
        <p:txBody>
          <a:bodyPr>
            <a:normAutofit/>
          </a:bodyPr>
          <a:lstStyle/>
          <a:p>
            <a:pPr algn="just"/>
            <a:r>
              <a:rPr lang="en-US" sz="3200" dirty="0" smtClean="0">
                <a:latin typeface="Times New Roman" pitchFamily="18" charset="0"/>
                <a:cs typeface="Times New Roman" pitchFamily="18" charset="0"/>
              </a:rPr>
              <a:t>There are two kinds of intelligence:</a:t>
            </a:r>
          </a:p>
          <a:p>
            <a:pPr algn="just">
              <a:buNone/>
            </a:pPr>
            <a:r>
              <a:rPr lang="en-US" sz="3200" dirty="0" smtClean="0">
                <a:latin typeface="Times New Roman" pitchFamily="18" charset="0"/>
                <a:cs typeface="Times New Roman" pitchFamily="18" charset="0"/>
              </a:rPr>
              <a:t>1) Crystallized intelligence</a:t>
            </a:r>
            <a:endParaRPr lang="en-US" sz="3200" dirty="0">
              <a:latin typeface="Times New Roman" pitchFamily="18" charset="0"/>
              <a:cs typeface="Times New Roman" pitchFamily="18" charset="0"/>
            </a:endParaRPr>
          </a:p>
          <a:p>
            <a:pPr algn="just">
              <a:buNone/>
            </a:pPr>
            <a:r>
              <a:rPr lang="en-US" sz="3200" dirty="0" smtClean="0">
                <a:latin typeface="Times New Roman" pitchFamily="18" charset="0"/>
                <a:cs typeface="Times New Roman" pitchFamily="18" charset="0"/>
              </a:rPr>
              <a:t>2)	 Fluid intelligence</a:t>
            </a:r>
            <a:endParaRPr lang="en-US" sz="32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4400" dirty="0" smtClean="0">
                <a:latin typeface="Times New Roman" pitchFamily="18" charset="0"/>
                <a:cs typeface="Times New Roman" pitchFamily="18" charset="0"/>
              </a:rPr>
              <a:t>Fluid Intelligence </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153400" cy="5105400"/>
          </a:xfrm>
        </p:spPr>
        <p:txBody>
          <a:bodyPr>
            <a:noAutofit/>
          </a:bodyPr>
          <a:lstStyle/>
          <a:p>
            <a:pPr algn="just"/>
            <a:r>
              <a:rPr lang="en-US" sz="3200" dirty="0" smtClean="0">
                <a:latin typeface="Times New Roman" pitchFamily="18" charset="0"/>
                <a:cs typeface="Times New Roman" pitchFamily="18" charset="0"/>
              </a:rPr>
              <a:t>Fluid intelligence involves reasoning ability, memory capacity, and speed of information processing. </a:t>
            </a:r>
          </a:p>
          <a:p>
            <a:pPr marL="64008" indent="0" algn="just">
              <a:buNone/>
            </a:pPr>
            <a:endParaRPr lang="en-US" sz="3200" dirty="0" smtClean="0">
              <a:latin typeface="Times New Roman" pitchFamily="18" charset="0"/>
              <a:cs typeface="Times New Roman" pitchFamily="18" charset="0"/>
            </a:endParaRPr>
          </a:p>
          <a:p>
            <a:pPr algn="just"/>
            <a:r>
              <a:rPr lang="en-US" sz="3200" dirty="0">
                <a:latin typeface="Times New Roman" pitchFamily="18" charset="0"/>
                <a:cs typeface="Times New Roman" pitchFamily="18" charset="0"/>
              </a:rPr>
              <a:t>Fluid intelligence </a:t>
            </a:r>
            <a:r>
              <a:rPr lang="en-US" sz="3200" dirty="0" smtClean="0">
                <a:latin typeface="Times New Roman" pitchFamily="18" charset="0"/>
                <a:cs typeface="Times New Roman" pitchFamily="18" charset="0"/>
              </a:rPr>
              <a:t>encompasses the </a:t>
            </a:r>
            <a:r>
              <a:rPr lang="en-US" sz="3200" dirty="0">
                <a:latin typeface="Times New Roman" pitchFamily="18" charset="0"/>
                <a:cs typeface="Times New Roman" pitchFamily="18" charset="0"/>
              </a:rPr>
              <a:t>ability to reason abstractly</a:t>
            </a:r>
            <a:r>
              <a:rPr lang="en-US" sz="3200" dirty="0" smtClean="0">
                <a:latin typeface="Times New Roman" pitchFamily="18" charset="0"/>
                <a:cs typeface="Times New Roman" pitchFamily="18" charset="0"/>
              </a:rPr>
              <a:t>.</a:t>
            </a:r>
          </a:p>
          <a:p>
            <a:pPr algn="just"/>
            <a:endParaRPr lang="en-US" sz="3200" dirty="0" smtClean="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latin typeface="Times New Roman" pitchFamily="18" charset="0"/>
                <a:cs typeface="Times New Roman" pitchFamily="18" charset="0"/>
              </a:rPr>
              <a:t>Crystallized Intelligence</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gn="just"/>
            <a:r>
              <a:rPr lang="en-US" sz="3200" dirty="0" smtClean="0">
                <a:latin typeface="Times New Roman" pitchFamily="18" charset="0"/>
                <a:cs typeface="Times New Roman" pitchFamily="18" charset="0"/>
              </a:rPr>
              <a:t>Crystallized intelligence involves the ability to apply acquired knowledge and skills in problem solving. </a:t>
            </a:r>
          </a:p>
          <a:p>
            <a:pPr algn="just"/>
            <a:r>
              <a:rPr lang="en-US" sz="3200" dirty="0" smtClean="0">
                <a:latin typeface="Times New Roman" pitchFamily="18" charset="0"/>
                <a:cs typeface="Times New Roman" pitchFamily="18" charset="0"/>
              </a:rPr>
              <a:t>The strategies </a:t>
            </a:r>
            <a:r>
              <a:rPr lang="en-US" sz="3200" dirty="0">
                <a:latin typeface="Times New Roman" pitchFamily="18" charset="0"/>
                <a:cs typeface="Times New Roman" pitchFamily="18" charset="0"/>
              </a:rPr>
              <a:t>that people </a:t>
            </a:r>
            <a:r>
              <a:rPr lang="en-US" sz="3200" dirty="0" smtClean="0">
                <a:latin typeface="Times New Roman" pitchFamily="18" charset="0"/>
                <a:cs typeface="Times New Roman" pitchFamily="18" charset="0"/>
              </a:rPr>
              <a:t>have learned </a:t>
            </a:r>
            <a:r>
              <a:rPr lang="en-US" sz="3200" dirty="0">
                <a:latin typeface="Times New Roman" pitchFamily="18" charset="0"/>
                <a:cs typeface="Times New Roman" pitchFamily="18" charset="0"/>
              </a:rPr>
              <a:t>through experience and that they can apply </a:t>
            </a:r>
            <a:r>
              <a:rPr lang="en-US" sz="3200" dirty="0" smtClean="0">
                <a:latin typeface="Times New Roman" pitchFamily="18" charset="0"/>
                <a:cs typeface="Times New Roman" pitchFamily="18" charset="0"/>
              </a:rPr>
              <a:t>in problem-solving situations.</a:t>
            </a:r>
          </a:p>
          <a:p>
            <a:pPr algn="just"/>
            <a:endParaRPr lang="en-US" sz="3200" dirty="0" smtClean="0">
              <a:latin typeface="Times New Roman" pitchFamily="18" charset="0"/>
              <a:cs typeface="Times New Roman" pitchFamily="18" charset="0"/>
            </a:endParaRPr>
          </a:p>
          <a:p>
            <a:pPr algn="just"/>
            <a:r>
              <a:rPr lang="en-US" sz="3200" dirty="0">
                <a:latin typeface="Times New Roman" pitchFamily="18" charset="0"/>
                <a:cs typeface="Times New Roman" pitchFamily="18" charset="0"/>
              </a:rPr>
              <a:t>It </a:t>
            </a:r>
            <a:r>
              <a:rPr lang="en-US" sz="3200" dirty="0" smtClean="0">
                <a:latin typeface="Times New Roman" pitchFamily="18" charset="0"/>
                <a:cs typeface="Times New Roman" pitchFamily="18" charset="0"/>
              </a:rPr>
              <a:t>reflects </a:t>
            </a:r>
            <a:r>
              <a:rPr lang="en-US" sz="3200" dirty="0">
                <a:latin typeface="Times New Roman" pitchFamily="18" charset="0"/>
                <a:cs typeface="Times New Roman" pitchFamily="18" charset="0"/>
              </a:rPr>
              <a:t>our ability to call </a:t>
            </a:r>
            <a:r>
              <a:rPr lang="en-US" sz="3200" dirty="0" smtClean="0">
                <a:latin typeface="Times New Roman" pitchFamily="18" charset="0"/>
                <a:cs typeface="Times New Roman" pitchFamily="18" charset="0"/>
              </a:rPr>
              <a:t>up information </a:t>
            </a:r>
            <a:r>
              <a:rPr lang="en-US" sz="3200" dirty="0">
                <a:latin typeface="Times New Roman" pitchFamily="18" charset="0"/>
                <a:cs typeface="Times New Roman" pitchFamily="18" charset="0"/>
              </a:rPr>
              <a:t>from long-term </a:t>
            </a:r>
            <a:r>
              <a:rPr lang="en-US" sz="3200" dirty="0" smtClean="0">
                <a:latin typeface="Times New Roman" pitchFamily="18" charset="0"/>
                <a:cs typeface="Times New Roman" pitchFamily="18" charset="0"/>
              </a:rPr>
              <a:t>memory.</a:t>
            </a:r>
            <a:endParaRPr lang="en-US" sz="32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Autofit/>
          </a:bodyPr>
          <a:lstStyle/>
          <a:p>
            <a:pPr algn="just"/>
            <a:r>
              <a:rPr lang="en-US" sz="3200" dirty="0" smtClean="0">
                <a:latin typeface="Times New Roman" pitchFamily="18" charset="0"/>
                <a:cs typeface="Times New Roman" pitchFamily="18" charset="0"/>
              </a:rPr>
              <a:t>For </a:t>
            </a:r>
            <a:r>
              <a:rPr lang="en-US" sz="3200" dirty="0">
                <a:latin typeface="Times New Roman" pitchFamily="18" charset="0"/>
                <a:cs typeface="Times New Roman" pitchFamily="18" charset="0"/>
              </a:rPr>
              <a:t>instance, if we </a:t>
            </a:r>
            <a:r>
              <a:rPr lang="en-US" sz="3200" dirty="0" smtClean="0">
                <a:latin typeface="Times New Roman" pitchFamily="18" charset="0"/>
                <a:cs typeface="Times New Roman" pitchFamily="18" charset="0"/>
              </a:rPr>
              <a:t>were asked </a:t>
            </a:r>
            <a:r>
              <a:rPr lang="en-US" sz="3200" dirty="0">
                <a:latin typeface="Times New Roman" pitchFamily="18" charset="0"/>
                <a:cs typeface="Times New Roman" pitchFamily="18" charset="0"/>
              </a:rPr>
              <a:t>to participate in a discussion about the solution </a:t>
            </a:r>
            <a:r>
              <a:rPr lang="en-US" sz="3200" dirty="0" smtClean="0">
                <a:latin typeface="Times New Roman" pitchFamily="18" charset="0"/>
                <a:cs typeface="Times New Roman" pitchFamily="18" charset="0"/>
              </a:rPr>
              <a:t>to the </a:t>
            </a:r>
            <a:r>
              <a:rPr lang="en-US" sz="3200" dirty="0">
                <a:latin typeface="Times New Roman" pitchFamily="18" charset="0"/>
                <a:cs typeface="Times New Roman" pitchFamily="18" charset="0"/>
              </a:rPr>
              <a:t>causes of poverty, a task that allows us to draw on </a:t>
            </a:r>
            <a:r>
              <a:rPr lang="en-US" sz="3200" dirty="0" smtClean="0">
                <a:latin typeface="Times New Roman" pitchFamily="18" charset="0"/>
                <a:cs typeface="Times New Roman" pitchFamily="18" charset="0"/>
              </a:rPr>
              <a:t>our own </a:t>
            </a:r>
            <a:r>
              <a:rPr lang="en-US" sz="3200" dirty="0">
                <a:latin typeface="Times New Roman" pitchFamily="18" charset="0"/>
                <a:cs typeface="Times New Roman" pitchFamily="18" charset="0"/>
              </a:rPr>
              <a:t>past experiences and knowledge of the world. </a:t>
            </a:r>
            <a:endParaRPr lang="en-US" sz="3200" dirty="0" smtClean="0">
              <a:latin typeface="Times New Roman" pitchFamily="18" charset="0"/>
              <a:cs typeface="Times New Roman" pitchFamily="18" charset="0"/>
            </a:endParaRPr>
          </a:p>
          <a:p>
            <a:pPr algn="just"/>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In</a:t>
            </a: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contrast </a:t>
            </a:r>
            <a:r>
              <a:rPr lang="en-US" sz="3200" dirty="0">
                <a:latin typeface="Times New Roman" pitchFamily="18" charset="0"/>
                <a:cs typeface="Times New Roman" pitchFamily="18" charset="0"/>
              </a:rPr>
              <a:t>to </a:t>
            </a:r>
            <a:r>
              <a:rPr lang="en-US" sz="3200" dirty="0" smtClean="0">
                <a:latin typeface="Times New Roman" pitchFamily="18" charset="0"/>
                <a:cs typeface="Times New Roman" pitchFamily="18" charset="0"/>
              </a:rPr>
              <a:t>fluid </a:t>
            </a:r>
            <a:r>
              <a:rPr lang="en-US" sz="3200" dirty="0">
                <a:latin typeface="Times New Roman" pitchFamily="18" charset="0"/>
                <a:cs typeface="Times New Roman" pitchFamily="18" charset="0"/>
              </a:rPr>
              <a:t>intelligence, which </a:t>
            </a:r>
            <a:r>
              <a:rPr lang="en-US" sz="3200" dirty="0" smtClean="0">
                <a:latin typeface="Times New Roman" pitchFamily="18" charset="0"/>
                <a:cs typeface="Times New Roman" pitchFamily="18" charset="0"/>
              </a:rPr>
              <a:t>reflects </a:t>
            </a:r>
            <a:r>
              <a:rPr lang="en-US" sz="3200" dirty="0">
                <a:latin typeface="Times New Roman" pitchFamily="18" charset="0"/>
                <a:cs typeface="Times New Roman" pitchFamily="18" charset="0"/>
              </a:rPr>
              <a:t>a more </a:t>
            </a:r>
            <a:r>
              <a:rPr lang="en-US" sz="3200" dirty="0" smtClean="0">
                <a:latin typeface="Times New Roman" pitchFamily="18" charset="0"/>
                <a:cs typeface="Times New Roman" pitchFamily="18" charset="0"/>
              </a:rPr>
              <a:t>general kind </a:t>
            </a:r>
            <a:r>
              <a:rPr lang="en-US" sz="3200" dirty="0">
                <a:latin typeface="Times New Roman" pitchFamily="18" charset="0"/>
                <a:cs typeface="Times New Roman" pitchFamily="18" charset="0"/>
              </a:rPr>
              <a:t>of intelligence, crystallized intelligence is more </a:t>
            </a:r>
            <a:r>
              <a:rPr lang="en-US" sz="3200" dirty="0" smtClean="0">
                <a:latin typeface="Times New Roman" pitchFamily="18" charset="0"/>
                <a:cs typeface="Times New Roman" pitchFamily="18" charset="0"/>
              </a:rPr>
              <a:t>a reflection </a:t>
            </a:r>
            <a:r>
              <a:rPr lang="en-US" sz="3200" dirty="0">
                <a:latin typeface="Times New Roman" pitchFamily="18" charset="0"/>
                <a:cs typeface="Times New Roman" pitchFamily="18" charset="0"/>
              </a:rPr>
              <a:t>of the culture in which a person is raised</a:t>
            </a:r>
            <a:r>
              <a:rPr lang="en-US" sz="3200" dirty="0" smtClean="0">
                <a:latin typeface="Times New Roman" pitchFamily="18" charset="0"/>
                <a:cs typeface="Times New Roman" pitchFamily="18" charset="0"/>
              </a:rPr>
              <a:t>.</a:t>
            </a:r>
          </a:p>
          <a:p>
            <a:pPr algn="just"/>
            <a:endParaRPr lang="en-US" sz="32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830763"/>
          </a:xfrm>
        </p:spPr>
        <p:txBody>
          <a:bodyPr>
            <a:normAutofit/>
          </a:bodyPr>
          <a:lstStyle/>
          <a:p>
            <a:pPr algn="just"/>
            <a:r>
              <a:rPr lang="en-US" sz="3200" dirty="0" smtClean="0">
                <a:latin typeface="Times New Roman" pitchFamily="18" charset="0"/>
                <a:cs typeface="Times New Roman" pitchFamily="18" charset="0"/>
              </a:rPr>
              <a:t>The differences between fluid intelligence and crystallized intelligence become especially evident in late adulthood, when people show declines in fluid, but not crystallized, intelligence.</a:t>
            </a:r>
          </a:p>
          <a:p>
            <a:endParaRPr lang="en-US" sz="32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Verve</Template>
  <TotalTime>4713</TotalTime>
  <Words>953</Words>
  <Application>Microsoft Office PowerPoint</Application>
  <PresentationFormat>On-screen Show (4:3)</PresentationFormat>
  <Paragraphs>139</Paragraphs>
  <Slides>27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Calibri</vt:lpstr>
      <vt:lpstr>Century Gothic</vt:lpstr>
      <vt:lpstr>Times</vt:lpstr>
      <vt:lpstr>Times New Roman</vt:lpstr>
      <vt:lpstr>Verdana</vt:lpstr>
      <vt:lpstr>Wingdings</vt:lpstr>
      <vt:lpstr>Wingdings 2</vt:lpstr>
      <vt:lpstr>Verve</vt:lpstr>
      <vt:lpstr>Intelligence and States of Mind    Intelligence And State Of Mind </vt:lpstr>
      <vt:lpstr>Intelligence</vt:lpstr>
      <vt:lpstr>Simon and Binnet Defination(1905)</vt:lpstr>
      <vt:lpstr>Wechsler (1939)</vt:lpstr>
      <vt:lpstr>Kinds Of Intelligence</vt:lpstr>
      <vt:lpstr>Fluid Intelligence </vt:lpstr>
      <vt:lpstr>Crystallized Intelligence</vt:lpstr>
      <vt:lpstr>PowerPoint Presentation</vt:lpstr>
      <vt:lpstr>PowerPoint Presentation</vt:lpstr>
      <vt:lpstr>Cattell’s View of Intelligence - Intelligence as a Few Basic Abilities</vt:lpstr>
      <vt:lpstr>Extremes Of Intelligence </vt:lpstr>
      <vt:lpstr>Mental Retardation/Intellectual Disability </vt:lpstr>
      <vt:lpstr>PowerPoint Presentation</vt:lpstr>
      <vt:lpstr>Levels of Retardation</vt:lpstr>
      <vt:lpstr>PowerPoint Presentation</vt:lpstr>
      <vt:lpstr>Giftedness </vt:lpstr>
      <vt:lpstr>Problems related to Intelligence tests</vt:lpstr>
      <vt:lpstr>PowerPoint Presentation</vt:lpstr>
      <vt:lpstr>PowerPoint Presentation</vt:lpstr>
      <vt:lpstr>Emotional Intelligence</vt:lpstr>
      <vt:lpstr>PowerPoint Presentation</vt:lpstr>
      <vt:lpstr>PowerPoint Presentation</vt:lpstr>
      <vt:lpstr>Assessment of Intelligence</vt:lpstr>
      <vt:lpstr>Broader Theory of Intelligence</vt:lpstr>
      <vt:lpstr>What Do These Intelligences Examine?</vt:lpstr>
      <vt:lpstr>Gardener’s Theory of Multiple Intelligence</vt:lpstr>
      <vt:lpstr>What are these Intelligences?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Intelligence and States of Mind</dc:title>
  <dc:creator>nOMi</dc:creator>
  <cp:lastModifiedBy>Ali G</cp:lastModifiedBy>
  <cp:revision>115</cp:revision>
  <dcterms:created xsi:type="dcterms:W3CDTF">2014-02-23T08:59:15Z</dcterms:created>
  <dcterms:modified xsi:type="dcterms:W3CDTF">2020-04-30T07:31:58Z</dcterms:modified>
</cp:coreProperties>
</file>