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D84D28-DC77-48C0-8710-700DE0239A12}"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CD247-0A5B-420E-A9C4-0946CB30D7D7}" type="slidenum">
              <a:rPr lang="en-US" smtClean="0"/>
              <a:t>‹#›</a:t>
            </a:fld>
            <a:endParaRPr lang="en-US"/>
          </a:p>
        </p:txBody>
      </p:sp>
    </p:spTree>
    <p:extLst>
      <p:ext uri="{BB962C8B-B14F-4D97-AF65-F5344CB8AC3E}">
        <p14:creationId xmlns:p14="http://schemas.microsoft.com/office/powerpoint/2010/main" val="3989455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D84D28-DC77-48C0-8710-700DE0239A12}"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CD247-0A5B-420E-A9C4-0946CB30D7D7}" type="slidenum">
              <a:rPr lang="en-US" smtClean="0"/>
              <a:t>‹#›</a:t>
            </a:fld>
            <a:endParaRPr lang="en-US"/>
          </a:p>
        </p:txBody>
      </p:sp>
    </p:spTree>
    <p:extLst>
      <p:ext uri="{BB962C8B-B14F-4D97-AF65-F5344CB8AC3E}">
        <p14:creationId xmlns:p14="http://schemas.microsoft.com/office/powerpoint/2010/main" val="3476613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D84D28-DC77-48C0-8710-700DE0239A12}"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CD247-0A5B-420E-A9C4-0946CB30D7D7}" type="slidenum">
              <a:rPr lang="en-US" smtClean="0"/>
              <a:t>‹#›</a:t>
            </a:fld>
            <a:endParaRPr lang="en-US"/>
          </a:p>
        </p:txBody>
      </p:sp>
    </p:spTree>
    <p:extLst>
      <p:ext uri="{BB962C8B-B14F-4D97-AF65-F5344CB8AC3E}">
        <p14:creationId xmlns:p14="http://schemas.microsoft.com/office/powerpoint/2010/main" val="2173642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D84D28-DC77-48C0-8710-700DE0239A12}"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CD247-0A5B-420E-A9C4-0946CB30D7D7}" type="slidenum">
              <a:rPr lang="en-US" smtClean="0"/>
              <a:t>‹#›</a:t>
            </a:fld>
            <a:endParaRPr lang="en-US"/>
          </a:p>
        </p:txBody>
      </p:sp>
    </p:spTree>
    <p:extLst>
      <p:ext uri="{BB962C8B-B14F-4D97-AF65-F5344CB8AC3E}">
        <p14:creationId xmlns:p14="http://schemas.microsoft.com/office/powerpoint/2010/main" val="3785789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D84D28-DC77-48C0-8710-700DE0239A12}"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ACD247-0A5B-420E-A9C4-0946CB30D7D7}" type="slidenum">
              <a:rPr lang="en-US" smtClean="0"/>
              <a:t>‹#›</a:t>
            </a:fld>
            <a:endParaRPr lang="en-US"/>
          </a:p>
        </p:txBody>
      </p:sp>
    </p:spTree>
    <p:extLst>
      <p:ext uri="{BB962C8B-B14F-4D97-AF65-F5344CB8AC3E}">
        <p14:creationId xmlns:p14="http://schemas.microsoft.com/office/powerpoint/2010/main" val="388924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D84D28-DC77-48C0-8710-700DE0239A12}"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CD247-0A5B-420E-A9C4-0946CB30D7D7}" type="slidenum">
              <a:rPr lang="en-US" smtClean="0"/>
              <a:t>‹#›</a:t>
            </a:fld>
            <a:endParaRPr lang="en-US"/>
          </a:p>
        </p:txBody>
      </p:sp>
    </p:spTree>
    <p:extLst>
      <p:ext uri="{BB962C8B-B14F-4D97-AF65-F5344CB8AC3E}">
        <p14:creationId xmlns:p14="http://schemas.microsoft.com/office/powerpoint/2010/main" val="4158230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D84D28-DC77-48C0-8710-700DE0239A12}" type="datetimeFigureOut">
              <a:rPr lang="en-US" smtClean="0"/>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ACD247-0A5B-420E-A9C4-0946CB30D7D7}" type="slidenum">
              <a:rPr lang="en-US" smtClean="0"/>
              <a:t>‹#›</a:t>
            </a:fld>
            <a:endParaRPr lang="en-US"/>
          </a:p>
        </p:txBody>
      </p:sp>
    </p:spTree>
    <p:extLst>
      <p:ext uri="{BB962C8B-B14F-4D97-AF65-F5344CB8AC3E}">
        <p14:creationId xmlns:p14="http://schemas.microsoft.com/office/powerpoint/2010/main" val="3242793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D84D28-DC77-48C0-8710-700DE0239A12}" type="datetimeFigureOut">
              <a:rPr lang="en-US" smtClean="0"/>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ACD247-0A5B-420E-A9C4-0946CB30D7D7}" type="slidenum">
              <a:rPr lang="en-US" smtClean="0"/>
              <a:t>‹#›</a:t>
            </a:fld>
            <a:endParaRPr lang="en-US"/>
          </a:p>
        </p:txBody>
      </p:sp>
    </p:spTree>
    <p:extLst>
      <p:ext uri="{BB962C8B-B14F-4D97-AF65-F5344CB8AC3E}">
        <p14:creationId xmlns:p14="http://schemas.microsoft.com/office/powerpoint/2010/main" val="515199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D84D28-DC77-48C0-8710-700DE0239A12}" type="datetimeFigureOut">
              <a:rPr lang="en-US" smtClean="0"/>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ACD247-0A5B-420E-A9C4-0946CB30D7D7}" type="slidenum">
              <a:rPr lang="en-US" smtClean="0"/>
              <a:t>‹#›</a:t>
            </a:fld>
            <a:endParaRPr lang="en-US"/>
          </a:p>
        </p:txBody>
      </p:sp>
    </p:spTree>
    <p:extLst>
      <p:ext uri="{BB962C8B-B14F-4D97-AF65-F5344CB8AC3E}">
        <p14:creationId xmlns:p14="http://schemas.microsoft.com/office/powerpoint/2010/main" val="1966405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D84D28-DC77-48C0-8710-700DE0239A12}"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CD247-0A5B-420E-A9C4-0946CB30D7D7}" type="slidenum">
              <a:rPr lang="en-US" smtClean="0"/>
              <a:t>‹#›</a:t>
            </a:fld>
            <a:endParaRPr lang="en-US"/>
          </a:p>
        </p:txBody>
      </p:sp>
    </p:spTree>
    <p:extLst>
      <p:ext uri="{BB962C8B-B14F-4D97-AF65-F5344CB8AC3E}">
        <p14:creationId xmlns:p14="http://schemas.microsoft.com/office/powerpoint/2010/main" val="931862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D84D28-DC77-48C0-8710-700DE0239A12}"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ACD247-0A5B-420E-A9C4-0946CB30D7D7}" type="slidenum">
              <a:rPr lang="en-US" smtClean="0"/>
              <a:t>‹#›</a:t>
            </a:fld>
            <a:endParaRPr lang="en-US"/>
          </a:p>
        </p:txBody>
      </p:sp>
    </p:spTree>
    <p:extLst>
      <p:ext uri="{BB962C8B-B14F-4D97-AF65-F5344CB8AC3E}">
        <p14:creationId xmlns:p14="http://schemas.microsoft.com/office/powerpoint/2010/main" val="1685176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D84D28-DC77-48C0-8710-700DE0239A12}" type="datetimeFigureOut">
              <a:rPr lang="en-US" smtClean="0"/>
              <a:t>3/17/2020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ACD247-0A5B-420E-A9C4-0946CB30D7D7}" type="slidenum">
              <a:rPr lang="en-US" smtClean="0"/>
              <a:t>‹#›</a:t>
            </a:fld>
            <a:endParaRPr lang="en-US"/>
          </a:p>
        </p:txBody>
      </p:sp>
    </p:spTree>
    <p:extLst>
      <p:ext uri="{BB962C8B-B14F-4D97-AF65-F5344CB8AC3E}">
        <p14:creationId xmlns:p14="http://schemas.microsoft.com/office/powerpoint/2010/main" val="882075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www.statisticshowto.datasciencecentral.com/negative-binomial-experiment/"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447800"/>
            <a:ext cx="8458200" cy="2308324"/>
          </a:xfrm>
          <a:prstGeom prst="rect">
            <a:avLst/>
          </a:prstGeom>
          <a:noFill/>
        </p:spPr>
        <p:txBody>
          <a:bodyPr wrap="square" rtlCol="0">
            <a:spAutoFit/>
          </a:bodyPr>
          <a:lstStyle/>
          <a:p>
            <a:r>
              <a:rPr lang="en-US" sz="2400" dirty="0" smtClean="0">
                <a:latin typeface="Times New Roman" pitchFamily="18" charset="0"/>
                <a:cs typeface="Times New Roman" pitchFamily="18" charset="0"/>
              </a:rPr>
              <a:t>Subject:	Engineering Probability and Statistics</a:t>
            </a:r>
          </a:p>
          <a:p>
            <a:r>
              <a:rPr lang="en-US" sz="2400" dirty="0" smtClean="0">
                <a:latin typeface="Times New Roman" pitchFamily="18" charset="0"/>
                <a:cs typeface="Times New Roman" pitchFamily="18" charset="0"/>
              </a:rPr>
              <a:t>Class:		BS 4</a:t>
            </a:r>
            <a:r>
              <a:rPr lang="en-US" sz="2400" baseline="30000" dirty="0" smtClean="0">
                <a:latin typeface="Times New Roman" pitchFamily="18" charset="0"/>
                <a:cs typeface="Times New Roman" pitchFamily="18" charset="0"/>
              </a:rPr>
              <a:t>th</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Lecture:	1</a:t>
            </a:r>
            <a:r>
              <a:rPr lang="en-US" sz="2400" baseline="30000" dirty="0" smtClean="0">
                <a:latin typeface="Times New Roman" pitchFamily="18" charset="0"/>
                <a:cs typeface="Times New Roman" pitchFamily="18" charset="0"/>
              </a:rPr>
              <a:t>st</a:t>
            </a:r>
            <a:r>
              <a:rPr lang="en-US" sz="2400" dirty="0" smtClean="0">
                <a:latin typeface="Times New Roman" pitchFamily="18" charset="0"/>
                <a:cs typeface="Times New Roman" pitchFamily="18" charset="0"/>
              </a:rPr>
              <a:t> week</a:t>
            </a:r>
          </a:p>
          <a:p>
            <a:r>
              <a:rPr lang="en-US" sz="2400" dirty="0" smtClean="0">
                <a:latin typeface="Times New Roman" pitchFamily="18" charset="0"/>
                <a:cs typeface="Times New Roman" pitchFamily="18" charset="0"/>
              </a:rPr>
              <a:t>Topic:		Negative </a:t>
            </a:r>
            <a:r>
              <a:rPr lang="en-US" sz="2400" dirty="0" smtClean="0">
                <a:latin typeface="Times New Roman" pitchFamily="18" charset="0"/>
                <a:cs typeface="Times New Roman" pitchFamily="18" charset="0"/>
              </a:rPr>
              <a:t>Binomial Distribution</a:t>
            </a:r>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p>
        </p:txBody>
      </p:sp>
    </p:spTree>
    <p:extLst>
      <p:ext uri="{BB962C8B-B14F-4D97-AF65-F5344CB8AC3E}">
        <p14:creationId xmlns:p14="http://schemas.microsoft.com/office/powerpoint/2010/main" val="1774965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3291" y="1295400"/>
            <a:ext cx="8458200" cy="230832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Assignment</a:t>
            </a:r>
          </a:p>
          <a:p>
            <a:pPr algn="just"/>
            <a:r>
              <a:rPr lang="en-US" sz="2400" dirty="0" smtClean="0">
                <a:latin typeface="Times New Roman" pitchFamily="18" charset="0"/>
                <a:cs typeface="Times New Roman" pitchFamily="18" charset="0"/>
              </a:rPr>
              <a:t>Derive the mean, variance and MGF of the negative </a:t>
            </a:r>
            <a:r>
              <a:rPr lang="en-US" sz="2400" dirty="0" smtClean="0">
                <a:latin typeface="Times New Roman" pitchFamily="18" charset="0"/>
                <a:cs typeface="Times New Roman" pitchFamily="18" charset="0"/>
              </a:rPr>
              <a:t>binomial distribution.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Also solve at least 5 numerical questions for </a:t>
            </a:r>
            <a:r>
              <a:rPr lang="en-US" sz="2400" dirty="0" smtClean="0">
                <a:latin typeface="Times New Roman" pitchFamily="18" charset="0"/>
                <a:cs typeface="Times New Roman" pitchFamily="18" charset="0"/>
              </a:rPr>
              <a:t>the</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distributions</a:t>
            </a:r>
            <a:r>
              <a:rPr lang="en-US" sz="2400" dirty="0" smtClean="0">
                <a:latin typeface="Times New Roman" pitchFamily="18" charset="0"/>
                <a:cs typeface="Times New Roman" pitchFamily="18" charset="0"/>
              </a:rPr>
              <a:t>.</a:t>
            </a:r>
          </a:p>
          <a:p>
            <a:pPr algn="just"/>
            <a:r>
              <a:rPr lang="en-US" sz="2400" dirty="0" smtClean="0">
                <a:hlinkClick r:id="rId2"/>
              </a:rPr>
              <a:t>https://www.statisticshowto.datasciencecentral.com/negative-binomial-experiment/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899486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9491" y="1439063"/>
            <a:ext cx="8229600" cy="1631216"/>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Objectives</a:t>
            </a:r>
          </a:p>
          <a:p>
            <a:pPr algn="just"/>
            <a:r>
              <a:rPr lang="en-US" sz="2400" dirty="0" smtClean="0">
                <a:latin typeface="Times New Roman" pitchFamily="18" charset="0"/>
                <a:cs typeface="Times New Roman" pitchFamily="18" charset="0"/>
              </a:rPr>
              <a:t>	In </a:t>
            </a:r>
            <a:r>
              <a:rPr lang="en-US" sz="2400" dirty="0">
                <a:latin typeface="Times New Roman" pitchFamily="18" charset="0"/>
                <a:cs typeface="Times New Roman" pitchFamily="18" charset="0"/>
              </a:rPr>
              <a:t>this lesson, we cover the negative binomial distribution and the geometric distribution. As we will see, the geometric distribution is a special case of the negative binomial distribution.</a:t>
            </a:r>
          </a:p>
        </p:txBody>
      </p:sp>
    </p:spTree>
    <p:extLst>
      <p:ext uri="{BB962C8B-B14F-4D97-AF65-F5344CB8AC3E}">
        <p14:creationId xmlns:p14="http://schemas.microsoft.com/office/powerpoint/2010/main" val="3265589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382000" cy="3785652"/>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Negative Binomial Distribution</a:t>
            </a:r>
          </a:p>
          <a:p>
            <a:pPr algn="just"/>
            <a:r>
              <a:rPr lang="en-US" sz="2400" b="1" dirty="0" smtClean="0">
                <a:latin typeface="Times New Roman" pitchFamily="18" charset="0"/>
                <a:cs typeface="Times New Roman" pitchFamily="18" charset="0"/>
              </a:rPr>
              <a:t>Definition</a:t>
            </a:r>
          </a:p>
          <a:p>
            <a:pPr algn="just"/>
            <a:r>
              <a:rPr lang="en-US" sz="2400" dirty="0" smtClean="0">
                <a:latin typeface="Times New Roman" pitchFamily="18" charset="0"/>
                <a:cs typeface="Times New Roman" pitchFamily="18" charset="0"/>
              </a:rPr>
              <a:t>	As we know that in binomial experiments, the number of successes varies and the number of trials is fixed. But there are experiments in which the number of successes is fixed and the number of trials varies to produce the fixed number of successes. Such experiments are called negative binomial experiments. And the distribution of a negative binomial experiment is known as negative binomial distribution.</a:t>
            </a: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720481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382000" cy="3847207"/>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Assumptions</a:t>
            </a:r>
          </a:p>
          <a:p>
            <a:pPr algn="just"/>
            <a:r>
              <a:rPr lang="en-US" sz="2400" dirty="0" smtClean="0">
                <a:latin typeface="Times New Roman" pitchFamily="18" charset="0"/>
                <a:cs typeface="Times New Roman" pitchFamily="18" charset="0"/>
              </a:rPr>
              <a:t>	The negative binomial experiment possesses the following four assumption</a:t>
            </a:r>
          </a:p>
          <a:p>
            <a:pPr marL="400050" indent="-400050" algn="just">
              <a:buAutoNum type="romanLcParenR"/>
            </a:pPr>
            <a:r>
              <a:rPr lang="en-US" sz="2400" dirty="0" smtClean="0">
                <a:latin typeface="Times New Roman" pitchFamily="18" charset="0"/>
                <a:cs typeface="Times New Roman" pitchFamily="18" charset="0"/>
              </a:rPr>
              <a:t>The outcomes of each trail may be classified into one of two categories: success (S) and failure (F)</a:t>
            </a:r>
          </a:p>
          <a:p>
            <a:pPr marL="400050" indent="-400050" algn="just">
              <a:buAutoNum type="romanLcParenR"/>
            </a:pPr>
            <a:r>
              <a:rPr lang="en-US" sz="2400" dirty="0" smtClean="0">
                <a:latin typeface="Times New Roman" pitchFamily="18" charset="0"/>
                <a:cs typeface="Times New Roman" pitchFamily="18" charset="0"/>
              </a:rPr>
              <a:t>The probability of success, remain constant for all trials</a:t>
            </a:r>
          </a:p>
          <a:p>
            <a:pPr marL="400050" indent="-400050" algn="just">
              <a:buAutoNum type="romanLcParenR"/>
            </a:pPr>
            <a:r>
              <a:rPr lang="en-US" sz="2400" dirty="0" smtClean="0">
                <a:latin typeface="Times New Roman" pitchFamily="18" charset="0"/>
                <a:cs typeface="Times New Roman" pitchFamily="18" charset="0"/>
              </a:rPr>
              <a:t>The successive trials are all independent</a:t>
            </a:r>
          </a:p>
          <a:p>
            <a:pPr marL="400050" indent="-400050" algn="just">
              <a:buAutoNum type="romanLcParenR"/>
            </a:pPr>
            <a:r>
              <a:rPr lang="en-US" sz="2400" dirty="0" smtClean="0">
                <a:latin typeface="Times New Roman" pitchFamily="18" charset="0"/>
                <a:cs typeface="Times New Roman" pitchFamily="18" charset="0"/>
              </a:rPr>
              <a:t>The experiment is repeated a variable number of times to obtain a fixed number of success i.e. K</a:t>
            </a:r>
          </a:p>
          <a:p>
            <a:pPr algn="just"/>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19567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533400"/>
                <a:ext cx="8534400" cy="4032129"/>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Probability Mass Function</a:t>
                </a:r>
              </a:p>
              <a:p>
                <a:pPr algn="just"/>
                <a:r>
                  <a:rPr lang="en-US" sz="2400" dirty="0" smtClean="0">
                    <a:latin typeface="Times New Roman" pitchFamily="18" charset="0"/>
                    <a:cs typeface="Times New Roman" pitchFamily="18" charset="0"/>
                  </a:rPr>
                  <a:t>	When X denotes the number of trials to produce k successes in a negative binomial experiment, it is called a negative binomial variable and p.d is called negative binomial distribution. When the negative binomial r.v. X assumes x, on which kth success occurs, the negative binomial distribution is given by</a:t>
                </a:r>
              </a:p>
              <a:p>
                <a:pPr algn="just"/>
                <a14:m>
                  <m:oMathPara xmlns:m="http://schemas.openxmlformats.org/officeDocument/2006/math">
                    <m:oMathParaPr>
                      <m:jc m:val="centerGroup"/>
                    </m:oMathParaPr>
                    <m:oMath xmlns:m="http://schemas.openxmlformats.org/officeDocument/2006/math">
                      <m:r>
                        <a:rPr lang="en-US" sz="2400" b="0" i="1" smtClean="0">
                          <a:latin typeface="Cambria Math"/>
                        </a:rPr>
                        <m:t>𝑃</m:t>
                      </m:r>
                      <m:d>
                        <m:dPr>
                          <m:ctrlPr>
                            <a:rPr lang="en-US" sz="2400" b="0" i="1" smtClean="0">
                              <a:latin typeface="Cambria Math"/>
                            </a:rPr>
                          </m:ctrlPr>
                        </m:dPr>
                        <m:e>
                          <m:r>
                            <a:rPr lang="en-US" sz="2400" b="0" i="1" smtClean="0">
                              <a:latin typeface="Cambria Math"/>
                            </a:rPr>
                            <m:t>𝑋</m:t>
                          </m:r>
                          <m:r>
                            <a:rPr lang="en-US" sz="2400" b="0" i="1" smtClean="0">
                              <a:latin typeface="Cambria Math"/>
                            </a:rPr>
                            <m:t>=</m:t>
                          </m:r>
                          <m:r>
                            <a:rPr lang="en-US" sz="2400" b="0" i="1" smtClean="0">
                              <a:latin typeface="Cambria Math"/>
                            </a:rPr>
                            <m:t>𝑥</m:t>
                          </m:r>
                        </m:e>
                      </m:d>
                      <m:r>
                        <a:rPr lang="en-US" sz="2400" b="0" i="1" smtClean="0">
                          <a:latin typeface="Cambria Math"/>
                        </a:rPr>
                        <m:t>=</m:t>
                      </m:r>
                      <m:d>
                        <m:dPr>
                          <m:ctrlPr>
                            <a:rPr lang="en-US" sz="2400" b="0" i="1" smtClean="0">
                              <a:latin typeface="Cambria Math"/>
                            </a:rPr>
                          </m:ctrlPr>
                        </m:dPr>
                        <m:e>
                          <m:m>
                            <m:mPr>
                              <m:mcs>
                                <m:mc>
                                  <m:mcPr>
                                    <m:count m:val="1"/>
                                    <m:mcJc m:val="center"/>
                                  </m:mcPr>
                                </m:mc>
                              </m:mcs>
                              <m:ctrlPr>
                                <a:rPr lang="en-US" sz="2400" b="0" i="1" smtClean="0">
                                  <a:latin typeface="Cambria Math"/>
                                </a:rPr>
                              </m:ctrlPr>
                            </m:mPr>
                            <m:mr>
                              <m:e>
                                <m:r>
                                  <m:rPr>
                                    <m:brk m:alnAt="7"/>
                                  </m:rPr>
                                  <a:rPr lang="en-US" sz="2400" b="0" i="1" smtClean="0">
                                    <a:latin typeface="Cambria Math"/>
                                  </a:rPr>
                                  <m:t>𝑥</m:t>
                                </m:r>
                                <m:r>
                                  <a:rPr lang="en-US" sz="2400" b="0" i="1" smtClean="0">
                                    <a:latin typeface="Cambria Math"/>
                                  </a:rPr>
                                  <m:t>−1</m:t>
                                </m:r>
                              </m:e>
                            </m:mr>
                            <m:mr>
                              <m:e>
                                <m:r>
                                  <a:rPr lang="en-US" sz="2400" b="0" i="1" smtClean="0">
                                    <a:latin typeface="Cambria Math"/>
                                  </a:rPr>
                                  <m:t>𝑘</m:t>
                                </m:r>
                                <m:r>
                                  <a:rPr lang="en-US" sz="2400" b="0" i="1" smtClean="0">
                                    <a:latin typeface="Cambria Math"/>
                                  </a:rPr>
                                  <m:t>−1</m:t>
                                </m:r>
                              </m:e>
                            </m:mr>
                          </m:m>
                        </m:e>
                      </m:d>
                      <m:sSup>
                        <m:sSupPr>
                          <m:ctrlPr>
                            <a:rPr lang="en-US" sz="2400" b="0" i="1" smtClean="0">
                              <a:latin typeface="Cambria Math"/>
                            </a:rPr>
                          </m:ctrlPr>
                        </m:sSupPr>
                        <m:e>
                          <m:r>
                            <a:rPr lang="en-US" sz="2400" b="0" i="1" smtClean="0">
                              <a:latin typeface="Cambria Math"/>
                            </a:rPr>
                            <m:t>𝑝</m:t>
                          </m:r>
                        </m:e>
                        <m:sup>
                          <m:r>
                            <a:rPr lang="en-US" sz="2400" b="0" i="1" smtClean="0">
                              <a:latin typeface="Cambria Math"/>
                            </a:rPr>
                            <m:t>𝑘</m:t>
                          </m:r>
                        </m:sup>
                      </m:sSup>
                      <m:sSup>
                        <m:sSupPr>
                          <m:ctrlPr>
                            <a:rPr lang="en-US" sz="2400" b="0" i="1" smtClean="0">
                              <a:latin typeface="Cambria Math"/>
                            </a:rPr>
                          </m:ctrlPr>
                        </m:sSupPr>
                        <m:e>
                          <m:r>
                            <a:rPr lang="en-US" sz="2400" b="0" i="1" smtClean="0">
                              <a:latin typeface="Cambria Math"/>
                            </a:rPr>
                            <m:t>𝑞</m:t>
                          </m:r>
                        </m:e>
                        <m:sup>
                          <m:r>
                            <a:rPr lang="en-US" sz="2400" b="0" i="1" smtClean="0">
                              <a:latin typeface="Cambria Math"/>
                            </a:rPr>
                            <m:t>𝑥</m:t>
                          </m:r>
                          <m:r>
                            <a:rPr lang="en-US" sz="2400" b="0" i="1" smtClean="0">
                              <a:latin typeface="Cambria Math"/>
                            </a:rPr>
                            <m:t>−</m:t>
                          </m:r>
                          <m:r>
                            <a:rPr lang="en-US" sz="2400" b="0" i="1" smtClean="0">
                              <a:latin typeface="Cambria Math"/>
                            </a:rPr>
                            <m:t>𝑘</m:t>
                          </m:r>
                        </m:sup>
                      </m:sSup>
                    </m:oMath>
                  </m:oMathPara>
                </a14:m>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Where </a:t>
                </a:r>
                <a14:m>
                  <m:oMath xmlns:m="http://schemas.openxmlformats.org/officeDocument/2006/math">
                    <m:r>
                      <a:rPr lang="en-US" sz="2400" b="0" i="1" smtClean="0">
                        <a:latin typeface="Cambria Math"/>
                      </a:rPr>
                      <m:t>𝑥</m:t>
                    </m:r>
                    <m:r>
                      <a:rPr lang="en-US" sz="2400" b="0" i="1" smtClean="0">
                        <a:latin typeface="Cambria Math"/>
                      </a:rPr>
                      <m:t>=</m:t>
                    </m:r>
                    <m:r>
                      <a:rPr lang="en-US" sz="2400" b="0" i="1" smtClean="0">
                        <a:latin typeface="Cambria Math"/>
                      </a:rPr>
                      <m:t>𝑘</m:t>
                    </m:r>
                    <m:r>
                      <a:rPr lang="en-US" sz="2400" b="0" i="1" smtClean="0">
                        <a:latin typeface="Cambria Math"/>
                      </a:rPr>
                      <m:t>, </m:t>
                    </m:r>
                    <m:r>
                      <a:rPr lang="en-US" sz="2400" b="0" i="1" smtClean="0">
                        <a:latin typeface="Cambria Math"/>
                      </a:rPr>
                      <m:t>𝑘</m:t>
                    </m:r>
                    <m:r>
                      <a:rPr lang="en-US" sz="2400" b="0" i="1" smtClean="0">
                        <a:latin typeface="Cambria Math"/>
                      </a:rPr>
                      <m:t>+1, </m:t>
                    </m:r>
                    <m:r>
                      <a:rPr lang="en-US" sz="2400" b="0" i="1" smtClean="0">
                        <a:latin typeface="Cambria Math"/>
                      </a:rPr>
                      <m:t>𝑘</m:t>
                    </m:r>
                    <m:r>
                      <a:rPr lang="en-US" sz="2400" b="0" i="1" smtClean="0">
                        <a:latin typeface="Cambria Math"/>
                      </a:rPr>
                      <m:t>+2,……</m:t>
                    </m:r>
                  </m:oMath>
                </a14:m>
                <a:endParaRPr lang="en-US" sz="2400" b="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negative binomial distribution has two parameters k and p&gt;0, and is generally denoted by </a:t>
                </a:r>
                <a14:m>
                  <m:oMath xmlns:m="http://schemas.openxmlformats.org/officeDocument/2006/math">
                    <m:r>
                      <a:rPr lang="en-US" sz="2400" b="0" i="1" smtClean="0">
                        <a:latin typeface="Cambria Math"/>
                      </a:rPr>
                      <m:t>𝑛𝑏</m:t>
                    </m:r>
                    <m:r>
                      <a:rPr lang="en-US" sz="2400" b="0" i="1" smtClean="0">
                        <a:latin typeface="Cambria Math"/>
                      </a:rPr>
                      <m:t>(</m:t>
                    </m:r>
                    <m:r>
                      <a:rPr lang="en-US" sz="2400" b="0" i="1" smtClean="0">
                        <a:latin typeface="Cambria Math"/>
                      </a:rPr>
                      <m:t>𝑥</m:t>
                    </m:r>
                    <m:r>
                      <a:rPr lang="en-US" sz="2400" b="0" i="1" smtClean="0">
                        <a:latin typeface="Cambria Math"/>
                      </a:rPr>
                      <m:t>;</m:t>
                    </m:r>
                    <m:r>
                      <a:rPr lang="en-US" sz="2400" b="0" i="1" smtClean="0">
                        <a:latin typeface="Cambria Math"/>
                      </a:rPr>
                      <m:t>𝑘</m:t>
                    </m:r>
                    <m:r>
                      <a:rPr lang="en-US" sz="2400" b="0" i="1" smtClean="0">
                        <a:latin typeface="Cambria Math"/>
                      </a:rPr>
                      <m:t>,</m:t>
                    </m:r>
                    <m:r>
                      <a:rPr lang="en-US" sz="2400" b="0" i="1" smtClean="0">
                        <a:latin typeface="Cambria Math"/>
                      </a:rPr>
                      <m:t>𝑝</m:t>
                    </m:r>
                    <m:r>
                      <a:rPr lang="en-US" sz="2400" b="0" i="1" smtClean="0">
                        <a:latin typeface="Cambria Math"/>
                      </a:rPr>
                      <m:t>)</m:t>
                    </m:r>
                  </m:oMath>
                </a14:m>
                <a:endParaRPr lang="en-US" sz="24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533400"/>
                <a:ext cx="8534400" cy="4032129"/>
              </a:xfrm>
              <a:prstGeom prst="rect">
                <a:avLst/>
              </a:prstGeom>
              <a:blipFill rotWithShape="1">
                <a:blip r:embed="rId2"/>
                <a:stretch>
                  <a:fillRect l="-1071" t="-1210" r="-1071" b="-2421"/>
                </a:stretch>
              </a:blipFill>
            </p:spPr>
            <p:txBody>
              <a:bodyPr/>
              <a:lstStyle/>
              <a:p>
                <a:r>
                  <a:rPr lang="en-US">
                    <a:noFill/>
                  </a:rPr>
                  <a:t> </a:t>
                </a:r>
              </a:p>
            </p:txBody>
          </p:sp>
        </mc:Fallback>
      </mc:AlternateContent>
    </p:spTree>
    <p:extLst>
      <p:ext uri="{BB962C8B-B14F-4D97-AF65-F5344CB8AC3E}">
        <p14:creationId xmlns:p14="http://schemas.microsoft.com/office/powerpoint/2010/main" val="3732432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381000"/>
                <a:ext cx="8610600" cy="5781647"/>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Derivation of the negative binomial distribution</a:t>
                </a:r>
              </a:p>
              <a:p>
                <a:pPr algn="just"/>
                <a:r>
                  <a:rPr lang="en-US" sz="2000" dirty="0" smtClean="0">
                    <a:latin typeface="Times New Roman" pitchFamily="18" charset="0"/>
                    <a:cs typeface="Times New Roman" pitchFamily="18" charset="0"/>
                  </a:rPr>
                  <a:t>the following derivation is based on the Bernoulli trials. To find an expression for the probability that x trials are made to achieve k successes with the condition that last trial must be success, we proceed as follows:</a:t>
                </a:r>
              </a:p>
              <a:p>
                <a:pPr algn="just"/>
                <a:r>
                  <a:rPr lang="en-US" sz="2000" dirty="0" smtClean="0">
                    <a:latin typeface="Times New Roman" pitchFamily="18" charset="0"/>
                    <a:cs typeface="Times New Roman" pitchFamily="18" charset="0"/>
                  </a:rPr>
                  <a:t>A sequence containing k successes in exactly x independent trials with condition that it ends in a success, can be obtained as</a:t>
                </a:r>
              </a:p>
              <a:p>
                <a:pPr algn="just"/>
                <a14:m>
                  <m:oMathPara xmlns:m="http://schemas.openxmlformats.org/officeDocument/2006/math">
                    <m:oMathParaPr>
                      <m:jc m:val="centerGroup"/>
                    </m:oMathParaPr>
                    <m:oMath xmlns:m="http://schemas.openxmlformats.org/officeDocument/2006/math">
                      <m:limLow>
                        <m:limLowPr>
                          <m:ctrlPr>
                            <a:rPr lang="en-US" sz="2000" i="1" smtClean="0">
                              <a:latin typeface="Cambria Math"/>
                            </a:rPr>
                          </m:ctrlPr>
                        </m:limLowPr>
                        <m:e>
                          <m:groupChr>
                            <m:groupChrPr>
                              <m:chr m:val="⏟"/>
                              <m:ctrlPr>
                                <a:rPr lang="en-US" sz="2000" i="1" smtClean="0">
                                  <a:latin typeface="Cambria Math"/>
                                </a:rPr>
                              </m:ctrlPr>
                            </m:groupChrPr>
                            <m:e>
                              <m:r>
                                <a:rPr lang="en-US" sz="2000" b="0" i="1" smtClean="0">
                                  <a:latin typeface="Cambria Math"/>
                                </a:rPr>
                                <m:t>𝑆𝑆𝑆</m:t>
                              </m:r>
                              <m:r>
                                <a:rPr lang="en-US" sz="2000" b="0" i="1" smtClean="0">
                                  <a:latin typeface="Cambria Math"/>
                                </a:rPr>
                                <m:t>…</m:t>
                              </m:r>
                              <m:r>
                                <a:rPr lang="en-US" sz="2000" b="0" i="1" smtClean="0">
                                  <a:latin typeface="Cambria Math"/>
                                </a:rPr>
                                <m:t>𝑆</m:t>
                              </m:r>
                            </m:e>
                          </m:groupChr>
                        </m:e>
                        <m:lim>
                          <m:r>
                            <a:rPr lang="en-US" sz="2000" b="0" i="1" smtClean="0">
                              <a:latin typeface="Cambria Math"/>
                            </a:rPr>
                            <m:t>𝑘</m:t>
                          </m:r>
                          <m:r>
                            <a:rPr lang="en-US" sz="2000" b="0" i="1" smtClean="0">
                              <a:latin typeface="Cambria Math"/>
                            </a:rPr>
                            <m:t>−1 </m:t>
                          </m:r>
                          <m:r>
                            <a:rPr lang="en-US" sz="2000" b="0" i="1" smtClean="0">
                              <a:latin typeface="Cambria Math"/>
                            </a:rPr>
                            <m:t>𝑡𝑖𝑚𝑒𝑠</m:t>
                          </m:r>
                        </m:lim>
                      </m:limLow>
                      <m:limLow>
                        <m:limLowPr>
                          <m:ctrlPr>
                            <a:rPr lang="en-US" sz="2000" i="1" smtClean="0">
                              <a:latin typeface="Cambria Math"/>
                            </a:rPr>
                          </m:ctrlPr>
                        </m:limLowPr>
                        <m:e>
                          <m:groupChr>
                            <m:groupChrPr>
                              <m:chr m:val="⏟"/>
                              <m:ctrlPr>
                                <a:rPr lang="en-US" sz="2000" i="1" smtClean="0">
                                  <a:latin typeface="Cambria Math"/>
                                </a:rPr>
                              </m:ctrlPr>
                            </m:groupChrPr>
                            <m:e>
                              <m:r>
                                <a:rPr lang="en-US" sz="2000" b="0" i="1" smtClean="0">
                                  <a:latin typeface="Cambria Math"/>
                                </a:rPr>
                                <m:t>𝐹𝐹</m:t>
                              </m:r>
                              <m:r>
                                <a:rPr lang="en-US" sz="2000" b="0" i="1" smtClean="0">
                                  <a:latin typeface="Cambria Math"/>
                                </a:rPr>
                                <m:t>…</m:t>
                              </m:r>
                              <m:r>
                                <a:rPr lang="en-US" sz="2000" b="0" i="1" smtClean="0">
                                  <a:latin typeface="Cambria Math"/>
                                </a:rPr>
                                <m:t>𝐹𝑆</m:t>
                              </m:r>
                            </m:e>
                          </m:groupChr>
                        </m:e>
                        <m:lim>
                          <m:r>
                            <a:rPr lang="en-US" sz="2000" b="0" i="1" smtClean="0">
                              <a:latin typeface="Cambria Math"/>
                            </a:rPr>
                            <m:t>𝑥</m:t>
                          </m:r>
                          <m:r>
                            <a:rPr lang="en-US" sz="2000" b="0" i="1" smtClean="0">
                              <a:latin typeface="Cambria Math"/>
                            </a:rPr>
                            <m:t>−</m:t>
                          </m:r>
                          <m:r>
                            <a:rPr lang="en-US" sz="2000" b="0" i="1" smtClean="0">
                              <a:latin typeface="Cambria Math"/>
                            </a:rPr>
                            <m:t>𝑘</m:t>
                          </m:r>
                          <m:r>
                            <a:rPr lang="en-US" sz="2000" b="0" i="1" smtClean="0">
                              <a:latin typeface="Cambria Math"/>
                            </a:rPr>
                            <m:t> </m:t>
                          </m:r>
                          <m:r>
                            <a:rPr lang="en-US" sz="2000" b="0" i="1" smtClean="0">
                              <a:latin typeface="Cambria Math"/>
                            </a:rPr>
                            <m:t>𝑡𝑖𝑚𝑒𝑠</m:t>
                          </m:r>
                        </m:lim>
                      </m:limLow>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Thus the probability of a success on the xth trial preceded by (k-1) successes and (x-k) failure, is</a:t>
                </a:r>
              </a:p>
              <a:p>
                <a:pPr algn="just"/>
                <a14:m>
                  <m:oMathPara xmlns:m="http://schemas.openxmlformats.org/officeDocument/2006/math">
                    <m:oMathParaPr>
                      <m:jc m:val="centerGroup"/>
                    </m:oMathParaPr>
                    <m:oMath xmlns:m="http://schemas.openxmlformats.org/officeDocument/2006/math">
                      <m:sSup>
                        <m:sSupPr>
                          <m:ctrlPr>
                            <a:rPr lang="en-US" sz="2000" i="1" smtClean="0">
                              <a:latin typeface="Cambria Math"/>
                              <a:cs typeface="Times New Roman" pitchFamily="18" charset="0"/>
                            </a:rPr>
                          </m:ctrlPr>
                        </m:sSupPr>
                        <m:e>
                          <m:r>
                            <a:rPr lang="en-US" sz="2000" b="0" i="1" smtClean="0">
                              <a:latin typeface="Cambria Math"/>
                              <a:cs typeface="Times New Roman" pitchFamily="18" charset="0"/>
                            </a:rPr>
                            <m:t>𝑝</m:t>
                          </m:r>
                        </m:e>
                        <m:sup>
                          <m:r>
                            <a:rPr lang="en-US" sz="2000" b="0" i="1" smtClean="0">
                              <a:latin typeface="Cambria Math"/>
                              <a:cs typeface="Times New Roman" pitchFamily="18" charset="0"/>
                            </a:rPr>
                            <m:t>𝑘</m:t>
                          </m:r>
                          <m:r>
                            <a:rPr lang="en-US" sz="2000" b="0" i="1" smtClean="0">
                              <a:latin typeface="Cambria Math"/>
                              <a:cs typeface="Times New Roman" pitchFamily="18" charset="0"/>
                            </a:rPr>
                            <m:t>−1</m:t>
                          </m:r>
                        </m:sup>
                      </m:sSup>
                      <m:sSup>
                        <m:sSupPr>
                          <m:ctrlPr>
                            <a:rPr lang="en-US" sz="2000" i="1" smtClean="0">
                              <a:latin typeface="Cambria Math"/>
                              <a:cs typeface="Times New Roman" pitchFamily="18" charset="0"/>
                            </a:rPr>
                          </m:ctrlPr>
                        </m:sSupPr>
                        <m:e>
                          <m:r>
                            <a:rPr lang="en-US" sz="2000" b="0" i="1" smtClean="0">
                              <a:latin typeface="Cambria Math"/>
                              <a:cs typeface="Times New Roman" pitchFamily="18" charset="0"/>
                            </a:rPr>
                            <m:t>𝑞</m:t>
                          </m:r>
                        </m:e>
                        <m:sup>
                          <m:r>
                            <a:rPr lang="en-US" sz="2000" b="0" i="1" smtClean="0">
                              <a:latin typeface="Cambria Math"/>
                              <a:cs typeface="Times New Roman" pitchFamily="18" charset="0"/>
                            </a:rPr>
                            <m:t>𝑥</m:t>
                          </m:r>
                          <m:r>
                            <a:rPr lang="en-US" sz="2000" b="0" i="1" smtClean="0">
                              <a:latin typeface="Cambria Math"/>
                              <a:cs typeface="Times New Roman" pitchFamily="18" charset="0"/>
                            </a:rPr>
                            <m:t>−1</m:t>
                          </m:r>
                        </m:sup>
                      </m:sSup>
                      <m:r>
                        <a:rPr lang="en-US" sz="2000" b="0" i="1" smtClean="0">
                          <a:latin typeface="Cambria Math"/>
                          <a:cs typeface="Times New Roman" pitchFamily="18" charset="0"/>
                        </a:rPr>
                        <m:t>𝑝</m:t>
                      </m:r>
                      <m:r>
                        <a:rPr lang="en-US" sz="2000" b="0" i="1" smtClean="0">
                          <a:latin typeface="Cambria Math"/>
                          <a:cs typeface="Times New Roman" pitchFamily="18" charset="0"/>
                        </a:rPr>
                        <m:t>=</m:t>
                      </m:r>
                      <m:sSup>
                        <m:sSupPr>
                          <m:ctrlPr>
                            <a:rPr lang="en-US" sz="2000" b="0" i="1" smtClean="0">
                              <a:latin typeface="Cambria Math"/>
                              <a:cs typeface="Times New Roman" pitchFamily="18" charset="0"/>
                            </a:rPr>
                          </m:ctrlPr>
                        </m:sSupPr>
                        <m:e>
                          <m:r>
                            <a:rPr lang="en-US" sz="2000" b="0" i="1" smtClean="0">
                              <a:latin typeface="Cambria Math"/>
                              <a:cs typeface="Times New Roman" pitchFamily="18" charset="0"/>
                            </a:rPr>
                            <m:t>𝑝</m:t>
                          </m:r>
                        </m:e>
                        <m:sup>
                          <m:r>
                            <a:rPr lang="en-US" sz="2000" b="0" i="1" smtClean="0">
                              <a:latin typeface="Cambria Math"/>
                              <a:cs typeface="Times New Roman" pitchFamily="18" charset="0"/>
                            </a:rPr>
                            <m:t>𝑘</m:t>
                          </m:r>
                        </m:sup>
                      </m:sSup>
                      <m:sSup>
                        <m:sSupPr>
                          <m:ctrlPr>
                            <a:rPr lang="en-US" sz="2000" b="0" i="1" smtClean="0">
                              <a:latin typeface="Cambria Math"/>
                              <a:cs typeface="Times New Roman" pitchFamily="18" charset="0"/>
                            </a:rPr>
                          </m:ctrlPr>
                        </m:sSupPr>
                        <m:e>
                          <m:r>
                            <a:rPr lang="en-US" sz="2000" b="0" i="1" smtClean="0">
                              <a:latin typeface="Cambria Math"/>
                              <a:cs typeface="Times New Roman" pitchFamily="18" charset="0"/>
                            </a:rPr>
                            <m:t>𝑞</m:t>
                          </m:r>
                        </m:e>
                        <m:sup>
                          <m:r>
                            <a:rPr lang="en-US" sz="2000" b="0" i="1" smtClean="0">
                              <a:latin typeface="Cambria Math"/>
                              <a:cs typeface="Times New Roman" pitchFamily="18" charset="0"/>
                            </a:rPr>
                            <m:t>𝑥</m:t>
                          </m:r>
                          <m:r>
                            <a:rPr lang="en-US" sz="2000" b="0" i="1" smtClean="0">
                              <a:latin typeface="Cambria Math"/>
                              <a:cs typeface="Times New Roman" pitchFamily="18" charset="0"/>
                            </a:rPr>
                            <m:t>−</m:t>
                          </m:r>
                          <m:r>
                            <a:rPr lang="en-US" sz="2000" b="0" i="1" smtClean="0">
                              <a:latin typeface="Cambria Math"/>
                              <a:cs typeface="Times New Roman" pitchFamily="18" charset="0"/>
                            </a:rPr>
                            <m:t>𝑘</m:t>
                          </m:r>
                        </m:sup>
                      </m:sSup>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Since the last trial must be a success, therefore the total of mutually exclusive ways in which (k-1) successes and (x-k) failure preceding the last success can occur in any order, is given by</a:t>
                </a:r>
              </a:p>
              <a:p>
                <a:pPr algn="just"/>
                <a14:m>
                  <m:oMathPara xmlns:m="http://schemas.openxmlformats.org/officeDocument/2006/math">
                    <m:oMathParaPr>
                      <m:jc m:val="centerGroup"/>
                    </m:oMathParaPr>
                    <m:oMath xmlns:m="http://schemas.openxmlformats.org/officeDocument/2006/math">
                      <m:d>
                        <m:dPr>
                          <m:ctrlPr>
                            <a:rPr lang="en-US" sz="2000" i="1" smtClean="0">
                              <a:latin typeface="Cambria Math"/>
                              <a:cs typeface="Times New Roman" pitchFamily="18" charset="0"/>
                            </a:rPr>
                          </m:ctrlPr>
                        </m:dPr>
                        <m:e>
                          <m:m>
                            <m:mPr>
                              <m:mcs>
                                <m:mc>
                                  <m:mcPr>
                                    <m:count m:val="1"/>
                                    <m:mcJc m:val="center"/>
                                  </m:mcPr>
                                </m:mc>
                              </m:mcs>
                              <m:ctrlPr>
                                <a:rPr lang="en-US" sz="2000" i="1" smtClean="0">
                                  <a:latin typeface="Cambria Math"/>
                                  <a:cs typeface="Times New Roman" pitchFamily="18" charset="0"/>
                                </a:rPr>
                              </m:ctrlPr>
                            </m:mPr>
                            <m:mr>
                              <m:e>
                                <m:r>
                                  <m:rPr>
                                    <m:brk m:alnAt="7"/>
                                  </m:rPr>
                                  <a:rPr lang="en-US" sz="2000" b="0" i="1" smtClean="0">
                                    <a:latin typeface="Cambria Math"/>
                                    <a:cs typeface="Times New Roman" pitchFamily="18" charset="0"/>
                                  </a:rPr>
                                  <m:t>𝑥</m:t>
                                </m:r>
                                <m:r>
                                  <a:rPr lang="en-US" sz="2000" b="0" i="1" smtClean="0">
                                    <a:latin typeface="Cambria Math"/>
                                    <a:cs typeface="Times New Roman" pitchFamily="18" charset="0"/>
                                  </a:rPr>
                                  <m:t>−1</m:t>
                                </m:r>
                              </m:e>
                            </m:mr>
                            <m:mr>
                              <m:e>
                                <m:r>
                                  <a:rPr lang="en-US" sz="2000" b="0" i="1" smtClean="0">
                                    <a:latin typeface="Cambria Math"/>
                                    <a:cs typeface="Times New Roman" pitchFamily="18" charset="0"/>
                                  </a:rPr>
                                  <m:t>𝑘</m:t>
                                </m:r>
                                <m:r>
                                  <a:rPr lang="en-US" sz="2000" b="0" i="1" smtClean="0">
                                    <a:latin typeface="Cambria Math"/>
                                    <a:cs typeface="Times New Roman" pitchFamily="18" charset="0"/>
                                  </a:rPr>
                                  <m:t>−1</m:t>
                                </m:r>
                              </m:e>
                            </m:mr>
                          </m:m>
                        </m:e>
                      </m:d>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Hence the formula for the probability that kth success occurs on the xth trial is.</a:t>
                </a:r>
              </a:p>
              <a:p>
                <a:pPr algn="just"/>
                <a14:m>
                  <m:oMathPara xmlns:m="http://schemas.openxmlformats.org/officeDocument/2006/math">
                    <m:oMathParaPr>
                      <m:jc m:val="centerGroup"/>
                    </m:oMathParaPr>
                    <m:oMath xmlns:m="http://schemas.openxmlformats.org/officeDocument/2006/math">
                      <m:r>
                        <a:rPr lang="en-US" sz="2000" b="0" i="1" smtClean="0">
                          <a:latin typeface="Cambria Math"/>
                          <a:cs typeface="Times New Roman" pitchFamily="18" charset="0"/>
                        </a:rPr>
                        <m:t>𝑃</m:t>
                      </m:r>
                      <m:d>
                        <m:dPr>
                          <m:ctrlPr>
                            <a:rPr lang="en-US" sz="2000" b="0" i="1" smtClean="0">
                              <a:latin typeface="Cambria Math"/>
                              <a:cs typeface="Times New Roman" pitchFamily="18" charset="0"/>
                            </a:rPr>
                          </m:ctrlPr>
                        </m:dPr>
                        <m:e>
                          <m:r>
                            <a:rPr lang="en-US" sz="2000" b="0" i="1" smtClean="0">
                              <a:latin typeface="Cambria Math"/>
                              <a:cs typeface="Times New Roman" pitchFamily="18" charset="0"/>
                            </a:rPr>
                            <m:t>𝑋</m:t>
                          </m:r>
                          <m:r>
                            <a:rPr lang="en-US" sz="2000" b="0" i="1" smtClean="0">
                              <a:latin typeface="Cambria Math"/>
                              <a:cs typeface="Times New Roman" pitchFamily="18" charset="0"/>
                            </a:rPr>
                            <m:t>=</m:t>
                          </m:r>
                          <m:r>
                            <a:rPr lang="en-US" sz="2000" b="0" i="1" smtClean="0">
                              <a:latin typeface="Cambria Math"/>
                              <a:cs typeface="Times New Roman" pitchFamily="18" charset="0"/>
                            </a:rPr>
                            <m:t>𝑥</m:t>
                          </m:r>
                        </m:e>
                      </m:d>
                      <m:r>
                        <a:rPr lang="en-US" sz="2000" b="0" i="1" smtClean="0">
                          <a:latin typeface="Cambria Math"/>
                          <a:cs typeface="Times New Roman" pitchFamily="18" charset="0"/>
                        </a:rPr>
                        <m:t>=</m:t>
                      </m:r>
                      <m:d>
                        <m:dPr>
                          <m:ctrlPr>
                            <a:rPr lang="en-US" sz="2000" b="0" i="1" smtClean="0">
                              <a:latin typeface="Cambria Math"/>
                            </a:rPr>
                          </m:ctrlPr>
                        </m:dPr>
                        <m:e>
                          <m:m>
                            <m:mPr>
                              <m:mcs>
                                <m:mc>
                                  <m:mcPr>
                                    <m:count m:val="1"/>
                                    <m:mcJc m:val="center"/>
                                  </m:mcPr>
                                </m:mc>
                              </m:mcs>
                              <m:ctrlPr>
                                <a:rPr lang="en-US" sz="2000" b="0" i="1" smtClean="0">
                                  <a:latin typeface="Cambria Math"/>
                                </a:rPr>
                              </m:ctrlPr>
                            </m:mPr>
                            <m:mr>
                              <m:e>
                                <m:r>
                                  <m:rPr>
                                    <m:brk m:alnAt="7"/>
                                  </m:rPr>
                                  <a:rPr lang="en-US" sz="2000" b="0" i="1" smtClean="0">
                                    <a:latin typeface="Cambria Math"/>
                                  </a:rPr>
                                  <m:t>𝑥</m:t>
                                </m:r>
                                <m:r>
                                  <a:rPr lang="en-US" sz="2000" b="0" i="1" smtClean="0">
                                    <a:latin typeface="Cambria Math"/>
                                  </a:rPr>
                                  <m:t>−1</m:t>
                                </m:r>
                              </m:e>
                            </m:mr>
                            <m:mr>
                              <m:e>
                                <m:r>
                                  <a:rPr lang="en-US" sz="2000" b="0" i="1" smtClean="0">
                                    <a:latin typeface="Cambria Math"/>
                                  </a:rPr>
                                  <m:t>𝑘</m:t>
                                </m:r>
                                <m:r>
                                  <a:rPr lang="en-US" sz="2000" b="0" i="1" smtClean="0">
                                    <a:latin typeface="Cambria Math"/>
                                  </a:rPr>
                                  <m:t>−1</m:t>
                                </m:r>
                              </m:e>
                            </m:mr>
                          </m:m>
                        </m:e>
                      </m:d>
                      <m:sSup>
                        <m:sSupPr>
                          <m:ctrlPr>
                            <a:rPr lang="en-US" sz="2000" b="0" i="1" smtClean="0">
                              <a:latin typeface="Cambria Math"/>
                            </a:rPr>
                          </m:ctrlPr>
                        </m:sSupPr>
                        <m:e>
                          <m:r>
                            <a:rPr lang="en-US" sz="2000" b="0" i="1" smtClean="0">
                              <a:latin typeface="Cambria Math"/>
                            </a:rPr>
                            <m:t>𝑝</m:t>
                          </m:r>
                        </m:e>
                        <m:sup>
                          <m:r>
                            <a:rPr lang="en-US" sz="2000" b="0" i="1" smtClean="0">
                              <a:latin typeface="Cambria Math"/>
                            </a:rPr>
                            <m:t>𝑘</m:t>
                          </m:r>
                        </m:sup>
                      </m:sSup>
                      <m:sSup>
                        <m:sSupPr>
                          <m:ctrlPr>
                            <a:rPr lang="en-US" sz="2000" b="0" i="1" smtClean="0">
                              <a:latin typeface="Cambria Math"/>
                            </a:rPr>
                          </m:ctrlPr>
                        </m:sSupPr>
                        <m:e>
                          <m:r>
                            <a:rPr lang="en-US" sz="2000" b="0" i="1" smtClean="0">
                              <a:latin typeface="Cambria Math"/>
                            </a:rPr>
                            <m:t>𝑞</m:t>
                          </m:r>
                        </m:e>
                        <m:sup>
                          <m:r>
                            <a:rPr lang="en-US" sz="2000" b="0" i="1" smtClean="0">
                              <a:latin typeface="Cambria Math"/>
                            </a:rPr>
                            <m:t>𝑥</m:t>
                          </m:r>
                          <m:r>
                            <a:rPr lang="en-US" sz="2000" b="0" i="1" smtClean="0">
                              <a:latin typeface="Cambria Math"/>
                            </a:rPr>
                            <m:t>−</m:t>
                          </m:r>
                          <m:r>
                            <a:rPr lang="en-US" sz="2000" b="0" i="1" smtClean="0">
                              <a:latin typeface="Cambria Math"/>
                            </a:rPr>
                            <m:t>𝑘</m:t>
                          </m:r>
                        </m:sup>
                      </m:sSup>
                    </m:oMath>
                  </m:oMathPara>
                </a14:m>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381000"/>
                <a:ext cx="8610600" cy="5781647"/>
              </a:xfrm>
              <a:prstGeom prst="rect">
                <a:avLst/>
              </a:prstGeom>
              <a:blipFill rotWithShape="1">
                <a:blip r:embed="rId2"/>
                <a:stretch>
                  <a:fillRect l="-779" t="-527" r="-708"/>
                </a:stretch>
              </a:blipFill>
            </p:spPr>
            <p:txBody>
              <a:bodyPr/>
              <a:lstStyle/>
              <a:p>
                <a:r>
                  <a:rPr lang="en-US">
                    <a:noFill/>
                  </a:rPr>
                  <a:t> </a:t>
                </a:r>
              </a:p>
            </p:txBody>
          </p:sp>
        </mc:Fallback>
      </mc:AlternateContent>
    </p:spTree>
    <p:extLst>
      <p:ext uri="{BB962C8B-B14F-4D97-AF65-F5344CB8AC3E}">
        <p14:creationId xmlns:p14="http://schemas.microsoft.com/office/powerpoint/2010/main" val="634180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533400"/>
                <a:ext cx="8305800" cy="5173468"/>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Examples</a:t>
                </a:r>
              </a:p>
              <a:p>
                <a:pPr algn="just"/>
                <a:r>
                  <a:rPr lang="en-US" sz="2000" b="1"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rPr>
                  <a:t>A person throws a pair of fair dice. What is the probability that he will get a total of 7 for the second time on the eighth throw?</a:t>
                </a:r>
              </a:p>
              <a:p>
                <a:pPr algn="just"/>
                <a:r>
                  <a:rPr lang="en-US" sz="2000" dirty="0" smtClean="0">
                    <a:latin typeface="Times New Roman" pitchFamily="18" charset="0"/>
                    <a:cs typeface="Times New Roman" pitchFamily="18" charset="0"/>
                  </a:rPr>
                  <a:t>Solution:</a:t>
                </a:r>
              </a:p>
              <a:p>
                <a:pPr algn="just"/>
                <a:r>
                  <a:rPr lang="en-US" sz="2000" dirty="0" smtClean="0">
                    <a:latin typeface="Times New Roman" pitchFamily="18" charset="0"/>
                    <a:cs typeface="Times New Roman" pitchFamily="18" charset="0"/>
                  </a:rPr>
                  <a:t>The probability of getting a total of 7 is </a:t>
                </a:r>
                <a14:m>
                  <m:oMath xmlns:m="http://schemas.openxmlformats.org/officeDocument/2006/math">
                    <m:f>
                      <m:fPr>
                        <m:ctrlPr>
                          <a:rPr lang="en-US" sz="2000" i="1" smtClean="0">
                            <a:latin typeface="Cambria Math"/>
                          </a:rPr>
                        </m:ctrlPr>
                      </m:fPr>
                      <m:num>
                        <m:r>
                          <a:rPr lang="en-US" sz="2000" b="0" i="1" smtClean="0">
                            <a:latin typeface="Cambria Math"/>
                          </a:rPr>
                          <m:t>6</m:t>
                        </m:r>
                      </m:num>
                      <m:den>
                        <m:r>
                          <a:rPr lang="en-US" sz="2000" b="0" i="1" smtClean="0">
                            <a:latin typeface="Cambria Math"/>
                          </a:rPr>
                          <m:t>36</m:t>
                        </m:r>
                      </m:den>
                    </m:f>
                    <m:r>
                      <a:rPr lang="en-US" sz="2000" b="0" i="1" smtClean="0">
                        <a:latin typeface="Cambria Math"/>
                      </a:rPr>
                      <m:t>𝑖</m:t>
                    </m:r>
                    <m:r>
                      <a:rPr lang="en-US" sz="2000" b="0" i="1" smtClean="0">
                        <a:latin typeface="Cambria Math"/>
                      </a:rPr>
                      <m:t>.</m:t>
                    </m:r>
                    <m:r>
                      <a:rPr lang="en-US" sz="2000" b="0" i="1" smtClean="0">
                        <a:latin typeface="Cambria Math"/>
                      </a:rPr>
                      <m:t>𝑒</m:t>
                    </m:r>
                    <m:r>
                      <a:rPr lang="en-US" sz="2000" b="0" i="1" smtClean="0">
                        <a:latin typeface="Cambria Math"/>
                      </a:rPr>
                      <m:t>.</m:t>
                    </m:r>
                    <m:f>
                      <m:fPr>
                        <m:ctrlPr>
                          <a:rPr lang="en-US" sz="2000" b="0" i="1" smtClean="0">
                            <a:latin typeface="Cambria Math"/>
                          </a:rPr>
                        </m:ctrlPr>
                      </m:fPr>
                      <m:num>
                        <m:r>
                          <a:rPr lang="en-US" sz="2000" b="0" i="1" smtClean="0">
                            <a:latin typeface="Cambria Math"/>
                          </a:rPr>
                          <m:t>1</m:t>
                        </m:r>
                      </m:num>
                      <m:den>
                        <m:r>
                          <a:rPr lang="en-US" sz="2000" b="0" i="1" smtClean="0">
                            <a:latin typeface="Cambria Math"/>
                          </a:rPr>
                          <m:t>6</m:t>
                        </m:r>
                      </m:den>
                    </m:f>
                  </m:oMath>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Since the number of success is fixed, therefore the negative binomial distribution with k=2 (second success) and x=8 is used</a:t>
                </a:r>
              </a:p>
              <a:p>
                <a:pPr algn="just"/>
                <a:r>
                  <a:rPr lang="en-US" sz="2000" dirty="0" smtClean="0">
                    <a:latin typeface="Times New Roman" pitchFamily="18" charset="0"/>
                    <a:cs typeface="Times New Roman" pitchFamily="18" charset="0"/>
                  </a:rPr>
                  <a:t>Hence</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𝑃</m:t>
                      </m:r>
                      <m:d>
                        <m:dPr>
                          <m:ctrlPr>
                            <a:rPr lang="en-US" sz="2000" b="0" i="1" smtClean="0">
                              <a:latin typeface="Cambria Math"/>
                            </a:rPr>
                          </m:ctrlPr>
                        </m:dPr>
                        <m:e>
                          <m:r>
                            <a:rPr lang="en-US" sz="2000" b="0" i="1" smtClean="0">
                              <a:latin typeface="Cambria Math"/>
                            </a:rPr>
                            <m:t>𝑋</m:t>
                          </m:r>
                          <m:r>
                            <a:rPr lang="en-US" sz="2000" b="0" i="1" smtClean="0">
                              <a:latin typeface="Cambria Math"/>
                            </a:rPr>
                            <m:t>=8</m:t>
                          </m:r>
                        </m:e>
                      </m:d>
                      <m:r>
                        <a:rPr lang="en-US" sz="2000" b="0" i="1" smtClean="0">
                          <a:latin typeface="Cambria Math"/>
                        </a:rPr>
                        <m:t>=</m:t>
                      </m:r>
                      <m:d>
                        <m:dPr>
                          <m:ctrlPr>
                            <a:rPr lang="en-US" sz="2000" b="0" i="1" smtClean="0">
                              <a:latin typeface="Cambria Math"/>
                            </a:rPr>
                          </m:ctrlPr>
                        </m:dPr>
                        <m:e>
                          <m:m>
                            <m:mPr>
                              <m:mcs>
                                <m:mc>
                                  <m:mcPr>
                                    <m:count m:val="1"/>
                                    <m:mcJc m:val="center"/>
                                  </m:mcPr>
                                </m:mc>
                              </m:mcs>
                              <m:ctrlPr>
                                <a:rPr lang="en-US" sz="2000" b="0" i="1" smtClean="0">
                                  <a:latin typeface="Cambria Math"/>
                                </a:rPr>
                              </m:ctrlPr>
                            </m:mPr>
                            <m:mr>
                              <m:e>
                                <m:r>
                                  <m:rPr>
                                    <m:brk m:alnAt="7"/>
                                  </m:rPr>
                                  <a:rPr lang="en-US" sz="2000" b="0" i="1" smtClean="0">
                                    <a:latin typeface="Cambria Math"/>
                                  </a:rPr>
                                  <m:t>8</m:t>
                                </m:r>
                                <m:r>
                                  <a:rPr lang="en-US" sz="2000" b="0" i="1" smtClean="0">
                                    <a:latin typeface="Cambria Math"/>
                                  </a:rPr>
                                  <m:t>−1</m:t>
                                </m:r>
                              </m:e>
                            </m:mr>
                            <m:mr>
                              <m:e>
                                <m:r>
                                  <a:rPr lang="en-US" sz="2000" b="0" i="1" smtClean="0">
                                    <a:latin typeface="Cambria Math"/>
                                  </a:rPr>
                                  <m:t>2−1</m:t>
                                </m:r>
                              </m:e>
                            </m:mr>
                          </m:m>
                        </m:e>
                      </m:d>
                      <m:sSup>
                        <m:sSupPr>
                          <m:ctrlPr>
                            <a:rPr lang="en-US" sz="2000" b="0" i="1" smtClean="0">
                              <a:latin typeface="Cambria Math"/>
                            </a:rPr>
                          </m:ctrlPr>
                        </m:sSupPr>
                        <m:e>
                          <m:d>
                            <m:dPr>
                              <m:ctrlPr>
                                <a:rPr lang="en-US" sz="2000" b="0" i="1" smtClean="0">
                                  <a:latin typeface="Cambria Math"/>
                                </a:rPr>
                              </m:ctrlPr>
                            </m:dPr>
                            <m:e>
                              <m:f>
                                <m:fPr>
                                  <m:ctrlPr>
                                    <a:rPr lang="en-US" sz="2000" b="0" i="1" smtClean="0">
                                      <a:latin typeface="Cambria Math"/>
                                    </a:rPr>
                                  </m:ctrlPr>
                                </m:fPr>
                                <m:num>
                                  <m:r>
                                    <a:rPr lang="en-US" sz="2000" b="0" i="1" smtClean="0">
                                      <a:latin typeface="Cambria Math"/>
                                    </a:rPr>
                                    <m:t>1</m:t>
                                  </m:r>
                                </m:num>
                                <m:den>
                                  <m:r>
                                    <a:rPr lang="en-US" sz="2000" b="0" i="1" smtClean="0">
                                      <a:latin typeface="Cambria Math"/>
                                    </a:rPr>
                                    <m:t>6</m:t>
                                  </m:r>
                                </m:den>
                              </m:f>
                            </m:e>
                          </m:d>
                        </m:e>
                        <m:sup>
                          <m:r>
                            <a:rPr lang="en-US" sz="2000" b="0" i="1" smtClean="0">
                              <a:latin typeface="Cambria Math"/>
                            </a:rPr>
                            <m:t>2</m:t>
                          </m:r>
                        </m:sup>
                      </m:sSup>
                      <m:sSup>
                        <m:sSupPr>
                          <m:ctrlPr>
                            <a:rPr lang="en-US" sz="2000" b="0" i="1" smtClean="0">
                              <a:latin typeface="Cambria Math"/>
                            </a:rPr>
                          </m:ctrlPr>
                        </m:sSupPr>
                        <m:e>
                          <m:d>
                            <m:dPr>
                              <m:ctrlPr>
                                <a:rPr lang="en-US" sz="2000" b="0" i="1" smtClean="0">
                                  <a:latin typeface="Cambria Math"/>
                                </a:rPr>
                              </m:ctrlPr>
                            </m:dPr>
                            <m:e>
                              <m:f>
                                <m:fPr>
                                  <m:ctrlPr>
                                    <a:rPr lang="en-US" sz="2000" b="0" i="1" smtClean="0">
                                      <a:latin typeface="Cambria Math"/>
                                    </a:rPr>
                                  </m:ctrlPr>
                                </m:fPr>
                                <m:num>
                                  <m:r>
                                    <a:rPr lang="en-US" sz="2000" b="0" i="1" smtClean="0">
                                      <a:latin typeface="Cambria Math"/>
                                    </a:rPr>
                                    <m:t>5</m:t>
                                  </m:r>
                                </m:num>
                                <m:den>
                                  <m:r>
                                    <a:rPr lang="en-US" sz="2000" b="0" i="1" smtClean="0">
                                      <a:latin typeface="Cambria Math"/>
                                    </a:rPr>
                                    <m:t>6</m:t>
                                  </m:r>
                                </m:den>
                              </m:f>
                            </m:e>
                          </m:d>
                        </m:e>
                        <m:sup>
                          <m:r>
                            <a:rPr lang="en-US" sz="2000" b="0" i="1" smtClean="0">
                              <a:latin typeface="Cambria Math"/>
                            </a:rPr>
                            <m:t>8−2</m:t>
                          </m:r>
                        </m:sup>
                      </m:sSup>
                    </m:oMath>
                  </m:oMathPara>
                </a14:m>
                <a:endParaRPr lang="en-US" sz="2000" b="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=7</m:t>
                      </m:r>
                      <m:sSup>
                        <m:sSupPr>
                          <m:ctrlPr>
                            <a:rPr lang="en-US" sz="2000" b="0" i="1" smtClean="0">
                              <a:latin typeface="Cambria Math"/>
                            </a:rPr>
                          </m:ctrlPr>
                        </m:sSupPr>
                        <m:e>
                          <m:d>
                            <m:dPr>
                              <m:ctrlPr>
                                <a:rPr lang="en-US" sz="2000" b="0" i="1" smtClean="0">
                                  <a:latin typeface="Cambria Math"/>
                                </a:rPr>
                              </m:ctrlPr>
                            </m:dPr>
                            <m:e>
                              <m:f>
                                <m:fPr>
                                  <m:ctrlPr>
                                    <a:rPr lang="en-US" sz="2000" b="0" i="1" smtClean="0">
                                      <a:latin typeface="Cambria Math"/>
                                    </a:rPr>
                                  </m:ctrlPr>
                                </m:fPr>
                                <m:num>
                                  <m:r>
                                    <a:rPr lang="en-US" sz="2000" b="0" i="1" smtClean="0">
                                      <a:latin typeface="Cambria Math"/>
                                    </a:rPr>
                                    <m:t>1</m:t>
                                  </m:r>
                                </m:num>
                                <m:den>
                                  <m:r>
                                    <a:rPr lang="en-US" sz="2000" b="0" i="1" smtClean="0">
                                      <a:latin typeface="Cambria Math"/>
                                    </a:rPr>
                                    <m:t>6</m:t>
                                  </m:r>
                                </m:den>
                              </m:f>
                            </m:e>
                          </m:d>
                        </m:e>
                        <m:sup>
                          <m:r>
                            <a:rPr lang="en-US" sz="2000" b="0" i="1" smtClean="0">
                              <a:latin typeface="Cambria Math"/>
                            </a:rPr>
                            <m:t>2</m:t>
                          </m:r>
                        </m:sup>
                      </m:sSup>
                      <m:sSup>
                        <m:sSupPr>
                          <m:ctrlPr>
                            <a:rPr lang="en-US" sz="2000" b="0" i="1" smtClean="0">
                              <a:latin typeface="Cambria Math"/>
                            </a:rPr>
                          </m:ctrlPr>
                        </m:sSupPr>
                        <m:e>
                          <m:d>
                            <m:dPr>
                              <m:ctrlPr>
                                <a:rPr lang="en-US" sz="2000" b="0" i="1" smtClean="0">
                                  <a:latin typeface="Cambria Math"/>
                                </a:rPr>
                              </m:ctrlPr>
                            </m:dPr>
                            <m:e>
                              <m:f>
                                <m:fPr>
                                  <m:ctrlPr>
                                    <a:rPr lang="en-US" sz="2000" b="0" i="1" smtClean="0">
                                      <a:latin typeface="Cambria Math"/>
                                    </a:rPr>
                                  </m:ctrlPr>
                                </m:fPr>
                                <m:num>
                                  <m:r>
                                    <a:rPr lang="en-US" sz="2000" b="0" i="1" smtClean="0">
                                      <a:latin typeface="Cambria Math"/>
                                    </a:rPr>
                                    <m:t>5</m:t>
                                  </m:r>
                                </m:num>
                                <m:den>
                                  <m:r>
                                    <a:rPr lang="en-US" sz="2000" b="0" i="1" smtClean="0">
                                      <a:latin typeface="Cambria Math"/>
                                    </a:rPr>
                                    <m:t>6</m:t>
                                  </m:r>
                                </m:den>
                              </m:f>
                            </m:e>
                          </m:d>
                        </m:e>
                        <m:sup>
                          <m:r>
                            <a:rPr lang="en-US" sz="2000" b="0" i="1" smtClean="0">
                              <a:latin typeface="Cambria Math"/>
                            </a:rPr>
                            <m:t>6</m:t>
                          </m:r>
                        </m:sup>
                      </m:sSup>
                    </m:oMath>
                  </m:oMathPara>
                </a14:m>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𝑃</m:t>
                      </m:r>
                      <m:d>
                        <m:dPr>
                          <m:ctrlPr>
                            <a:rPr lang="en-US" sz="2000" b="0" i="1" smtClean="0">
                              <a:latin typeface="Cambria Math"/>
                            </a:rPr>
                          </m:ctrlPr>
                        </m:dPr>
                        <m:e>
                          <m:r>
                            <a:rPr lang="en-US" sz="2000" b="0" i="1" smtClean="0">
                              <a:latin typeface="Cambria Math"/>
                            </a:rPr>
                            <m:t>𝑋</m:t>
                          </m:r>
                          <m:r>
                            <a:rPr lang="en-US" sz="2000" b="0" i="1" smtClean="0">
                              <a:latin typeface="Cambria Math"/>
                            </a:rPr>
                            <m:t>=</m:t>
                          </m:r>
                          <m:r>
                            <a:rPr lang="en-US" sz="2000" b="0" i="1" smtClean="0">
                              <a:latin typeface="Cambria Math"/>
                            </a:rPr>
                            <m:t>𝑥</m:t>
                          </m:r>
                        </m:e>
                      </m:d>
                      <m:r>
                        <a:rPr lang="en-US" sz="2000" b="0" i="1" smtClean="0">
                          <a:latin typeface="Cambria Math"/>
                        </a:rPr>
                        <m:t>=0.0651</m:t>
                      </m:r>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So there is 6.5% chance that the person will get a total of 7 for the second time on the eighth throw.</a:t>
                </a:r>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533400"/>
                <a:ext cx="8305800" cy="5173468"/>
              </a:xfrm>
              <a:prstGeom prst="rect">
                <a:avLst/>
              </a:prstGeom>
              <a:blipFill rotWithShape="1">
                <a:blip r:embed="rId2"/>
                <a:stretch>
                  <a:fillRect l="-1101" t="-943" r="-660" b="-1179"/>
                </a:stretch>
              </a:blipFill>
            </p:spPr>
            <p:txBody>
              <a:bodyPr/>
              <a:lstStyle/>
              <a:p>
                <a:r>
                  <a:rPr lang="en-US">
                    <a:noFill/>
                  </a:rPr>
                  <a:t> </a:t>
                </a:r>
              </a:p>
            </p:txBody>
          </p:sp>
        </mc:Fallback>
      </mc:AlternateContent>
    </p:spTree>
    <p:extLst>
      <p:ext uri="{BB962C8B-B14F-4D97-AF65-F5344CB8AC3E}">
        <p14:creationId xmlns:p14="http://schemas.microsoft.com/office/powerpoint/2010/main" val="3909413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458200" cy="2677656"/>
          </a:xfrm>
          <a:prstGeom prst="rect">
            <a:avLst/>
          </a:prstGeom>
          <a:noFill/>
        </p:spPr>
        <p:txBody>
          <a:bodyPr wrap="square" rtlCol="0">
            <a:spAutoFit/>
          </a:bodyPr>
          <a:lstStyle/>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An oil drilling company selects various locations for drilling, and their success or failure is independent from one location to another. Suppose the probability of a success at any specific location is 0.25. What is the probability that a driller finds third success on sixth drilling?</a:t>
            </a:r>
          </a:p>
          <a:p>
            <a:r>
              <a:rPr lang="en-US" sz="2400" b="1" dirty="0" smtClean="0">
                <a:latin typeface="Times New Roman" pitchFamily="18" charset="0"/>
                <a:cs typeface="Times New Roman" pitchFamily="18" charset="0"/>
              </a:rPr>
              <a:t>Note:</a:t>
            </a:r>
            <a:r>
              <a:rPr lang="en-US" sz="2400" dirty="0" smtClean="0">
                <a:latin typeface="Times New Roman" pitchFamily="18" charset="0"/>
                <a:cs typeface="Times New Roman" pitchFamily="18" charset="0"/>
              </a:rPr>
              <a:t> solve this question right now and send the solution.</a:t>
            </a:r>
          </a:p>
        </p:txBody>
      </p:sp>
    </p:spTree>
    <p:extLst>
      <p:ext uri="{BB962C8B-B14F-4D97-AF65-F5344CB8AC3E}">
        <p14:creationId xmlns:p14="http://schemas.microsoft.com/office/powerpoint/2010/main" val="4276751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304800" y="457200"/>
                <a:ext cx="8305800" cy="6104492"/>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Properties of Negative Binomial Distribution</a:t>
                </a:r>
              </a:p>
              <a:p>
                <a:pPr marL="342900" indent="-342900" algn="just">
                  <a:buAutoNum type="arabicPeriod"/>
                </a:pPr>
                <a:r>
                  <a:rPr lang="en-US" sz="2000" b="1" dirty="0" smtClean="0">
                    <a:latin typeface="Times New Roman" pitchFamily="18" charset="0"/>
                    <a:cs typeface="Times New Roman" pitchFamily="18" charset="0"/>
                  </a:rPr>
                  <a:t>Legitimate Property</a:t>
                </a:r>
              </a:p>
              <a:p>
                <a:pPr algn="just"/>
                <a:r>
                  <a:rPr lang="en-US" sz="2000" dirty="0" smtClean="0">
                    <a:latin typeface="Times New Roman" pitchFamily="18" charset="0"/>
                    <a:cs typeface="Times New Roman" pitchFamily="18" charset="0"/>
                  </a:rPr>
                  <a:t>We start with</a:t>
                </a:r>
              </a:p>
              <a:p>
                <a:pPr algn="just"/>
                <a14:m>
                  <m:oMathPara xmlns:m="http://schemas.openxmlformats.org/officeDocument/2006/math">
                    <m:oMathParaPr>
                      <m:jc m:val="centerGroup"/>
                    </m:oMathParaPr>
                    <m:oMath xmlns:m="http://schemas.openxmlformats.org/officeDocument/2006/math">
                      <m:nary>
                        <m:naryPr>
                          <m:chr m:val="∑"/>
                          <m:ctrlPr>
                            <a:rPr lang="en-US" sz="2000" i="1" smtClean="0">
                              <a:latin typeface="Cambria Math"/>
                            </a:rPr>
                          </m:ctrlPr>
                        </m:naryPr>
                        <m:sub>
                          <m:r>
                            <m:rPr>
                              <m:brk m:alnAt="23"/>
                            </m:rPr>
                            <a:rPr lang="en-US" sz="2000" b="0" i="1" smtClean="0">
                              <a:latin typeface="Cambria Math"/>
                            </a:rPr>
                            <m:t>𝑥</m:t>
                          </m:r>
                          <m:r>
                            <a:rPr lang="en-US" sz="2000" b="0" i="1" smtClean="0">
                              <a:latin typeface="Cambria Math"/>
                            </a:rPr>
                            <m:t>=</m:t>
                          </m:r>
                          <m:r>
                            <a:rPr lang="en-US" sz="2000" b="0" i="1" smtClean="0">
                              <a:latin typeface="Cambria Math"/>
                            </a:rPr>
                            <m:t>𝑘</m:t>
                          </m:r>
                        </m:sub>
                        <m:sup>
                          <m:r>
                            <a:rPr lang="en-US" sz="2000" i="1" smtClean="0">
                              <a:latin typeface="Cambria Math"/>
                              <a:ea typeface="Cambria Math"/>
                            </a:rPr>
                            <m:t>∞</m:t>
                          </m:r>
                        </m:sup>
                        <m:e>
                          <m:d>
                            <m:dPr>
                              <m:ctrlPr>
                                <a:rPr lang="en-US" sz="2000" b="0" i="1" smtClean="0">
                                  <a:latin typeface="Cambria Math"/>
                                </a:rPr>
                              </m:ctrlPr>
                            </m:dPr>
                            <m:e>
                              <m:m>
                                <m:mPr>
                                  <m:mcs>
                                    <m:mc>
                                      <m:mcPr>
                                        <m:count m:val="1"/>
                                        <m:mcJc m:val="center"/>
                                      </m:mcPr>
                                    </m:mc>
                                  </m:mcs>
                                  <m:ctrlPr>
                                    <a:rPr lang="en-US" sz="2000" b="0" i="1" smtClean="0">
                                      <a:latin typeface="Cambria Math"/>
                                    </a:rPr>
                                  </m:ctrlPr>
                                </m:mPr>
                                <m:mr>
                                  <m:e>
                                    <m:r>
                                      <m:rPr>
                                        <m:brk m:alnAt="7"/>
                                      </m:rPr>
                                      <a:rPr lang="en-US" sz="2000" b="0" i="1" smtClean="0">
                                        <a:latin typeface="Cambria Math"/>
                                      </a:rPr>
                                      <m:t>𝑥</m:t>
                                    </m:r>
                                    <m:r>
                                      <a:rPr lang="en-US" sz="2000" b="0" i="1" smtClean="0">
                                        <a:latin typeface="Cambria Math"/>
                                      </a:rPr>
                                      <m:t>−1</m:t>
                                    </m:r>
                                  </m:e>
                                </m:mr>
                                <m:mr>
                                  <m:e>
                                    <m:r>
                                      <a:rPr lang="en-US" sz="2000" b="0" i="1" smtClean="0">
                                        <a:latin typeface="Cambria Math"/>
                                      </a:rPr>
                                      <m:t>𝑘</m:t>
                                    </m:r>
                                    <m:r>
                                      <a:rPr lang="en-US" sz="2000" b="0" i="1" smtClean="0">
                                        <a:latin typeface="Cambria Math"/>
                                      </a:rPr>
                                      <m:t>−1</m:t>
                                    </m:r>
                                  </m:e>
                                </m:mr>
                              </m:m>
                            </m:e>
                          </m:d>
                          <m:sSup>
                            <m:sSupPr>
                              <m:ctrlPr>
                                <a:rPr lang="en-US" sz="2000" b="0" i="1" smtClean="0">
                                  <a:latin typeface="Cambria Math"/>
                                </a:rPr>
                              </m:ctrlPr>
                            </m:sSupPr>
                            <m:e>
                              <m:r>
                                <a:rPr lang="en-US" sz="2000" b="0" i="1" smtClean="0">
                                  <a:latin typeface="Cambria Math"/>
                                </a:rPr>
                                <m:t>𝑝</m:t>
                              </m:r>
                            </m:e>
                            <m:sup>
                              <m:r>
                                <a:rPr lang="en-US" sz="2000" b="0" i="1" smtClean="0">
                                  <a:latin typeface="Cambria Math"/>
                                </a:rPr>
                                <m:t>𝑘</m:t>
                              </m:r>
                            </m:sup>
                          </m:sSup>
                          <m:sSup>
                            <m:sSupPr>
                              <m:ctrlPr>
                                <a:rPr lang="en-US" sz="2000" b="0" i="1" smtClean="0">
                                  <a:latin typeface="Cambria Math"/>
                                </a:rPr>
                              </m:ctrlPr>
                            </m:sSupPr>
                            <m:e>
                              <m:r>
                                <a:rPr lang="en-US" sz="2000" b="0" i="1" smtClean="0">
                                  <a:latin typeface="Cambria Math"/>
                                </a:rPr>
                                <m:t>𝑞</m:t>
                              </m:r>
                            </m:e>
                            <m:sup>
                              <m:r>
                                <a:rPr lang="en-US" sz="2000" b="0" i="1" smtClean="0">
                                  <a:latin typeface="Cambria Math"/>
                                </a:rPr>
                                <m:t>𝑥</m:t>
                              </m:r>
                              <m:r>
                                <a:rPr lang="en-US" sz="2000" b="0" i="1" smtClean="0">
                                  <a:latin typeface="Cambria Math"/>
                                </a:rPr>
                                <m:t>−</m:t>
                              </m:r>
                              <m:r>
                                <a:rPr lang="en-US" sz="2000" b="0" i="1" smtClean="0">
                                  <a:latin typeface="Cambria Math"/>
                                </a:rPr>
                                <m:t>𝑘</m:t>
                              </m:r>
                            </m:sup>
                          </m:sSup>
                          <m:r>
                            <m:rPr>
                              <m:nor/>
                            </m:rPr>
                            <a:rPr lang="en-US" sz="2000" dirty="0">
                              <a:latin typeface="Times New Roman" pitchFamily="18" charset="0"/>
                              <a:cs typeface="Times New Roman" pitchFamily="18" charset="0"/>
                            </a:rPr>
                            <m:t> </m:t>
                          </m:r>
                          <m:r>
                            <a:rPr lang="en-US" sz="2000" b="0" i="1" dirty="0" smtClean="0">
                              <a:latin typeface="Cambria Math"/>
                              <a:cs typeface="Times New Roman" pitchFamily="18" charset="0"/>
                            </a:rPr>
                            <m:t>=1</m:t>
                          </m:r>
                        </m:e>
                      </m:nary>
                    </m:oMath>
                  </m:oMathPara>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Let </a:t>
                </a:r>
                <a14:m>
                  <m:oMath xmlns:m="http://schemas.openxmlformats.org/officeDocument/2006/math">
                    <m:r>
                      <a:rPr lang="en-US" sz="2000" b="0" i="1" smtClean="0">
                        <a:latin typeface="Cambria Math"/>
                      </a:rPr>
                      <m:t>𝑦</m:t>
                    </m:r>
                    <m:r>
                      <a:rPr lang="en-US" sz="2000" b="0" i="1" smtClean="0">
                        <a:latin typeface="Cambria Math"/>
                      </a:rPr>
                      <m:t>=</m:t>
                    </m:r>
                    <m:r>
                      <a:rPr lang="en-US" sz="2000" b="0" i="1" smtClean="0">
                        <a:latin typeface="Cambria Math"/>
                      </a:rPr>
                      <m:t>𝑥</m:t>
                    </m:r>
                    <m:r>
                      <a:rPr lang="en-US" sz="2000" b="0" i="1" smtClean="0">
                        <a:latin typeface="Cambria Math"/>
                      </a:rPr>
                      <m:t>+1</m:t>
                    </m:r>
                  </m:oMath>
                </a14:m>
                <a:r>
                  <a:rPr lang="en-US" sz="2000" dirty="0" smtClean="0">
                    <a:latin typeface="Times New Roman" pitchFamily="18" charset="0"/>
                    <a:cs typeface="Times New Roman" pitchFamily="18" charset="0"/>
                  </a:rPr>
                  <a:t> so, </a:t>
                </a:r>
              </a:p>
              <a:p>
                <a:pPr algn="just"/>
                <a14:m>
                  <m:oMathPara xmlns:m="http://schemas.openxmlformats.org/officeDocument/2006/math">
                    <m:oMathParaPr>
                      <m:jc m:val="centerGroup"/>
                    </m:oMathParaPr>
                    <m:oMath xmlns:m="http://schemas.openxmlformats.org/officeDocument/2006/math">
                      <m:nary>
                        <m:naryPr>
                          <m:chr m:val="∑"/>
                          <m:ctrlPr>
                            <a:rPr lang="en-US" sz="2000" i="1" smtClean="0">
                              <a:latin typeface="Cambria Math"/>
                            </a:rPr>
                          </m:ctrlPr>
                        </m:naryPr>
                        <m:sub>
                          <m:r>
                            <a:rPr lang="en-US" sz="2000" b="0" i="1" smtClean="0">
                              <a:latin typeface="Cambria Math"/>
                            </a:rPr>
                            <m:t>𝑦</m:t>
                          </m:r>
                          <m:r>
                            <a:rPr lang="en-US" sz="2000" b="0" i="1" smtClean="0">
                              <a:latin typeface="Cambria Math"/>
                            </a:rPr>
                            <m:t>=0</m:t>
                          </m:r>
                        </m:sub>
                        <m:sup>
                          <m:r>
                            <a:rPr lang="en-US" sz="2000" i="1" smtClean="0">
                              <a:latin typeface="Cambria Math"/>
                              <a:ea typeface="Cambria Math"/>
                            </a:rPr>
                            <m:t>∞</m:t>
                          </m:r>
                        </m:sup>
                        <m:e>
                          <m:d>
                            <m:dPr>
                              <m:ctrlPr>
                                <a:rPr lang="en-US" sz="2000" b="0" i="1" smtClean="0">
                                  <a:latin typeface="Cambria Math"/>
                                </a:rPr>
                              </m:ctrlPr>
                            </m:dPr>
                            <m:e>
                              <m:m>
                                <m:mPr>
                                  <m:mcs>
                                    <m:mc>
                                      <m:mcPr>
                                        <m:count m:val="1"/>
                                        <m:mcJc m:val="center"/>
                                      </m:mcPr>
                                    </m:mc>
                                  </m:mcs>
                                  <m:ctrlPr>
                                    <a:rPr lang="en-US" sz="2000" b="0" i="1" smtClean="0">
                                      <a:latin typeface="Cambria Math"/>
                                    </a:rPr>
                                  </m:ctrlPr>
                                </m:mPr>
                                <m:mr>
                                  <m:e>
                                    <m:r>
                                      <m:rPr>
                                        <m:brk m:alnAt="7"/>
                                      </m:rPr>
                                      <a:rPr lang="en-US" sz="2000" b="0" i="1" smtClean="0">
                                        <a:latin typeface="Cambria Math"/>
                                      </a:rPr>
                                      <m:t>𝑦</m:t>
                                    </m:r>
                                    <m:r>
                                      <a:rPr lang="en-US" sz="2000" b="0" i="1" smtClean="0">
                                        <a:latin typeface="Cambria Math"/>
                                      </a:rPr>
                                      <m:t>+</m:t>
                                    </m:r>
                                    <m:r>
                                      <a:rPr lang="en-US" sz="2000" b="0" i="1" smtClean="0">
                                        <a:latin typeface="Cambria Math"/>
                                      </a:rPr>
                                      <m:t>𝑘</m:t>
                                    </m:r>
                                    <m:r>
                                      <a:rPr lang="en-US" sz="2000" b="0" i="1" smtClean="0">
                                        <a:latin typeface="Cambria Math"/>
                                      </a:rPr>
                                      <m:t>−1</m:t>
                                    </m:r>
                                  </m:e>
                                </m:mr>
                                <m:mr>
                                  <m:e>
                                    <m:r>
                                      <a:rPr lang="en-US" sz="2000" b="0" i="1" smtClean="0">
                                        <a:latin typeface="Cambria Math"/>
                                      </a:rPr>
                                      <m:t>𝑘</m:t>
                                    </m:r>
                                    <m:r>
                                      <a:rPr lang="en-US" sz="2000" b="0" i="1" smtClean="0">
                                        <a:latin typeface="Cambria Math"/>
                                      </a:rPr>
                                      <m:t>−1</m:t>
                                    </m:r>
                                  </m:e>
                                </m:mr>
                              </m:m>
                            </m:e>
                          </m:d>
                          <m:sSup>
                            <m:sSupPr>
                              <m:ctrlPr>
                                <a:rPr lang="en-US" sz="2000" b="0" i="1" smtClean="0">
                                  <a:latin typeface="Cambria Math"/>
                                </a:rPr>
                              </m:ctrlPr>
                            </m:sSupPr>
                            <m:e>
                              <m:r>
                                <a:rPr lang="en-US" sz="2000" b="0" i="1" smtClean="0">
                                  <a:latin typeface="Cambria Math"/>
                                </a:rPr>
                                <m:t>𝑝</m:t>
                              </m:r>
                            </m:e>
                            <m:sup>
                              <m:r>
                                <a:rPr lang="en-US" sz="2000" b="0" i="1" smtClean="0">
                                  <a:latin typeface="Cambria Math"/>
                                </a:rPr>
                                <m:t>𝑘</m:t>
                              </m:r>
                            </m:sup>
                          </m:sSup>
                          <m:sSup>
                            <m:sSupPr>
                              <m:ctrlPr>
                                <a:rPr lang="en-US" sz="2000" b="0" i="1" smtClean="0">
                                  <a:latin typeface="Cambria Math"/>
                                </a:rPr>
                              </m:ctrlPr>
                            </m:sSupPr>
                            <m:e>
                              <m:r>
                                <a:rPr lang="en-US" sz="2000" b="0" i="1" smtClean="0">
                                  <a:latin typeface="Cambria Math"/>
                                </a:rPr>
                                <m:t>𝑞</m:t>
                              </m:r>
                            </m:e>
                            <m:sup>
                              <m:r>
                                <a:rPr lang="en-US" sz="2000" b="0" i="1" smtClean="0">
                                  <a:latin typeface="Cambria Math"/>
                                </a:rPr>
                                <m:t>𝑦</m:t>
                              </m:r>
                            </m:sup>
                          </m:sSup>
                          <m:r>
                            <m:rPr>
                              <m:nor/>
                            </m:rPr>
                            <a:rPr lang="en-US" sz="2000" dirty="0">
                              <a:latin typeface="Times New Roman" pitchFamily="18" charset="0"/>
                              <a:cs typeface="Times New Roman" pitchFamily="18" charset="0"/>
                            </a:rPr>
                            <m:t> </m:t>
                          </m:r>
                          <m:r>
                            <a:rPr lang="en-US" sz="2000" b="0" i="1" dirty="0" smtClean="0">
                              <a:latin typeface="Cambria Math"/>
                              <a:cs typeface="Times New Roman" pitchFamily="18" charset="0"/>
                            </a:rPr>
                            <m:t>=1</m:t>
                          </m:r>
                        </m:e>
                      </m:nary>
                    </m:oMath>
                  </m:oMathPara>
                </a14:m>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sSup>
                        <m:sSupPr>
                          <m:ctrlPr>
                            <a:rPr lang="en-US" sz="2000" b="0" i="1" smtClean="0">
                              <a:latin typeface="Cambria Math"/>
                            </a:rPr>
                          </m:ctrlPr>
                        </m:sSupPr>
                        <m:e>
                          <m:r>
                            <a:rPr lang="en-US" sz="2000" b="0" i="1" smtClean="0">
                              <a:latin typeface="Cambria Math"/>
                            </a:rPr>
                            <m:t>𝑝</m:t>
                          </m:r>
                        </m:e>
                        <m:sup>
                          <m:r>
                            <a:rPr lang="en-US" sz="2000" b="0" i="1" smtClean="0">
                              <a:latin typeface="Cambria Math"/>
                            </a:rPr>
                            <m:t>𝑘</m:t>
                          </m:r>
                        </m:sup>
                      </m:sSup>
                      <m:nary>
                        <m:naryPr>
                          <m:chr m:val="∑"/>
                          <m:ctrlPr>
                            <a:rPr lang="en-US" sz="2000" i="1" smtClean="0">
                              <a:latin typeface="Cambria Math"/>
                            </a:rPr>
                          </m:ctrlPr>
                        </m:naryPr>
                        <m:sub>
                          <m:r>
                            <a:rPr lang="en-US" sz="2000" b="0" i="1" smtClean="0">
                              <a:latin typeface="Cambria Math"/>
                            </a:rPr>
                            <m:t>𝑦</m:t>
                          </m:r>
                          <m:r>
                            <a:rPr lang="en-US" sz="2000" b="0" i="1" smtClean="0">
                              <a:latin typeface="Cambria Math"/>
                            </a:rPr>
                            <m:t>=0</m:t>
                          </m:r>
                        </m:sub>
                        <m:sup>
                          <m:r>
                            <a:rPr lang="en-US" sz="2000" i="1" smtClean="0">
                              <a:latin typeface="Cambria Math"/>
                              <a:ea typeface="Cambria Math"/>
                            </a:rPr>
                            <m:t>∞</m:t>
                          </m:r>
                        </m:sup>
                        <m:e>
                          <m:d>
                            <m:dPr>
                              <m:ctrlPr>
                                <a:rPr lang="en-US" sz="2000" b="0" i="1" smtClean="0">
                                  <a:latin typeface="Cambria Math"/>
                                </a:rPr>
                              </m:ctrlPr>
                            </m:dPr>
                            <m:e>
                              <m:m>
                                <m:mPr>
                                  <m:mcs>
                                    <m:mc>
                                      <m:mcPr>
                                        <m:count m:val="1"/>
                                        <m:mcJc m:val="center"/>
                                      </m:mcPr>
                                    </m:mc>
                                  </m:mcs>
                                  <m:ctrlPr>
                                    <a:rPr lang="en-US" sz="2000" b="0" i="1" smtClean="0">
                                      <a:latin typeface="Cambria Math"/>
                                    </a:rPr>
                                  </m:ctrlPr>
                                </m:mPr>
                                <m:mr>
                                  <m:e>
                                    <m:r>
                                      <m:rPr>
                                        <m:brk m:alnAt="7"/>
                                      </m:rPr>
                                      <a:rPr lang="en-US" sz="2000" b="0" i="1" smtClean="0">
                                        <a:latin typeface="Cambria Math"/>
                                      </a:rPr>
                                      <m:t>𝑦</m:t>
                                    </m:r>
                                    <m:r>
                                      <a:rPr lang="en-US" sz="2000" b="0" i="1" smtClean="0">
                                        <a:latin typeface="Cambria Math"/>
                                      </a:rPr>
                                      <m:t>+</m:t>
                                    </m:r>
                                    <m:r>
                                      <a:rPr lang="en-US" sz="2000" b="0" i="1" smtClean="0">
                                        <a:latin typeface="Cambria Math"/>
                                      </a:rPr>
                                      <m:t>𝑘</m:t>
                                    </m:r>
                                    <m:r>
                                      <a:rPr lang="en-US" sz="2000" b="0" i="1" smtClean="0">
                                        <a:latin typeface="Cambria Math"/>
                                      </a:rPr>
                                      <m:t>−1</m:t>
                                    </m:r>
                                  </m:e>
                                </m:mr>
                                <m:mr>
                                  <m:e>
                                    <m:r>
                                      <a:rPr lang="en-US" sz="2000" b="0" i="1" smtClean="0">
                                        <a:latin typeface="Cambria Math"/>
                                      </a:rPr>
                                      <m:t>𝑘</m:t>
                                    </m:r>
                                    <m:r>
                                      <a:rPr lang="en-US" sz="2000" b="0" i="1" smtClean="0">
                                        <a:latin typeface="Cambria Math"/>
                                      </a:rPr>
                                      <m:t>−1</m:t>
                                    </m:r>
                                  </m:e>
                                </m:mr>
                              </m:m>
                            </m:e>
                          </m:d>
                          <m:sSup>
                            <m:sSupPr>
                              <m:ctrlPr>
                                <a:rPr lang="en-US" sz="2000" b="0" i="1" smtClean="0">
                                  <a:latin typeface="Cambria Math"/>
                                </a:rPr>
                              </m:ctrlPr>
                            </m:sSupPr>
                            <m:e>
                              <m:r>
                                <a:rPr lang="en-US" sz="2000" b="0" i="1" smtClean="0">
                                  <a:latin typeface="Cambria Math"/>
                                </a:rPr>
                                <m:t>𝑞</m:t>
                              </m:r>
                            </m:e>
                            <m:sup>
                              <m:r>
                                <a:rPr lang="en-US" sz="2000" b="0" i="1" smtClean="0">
                                  <a:latin typeface="Cambria Math"/>
                                </a:rPr>
                                <m:t>𝑦</m:t>
                              </m:r>
                            </m:sup>
                          </m:sSup>
                          <m:r>
                            <m:rPr>
                              <m:nor/>
                            </m:rPr>
                            <a:rPr lang="en-US" sz="2000" dirty="0">
                              <a:latin typeface="Times New Roman" pitchFamily="18" charset="0"/>
                              <a:cs typeface="Times New Roman" pitchFamily="18" charset="0"/>
                            </a:rPr>
                            <m:t> </m:t>
                          </m:r>
                          <m:r>
                            <a:rPr lang="en-US" sz="2000" b="0" i="1" dirty="0" smtClean="0">
                              <a:latin typeface="Cambria Math"/>
                              <a:cs typeface="Times New Roman" pitchFamily="18" charset="0"/>
                            </a:rPr>
                            <m:t>=1</m:t>
                          </m:r>
                        </m:e>
                      </m:nary>
                    </m:oMath>
                  </m:oMathPara>
                </a14:m>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sSup>
                        <m:sSupPr>
                          <m:ctrlPr>
                            <a:rPr lang="en-US" sz="2000" i="1" smtClean="0">
                              <a:latin typeface="Cambria Math"/>
                            </a:rPr>
                          </m:ctrlPr>
                        </m:sSupPr>
                        <m:e>
                          <m:r>
                            <a:rPr lang="en-US" sz="2000" b="0" i="1" smtClean="0">
                              <a:latin typeface="Cambria Math"/>
                            </a:rPr>
                            <m:t>𝑝</m:t>
                          </m:r>
                        </m:e>
                        <m:sup>
                          <m:r>
                            <a:rPr lang="en-US" sz="2000" b="0" i="1" smtClean="0">
                              <a:latin typeface="Cambria Math"/>
                            </a:rPr>
                            <m:t>𝑘</m:t>
                          </m:r>
                        </m:sup>
                      </m:sSup>
                      <m:d>
                        <m:dPr>
                          <m:begChr m:val="["/>
                          <m:endChr m:val="]"/>
                          <m:ctrlPr>
                            <a:rPr lang="en-US" sz="2000" i="1" smtClean="0">
                              <a:latin typeface="Cambria Math"/>
                            </a:rPr>
                          </m:ctrlPr>
                        </m:dPr>
                        <m:e>
                          <m:d>
                            <m:dPr>
                              <m:ctrlPr>
                                <a:rPr lang="en-US" sz="2000" b="0" i="1" smtClean="0">
                                  <a:latin typeface="Cambria Math"/>
                                </a:rPr>
                              </m:ctrlPr>
                            </m:dPr>
                            <m:e>
                              <m:m>
                                <m:mPr>
                                  <m:mcs>
                                    <m:mc>
                                      <m:mcPr>
                                        <m:count m:val="1"/>
                                        <m:mcJc m:val="center"/>
                                      </m:mcPr>
                                    </m:mc>
                                  </m:mcs>
                                  <m:ctrlPr>
                                    <a:rPr lang="en-US" sz="2000" b="0" i="1" smtClean="0">
                                      <a:latin typeface="Cambria Math"/>
                                    </a:rPr>
                                  </m:ctrlPr>
                                </m:mPr>
                                <m:mr>
                                  <m:e>
                                    <m:r>
                                      <m:rPr>
                                        <m:brk m:alnAt="7"/>
                                      </m:rPr>
                                      <a:rPr lang="en-US" sz="2000" b="0" i="1" smtClean="0">
                                        <a:latin typeface="Cambria Math"/>
                                      </a:rPr>
                                      <m:t>𝑘</m:t>
                                    </m:r>
                                    <m:r>
                                      <a:rPr lang="en-US" sz="2000" b="0" i="1" smtClean="0">
                                        <a:latin typeface="Cambria Math"/>
                                      </a:rPr>
                                      <m:t>−1</m:t>
                                    </m:r>
                                  </m:e>
                                </m:mr>
                                <m:mr>
                                  <m:e>
                                    <m:r>
                                      <a:rPr lang="en-US" sz="2000" b="0" i="1" smtClean="0">
                                        <a:latin typeface="Cambria Math"/>
                                      </a:rPr>
                                      <m:t>𝑘</m:t>
                                    </m:r>
                                    <m:r>
                                      <a:rPr lang="en-US" sz="2000" b="0" i="1" smtClean="0">
                                        <a:latin typeface="Cambria Math"/>
                                      </a:rPr>
                                      <m:t>−1</m:t>
                                    </m:r>
                                  </m:e>
                                </m:mr>
                              </m:m>
                            </m:e>
                          </m:d>
                          <m:sSup>
                            <m:sSupPr>
                              <m:ctrlPr>
                                <a:rPr lang="en-US" sz="2000" b="0" i="1" smtClean="0">
                                  <a:latin typeface="Cambria Math"/>
                                </a:rPr>
                              </m:ctrlPr>
                            </m:sSupPr>
                            <m:e>
                              <m:r>
                                <a:rPr lang="en-US" sz="2000" b="0" i="1" smtClean="0">
                                  <a:latin typeface="Cambria Math"/>
                                </a:rPr>
                                <m:t>𝑞</m:t>
                              </m:r>
                            </m:e>
                            <m:sup>
                              <m:r>
                                <a:rPr lang="en-US" sz="2000" b="0" i="1" smtClean="0">
                                  <a:latin typeface="Cambria Math"/>
                                </a:rPr>
                                <m:t>0</m:t>
                              </m:r>
                            </m:sup>
                          </m:sSup>
                          <m:r>
                            <a:rPr lang="en-US" sz="2000" b="0" i="1" smtClean="0">
                              <a:latin typeface="Cambria Math"/>
                            </a:rPr>
                            <m:t>+</m:t>
                          </m:r>
                          <m:d>
                            <m:dPr>
                              <m:ctrlPr>
                                <a:rPr lang="en-US" sz="2000" b="0" i="1" smtClean="0">
                                  <a:latin typeface="Cambria Math"/>
                                </a:rPr>
                              </m:ctrlPr>
                            </m:dPr>
                            <m:e>
                              <m:m>
                                <m:mPr>
                                  <m:mcs>
                                    <m:mc>
                                      <m:mcPr>
                                        <m:count m:val="1"/>
                                        <m:mcJc m:val="center"/>
                                      </m:mcPr>
                                    </m:mc>
                                  </m:mcs>
                                  <m:ctrlPr>
                                    <a:rPr lang="en-US" sz="2000" b="0" i="1" smtClean="0">
                                      <a:latin typeface="Cambria Math"/>
                                    </a:rPr>
                                  </m:ctrlPr>
                                </m:mPr>
                                <m:mr>
                                  <m:e>
                                    <m:r>
                                      <m:rPr>
                                        <m:brk m:alnAt="7"/>
                                      </m:rPr>
                                      <a:rPr lang="en-US" sz="2000" b="0" i="1" smtClean="0">
                                        <a:latin typeface="Cambria Math"/>
                                      </a:rPr>
                                      <m:t>𝑘</m:t>
                                    </m:r>
                                  </m:e>
                                </m:mr>
                                <m:mr>
                                  <m:e>
                                    <m:r>
                                      <a:rPr lang="en-US" sz="2000" b="0" i="1" smtClean="0">
                                        <a:latin typeface="Cambria Math"/>
                                      </a:rPr>
                                      <m:t>𝑘</m:t>
                                    </m:r>
                                    <m:r>
                                      <a:rPr lang="en-US" sz="2000" b="0" i="1" smtClean="0">
                                        <a:latin typeface="Cambria Math"/>
                                      </a:rPr>
                                      <m:t>−1</m:t>
                                    </m:r>
                                  </m:e>
                                </m:mr>
                              </m:m>
                            </m:e>
                          </m:d>
                          <m:r>
                            <a:rPr lang="en-US" sz="2000" b="0" i="1" smtClean="0">
                              <a:latin typeface="Cambria Math"/>
                            </a:rPr>
                            <m:t>𝑞</m:t>
                          </m:r>
                          <m:r>
                            <a:rPr lang="en-US" sz="2000" b="0" i="1" smtClean="0">
                              <a:latin typeface="Cambria Math"/>
                            </a:rPr>
                            <m:t>+</m:t>
                          </m:r>
                          <m:d>
                            <m:dPr>
                              <m:ctrlPr>
                                <a:rPr lang="en-US" sz="2000" b="0" i="1" smtClean="0">
                                  <a:latin typeface="Cambria Math"/>
                                </a:rPr>
                              </m:ctrlPr>
                            </m:dPr>
                            <m:e>
                              <m:m>
                                <m:mPr>
                                  <m:mcs>
                                    <m:mc>
                                      <m:mcPr>
                                        <m:count m:val="1"/>
                                        <m:mcJc m:val="center"/>
                                      </m:mcPr>
                                    </m:mc>
                                  </m:mcs>
                                  <m:ctrlPr>
                                    <a:rPr lang="en-US" sz="2000" b="0" i="1" smtClean="0">
                                      <a:latin typeface="Cambria Math"/>
                                    </a:rPr>
                                  </m:ctrlPr>
                                </m:mPr>
                                <m:mr>
                                  <m:e>
                                    <m:r>
                                      <m:rPr>
                                        <m:brk m:alnAt="7"/>
                                      </m:rPr>
                                      <a:rPr lang="en-US" sz="2000" b="0" i="1" smtClean="0">
                                        <a:latin typeface="Cambria Math"/>
                                      </a:rPr>
                                      <m:t>𝑘</m:t>
                                    </m:r>
                                    <m:r>
                                      <a:rPr lang="en-US" sz="2000" b="0" i="1" smtClean="0">
                                        <a:latin typeface="Cambria Math"/>
                                      </a:rPr>
                                      <m:t>+1</m:t>
                                    </m:r>
                                  </m:e>
                                </m:mr>
                                <m:mr>
                                  <m:e>
                                    <m:r>
                                      <a:rPr lang="en-US" sz="2000" b="0" i="1" smtClean="0">
                                        <a:latin typeface="Cambria Math"/>
                                      </a:rPr>
                                      <m:t>𝑘</m:t>
                                    </m:r>
                                    <m:r>
                                      <a:rPr lang="en-US" sz="2000" b="0" i="1" smtClean="0">
                                        <a:latin typeface="Cambria Math"/>
                                      </a:rPr>
                                      <m:t>−1</m:t>
                                    </m:r>
                                  </m:e>
                                </m:mr>
                              </m:m>
                            </m:e>
                          </m:d>
                          <m:sSup>
                            <m:sSupPr>
                              <m:ctrlPr>
                                <a:rPr lang="en-US" sz="2000" b="0" i="1" smtClean="0">
                                  <a:latin typeface="Cambria Math"/>
                                </a:rPr>
                              </m:ctrlPr>
                            </m:sSupPr>
                            <m:e>
                              <m:r>
                                <a:rPr lang="en-US" sz="2000" b="0" i="1" smtClean="0">
                                  <a:latin typeface="Cambria Math"/>
                                </a:rPr>
                                <m:t>𝑞</m:t>
                              </m:r>
                            </m:e>
                            <m:sup>
                              <m:r>
                                <a:rPr lang="en-US" sz="2000" b="0" i="1" smtClean="0">
                                  <a:latin typeface="Cambria Math"/>
                                </a:rPr>
                                <m:t>2</m:t>
                              </m:r>
                            </m:sup>
                          </m:sSup>
                          <m:r>
                            <a:rPr lang="en-US" sz="2000" b="0" i="1" smtClean="0">
                              <a:latin typeface="Cambria Math"/>
                            </a:rPr>
                            <m:t>+…</m:t>
                          </m:r>
                        </m:e>
                      </m:d>
                      <m:r>
                        <a:rPr lang="en-US" sz="2000" b="0" i="1" smtClean="0">
                          <a:latin typeface="Cambria Math"/>
                        </a:rPr>
                        <m:t>=1</m:t>
                      </m:r>
                    </m:oMath>
                  </m:oMathPara>
                </a14:m>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sSup>
                        <m:sSupPr>
                          <m:ctrlPr>
                            <a:rPr lang="en-US" sz="2000" i="1" smtClean="0">
                              <a:latin typeface="Cambria Math"/>
                            </a:rPr>
                          </m:ctrlPr>
                        </m:sSupPr>
                        <m:e>
                          <m:r>
                            <a:rPr lang="en-US" sz="2000" b="0" i="1" smtClean="0">
                              <a:latin typeface="Cambria Math"/>
                            </a:rPr>
                            <m:t>𝑝</m:t>
                          </m:r>
                        </m:e>
                        <m:sup>
                          <m:r>
                            <a:rPr lang="en-US" sz="2000" b="0" i="1" smtClean="0">
                              <a:latin typeface="Cambria Math"/>
                            </a:rPr>
                            <m:t>𝑘</m:t>
                          </m:r>
                        </m:sup>
                      </m:sSup>
                      <m:d>
                        <m:dPr>
                          <m:begChr m:val="["/>
                          <m:endChr m:val="]"/>
                          <m:ctrlPr>
                            <a:rPr lang="en-US" sz="2000" i="1" smtClean="0">
                              <a:latin typeface="Cambria Math"/>
                            </a:rPr>
                          </m:ctrlPr>
                        </m:dPr>
                        <m:e>
                          <m:r>
                            <a:rPr lang="en-US" sz="2000" b="0" i="1" smtClean="0">
                              <a:latin typeface="Cambria Math"/>
                            </a:rPr>
                            <m:t>1+</m:t>
                          </m:r>
                          <m:r>
                            <a:rPr lang="en-US" sz="2000" b="0" i="1" smtClean="0">
                              <a:latin typeface="Cambria Math"/>
                            </a:rPr>
                            <m:t>𝑘𝑞</m:t>
                          </m:r>
                          <m:r>
                            <a:rPr lang="en-US" sz="2000" b="0" i="1" smtClean="0">
                              <a:latin typeface="Cambria Math"/>
                            </a:rPr>
                            <m:t>+</m:t>
                          </m:r>
                          <m:f>
                            <m:fPr>
                              <m:ctrlPr>
                                <a:rPr lang="en-US" sz="2000" b="0" i="1" smtClean="0">
                                  <a:latin typeface="Cambria Math"/>
                                </a:rPr>
                              </m:ctrlPr>
                            </m:fPr>
                            <m:num>
                              <m:r>
                                <a:rPr lang="en-US" sz="2000" b="0" i="1" smtClean="0">
                                  <a:latin typeface="Cambria Math"/>
                                </a:rPr>
                                <m:t>𝑘</m:t>
                              </m:r>
                              <m:r>
                                <a:rPr lang="en-US" sz="2000" b="0" i="1" smtClean="0">
                                  <a:latin typeface="Cambria Math"/>
                                </a:rPr>
                                <m:t>(</m:t>
                              </m:r>
                              <m:r>
                                <a:rPr lang="en-US" sz="2000" b="0" i="1" smtClean="0">
                                  <a:latin typeface="Cambria Math"/>
                                </a:rPr>
                                <m:t>𝑘</m:t>
                              </m:r>
                              <m:r>
                                <a:rPr lang="en-US" sz="2000" b="0" i="1" smtClean="0">
                                  <a:latin typeface="Cambria Math"/>
                                </a:rPr>
                                <m:t>+1)</m:t>
                              </m:r>
                            </m:num>
                            <m:den>
                              <m:r>
                                <a:rPr lang="en-US" sz="2000" b="0" i="1" smtClean="0">
                                  <a:latin typeface="Cambria Math"/>
                                </a:rPr>
                                <m:t>2!</m:t>
                              </m:r>
                            </m:den>
                          </m:f>
                          <m:sSup>
                            <m:sSupPr>
                              <m:ctrlPr>
                                <a:rPr lang="en-US" sz="2000" b="0" i="1" smtClean="0">
                                  <a:latin typeface="Cambria Math"/>
                                </a:rPr>
                              </m:ctrlPr>
                            </m:sSupPr>
                            <m:e>
                              <m:r>
                                <a:rPr lang="en-US" sz="2000" b="0" i="1" smtClean="0">
                                  <a:latin typeface="Cambria Math"/>
                                </a:rPr>
                                <m:t>𝑞</m:t>
                              </m:r>
                            </m:e>
                            <m:sup>
                              <m:r>
                                <a:rPr lang="en-US" sz="2000" b="0" i="1" smtClean="0">
                                  <a:latin typeface="Cambria Math"/>
                                </a:rPr>
                                <m:t>2</m:t>
                              </m:r>
                            </m:sup>
                          </m:sSup>
                        </m:e>
                      </m:d>
                      <m:r>
                        <a:rPr lang="en-US" sz="2000" b="0" i="1" smtClean="0">
                          <a:latin typeface="Cambria Math"/>
                        </a:rPr>
                        <m:t>=1</m:t>
                      </m:r>
                    </m:oMath>
                  </m:oMathPara>
                </a14:m>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sSup>
                        <m:sSupPr>
                          <m:ctrlPr>
                            <a:rPr lang="en-US" sz="2000" i="1" smtClean="0">
                              <a:latin typeface="Cambria Math"/>
                            </a:rPr>
                          </m:ctrlPr>
                        </m:sSupPr>
                        <m:e>
                          <m:r>
                            <a:rPr lang="en-US" sz="2000" b="0" i="1" smtClean="0">
                              <a:latin typeface="Cambria Math"/>
                            </a:rPr>
                            <m:t>𝑝</m:t>
                          </m:r>
                        </m:e>
                        <m:sup>
                          <m:r>
                            <a:rPr lang="en-US" sz="2000" b="0" i="1" smtClean="0">
                              <a:latin typeface="Cambria Math"/>
                            </a:rPr>
                            <m:t>𝑘</m:t>
                          </m:r>
                        </m:sup>
                      </m:sSup>
                      <m:sSup>
                        <m:sSupPr>
                          <m:ctrlPr>
                            <a:rPr lang="en-US" sz="2000" i="1" smtClean="0">
                              <a:latin typeface="Cambria Math"/>
                            </a:rPr>
                          </m:ctrlPr>
                        </m:sSupPr>
                        <m:e>
                          <m:r>
                            <a:rPr lang="en-US" sz="2000" b="0" i="1" smtClean="0">
                              <a:latin typeface="Cambria Math"/>
                            </a:rPr>
                            <m:t>(1−</m:t>
                          </m:r>
                          <m:r>
                            <a:rPr lang="en-US" sz="2000" b="0" i="1" smtClean="0">
                              <a:latin typeface="Cambria Math"/>
                            </a:rPr>
                            <m:t>𝑞</m:t>
                          </m:r>
                          <m:r>
                            <a:rPr lang="en-US" sz="2000" b="0" i="1" smtClean="0">
                              <a:latin typeface="Cambria Math"/>
                            </a:rPr>
                            <m:t>)</m:t>
                          </m:r>
                        </m:e>
                        <m:sup>
                          <m:r>
                            <a:rPr lang="en-US" sz="2000" b="0" i="1" smtClean="0">
                              <a:latin typeface="Cambria Math"/>
                            </a:rPr>
                            <m:t>−</m:t>
                          </m:r>
                          <m:r>
                            <a:rPr lang="en-US" sz="2000" b="0" i="1" smtClean="0">
                              <a:latin typeface="Cambria Math"/>
                            </a:rPr>
                            <m:t>𝑘</m:t>
                          </m:r>
                        </m:sup>
                      </m:sSup>
                      <m:r>
                        <a:rPr lang="en-US" sz="2000" b="0" i="1" smtClean="0">
                          <a:latin typeface="Cambria Math"/>
                        </a:rPr>
                        <m:t>=</m:t>
                      </m:r>
                      <m:sSup>
                        <m:sSupPr>
                          <m:ctrlPr>
                            <a:rPr lang="en-US" sz="2000" b="0" i="1" smtClean="0">
                              <a:latin typeface="Cambria Math"/>
                            </a:rPr>
                          </m:ctrlPr>
                        </m:sSupPr>
                        <m:e>
                          <m:r>
                            <a:rPr lang="en-US" sz="2000" b="0" i="1" smtClean="0">
                              <a:latin typeface="Cambria Math"/>
                            </a:rPr>
                            <m:t>𝑝</m:t>
                          </m:r>
                        </m:e>
                        <m:sup>
                          <m:r>
                            <a:rPr lang="en-US" sz="2000" b="0" i="1" smtClean="0">
                              <a:latin typeface="Cambria Math"/>
                            </a:rPr>
                            <m:t>𝑘</m:t>
                          </m:r>
                        </m:sup>
                      </m:sSup>
                      <m:sSup>
                        <m:sSupPr>
                          <m:ctrlPr>
                            <a:rPr lang="en-US" sz="2000" b="0" i="1" smtClean="0">
                              <a:latin typeface="Cambria Math"/>
                            </a:rPr>
                          </m:ctrlPr>
                        </m:sSupPr>
                        <m:e>
                          <m:r>
                            <a:rPr lang="en-US" sz="2000" b="0" i="1" smtClean="0">
                              <a:latin typeface="Cambria Math"/>
                            </a:rPr>
                            <m:t>𝑝</m:t>
                          </m:r>
                        </m:e>
                        <m:sup>
                          <m:r>
                            <a:rPr lang="en-US" sz="2000" b="0" i="1" smtClean="0">
                              <a:latin typeface="Cambria Math"/>
                            </a:rPr>
                            <m:t>−</m:t>
                          </m:r>
                          <m:r>
                            <a:rPr lang="en-US" sz="2000" b="0" i="1" smtClean="0">
                              <a:latin typeface="Cambria Math"/>
                            </a:rPr>
                            <m:t>𝑘</m:t>
                          </m:r>
                        </m:sup>
                      </m:sSup>
                      <m:r>
                        <a:rPr lang="en-US" sz="2000" b="0" i="1" smtClean="0">
                          <a:latin typeface="Cambria Math"/>
                        </a:rPr>
                        <m:t>=1</m:t>
                      </m:r>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304800" y="457200"/>
                <a:ext cx="8305800" cy="6104492"/>
              </a:xfrm>
              <a:prstGeom prst="rect">
                <a:avLst/>
              </a:prstGeom>
              <a:blipFill rotWithShape="1">
                <a:blip r:embed="rId2"/>
                <a:stretch>
                  <a:fillRect l="-1101" t="-799"/>
                </a:stretch>
              </a:blipFill>
            </p:spPr>
            <p:txBody>
              <a:bodyPr/>
              <a:lstStyle/>
              <a:p>
                <a:r>
                  <a:rPr lang="en-US">
                    <a:noFill/>
                  </a:rPr>
                  <a:t> </a:t>
                </a:r>
              </a:p>
            </p:txBody>
          </p:sp>
        </mc:Fallback>
      </mc:AlternateContent>
    </p:spTree>
    <p:extLst>
      <p:ext uri="{BB962C8B-B14F-4D97-AF65-F5344CB8AC3E}">
        <p14:creationId xmlns:p14="http://schemas.microsoft.com/office/powerpoint/2010/main" val="12371209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667</Words>
  <Application>Microsoft Office PowerPoint</Application>
  <PresentationFormat>On-screen Show (4:3)</PresentationFormat>
  <Paragraphs>57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2</cp:revision>
  <dcterms:created xsi:type="dcterms:W3CDTF">2020-03-17T08:57:22Z</dcterms:created>
  <dcterms:modified xsi:type="dcterms:W3CDTF">2020-03-17T09:07:22Z</dcterms:modified>
</cp:coreProperties>
</file>