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 id="351" r:id="rId95"/>
    <p:sldId id="352" r:id="rId96"/>
    <p:sldId id="353" r:id="rId97"/>
    <p:sldId id="354" r:id="rId98"/>
    <p:sldId id="355" r:id="rId99"/>
    <p:sldId id="356" r:id="rId100"/>
    <p:sldId id="357" r:id="rId101"/>
    <p:sldId id="358" r:id="rId102"/>
    <p:sldId id="359" r:id="rId103"/>
    <p:sldId id="360" r:id="rId104"/>
    <p:sldId id="361" r:id="rId105"/>
    <p:sldId id="362" r:id="rId106"/>
    <p:sldId id="363" r:id="rId107"/>
    <p:sldId id="364" r:id="rId108"/>
    <p:sldId id="365" r:id="rId109"/>
    <p:sldId id="366" r:id="rId110"/>
    <p:sldId id="367" r:id="rId111"/>
    <p:sldId id="368" r:id="rId112"/>
    <p:sldId id="369" r:id="rId113"/>
    <p:sldId id="370" r:id="rId114"/>
    <p:sldId id="371" r:id="rId115"/>
    <p:sldId id="372" r:id="rId116"/>
    <p:sldId id="373" r:id="rId117"/>
    <p:sldId id="374" r:id="rId118"/>
    <p:sldId id="375" r:id="rId119"/>
    <p:sldId id="376" r:id="rId120"/>
    <p:sldId id="377" r:id="rId121"/>
    <p:sldId id="378" r:id="rId122"/>
    <p:sldId id="379" r:id="rId123"/>
    <p:sldId id="380" r:id="rId124"/>
    <p:sldId id="381" r:id="rId125"/>
    <p:sldId id="382" r:id="rId126"/>
    <p:sldId id="383" r:id="rId127"/>
    <p:sldId id="384" r:id="rId128"/>
    <p:sldId id="385" r:id="rId129"/>
    <p:sldId id="386" r:id="rId130"/>
    <p:sldId id="387" r:id="rId131"/>
    <p:sldId id="388" r:id="rId132"/>
    <p:sldId id="389" r:id="rId133"/>
    <p:sldId id="390" r:id="rId134"/>
    <p:sldId id="391" r:id="rId135"/>
    <p:sldId id="392" r:id="rId136"/>
    <p:sldId id="393" r:id="rId137"/>
    <p:sldId id="394" r:id="rId138"/>
    <p:sldId id="395" r:id="rId139"/>
    <p:sldId id="396" r:id="rId140"/>
    <p:sldId id="397" r:id="rId141"/>
    <p:sldId id="398" r:id="rId142"/>
    <p:sldId id="399" r:id="rId143"/>
    <p:sldId id="400" r:id="rId144"/>
    <p:sldId id="401" r:id="rId145"/>
    <p:sldId id="402" r:id="rId146"/>
    <p:sldId id="403" r:id="rId147"/>
    <p:sldId id="404" r:id="rId148"/>
    <p:sldId id="405" r:id="rId149"/>
    <p:sldId id="406" r:id="rId150"/>
    <p:sldId id="407" r:id="rId151"/>
    <p:sldId id="408" r:id="rId1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0" d="100"/>
          <a:sy n="70" d="100"/>
        </p:scale>
        <p:origin x="-202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DC5EE0-3941-4631-88CC-F7097797FF10}" type="datetimeFigureOut">
              <a:rPr lang="en-US" smtClean="0"/>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6414E5-2980-45E7-8C64-26F57849FD14}" type="slidenum">
              <a:rPr lang="en-US" smtClean="0"/>
              <a:t>‹#›</a:t>
            </a:fld>
            <a:endParaRPr lang="en-US" dirty="0"/>
          </a:p>
        </p:txBody>
      </p:sp>
    </p:spTree>
    <p:extLst>
      <p:ext uri="{BB962C8B-B14F-4D97-AF65-F5344CB8AC3E}">
        <p14:creationId xmlns:p14="http://schemas.microsoft.com/office/powerpoint/2010/main" val="3461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DC5EE0-3941-4631-88CC-F7097797FF10}" type="datetimeFigureOut">
              <a:rPr lang="en-US" smtClean="0"/>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6414E5-2980-45E7-8C64-26F57849FD14}" type="slidenum">
              <a:rPr lang="en-US" smtClean="0"/>
              <a:t>‹#›</a:t>
            </a:fld>
            <a:endParaRPr lang="en-US" dirty="0"/>
          </a:p>
        </p:txBody>
      </p:sp>
    </p:spTree>
    <p:extLst>
      <p:ext uri="{BB962C8B-B14F-4D97-AF65-F5344CB8AC3E}">
        <p14:creationId xmlns:p14="http://schemas.microsoft.com/office/powerpoint/2010/main" val="2017693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DC5EE0-3941-4631-88CC-F7097797FF10}" type="datetimeFigureOut">
              <a:rPr lang="en-US" smtClean="0"/>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6414E5-2980-45E7-8C64-26F57849FD14}" type="slidenum">
              <a:rPr lang="en-US" smtClean="0"/>
              <a:t>‹#›</a:t>
            </a:fld>
            <a:endParaRPr lang="en-US" dirty="0"/>
          </a:p>
        </p:txBody>
      </p:sp>
    </p:spTree>
    <p:extLst>
      <p:ext uri="{BB962C8B-B14F-4D97-AF65-F5344CB8AC3E}">
        <p14:creationId xmlns:p14="http://schemas.microsoft.com/office/powerpoint/2010/main" val="1289154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DC5EE0-3941-4631-88CC-F7097797FF10}" type="datetimeFigureOut">
              <a:rPr lang="en-US" smtClean="0"/>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6414E5-2980-45E7-8C64-26F57849FD14}" type="slidenum">
              <a:rPr lang="en-US" smtClean="0"/>
              <a:t>‹#›</a:t>
            </a:fld>
            <a:endParaRPr lang="en-US" dirty="0"/>
          </a:p>
        </p:txBody>
      </p:sp>
    </p:spTree>
    <p:extLst>
      <p:ext uri="{BB962C8B-B14F-4D97-AF65-F5344CB8AC3E}">
        <p14:creationId xmlns:p14="http://schemas.microsoft.com/office/powerpoint/2010/main" val="2119640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DC5EE0-3941-4631-88CC-F7097797FF10}" type="datetimeFigureOut">
              <a:rPr lang="en-US" smtClean="0"/>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6414E5-2980-45E7-8C64-26F57849FD14}" type="slidenum">
              <a:rPr lang="en-US" smtClean="0"/>
              <a:t>‹#›</a:t>
            </a:fld>
            <a:endParaRPr lang="en-US" dirty="0"/>
          </a:p>
        </p:txBody>
      </p:sp>
    </p:spTree>
    <p:extLst>
      <p:ext uri="{BB962C8B-B14F-4D97-AF65-F5344CB8AC3E}">
        <p14:creationId xmlns:p14="http://schemas.microsoft.com/office/powerpoint/2010/main" val="2714667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DC5EE0-3941-4631-88CC-F7097797FF10}" type="datetimeFigureOut">
              <a:rPr lang="en-US" smtClean="0"/>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6414E5-2980-45E7-8C64-26F57849FD14}" type="slidenum">
              <a:rPr lang="en-US" smtClean="0"/>
              <a:t>‹#›</a:t>
            </a:fld>
            <a:endParaRPr lang="en-US" dirty="0"/>
          </a:p>
        </p:txBody>
      </p:sp>
    </p:spTree>
    <p:extLst>
      <p:ext uri="{BB962C8B-B14F-4D97-AF65-F5344CB8AC3E}">
        <p14:creationId xmlns:p14="http://schemas.microsoft.com/office/powerpoint/2010/main" val="96033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DC5EE0-3941-4631-88CC-F7097797FF10}" type="datetimeFigureOut">
              <a:rPr lang="en-US" smtClean="0"/>
              <a:t>11/26/2020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36414E5-2980-45E7-8C64-26F57849FD14}" type="slidenum">
              <a:rPr lang="en-US" smtClean="0"/>
              <a:t>‹#›</a:t>
            </a:fld>
            <a:endParaRPr lang="en-US" dirty="0"/>
          </a:p>
        </p:txBody>
      </p:sp>
    </p:spTree>
    <p:extLst>
      <p:ext uri="{BB962C8B-B14F-4D97-AF65-F5344CB8AC3E}">
        <p14:creationId xmlns:p14="http://schemas.microsoft.com/office/powerpoint/2010/main" val="3585586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DC5EE0-3941-4631-88CC-F7097797FF10}" type="datetimeFigureOut">
              <a:rPr lang="en-US" smtClean="0"/>
              <a:t>11/26/2020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36414E5-2980-45E7-8C64-26F57849FD14}" type="slidenum">
              <a:rPr lang="en-US" smtClean="0"/>
              <a:t>‹#›</a:t>
            </a:fld>
            <a:endParaRPr lang="en-US" dirty="0"/>
          </a:p>
        </p:txBody>
      </p:sp>
    </p:spTree>
    <p:extLst>
      <p:ext uri="{BB962C8B-B14F-4D97-AF65-F5344CB8AC3E}">
        <p14:creationId xmlns:p14="http://schemas.microsoft.com/office/powerpoint/2010/main" val="3863176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DC5EE0-3941-4631-88CC-F7097797FF10}" type="datetimeFigureOut">
              <a:rPr lang="en-US" smtClean="0"/>
              <a:t>11/26/2020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36414E5-2980-45E7-8C64-26F57849FD14}" type="slidenum">
              <a:rPr lang="en-US" smtClean="0"/>
              <a:t>‹#›</a:t>
            </a:fld>
            <a:endParaRPr lang="en-US" dirty="0"/>
          </a:p>
        </p:txBody>
      </p:sp>
    </p:spTree>
    <p:extLst>
      <p:ext uri="{BB962C8B-B14F-4D97-AF65-F5344CB8AC3E}">
        <p14:creationId xmlns:p14="http://schemas.microsoft.com/office/powerpoint/2010/main" val="1297766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DC5EE0-3941-4631-88CC-F7097797FF10}" type="datetimeFigureOut">
              <a:rPr lang="en-US" smtClean="0"/>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6414E5-2980-45E7-8C64-26F57849FD14}" type="slidenum">
              <a:rPr lang="en-US" smtClean="0"/>
              <a:t>‹#›</a:t>
            </a:fld>
            <a:endParaRPr lang="en-US" dirty="0"/>
          </a:p>
        </p:txBody>
      </p:sp>
    </p:spTree>
    <p:extLst>
      <p:ext uri="{BB962C8B-B14F-4D97-AF65-F5344CB8AC3E}">
        <p14:creationId xmlns:p14="http://schemas.microsoft.com/office/powerpoint/2010/main" val="3489460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DC5EE0-3941-4631-88CC-F7097797FF10}" type="datetimeFigureOut">
              <a:rPr lang="en-US" smtClean="0"/>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6414E5-2980-45E7-8C64-26F57849FD14}" type="slidenum">
              <a:rPr lang="en-US" smtClean="0"/>
              <a:t>‹#›</a:t>
            </a:fld>
            <a:endParaRPr lang="en-US" dirty="0"/>
          </a:p>
        </p:txBody>
      </p:sp>
    </p:spTree>
    <p:extLst>
      <p:ext uri="{BB962C8B-B14F-4D97-AF65-F5344CB8AC3E}">
        <p14:creationId xmlns:p14="http://schemas.microsoft.com/office/powerpoint/2010/main" val="4247741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DC5EE0-3941-4631-88CC-F7097797FF10}" type="datetimeFigureOut">
              <a:rPr lang="en-US" smtClean="0"/>
              <a:t>11/26/2020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6414E5-2980-45E7-8C64-26F57849FD14}" type="slidenum">
              <a:rPr lang="en-US" smtClean="0"/>
              <a:t>‹#›</a:t>
            </a:fld>
            <a:endParaRPr lang="en-US" dirty="0"/>
          </a:p>
        </p:txBody>
      </p:sp>
    </p:spTree>
    <p:extLst>
      <p:ext uri="{BB962C8B-B14F-4D97-AF65-F5344CB8AC3E}">
        <p14:creationId xmlns:p14="http://schemas.microsoft.com/office/powerpoint/2010/main" val="1124526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8229600" cy="4953000"/>
          </a:xfrm>
        </p:spPr>
        <p:txBody>
          <a:bodyPr>
            <a:normAutofit/>
          </a:bodyPr>
          <a:lstStyle/>
          <a:p>
            <a:r>
              <a:rPr lang="en-US" sz="4000" b="1" dirty="0" smtClean="0"/>
              <a:t/>
            </a:r>
            <a:br>
              <a:rPr lang="en-US" sz="4000" b="1" dirty="0" smtClean="0"/>
            </a:br>
            <a:r>
              <a:rPr lang="en-US" sz="4000" b="1" dirty="0" smtClean="0"/>
              <a:t>HORT 305</a:t>
            </a:r>
            <a:r>
              <a:rPr lang="en-US" sz="4000" b="1" dirty="0"/>
              <a:t/>
            </a:r>
            <a:br>
              <a:rPr lang="en-US" sz="4000" b="1" dirty="0"/>
            </a:br>
            <a:r>
              <a:rPr lang="en-US" sz="4000" b="1" dirty="0" smtClean="0"/>
              <a:t/>
            </a:r>
            <a:br>
              <a:rPr lang="en-US" sz="4000" b="1" dirty="0" smtClean="0"/>
            </a:br>
            <a:endParaRPr lang="en-US" sz="4000" b="1" dirty="0"/>
          </a:p>
        </p:txBody>
      </p:sp>
      <p:sp>
        <p:nvSpPr>
          <p:cNvPr id="3" name="Subtitle 2"/>
          <p:cNvSpPr>
            <a:spLocks noGrp="1"/>
          </p:cNvSpPr>
          <p:nvPr>
            <p:ph type="subTitle" idx="1"/>
          </p:nvPr>
        </p:nvSpPr>
        <p:spPr>
          <a:xfrm>
            <a:off x="533400" y="3276600"/>
            <a:ext cx="7315200" cy="3048000"/>
          </a:xfrm>
        </p:spPr>
        <p:txBody>
          <a:bodyPr>
            <a:normAutofit fontScale="77500" lnSpcReduction="20000"/>
          </a:bodyPr>
          <a:lstStyle/>
          <a:p>
            <a:r>
              <a:rPr lang="en-US" sz="4000" b="1" dirty="0" smtClean="0"/>
              <a:t>By</a:t>
            </a:r>
          </a:p>
          <a:p>
            <a:r>
              <a:rPr lang="en-US" sz="4000" b="1" dirty="0" smtClean="0"/>
              <a:t>SHAHID IQBAL</a:t>
            </a:r>
          </a:p>
          <a:p>
            <a:r>
              <a:rPr lang="en-US" sz="4000" b="1" dirty="0" smtClean="0"/>
              <a:t>ASSISTANT PROFESSOR</a:t>
            </a:r>
          </a:p>
          <a:p>
            <a:r>
              <a:rPr lang="en-US" sz="4000" b="1" dirty="0" smtClean="0"/>
              <a:t>DEPARTMENT OF HORTICULTURE</a:t>
            </a:r>
          </a:p>
          <a:p>
            <a:r>
              <a:rPr lang="en-US" sz="4000" b="1" dirty="0" smtClean="0"/>
              <a:t>COLLEGE OF AGRICULTURE</a:t>
            </a:r>
          </a:p>
          <a:p>
            <a:r>
              <a:rPr lang="en-US" sz="4000" b="1" dirty="0" smtClean="0"/>
              <a:t>UNIVERSITY OF SARGODHA</a:t>
            </a:r>
            <a:endParaRPr lang="en-US" sz="4000" b="1" dirty="0"/>
          </a:p>
        </p:txBody>
      </p:sp>
    </p:spTree>
    <p:extLst>
      <p:ext uri="{BB962C8B-B14F-4D97-AF65-F5344CB8AC3E}">
        <p14:creationId xmlns:p14="http://schemas.microsoft.com/office/powerpoint/2010/main" val="3929794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Standard Grades</a:t>
            </a:r>
          </a:p>
          <a:p>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09910779"/>
              </p:ext>
            </p:extLst>
          </p:nvPr>
        </p:nvGraphicFramePr>
        <p:xfrm>
          <a:off x="1600200" y="2743199"/>
          <a:ext cx="6553200" cy="3667761"/>
        </p:xfrm>
        <a:graphic>
          <a:graphicData uri="http://schemas.openxmlformats.org/drawingml/2006/table">
            <a:tbl>
              <a:tblPr firstRow="1" bandRow="1">
                <a:tableStyleId>{5C22544A-7EE6-4342-B048-85BDC9FD1C3A}</a:tableStyleId>
              </a:tblPr>
              <a:tblGrid>
                <a:gridCol w="1092200"/>
                <a:gridCol w="1092200"/>
                <a:gridCol w="1092200"/>
                <a:gridCol w="1092200"/>
                <a:gridCol w="1447165"/>
                <a:gridCol w="737235"/>
              </a:tblGrid>
              <a:tr h="1774221">
                <a:tc>
                  <a:txBody>
                    <a:bodyPr/>
                    <a:lstStyle/>
                    <a:p>
                      <a:r>
                        <a:rPr lang="en-US" dirty="0" smtClean="0"/>
                        <a:t>Grade Name</a:t>
                      </a:r>
                      <a:endParaRPr lang="en-US" dirty="0"/>
                    </a:p>
                  </a:txBody>
                  <a:tcPr/>
                </a:tc>
                <a:tc>
                  <a:txBody>
                    <a:bodyPr/>
                    <a:lstStyle/>
                    <a:p>
                      <a:r>
                        <a:rPr lang="en-US" dirty="0" smtClean="0"/>
                        <a:t>Color</a:t>
                      </a:r>
                      <a:r>
                        <a:rPr lang="en-US" baseline="0" dirty="0" smtClean="0"/>
                        <a:t> code</a:t>
                      </a:r>
                      <a:endParaRPr lang="en-US" dirty="0"/>
                    </a:p>
                  </a:txBody>
                  <a:tcPr/>
                </a:tc>
                <a:tc>
                  <a:txBody>
                    <a:bodyPr/>
                    <a:lstStyle/>
                    <a:p>
                      <a:r>
                        <a:rPr lang="en-US" dirty="0" smtClean="0"/>
                        <a:t>Individual</a:t>
                      </a:r>
                      <a:r>
                        <a:rPr lang="en-US" baseline="0" dirty="0" smtClean="0"/>
                        <a:t> flower Wt.(g) Min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Individual</a:t>
                      </a:r>
                      <a:r>
                        <a:rPr lang="en-US" baseline="0" dirty="0" smtClean="0"/>
                        <a:t> flower Wt.(g) Max </a:t>
                      </a:r>
                      <a:endParaRPr lang="en-US" dirty="0" smtClean="0"/>
                    </a:p>
                    <a:p>
                      <a:endParaRPr lang="en-US" dirty="0"/>
                    </a:p>
                  </a:txBody>
                  <a:tcPr/>
                </a:tc>
                <a:tc>
                  <a:txBody>
                    <a:bodyPr/>
                    <a:lstStyle/>
                    <a:p>
                      <a:r>
                        <a:rPr lang="en-US" dirty="0" smtClean="0"/>
                        <a:t>Minimum flower open/stem</a:t>
                      </a:r>
                      <a:endParaRPr lang="en-US" dirty="0"/>
                    </a:p>
                  </a:txBody>
                  <a:tcPr/>
                </a:tc>
                <a:tc>
                  <a:txBody>
                    <a:bodyPr/>
                    <a:lstStyle/>
                    <a:p>
                      <a:r>
                        <a:rPr lang="en-US" dirty="0" smtClean="0"/>
                        <a:t>Minimum stem length (Cm)</a:t>
                      </a:r>
                      <a:endParaRPr lang="en-US" dirty="0"/>
                    </a:p>
                  </a:txBody>
                  <a:tcPr/>
                </a:tc>
              </a:tr>
              <a:tr h="378708">
                <a:tc>
                  <a:txBody>
                    <a:bodyPr/>
                    <a:lstStyle/>
                    <a:p>
                      <a:r>
                        <a:rPr lang="en-US" dirty="0" smtClean="0"/>
                        <a:t>Special</a:t>
                      </a:r>
                      <a:endParaRPr lang="en-US" dirty="0"/>
                    </a:p>
                  </a:txBody>
                  <a:tcPr/>
                </a:tc>
                <a:tc>
                  <a:txBody>
                    <a:bodyPr/>
                    <a:lstStyle/>
                    <a:p>
                      <a:r>
                        <a:rPr lang="en-US" dirty="0" smtClean="0"/>
                        <a:t>Blue</a:t>
                      </a:r>
                      <a:endParaRPr lang="en-US" dirty="0"/>
                    </a:p>
                  </a:txBody>
                  <a:tcPr/>
                </a:tc>
                <a:tc>
                  <a:txBody>
                    <a:bodyPr/>
                    <a:lstStyle/>
                    <a:p>
                      <a:r>
                        <a:rPr lang="en-US" dirty="0" smtClean="0"/>
                        <a:t>71</a:t>
                      </a:r>
                      <a:endParaRPr lang="en-US" dirty="0"/>
                    </a:p>
                  </a:txBody>
                  <a:tcPr/>
                </a:tc>
                <a:tc>
                  <a:txBody>
                    <a:bodyPr/>
                    <a:lstStyle/>
                    <a:p>
                      <a:r>
                        <a:rPr lang="en-US" dirty="0" smtClean="0"/>
                        <a:t>113</a:t>
                      </a:r>
                      <a:endParaRPr lang="en-US" dirty="0"/>
                    </a:p>
                  </a:txBody>
                  <a:tcPr/>
                </a:tc>
                <a:tc>
                  <a:txBody>
                    <a:bodyPr/>
                    <a:lstStyle/>
                    <a:p>
                      <a:r>
                        <a:rPr lang="en-US" dirty="0" smtClean="0"/>
                        <a:t>15</a:t>
                      </a:r>
                      <a:endParaRPr lang="en-US" dirty="0"/>
                    </a:p>
                  </a:txBody>
                  <a:tcPr/>
                </a:tc>
                <a:tc>
                  <a:txBody>
                    <a:bodyPr/>
                    <a:lstStyle/>
                    <a:p>
                      <a:r>
                        <a:rPr lang="en-US" dirty="0" smtClean="0"/>
                        <a:t>91</a:t>
                      </a:r>
                      <a:endParaRPr lang="en-US" dirty="0"/>
                    </a:p>
                  </a:txBody>
                  <a:tcPr/>
                </a:tc>
              </a:tr>
              <a:tr h="378708">
                <a:tc>
                  <a:txBody>
                    <a:bodyPr/>
                    <a:lstStyle/>
                    <a:p>
                      <a:r>
                        <a:rPr lang="en-US" dirty="0" smtClean="0"/>
                        <a:t>Fancy</a:t>
                      </a:r>
                      <a:endParaRPr lang="en-US" dirty="0"/>
                    </a:p>
                  </a:txBody>
                  <a:tcPr/>
                </a:tc>
                <a:tc>
                  <a:txBody>
                    <a:bodyPr/>
                    <a:lstStyle/>
                    <a:p>
                      <a:r>
                        <a:rPr lang="en-US" dirty="0" smtClean="0"/>
                        <a:t>Red</a:t>
                      </a:r>
                      <a:endParaRPr lang="en-US" dirty="0"/>
                    </a:p>
                  </a:txBody>
                  <a:tcPr/>
                </a:tc>
                <a:tc>
                  <a:txBody>
                    <a:bodyPr/>
                    <a:lstStyle/>
                    <a:p>
                      <a:r>
                        <a:rPr lang="en-US" dirty="0" smtClean="0"/>
                        <a:t>43</a:t>
                      </a:r>
                      <a:endParaRPr lang="en-US" dirty="0"/>
                    </a:p>
                  </a:txBody>
                  <a:tcPr/>
                </a:tc>
                <a:tc>
                  <a:txBody>
                    <a:bodyPr/>
                    <a:lstStyle/>
                    <a:p>
                      <a:r>
                        <a:rPr lang="en-US" dirty="0" smtClean="0"/>
                        <a:t>70</a:t>
                      </a:r>
                      <a:endParaRPr lang="en-US" dirty="0"/>
                    </a:p>
                  </a:txBody>
                  <a:tcPr/>
                </a:tc>
                <a:tc>
                  <a:txBody>
                    <a:bodyPr/>
                    <a:lstStyle/>
                    <a:p>
                      <a:r>
                        <a:rPr lang="en-US" dirty="0" smtClean="0"/>
                        <a:t>12</a:t>
                      </a:r>
                      <a:endParaRPr lang="en-US" dirty="0"/>
                    </a:p>
                  </a:txBody>
                  <a:tcPr/>
                </a:tc>
                <a:tc>
                  <a:txBody>
                    <a:bodyPr/>
                    <a:lstStyle/>
                    <a:p>
                      <a:r>
                        <a:rPr lang="en-US" dirty="0" smtClean="0"/>
                        <a:t>76</a:t>
                      </a:r>
                      <a:endParaRPr lang="en-US" dirty="0"/>
                    </a:p>
                  </a:txBody>
                  <a:tcPr/>
                </a:tc>
              </a:tr>
              <a:tr h="378708">
                <a:tc>
                  <a:txBody>
                    <a:bodyPr/>
                    <a:lstStyle/>
                    <a:p>
                      <a:r>
                        <a:rPr lang="en-US" dirty="0" smtClean="0"/>
                        <a:t>Extra</a:t>
                      </a:r>
                      <a:endParaRPr lang="en-US" dirty="0"/>
                    </a:p>
                  </a:txBody>
                  <a:tcPr/>
                </a:tc>
                <a:tc>
                  <a:txBody>
                    <a:bodyPr/>
                    <a:lstStyle/>
                    <a:p>
                      <a:r>
                        <a:rPr lang="en-US" dirty="0" smtClean="0"/>
                        <a:t>Green</a:t>
                      </a:r>
                      <a:endParaRPr lang="en-US" dirty="0"/>
                    </a:p>
                  </a:txBody>
                  <a:tcPr/>
                </a:tc>
                <a:tc>
                  <a:txBody>
                    <a:bodyPr/>
                    <a:lstStyle/>
                    <a:p>
                      <a:r>
                        <a:rPr lang="en-US" dirty="0" smtClean="0"/>
                        <a:t>29</a:t>
                      </a:r>
                      <a:endParaRPr lang="en-US" dirty="0"/>
                    </a:p>
                  </a:txBody>
                  <a:tcPr/>
                </a:tc>
                <a:tc>
                  <a:txBody>
                    <a:bodyPr/>
                    <a:lstStyle/>
                    <a:p>
                      <a:r>
                        <a:rPr lang="en-US" dirty="0" smtClean="0"/>
                        <a:t>42</a:t>
                      </a:r>
                      <a:endParaRPr lang="en-US" dirty="0"/>
                    </a:p>
                  </a:txBody>
                  <a:tcPr/>
                </a:tc>
                <a:tc>
                  <a:txBody>
                    <a:bodyPr/>
                    <a:lstStyle/>
                    <a:p>
                      <a:r>
                        <a:rPr lang="en-US" dirty="0" smtClean="0"/>
                        <a:t>9</a:t>
                      </a:r>
                      <a:endParaRPr lang="en-US" dirty="0"/>
                    </a:p>
                  </a:txBody>
                  <a:tcPr/>
                </a:tc>
                <a:tc>
                  <a:txBody>
                    <a:bodyPr/>
                    <a:lstStyle/>
                    <a:p>
                      <a:r>
                        <a:rPr lang="en-US" dirty="0" smtClean="0"/>
                        <a:t>61</a:t>
                      </a:r>
                      <a:endParaRPr lang="en-US" dirty="0"/>
                    </a:p>
                  </a:txBody>
                  <a:tcPr/>
                </a:tc>
              </a:tr>
              <a:tr h="378708">
                <a:tc>
                  <a:txBody>
                    <a:bodyPr/>
                    <a:lstStyle/>
                    <a:p>
                      <a:r>
                        <a:rPr lang="en-US" dirty="0" smtClean="0"/>
                        <a:t>First</a:t>
                      </a:r>
                      <a:endParaRPr lang="en-US" dirty="0"/>
                    </a:p>
                  </a:txBody>
                  <a:tcPr/>
                </a:tc>
                <a:tc>
                  <a:txBody>
                    <a:bodyPr/>
                    <a:lstStyle/>
                    <a:p>
                      <a:r>
                        <a:rPr lang="en-US" dirty="0" smtClean="0"/>
                        <a:t>Yellow</a:t>
                      </a:r>
                      <a:endParaRPr lang="en-US" dirty="0"/>
                    </a:p>
                  </a:txBody>
                  <a:tcPr/>
                </a:tc>
                <a:tc>
                  <a:txBody>
                    <a:bodyPr/>
                    <a:lstStyle/>
                    <a:p>
                      <a:r>
                        <a:rPr lang="en-US" dirty="0" smtClean="0"/>
                        <a:t>14</a:t>
                      </a:r>
                      <a:endParaRPr lang="en-US" dirty="0"/>
                    </a:p>
                  </a:txBody>
                  <a:tcPr/>
                </a:tc>
                <a:tc>
                  <a:txBody>
                    <a:bodyPr/>
                    <a:lstStyle/>
                    <a:p>
                      <a:r>
                        <a:rPr lang="en-US" dirty="0" smtClean="0"/>
                        <a:t>28</a:t>
                      </a:r>
                      <a:endParaRPr lang="en-US" dirty="0"/>
                    </a:p>
                  </a:txBody>
                  <a:tcPr/>
                </a:tc>
                <a:tc>
                  <a:txBody>
                    <a:bodyPr/>
                    <a:lstStyle/>
                    <a:p>
                      <a:r>
                        <a:rPr lang="en-US" dirty="0" smtClean="0"/>
                        <a:t>9</a:t>
                      </a:r>
                      <a:endParaRPr lang="en-US" dirty="0"/>
                    </a:p>
                  </a:txBody>
                  <a:tcPr/>
                </a:tc>
                <a:tc>
                  <a:txBody>
                    <a:bodyPr/>
                    <a:lstStyle/>
                    <a:p>
                      <a:r>
                        <a:rPr lang="en-US" dirty="0" smtClean="0"/>
                        <a:t>46</a:t>
                      </a:r>
                      <a:endParaRPr lang="en-US" dirty="0"/>
                    </a:p>
                  </a:txBody>
                  <a:tcPr/>
                </a:tc>
              </a:tr>
              <a:tr h="378708">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65504359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b="1" dirty="0" smtClean="0"/>
              <a:t>Diseases</a:t>
            </a:r>
          </a:p>
          <a:p>
            <a:pPr marL="0" indent="0">
              <a:buNone/>
            </a:pPr>
            <a:r>
              <a:rPr lang="en-US" b="1" dirty="0"/>
              <a:t>	</a:t>
            </a:r>
            <a:r>
              <a:rPr lang="en-US" dirty="0" smtClean="0"/>
              <a:t>Tomato spotted wilt virus, Botrytis in green house, root rot, stem rot, bacterial soft rot and powdery mildew</a:t>
            </a:r>
          </a:p>
          <a:p>
            <a:pPr marL="0" indent="0">
              <a:buNone/>
            </a:pPr>
            <a:r>
              <a:rPr lang="en-US" b="1" dirty="0" smtClean="0"/>
              <a:t>Physiological Disorders</a:t>
            </a:r>
          </a:p>
          <a:p>
            <a:pPr marL="0" indent="0">
              <a:buNone/>
            </a:pPr>
            <a:r>
              <a:rPr lang="en-US" dirty="0"/>
              <a:t>	</a:t>
            </a:r>
            <a:r>
              <a:rPr lang="en-US" dirty="0" smtClean="0"/>
              <a:t>Flower abortion and blind meristem can occur due to inappropriate temperature and photoperiod</a:t>
            </a:r>
            <a:endParaRPr lang="en-US" dirty="0"/>
          </a:p>
        </p:txBody>
      </p:sp>
    </p:spTree>
    <p:extLst>
      <p:ext uri="{BB962C8B-B14F-4D97-AF65-F5344CB8AC3E}">
        <p14:creationId xmlns:p14="http://schemas.microsoft.com/office/powerpoint/2010/main" val="153938443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Postharvest</a:t>
            </a:r>
          </a:p>
          <a:p>
            <a:pPr marL="0" indent="0">
              <a:buNone/>
            </a:pPr>
            <a:r>
              <a:rPr lang="en-US" dirty="0"/>
              <a:t>	</a:t>
            </a:r>
            <a:r>
              <a:rPr lang="en-US" dirty="0" smtClean="0"/>
              <a:t>Cut flowers and plants are harvested when flowers are fully open</a:t>
            </a:r>
          </a:p>
          <a:p>
            <a:pPr marL="0" indent="0">
              <a:buNone/>
            </a:pPr>
            <a:r>
              <a:rPr lang="en-US" dirty="0"/>
              <a:t>	</a:t>
            </a:r>
            <a:r>
              <a:rPr lang="en-US" dirty="0" smtClean="0"/>
              <a:t>Shipping or storage for five days at temperature 4-5C.</a:t>
            </a:r>
            <a:endParaRPr lang="en-US" dirty="0"/>
          </a:p>
        </p:txBody>
      </p:sp>
    </p:spTree>
    <p:extLst>
      <p:ext uri="{BB962C8B-B14F-4D97-AF65-F5344CB8AC3E}">
        <p14:creationId xmlns:p14="http://schemas.microsoft.com/office/powerpoint/2010/main" val="153824292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Dianthus(Cut)</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C.N	Carnation, Divine flower, Florist carnation</a:t>
            </a:r>
          </a:p>
          <a:p>
            <a:pPr marL="0" indent="0">
              <a:buNone/>
            </a:pPr>
            <a:r>
              <a:rPr lang="en-US" dirty="0" smtClean="0"/>
              <a:t>S.N	</a:t>
            </a:r>
            <a:r>
              <a:rPr lang="en-US" i="1" dirty="0" smtClean="0"/>
              <a:t>Dianthus </a:t>
            </a:r>
            <a:r>
              <a:rPr lang="en-US" i="1" dirty="0" err="1" smtClean="0"/>
              <a:t>caryophyllus</a:t>
            </a:r>
            <a:endParaRPr lang="en-US" i="1" dirty="0" smtClean="0"/>
          </a:p>
          <a:p>
            <a:pPr marL="0" indent="0">
              <a:buNone/>
            </a:pPr>
            <a:r>
              <a:rPr lang="en-US" dirty="0" smtClean="0"/>
              <a:t>Family	</a:t>
            </a:r>
            <a:r>
              <a:rPr lang="en-US" dirty="0" err="1" smtClean="0"/>
              <a:t>Caryophyllaceae</a:t>
            </a:r>
            <a:endParaRPr lang="en-US" dirty="0" smtClean="0"/>
          </a:p>
          <a:p>
            <a:pPr marL="0" indent="0">
              <a:buNone/>
            </a:pPr>
            <a:r>
              <a:rPr lang="en-US" b="1" dirty="0" smtClean="0"/>
              <a:t>Origin</a:t>
            </a:r>
          </a:p>
          <a:p>
            <a:pPr marL="0" indent="0">
              <a:buNone/>
            </a:pPr>
            <a:r>
              <a:rPr lang="en-US" b="1" dirty="0"/>
              <a:t>	</a:t>
            </a:r>
            <a:r>
              <a:rPr lang="en-US" dirty="0" smtClean="0"/>
              <a:t>Mediterranean region flowers only in early spring</a:t>
            </a:r>
          </a:p>
          <a:p>
            <a:pPr marL="0" indent="0">
              <a:buNone/>
            </a:pPr>
            <a:r>
              <a:rPr lang="en-US" b="1" dirty="0" smtClean="0"/>
              <a:t>Uses</a:t>
            </a:r>
          </a:p>
          <a:p>
            <a:pPr marL="0" indent="0">
              <a:buNone/>
            </a:pPr>
            <a:r>
              <a:rPr lang="en-US" dirty="0" smtClean="0"/>
              <a:t>	Most popular as cut flower</a:t>
            </a:r>
            <a:endParaRPr lang="en-US" dirty="0"/>
          </a:p>
        </p:txBody>
      </p:sp>
    </p:spTree>
    <p:extLst>
      <p:ext uri="{BB962C8B-B14F-4D97-AF65-F5344CB8AC3E}">
        <p14:creationId xmlns:p14="http://schemas.microsoft.com/office/powerpoint/2010/main" val="354350427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Cultivars</a:t>
            </a:r>
          </a:p>
          <a:p>
            <a:pPr marL="0" indent="0">
              <a:buNone/>
            </a:pPr>
            <a:r>
              <a:rPr lang="en-US" dirty="0"/>
              <a:t>	</a:t>
            </a:r>
            <a:r>
              <a:rPr lang="en-US" dirty="0" smtClean="0"/>
              <a:t>Breeders have developed thousands of cultivars, generally two types</a:t>
            </a:r>
          </a:p>
          <a:p>
            <a:pPr marL="0" indent="0">
              <a:buNone/>
            </a:pPr>
            <a:r>
              <a:rPr lang="en-US" dirty="0" smtClean="0"/>
              <a:t>1.Standard (Large flower) terminal</a:t>
            </a:r>
          </a:p>
          <a:p>
            <a:pPr marL="0" indent="0">
              <a:buNone/>
            </a:pPr>
            <a:r>
              <a:rPr lang="en-US" dirty="0" smtClean="0"/>
              <a:t>2.Spray or miniature (Small flower) Auxiliary</a:t>
            </a:r>
          </a:p>
          <a:p>
            <a:pPr marL="0" indent="0">
              <a:buNone/>
            </a:pPr>
            <a:r>
              <a:rPr lang="en-US" b="1" dirty="0" smtClean="0"/>
              <a:t>Propagation</a:t>
            </a:r>
          </a:p>
          <a:p>
            <a:pPr marL="0" indent="0">
              <a:buNone/>
            </a:pPr>
            <a:r>
              <a:rPr lang="en-US" dirty="0"/>
              <a:t>	</a:t>
            </a:r>
            <a:r>
              <a:rPr lang="en-US" dirty="0" smtClean="0"/>
              <a:t>Rooted cuttings are purchased from specialty propagators</a:t>
            </a:r>
            <a:endParaRPr lang="en-US" dirty="0"/>
          </a:p>
        </p:txBody>
      </p:sp>
    </p:spTree>
    <p:extLst>
      <p:ext uri="{BB962C8B-B14F-4D97-AF65-F5344CB8AC3E}">
        <p14:creationId xmlns:p14="http://schemas.microsoft.com/office/powerpoint/2010/main" val="239001617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They produce indexed virus free cuttings, rooted or un rooted cuttings can be stored at -1C for 4-6 months</a:t>
            </a:r>
          </a:p>
          <a:p>
            <a:pPr marL="0" indent="0">
              <a:buNone/>
            </a:pPr>
            <a:r>
              <a:rPr lang="en-US" dirty="0"/>
              <a:t>	</a:t>
            </a:r>
            <a:r>
              <a:rPr lang="en-US" dirty="0" smtClean="0"/>
              <a:t>Seed of garden cultivars can germinate at 18-21C.</a:t>
            </a:r>
          </a:p>
          <a:p>
            <a:pPr marL="0" indent="0">
              <a:buNone/>
            </a:pPr>
            <a:r>
              <a:rPr lang="en-US" b="1" dirty="0" smtClean="0"/>
              <a:t>Temperature</a:t>
            </a:r>
          </a:p>
          <a:p>
            <a:pPr marL="0" indent="0">
              <a:buNone/>
            </a:pPr>
            <a:r>
              <a:rPr lang="en-US" b="1" dirty="0"/>
              <a:t>	</a:t>
            </a:r>
            <a:r>
              <a:rPr lang="en-US" dirty="0" smtClean="0"/>
              <a:t>Optimal temperature for flowering is10C night and 13-16C day.</a:t>
            </a:r>
            <a:endParaRPr lang="en-US" dirty="0"/>
          </a:p>
        </p:txBody>
      </p:sp>
    </p:spTree>
    <p:extLst>
      <p:ext uri="{BB962C8B-B14F-4D97-AF65-F5344CB8AC3E}">
        <p14:creationId xmlns:p14="http://schemas.microsoft.com/office/powerpoint/2010/main" val="34530859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Light</a:t>
            </a:r>
          </a:p>
          <a:p>
            <a:pPr marL="0" indent="0">
              <a:buNone/>
            </a:pPr>
            <a:r>
              <a:rPr lang="en-US" b="1" dirty="0"/>
              <a:t>	</a:t>
            </a:r>
            <a:r>
              <a:rPr lang="en-US" dirty="0" smtClean="0"/>
              <a:t>High light intensity is required for quality production, low light produce weak stems.</a:t>
            </a:r>
          </a:p>
          <a:p>
            <a:pPr marL="0" indent="0">
              <a:buNone/>
            </a:pPr>
            <a:r>
              <a:rPr lang="en-US" b="1" dirty="0" smtClean="0"/>
              <a:t>Water</a:t>
            </a:r>
          </a:p>
          <a:p>
            <a:pPr marL="0" indent="0">
              <a:buNone/>
            </a:pPr>
            <a:r>
              <a:rPr lang="en-US" dirty="0"/>
              <a:t>	</a:t>
            </a:r>
            <a:r>
              <a:rPr lang="en-US" dirty="0" smtClean="0"/>
              <a:t>Automation of irrigation system is essential for efficient production, reduced available water can cause stronger stems under low light and reduce the flower diameter</a:t>
            </a:r>
            <a:endParaRPr lang="en-US" dirty="0"/>
          </a:p>
        </p:txBody>
      </p:sp>
    </p:spTree>
    <p:extLst>
      <p:ext uri="{BB962C8B-B14F-4D97-AF65-F5344CB8AC3E}">
        <p14:creationId xmlns:p14="http://schemas.microsoft.com/office/powerpoint/2010/main" val="303809635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smtClean="0"/>
              <a:t>Nutrition</a:t>
            </a:r>
          </a:p>
          <a:p>
            <a:pPr marL="0" indent="0">
              <a:buNone/>
            </a:pPr>
            <a:r>
              <a:rPr lang="en-US" dirty="0" smtClean="0"/>
              <a:t>Nitrate N is preferred as compared to ammonium N  </a:t>
            </a:r>
          </a:p>
          <a:p>
            <a:pPr marL="0" indent="0">
              <a:buNone/>
            </a:pPr>
            <a:r>
              <a:rPr lang="en-US" dirty="0"/>
              <a:t>	</a:t>
            </a:r>
            <a:r>
              <a:rPr lang="en-US" dirty="0" smtClean="0"/>
              <a:t>The optimal levels are as under</a:t>
            </a:r>
          </a:p>
          <a:p>
            <a:pPr marL="0" indent="0">
              <a:buNone/>
            </a:pPr>
            <a:r>
              <a:rPr lang="en-US" dirty="0" smtClean="0"/>
              <a:t>Nitrate	25-40ppm</a:t>
            </a:r>
          </a:p>
          <a:p>
            <a:pPr marL="0" indent="0">
              <a:buNone/>
            </a:pPr>
            <a:r>
              <a:rPr lang="en-US" dirty="0" smtClean="0"/>
              <a:t>Phosphorus	5-10ppm</a:t>
            </a:r>
          </a:p>
          <a:p>
            <a:pPr marL="0" indent="0">
              <a:buNone/>
            </a:pPr>
            <a:r>
              <a:rPr lang="en-US" dirty="0" smtClean="0"/>
              <a:t>Potassium 		25-40ppm</a:t>
            </a:r>
          </a:p>
          <a:p>
            <a:pPr marL="0" indent="0">
              <a:buNone/>
            </a:pPr>
            <a:r>
              <a:rPr lang="en-US" dirty="0" smtClean="0"/>
              <a:t>Calcium		150-200ppm</a:t>
            </a:r>
          </a:p>
          <a:p>
            <a:pPr marL="0" indent="0">
              <a:buNone/>
            </a:pPr>
            <a:endParaRPr lang="en-US" dirty="0"/>
          </a:p>
        </p:txBody>
      </p:sp>
    </p:spTree>
    <p:extLst>
      <p:ext uri="{BB962C8B-B14F-4D97-AF65-F5344CB8AC3E}">
        <p14:creationId xmlns:p14="http://schemas.microsoft.com/office/powerpoint/2010/main" val="160685081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Magnesium	30-40ppm</a:t>
            </a:r>
          </a:p>
          <a:p>
            <a:pPr marL="0" indent="0">
              <a:buNone/>
            </a:pPr>
            <a:r>
              <a:rPr lang="en-US" dirty="0" smtClean="0"/>
              <a:t>Boron		30-35ppm</a:t>
            </a:r>
          </a:p>
          <a:p>
            <a:pPr marL="0" indent="0">
              <a:buNone/>
            </a:pPr>
            <a:r>
              <a:rPr lang="en-US" dirty="0"/>
              <a:t> </a:t>
            </a:r>
            <a:r>
              <a:rPr lang="en-US" dirty="0" smtClean="0"/>
              <a:t>These levels should be maintained in the medium</a:t>
            </a:r>
          </a:p>
          <a:p>
            <a:pPr marL="0" indent="0">
              <a:buNone/>
            </a:pPr>
            <a:r>
              <a:rPr lang="en-US" b="1" dirty="0" smtClean="0"/>
              <a:t>Media</a:t>
            </a:r>
          </a:p>
          <a:p>
            <a:pPr marL="0" indent="0">
              <a:buNone/>
            </a:pPr>
            <a:r>
              <a:rPr lang="en-US" b="1" dirty="0"/>
              <a:t>	</a:t>
            </a:r>
            <a:r>
              <a:rPr lang="en-US" dirty="0" smtClean="0"/>
              <a:t>Media should be aerated and well drained with above captioned nutrition level as plants are grown for 1-2 years</a:t>
            </a:r>
            <a:endParaRPr lang="en-US" b="1" dirty="0"/>
          </a:p>
        </p:txBody>
      </p:sp>
    </p:spTree>
    <p:extLst>
      <p:ext uri="{BB962C8B-B14F-4D97-AF65-F5344CB8AC3E}">
        <p14:creationId xmlns:p14="http://schemas.microsoft.com/office/powerpoint/2010/main" val="141316671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Insects</a:t>
            </a:r>
          </a:p>
          <a:p>
            <a:pPr marL="0" indent="0">
              <a:buNone/>
            </a:pPr>
            <a:r>
              <a:rPr lang="en-US" dirty="0"/>
              <a:t>	</a:t>
            </a:r>
            <a:r>
              <a:rPr lang="en-US" dirty="0" smtClean="0"/>
              <a:t>Major insects are spider mites, thrips and aphids. Slugs and caterpillars can also cause problems</a:t>
            </a:r>
          </a:p>
          <a:p>
            <a:pPr marL="0" indent="0">
              <a:buNone/>
            </a:pPr>
            <a:r>
              <a:rPr lang="en-US" b="1" dirty="0" smtClean="0"/>
              <a:t>Diseases</a:t>
            </a:r>
          </a:p>
          <a:p>
            <a:pPr marL="0" indent="0">
              <a:buNone/>
            </a:pPr>
            <a:r>
              <a:rPr lang="en-US" dirty="0"/>
              <a:t>	</a:t>
            </a:r>
            <a:r>
              <a:rPr lang="en-US" dirty="0" smtClean="0"/>
              <a:t>Fusarium, Alternaria, Botrytis, Rhizoctonia</a:t>
            </a:r>
            <a:endParaRPr lang="en-US" dirty="0"/>
          </a:p>
        </p:txBody>
      </p:sp>
    </p:spTree>
    <p:extLst>
      <p:ext uri="{BB962C8B-B14F-4D97-AF65-F5344CB8AC3E}">
        <p14:creationId xmlns:p14="http://schemas.microsoft.com/office/powerpoint/2010/main" val="146219829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Physiological Disorder</a:t>
            </a:r>
          </a:p>
          <a:p>
            <a:pPr marL="0" indent="0">
              <a:buNone/>
            </a:pPr>
            <a:r>
              <a:rPr lang="en-US" b="1" dirty="0"/>
              <a:t>	</a:t>
            </a:r>
            <a:r>
              <a:rPr lang="en-US" dirty="0" smtClean="0"/>
              <a:t>Calyx splitting is common under high temperature followed by cool temperature</a:t>
            </a:r>
          </a:p>
          <a:p>
            <a:pPr marL="0" indent="0">
              <a:buNone/>
            </a:pPr>
            <a:r>
              <a:rPr lang="en-US" b="1" dirty="0" smtClean="0"/>
              <a:t>Postharvest</a:t>
            </a:r>
          </a:p>
          <a:p>
            <a:pPr marL="0" indent="0">
              <a:buNone/>
            </a:pPr>
            <a:r>
              <a:rPr lang="en-US" dirty="0"/>
              <a:t>	</a:t>
            </a:r>
            <a:r>
              <a:rPr lang="en-US" dirty="0" smtClean="0"/>
              <a:t>Harvest in the morning and kept at 1-6C in holding solutions, can be harvested at various stages from very tight bud to when the petals are reflexed over the calyx. </a:t>
            </a:r>
            <a:endParaRPr lang="en-US" dirty="0"/>
          </a:p>
        </p:txBody>
      </p:sp>
    </p:spTree>
    <p:extLst>
      <p:ext uri="{BB962C8B-B14F-4D97-AF65-F5344CB8AC3E}">
        <p14:creationId xmlns:p14="http://schemas.microsoft.com/office/powerpoint/2010/main" val="2663018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Aquilegia</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b="1" dirty="0" smtClean="0"/>
              <a:t>C.N</a:t>
            </a:r>
            <a:r>
              <a:rPr lang="en-US" dirty="0" smtClean="0"/>
              <a:t>. Columbine</a:t>
            </a:r>
          </a:p>
          <a:p>
            <a:pPr marL="0" indent="0">
              <a:buNone/>
            </a:pPr>
            <a:r>
              <a:rPr lang="en-US" b="1" dirty="0" smtClean="0"/>
              <a:t>S.N</a:t>
            </a:r>
            <a:r>
              <a:rPr lang="en-US" dirty="0" smtClean="0"/>
              <a:t>. Aquilegia L Hybrids</a:t>
            </a:r>
          </a:p>
          <a:p>
            <a:pPr marL="0" indent="0">
              <a:buNone/>
            </a:pPr>
            <a:r>
              <a:rPr lang="en-US" b="1" dirty="0" smtClean="0"/>
              <a:t>Family</a:t>
            </a:r>
            <a:r>
              <a:rPr lang="en-US" dirty="0" smtClean="0"/>
              <a:t>. Rananculaceae</a:t>
            </a:r>
          </a:p>
          <a:p>
            <a:pPr marL="0" indent="0" algn="ctr">
              <a:buNone/>
            </a:pPr>
            <a:r>
              <a:rPr lang="en-US" sz="6500" b="1" dirty="0" smtClean="0"/>
              <a:t>Origin</a:t>
            </a:r>
            <a:r>
              <a:rPr lang="en-US" sz="6500" dirty="0" smtClean="0"/>
              <a:t>.</a:t>
            </a:r>
          </a:p>
          <a:p>
            <a:pPr marL="0" indent="0">
              <a:buNone/>
            </a:pPr>
            <a:r>
              <a:rPr lang="en-US" dirty="0" smtClean="0"/>
              <a:t> Temperate and mountainous areas of Northern hemisphere.</a:t>
            </a:r>
          </a:p>
          <a:p>
            <a:pPr marL="0" indent="0" algn="ctr">
              <a:buNone/>
            </a:pPr>
            <a:r>
              <a:rPr lang="en-US" sz="6000" b="1" dirty="0" smtClean="0"/>
              <a:t>Uses</a:t>
            </a:r>
          </a:p>
          <a:p>
            <a:pPr marL="0" indent="0">
              <a:buNone/>
            </a:pPr>
            <a:r>
              <a:rPr lang="en-US" dirty="0" smtClean="0"/>
              <a:t> Perennial garden plant, potted plant and as cut flower.</a:t>
            </a:r>
            <a:endParaRPr lang="en-US" b="1" dirty="0"/>
          </a:p>
        </p:txBody>
      </p:sp>
    </p:spTree>
    <p:extLst>
      <p:ext uri="{BB962C8B-B14F-4D97-AF65-F5344CB8AC3E}">
        <p14:creationId xmlns:p14="http://schemas.microsoft.com/office/powerpoint/2010/main" val="102501225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Stage of harvest depends upon the marketing, tight flower buds can be sored for 24 weeks at</a:t>
            </a:r>
          </a:p>
          <a:p>
            <a:pPr marL="0" indent="0">
              <a:buNone/>
            </a:pPr>
            <a:r>
              <a:rPr lang="en-US" dirty="0" smtClean="0"/>
              <a:t>1-2C</a:t>
            </a:r>
          </a:p>
          <a:p>
            <a:pPr marL="0" indent="0">
              <a:buNone/>
            </a:pPr>
            <a:r>
              <a:rPr lang="en-US" dirty="0" smtClean="0"/>
              <a:t>Typical flowers(bud-harvested ) can be stored for 4-5 weeks</a:t>
            </a:r>
          </a:p>
          <a:p>
            <a:pPr marL="0" indent="0">
              <a:buNone/>
            </a:pPr>
            <a:r>
              <a:rPr lang="en-US" dirty="0" smtClean="0"/>
              <a:t>Open flowers can be stored for 2-4 weeks at 0C.</a:t>
            </a:r>
            <a:endParaRPr lang="en-US" dirty="0"/>
          </a:p>
        </p:txBody>
      </p:sp>
    </p:spTree>
    <p:extLst>
      <p:ext uri="{BB962C8B-B14F-4D97-AF65-F5344CB8AC3E}">
        <p14:creationId xmlns:p14="http://schemas.microsoft.com/office/powerpoint/2010/main" val="252431463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dirty="0" smtClean="0"/>
              <a:t>Standard carnation grades in U S A</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242577832"/>
              </p:ext>
            </p:extLst>
          </p:nvPr>
        </p:nvGraphicFramePr>
        <p:xfrm>
          <a:off x="1524000" y="2362200"/>
          <a:ext cx="6172200" cy="3931920"/>
        </p:xfrm>
        <a:graphic>
          <a:graphicData uri="http://schemas.openxmlformats.org/drawingml/2006/table">
            <a:tbl>
              <a:tblPr firstRow="1" bandRow="1">
                <a:tableStyleId>{5C22544A-7EE6-4342-B048-85BDC9FD1C3A}</a:tableStyleId>
              </a:tblPr>
              <a:tblGrid>
                <a:gridCol w="1524000"/>
                <a:gridCol w="1524000"/>
                <a:gridCol w="1524000"/>
                <a:gridCol w="1600200"/>
              </a:tblGrid>
              <a:tr h="812800">
                <a:tc>
                  <a:txBody>
                    <a:bodyPr/>
                    <a:lstStyle/>
                    <a:p>
                      <a:r>
                        <a:rPr lang="en-US" dirty="0" smtClean="0"/>
                        <a:t>Grade</a:t>
                      </a:r>
                      <a:endParaRPr lang="en-US" dirty="0"/>
                    </a:p>
                  </a:txBody>
                  <a:tcPr/>
                </a:tc>
                <a:tc>
                  <a:txBody>
                    <a:bodyPr/>
                    <a:lstStyle/>
                    <a:p>
                      <a:r>
                        <a:rPr lang="en-US" dirty="0" smtClean="0"/>
                        <a:t>Description</a:t>
                      </a:r>
                      <a:endParaRPr lang="en-US" dirty="0"/>
                    </a:p>
                  </a:txBody>
                  <a:tcPr/>
                </a:tc>
                <a:tc>
                  <a:txBody>
                    <a:bodyPr/>
                    <a:lstStyle/>
                    <a:p>
                      <a:r>
                        <a:rPr lang="en-US" dirty="0" smtClean="0"/>
                        <a:t>Minimum flower diameter cm</a:t>
                      </a:r>
                      <a:endParaRPr lang="en-US" dirty="0"/>
                    </a:p>
                  </a:txBody>
                  <a:tcPr/>
                </a:tc>
                <a:tc>
                  <a:txBody>
                    <a:bodyPr/>
                    <a:lstStyle/>
                    <a:p>
                      <a:r>
                        <a:rPr lang="en-US" dirty="0" smtClean="0"/>
                        <a:t>Minimum stem and flower length cm</a:t>
                      </a:r>
                      <a:endParaRPr lang="en-US" dirty="0"/>
                    </a:p>
                  </a:txBody>
                  <a:tcPr/>
                </a:tc>
              </a:tr>
              <a:tr h="812800">
                <a:tc>
                  <a:txBody>
                    <a:bodyPr/>
                    <a:lstStyle/>
                    <a:p>
                      <a:r>
                        <a:rPr lang="en-US" dirty="0" smtClean="0"/>
                        <a:t>Fancy(blue)</a:t>
                      </a:r>
                      <a:endParaRPr lang="en-US" dirty="0"/>
                    </a:p>
                  </a:txBody>
                  <a:tcPr/>
                </a:tc>
                <a:tc>
                  <a:txBody>
                    <a:bodyPr/>
                    <a:lstStyle/>
                    <a:p>
                      <a:r>
                        <a:rPr lang="en-US" dirty="0" smtClean="0"/>
                        <a:t>Tight</a:t>
                      </a:r>
                    </a:p>
                    <a:p>
                      <a:r>
                        <a:rPr lang="en-US" dirty="0" smtClean="0"/>
                        <a:t>,fairly tight. Open</a:t>
                      </a:r>
                      <a:endParaRPr lang="en-US" dirty="0"/>
                    </a:p>
                  </a:txBody>
                  <a:tcPr/>
                </a:tc>
                <a:tc>
                  <a:txBody>
                    <a:bodyPr/>
                    <a:lstStyle/>
                    <a:p>
                      <a:r>
                        <a:rPr lang="en-US" dirty="0" smtClean="0"/>
                        <a:t>5</a:t>
                      </a:r>
                    </a:p>
                    <a:p>
                      <a:r>
                        <a:rPr lang="en-US" dirty="0" smtClean="0"/>
                        <a:t>6.2</a:t>
                      </a:r>
                    </a:p>
                    <a:p>
                      <a:r>
                        <a:rPr lang="en-US" dirty="0" smtClean="0"/>
                        <a:t>7.5</a:t>
                      </a:r>
                    </a:p>
                  </a:txBody>
                  <a:tcPr/>
                </a:tc>
                <a:tc>
                  <a:txBody>
                    <a:bodyPr/>
                    <a:lstStyle/>
                    <a:p>
                      <a:r>
                        <a:rPr lang="en-US" dirty="0" smtClean="0"/>
                        <a:t>5.5</a:t>
                      </a:r>
                    </a:p>
                    <a:p>
                      <a:r>
                        <a:rPr lang="en-US" dirty="0" smtClean="0"/>
                        <a:t>5.5</a:t>
                      </a:r>
                    </a:p>
                    <a:p>
                      <a:r>
                        <a:rPr lang="en-US" dirty="0" smtClean="0"/>
                        <a:t>5.5</a:t>
                      </a:r>
                      <a:endParaRPr lang="en-US" dirty="0"/>
                    </a:p>
                  </a:txBody>
                  <a:tcPr/>
                </a:tc>
              </a:tr>
              <a:tr h="812800">
                <a:tc>
                  <a:txBody>
                    <a:bodyPr/>
                    <a:lstStyle/>
                    <a:p>
                      <a:r>
                        <a:rPr lang="en-US" dirty="0" smtClean="0"/>
                        <a:t>Standard(red)</a:t>
                      </a:r>
                    </a:p>
                    <a:p>
                      <a:endParaRPr lang="en-US" dirty="0"/>
                    </a:p>
                  </a:txBody>
                  <a:tcPr/>
                </a:tc>
                <a:tc>
                  <a:txBody>
                    <a:bodyPr/>
                    <a:lstStyle/>
                    <a:p>
                      <a:r>
                        <a:rPr lang="en-US" dirty="0" smtClean="0"/>
                        <a:t>“</a:t>
                      </a:r>
                      <a:endParaRPr lang="en-US" dirty="0"/>
                    </a:p>
                  </a:txBody>
                  <a:tcPr/>
                </a:tc>
                <a:tc>
                  <a:txBody>
                    <a:bodyPr/>
                    <a:lstStyle/>
                    <a:p>
                      <a:r>
                        <a:rPr lang="en-US" dirty="0" smtClean="0"/>
                        <a:t>4-4</a:t>
                      </a:r>
                    </a:p>
                    <a:p>
                      <a:r>
                        <a:rPr lang="en-US" dirty="0" smtClean="0"/>
                        <a:t>5.6</a:t>
                      </a:r>
                    </a:p>
                    <a:p>
                      <a:r>
                        <a:rPr lang="en-US" dirty="0" smtClean="0"/>
                        <a:t>6.9</a:t>
                      </a:r>
                      <a:endParaRPr lang="en-US" dirty="0"/>
                    </a:p>
                  </a:txBody>
                  <a:tcPr/>
                </a:tc>
                <a:tc>
                  <a:txBody>
                    <a:bodyPr/>
                    <a:lstStyle/>
                    <a:p>
                      <a:r>
                        <a:rPr lang="en-US" dirty="0" smtClean="0"/>
                        <a:t>4.3</a:t>
                      </a:r>
                    </a:p>
                    <a:p>
                      <a:r>
                        <a:rPr lang="en-US" dirty="0" smtClean="0"/>
                        <a:t>4.3</a:t>
                      </a:r>
                    </a:p>
                    <a:p>
                      <a:r>
                        <a:rPr lang="en-US" dirty="0" smtClean="0"/>
                        <a:t>4.3</a:t>
                      </a:r>
                      <a:endParaRPr lang="en-US" dirty="0"/>
                    </a:p>
                  </a:txBody>
                  <a:tcPr/>
                </a:tc>
              </a:tr>
              <a:tr h="812800">
                <a:tc>
                  <a:txBody>
                    <a:bodyPr/>
                    <a:lstStyle/>
                    <a:p>
                      <a:r>
                        <a:rPr lang="en-US" dirty="0" smtClean="0"/>
                        <a:t>Short(green)</a:t>
                      </a:r>
                      <a:endParaRPr lang="en-US" dirty="0"/>
                    </a:p>
                  </a:txBody>
                  <a:tcPr/>
                </a:tc>
                <a:tc>
                  <a:txBody>
                    <a:bodyPr/>
                    <a:lstStyle/>
                    <a:p>
                      <a:r>
                        <a:rPr lang="en-US" dirty="0" smtClean="0"/>
                        <a:t>“</a:t>
                      </a:r>
                      <a:endParaRPr lang="en-US" dirty="0"/>
                    </a:p>
                  </a:txBody>
                  <a:tcPr/>
                </a:tc>
                <a:tc>
                  <a:txBody>
                    <a:bodyPr/>
                    <a:lstStyle/>
                    <a:p>
                      <a:r>
                        <a:rPr lang="en-US" dirty="0" smtClean="0"/>
                        <a:t>None</a:t>
                      </a:r>
                    </a:p>
                    <a:p>
                      <a:r>
                        <a:rPr lang="en-US" dirty="0" smtClean="0"/>
                        <a:t>None</a:t>
                      </a:r>
                    </a:p>
                    <a:p>
                      <a:r>
                        <a:rPr lang="en-US" dirty="0" smtClean="0"/>
                        <a:t>none</a:t>
                      </a:r>
                      <a:endParaRPr lang="en-US" dirty="0"/>
                    </a:p>
                  </a:txBody>
                  <a:tcPr/>
                </a:tc>
                <a:tc>
                  <a:txBody>
                    <a:bodyPr/>
                    <a:lstStyle/>
                    <a:p>
                      <a:r>
                        <a:rPr lang="en-US" dirty="0" smtClean="0"/>
                        <a:t>3</a:t>
                      </a:r>
                    </a:p>
                    <a:p>
                      <a:r>
                        <a:rPr lang="en-US" dirty="0" smtClean="0"/>
                        <a:t>3</a:t>
                      </a:r>
                    </a:p>
                    <a:p>
                      <a:r>
                        <a:rPr lang="en-US" dirty="0" smtClean="0"/>
                        <a:t>3</a:t>
                      </a:r>
                      <a:endParaRPr lang="en-US" dirty="0"/>
                    </a:p>
                  </a:txBody>
                  <a:tcPr/>
                </a:tc>
              </a:tr>
            </a:tbl>
          </a:graphicData>
        </a:graphic>
      </p:graphicFrame>
    </p:spTree>
    <p:extLst>
      <p:ext uri="{BB962C8B-B14F-4D97-AF65-F5344CB8AC3E}">
        <p14:creationId xmlns:p14="http://schemas.microsoft.com/office/powerpoint/2010/main" val="139022243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Dianthus (Pot)</a:t>
            </a:r>
            <a:endParaRPr lang="en-US" b="1" dirty="0"/>
          </a:p>
        </p:txBody>
      </p:sp>
      <p:sp>
        <p:nvSpPr>
          <p:cNvPr id="3" name="Content Placeholder 2"/>
          <p:cNvSpPr>
            <a:spLocks noGrp="1"/>
          </p:cNvSpPr>
          <p:nvPr>
            <p:ph idx="1"/>
          </p:nvPr>
        </p:nvSpPr>
        <p:spPr/>
        <p:txBody>
          <a:bodyPr/>
          <a:lstStyle/>
          <a:p>
            <a:pPr marL="0" indent="0">
              <a:buNone/>
            </a:pPr>
            <a:r>
              <a:rPr lang="en-US" dirty="0" smtClean="0"/>
              <a:t>C.N	Miniature carnation, pot  carnation, Dwarf</a:t>
            </a:r>
          </a:p>
          <a:p>
            <a:pPr marL="0" indent="0">
              <a:buNone/>
            </a:pPr>
            <a:r>
              <a:rPr lang="en-US" dirty="0" smtClean="0"/>
              <a:t>S.N	</a:t>
            </a:r>
            <a:r>
              <a:rPr lang="en-US" i="1" dirty="0" smtClean="0"/>
              <a:t>Dianthus </a:t>
            </a:r>
            <a:r>
              <a:rPr lang="en-US" i="1" dirty="0" err="1" smtClean="0"/>
              <a:t>carthusianorum</a:t>
            </a:r>
            <a:endParaRPr lang="en-US" i="1" dirty="0" smtClean="0"/>
          </a:p>
          <a:p>
            <a:pPr marL="0" indent="0">
              <a:buNone/>
            </a:pPr>
            <a:r>
              <a:rPr lang="en-US" dirty="0" smtClean="0"/>
              <a:t>Family	</a:t>
            </a:r>
            <a:r>
              <a:rPr lang="en-US" dirty="0" err="1" smtClean="0"/>
              <a:t>Caryophyllaceae</a:t>
            </a:r>
            <a:endParaRPr lang="en-US" dirty="0" smtClean="0"/>
          </a:p>
          <a:p>
            <a:pPr marL="0" indent="0">
              <a:buNone/>
            </a:pPr>
            <a:r>
              <a:rPr lang="en-US" b="1" dirty="0" smtClean="0"/>
              <a:t>Origin</a:t>
            </a:r>
          </a:p>
          <a:p>
            <a:pPr marL="0" indent="0">
              <a:buNone/>
            </a:pPr>
            <a:r>
              <a:rPr lang="en-US" dirty="0"/>
              <a:t>	</a:t>
            </a:r>
            <a:r>
              <a:rPr lang="en-US" dirty="0" smtClean="0"/>
              <a:t>From Southern to Central Europe, It is perennial with a height 2 feet having limited colors Pink, Purple and white only</a:t>
            </a:r>
            <a:endParaRPr lang="en-US" dirty="0"/>
          </a:p>
        </p:txBody>
      </p:sp>
    </p:spTree>
    <p:extLst>
      <p:ext uri="{BB962C8B-B14F-4D97-AF65-F5344CB8AC3E}">
        <p14:creationId xmlns:p14="http://schemas.microsoft.com/office/powerpoint/2010/main" val="375573707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Uses</a:t>
            </a:r>
          </a:p>
          <a:p>
            <a:pPr marL="0" indent="0">
              <a:buNone/>
            </a:pPr>
            <a:r>
              <a:rPr lang="en-US" b="1" dirty="0"/>
              <a:t>	</a:t>
            </a:r>
            <a:r>
              <a:rPr lang="en-US" dirty="0" smtClean="0"/>
              <a:t>Potted in Europe occasionally in hanging baskets</a:t>
            </a:r>
          </a:p>
          <a:p>
            <a:pPr marL="0" indent="0">
              <a:buNone/>
            </a:pPr>
            <a:r>
              <a:rPr lang="en-US" b="1" dirty="0" smtClean="0"/>
              <a:t>Cultivars</a:t>
            </a:r>
          </a:p>
          <a:p>
            <a:pPr marL="0" indent="0">
              <a:buNone/>
            </a:pPr>
            <a:r>
              <a:rPr lang="en-US" dirty="0"/>
              <a:t>	</a:t>
            </a:r>
            <a:r>
              <a:rPr lang="en-US" dirty="0" smtClean="0"/>
              <a:t>Numerous from single flower to doubles, single colored to multi colored</a:t>
            </a:r>
          </a:p>
          <a:p>
            <a:pPr marL="0" indent="0">
              <a:buNone/>
            </a:pPr>
            <a:r>
              <a:rPr lang="en-US" b="1" dirty="0" smtClean="0"/>
              <a:t>Propagation</a:t>
            </a:r>
          </a:p>
          <a:p>
            <a:pPr marL="0" indent="0">
              <a:buNone/>
            </a:pPr>
            <a:r>
              <a:rPr lang="en-US" b="1" dirty="0"/>
              <a:t>	</a:t>
            </a:r>
            <a:r>
              <a:rPr lang="en-US" dirty="0" smtClean="0"/>
              <a:t>Seed and vegetative cuttings, seed and cutting can be propagated at 18-20C</a:t>
            </a:r>
            <a:endParaRPr lang="en-US" b="1" dirty="0"/>
          </a:p>
        </p:txBody>
      </p:sp>
    </p:spTree>
    <p:extLst>
      <p:ext uri="{BB962C8B-B14F-4D97-AF65-F5344CB8AC3E}">
        <p14:creationId xmlns:p14="http://schemas.microsoft.com/office/powerpoint/2010/main" val="35420227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Temperature</a:t>
            </a:r>
          </a:p>
          <a:p>
            <a:pPr marL="0" indent="0">
              <a:buNone/>
            </a:pPr>
            <a:r>
              <a:rPr lang="en-US" dirty="0" smtClean="0"/>
              <a:t>	For first 5 weeks cutting propagated plants are kept at 12-15C for maximum shoot development and initiation, then at 15-18C for floral development</a:t>
            </a:r>
          </a:p>
          <a:p>
            <a:pPr marL="0" indent="0">
              <a:buNone/>
            </a:pPr>
            <a:r>
              <a:rPr lang="en-US" dirty="0"/>
              <a:t>	</a:t>
            </a:r>
            <a:r>
              <a:rPr lang="en-US" dirty="0" smtClean="0"/>
              <a:t>Seed propagated plants are kept at 11-16C at night during vegetative phase and 21C during floral development</a:t>
            </a:r>
            <a:endParaRPr lang="en-US" dirty="0"/>
          </a:p>
        </p:txBody>
      </p:sp>
    </p:spTree>
    <p:extLst>
      <p:ext uri="{BB962C8B-B14F-4D97-AF65-F5344CB8AC3E}">
        <p14:creationId xmlns:p14="http://schemas.microsoft.com/office/powerpoint/2010/main" val="276040754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smtClean="0"/>
              <a:t>Light</a:t>
            </a:r>
          </a:p>
          <a:p>
            <a:pPr marL="0" indent="0">
              <a:buNone/>
            </a:pPr>
            <a:r>
              <a:rPr lang="en-US" dirty="0"/>
              <a:t>	</a:t>
            </a:r>
            <a:r>
              <a:rPr lang="en-US" dirty="0" smtClean="0"/>
              <a:t>Stock plants, cuttings and young plants kept under short photoperiods for 5 weeks, then 14 hours or higher during floral development</a:t>
            </a:r>
          </a:p>
          <a:p>
            <a:pPr marL="0" indent="0">
              <a:buNone/>
            </a:pPr>
            <a:r>
              <a:rPr lang="en-US" b="1" dirty="0" smtClean="0"/>
              <a:t>Water</a:t>
            </a:r>
          </a:p>
          <a:p>
            <a:pPr marL="0" indent="0">
              <a:buNone/>
            </a:pPr>
            <a:r>
              <a:rPr lang="en-US" dirty="0"/>
              <a:t>	</a:t>
            </a:r>
            <a:r>
              <a:rPr lang="en-US" dirty="0" smtClean="0"/>
              <a:t>Do not allow the medium to be continuously moist, allow the medium to dry un till the roots are visible on the edges of the medium </a:t>
            </a:r>
            <a:endParaRPr lang="en-US" dirty="0"/>
          </a:p>
        </p:txBody>
      </p:sp>
    </p:spTree>
    <p:extLst>
      <p:ext uri="{BB962C8B-B14F-4D97-AF65-F5344CB8AC3E}">
        <p14:creationId xmlns:p14="http://schemas.microsoft.com/office/powerpoint/2010/main" val="45914509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Nutrition</a:t>
            </a:r>
          </a:p>
          <a:p>
            <a:pPr marL="0" indent="0">
              <a:buNone/>
            </a:pPr>
            <a:r>
              <a:rPr lang="en-US" dirty="0"/>
              <a:t>	</a:t>
            </a:r>
            <a:r>
              <a:rPr lang="en-US" dirty="0" smtClean="0"/>
              <a:t>The optimal nutritional level of medium should be as under</a:t>
            </a:r>
          </a:p>
          <a:p>
            <a:pPr marL="0" indent="0">
              <a:buNone/>
            </a:pPr>
            <a:r>
              <a:rPr lang="en-US" dirty="0"/>
              <a:t>	</a:t>
            </a:r>
            <a:r>
              <a:rPr lang="en-US" dirty="0" smtClean="0"/>
              <a:t>N	25-40ppm</a:t>
            </a:r>
          </a:p>
          <a:p>
            <a:pPr marL="0" indent="0">
              <a:buNone/>
            </a:pPr>
            <a:r>
              <a:rPr lang="en-US" dirty="0"/>
              <a:t>	</a:t>
            </a:r>
            <a:r>
              <a:rPr lang="en-US" dirty="0" smtClean="0"/>
              <a:t>P	5-10ppm</a:t>
            </a:r>
          </a:p>
          <a:p>
            <a:pPr marL="0" indent="0">
              <a:buNone/>
            </a:pPr>
            <a:r>
              <a:rPr lang="en-US" dirty="0"/>
              <a:t>	</a:t>
            </a:r>
            <a:r>
              <a:rPr lang="en-US" dirty="0" smtClean="0"/>
              <a:t>K	25-40ppm</a:t>
            </a:r>
          </a:p>
          <a:p>
            <a:pPr marL="0" indent="0">
              <a:buNone/>
            </a:pPr>
            <a:r>
              <a:rPr lang="en-US" dirty="0"/>
              <a:t>	</a:t>
            </a:r>
            <a:r>
              <a:rPr lang="en-US" dirty="0" err="1" smtClean="0"/>
              <a:t>Ca</a:t>
            </a:r>
            <a:r>
              <a:rPr lang="en-US" dirty="0" smtClean="0"/>
              <a:t>	150-200ppm</a:t>
            </a:r>
          </a:p>
          <a:p>
            <a:pPr marL="0" indent="0">
              <a:buNone/>
            </a:pPr>
            <a:r>
              <a:rPr lang="en-US" dirty="0"/>
              <a:t>	</a:t>
            </a:r>
            <a:r>
              <a:rPr lang="en-US" dirty="0" err="1" smtClean="0"/>
              <a:t>Mn</a:t>
            </a:r>
            <a:r>
              <a:rPr lang="en-US" dirty="0" smtClean="0"/>
              <a:t>	30-40ppm</a:t>
            </a:r>
          </a:p>
          <a:p>
            <a:pPr marL="0" indent="0">
              <a:buNone/>
            </a:pPr>
            <a:r>
              <a:rPr lang="en-US" dirty="0"/>
              <a:t>	</a:t>
            </a:r>
            <a:r>
              <a:rPr lang="en-US" dirty="0" smtClean="0"/>
              <a:t>B	30-35ppm</a:t>
            </a:r>
            <a:endParaRPr lang="en-US" dirty="0"/>
          </a:p>
        </p:txBody>
      </p:sp>
    </p:spTree>
    <p:extLst>
      <p:ext uri="{BB962C8B-B14F-4D97-AF65-F5344CB8AC3E}">
        <p14:creationId xmlns:p14="http://schemas.microsoft.com/office/powerpoint/2010/main" val="60535918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Media</a:t>
            </a:r>
          </a:p>
          <a:p>
            <a:pPr marL="0" indent="0">
              <a:buNone/>
            </a:pPr>
            <a:r>
              <a:rPr lang="en-US" dirty="0"/>
              <a:t>	</a:t>
            </a:r>
            <a:r>
              <a:rPr lang="en-US" dirty="0" smtClean="0"/>
              <a:t>Any well drained medium, crown should remain above the medium after planting to prevent disease problem</a:t>
            </a:r>
          </a:p>
          <a:p>
            <a:pPr marL="0" indent="0">
              <a:buNone/>
            </a:pPr>
            <a:r>
              <a:rPr lang="en-US" b="1" dirty="0" smtClean="0"/>
              <a:t>Insects</a:t>
            </a:r>
          </a:p>
          <a:p>
            <a:pPr marL="0" indent="0">
              <a:buNone/>
            </a:pPr>
            <a:r>
              <a:rPr lang="en-US" dirty="0"/>
              <a:t>	</a:t>
            </a:r>
            <a:r>
              <a:rPr lang="en-US" dirty="0" smtClean="0"/>
              <a:t>Major insects are spider mites, thrips, leaf miners and aphids, minor insects are </a:t>
            </a:r>
            <a:r>
              <a:rPr lang="en-US" dirty="0" err="1" smtClean="0"/>
              <a:t>caterpillers</a:t>
            </a:r>
            <a:r>
              <a:rPr lang="en-US" dirty="0" smtClean="0"/>
              <a:t> and slugs</a:t>
            </a:r>
            <a:endParaRPr lang="en-US" dirty="0"/>
          </a:p>
        </p:txBody>
      </p:sp>
    </p:spTree>
    <p:extLst>
      <p:ext uri="{BB962C8B-B14F-4D97-AF65-F5344CB8AC3E}">
        <p14:creationId xmlns:p14="http://schemas.microsoft.com/office/powerpoint/2010/main" val="114501675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smtClean="0"/>
              <a:t>Diseases</a:t>
            </a:r>
          </a:p>
          <a:p>
            <a:pPr marL="0" indent="0">
              <a:buNone/>
            </a:pPr>
            <a:r>
              <a:rPr lang="en-US" b="1" dirty="0"/>
              <a:t>	</a:t>
            </a:r>
            <a:r>
              <a:rPr lang="en-US" dirty="0" smtClean="0"/>
              <a:t>Diseases can be checked by indexing after the purchase from a reliable propagator and all other foliage diseases can be controlled by adopting good cultural practices</a:t>
            </a:r>
          </a:p>
          <a:p>
            <a:pPr marL="0" indent="0">
              <a:buNone/>
            </a:pPr>
            <a:r>
              <a:rPr lang="en-US" b="1" dirty="0" smtClean="0"/>
              <a:t>Postharvest</a:t>
            </a:r>
            <a:endParaRPr lang="en-US" dirty="0" smtClean="0"/>
          </a:p>
          <a:p>
            <a:pPr marL="0" indent="0">
              <a:buNone/>
            </a:pPr>
            <a:r>
              <a:rPr lang="en-US" dirty="0"/>
              <a:t>	</a:t>
            </a:r>
            <a:r>
              <a:rPr lang="en-US" dirty="0" smtClean="0"/>
              <a:t>Plants can be shipped at 2-5C</a:t>
            </a:r>
          </a:p>
          <a:p>
            <a:pPr marL="0" indent="0">
              <a:buNone/>
            </a:pPr>
            <a:r>
              <a:rPr lang="en-US" dirty="0"/>
              <a:t>	</a:t>
            </a:r>
            <a:r>
              <a:rPr lang="en-US" dirty="0" smtClean="0"/>
              <a:t>If sprayed with STS 150ppm plants can last for 3 weeks and be shipped in dark for 6 days</a:t>
            </a:r>
          </a:p>
          <a:p>
            <a:pPr marL="0" indent="0">
              <a:buNone/>
            </a:pPr>
            <a:endParaRPr lang="en-US" b="1" dirty="0"/>
          </a:p>
        </p:txBody>
      </p:sp>
    </p:spTree>
    <p:extLst>
      <p:ext uri="{BB962C8B-B14F-4D97-AF65-F5344CB8AC3E}">
        <p14:creationId xmlns:p14="http://schemas.microsoft.com/office/powerpoint/2010/main" val="282367777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Dianthus (Sweet </a:t>
            </a:r>
            <a:r>
              <a:rPr lang="en-US" b="1" dirty="0" err="1" smtClean="0"/>
              <a:t>william</a:t>
            </a:r>
            <a:r>
              <a:rPr lang="en-US" b="1" dirty="0" smtClean="0"/>
              <a:t>)</a:t>
            </a:r>
            <a:endParaRPr lang="en-US" b="1" dirty="0"/>
          </a:p>
        </p:txBody>
      </p:sp>
      <p:sp>
        <p:nvSpPr>
          <p:cNvPr id="3" name="Content Placeholder 2"/>
          <p:cNvSpPr>
            <a:spLocks noGrp="1"/>
          </p:cNvSpPr>
          <p:nvPr>
            <p:ph idx="1"/>
          </p:nvPr>
        </p:nvSpPr>
        <p:spPr/>
        <p:txBody>
          <a:bodyPr/>
          <a:lstStyle/>
          <a:p>
            <a:pPr marL="0" indent="0">
              <a:buNone/>
            </a:pPr>
            <a:r>
              <a:rPr lang="en-US" dirty="0" smtClean="0"/>
              <a:t>C.N	Sweet </a:t>
            </a:r>
            <a:r>
              <a:rPr lang="en-US" dirty="0" err="1" smtClean="0"/>
              <a:t>william</a:t>
            </a:r>
            <a:endParaRPr lang="en-US" dirty="0" smtClean="0"/>
          </a:p>
          <a:p>
            <a:pPr marL="0" indent="0">
              <a:buNone/>
            </a:pPr>
            <a:r>
              <a:rPr lang="en-US" dirty="0" smtClean="0"/>
              <a:t>S.N	</a:t>
            </a:r>
            <a:r>
              <a:rPr lang="en-US" i="1" dirty="0" smtClean="0"/>
              <a:t>Dianthus </a:t>
            </a:r>
            <a:r>
              <a:rPr lang="en-US" i="1" dirty="0" err="1" smtClean="0"/>
              <a:t>barbatus</a:t>
            </a:r>
            <a:endParaRPr lang="en-US" i="1" dirty="0" smtClean="0"/>
          </a:p>
          <a:p>
            <a:pPr marL="0" indent="0">
              <a:buNone/>
            </a:pPr>
            <a:r>
              <a:rPr lang="en-US" dirty="0" smtClean="0"/>
              <a:t>Family	</a:t>
            </a:r>
            <a:r>
              <a:rPr lang="en-US" dirty="0" err="1" smtClean="0"/>
              <a:t>Caryophyllaceae</a:t>
            </a:r>
            <a:endParaRPr lang="en-US" dirty="0" smtClean="0"/>
          </a:p>
          <a:p>
            <a:pPr marL="0" indent="0">
              <a:buNone/>
            </a:pPr>
            <a:r>
              <a:rPr lang="en-US" b="1" dirty="0" smtClean="0"/>
              <a:t>Origin</a:t>
            </a:r>
          </a:p>
          <a:p>
            <a:pPr marL="0" indent="0">
              <a:buNone/>
            </a:pPr>
            <a:r>
              <a:rPr lang="en-US" dirty="0"/>
              <a:t>	</a:t>
            </a:r>
            <a:r>
              <a:rPr lang="en-US" dirty="0" smtClean="0"/>
              <a:t>Native to temperate mountains of Spanish Pyrenees, Russian Carpathian and down to the Balkan Peninsula. It has become naturalized in areas of North America and China</a:t>
            </a:r>
            <a:endParaRPr lang="en-US" dirty="0"/>
          </a:p>
        </p:txBody>
      </p:sp>
    </p:spTree>
    <p:extLst>
      <p:ext uri="{BB962C8B-B14F-4D97-AF65-F5344CB8AC3E}">
        <p14:creationId xmlns:p14="http://schemas.microsoft.com/office/powerpoint/2010/main" val="2509426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indent="0" algn="ctr">
              <a:buNone/>
            </a:pPr>
            <a:r>
              <a:rPr lang="en-US" sz="6500" b="1" dirty="0" smtClean="0"/>
              <a:t>Cultivars</a:t>
            </a:r>
            <a:endParaRPr lang="en-US" sz="6500" dirty="0" smtClean="0"/>
          </a:p>
          <a:p>
            <a:pPr marL="0" indent="0">
              <a:buNone/>
            </a:pPr>
            <a:r>
              <a:rPr lang="en-US" dirty="0" smtClean="0"/>
              <a:t>Two types of cultivars</a:t>
            </a:r>
          </a:p>
          <a:p>
            <a:pPr marL="0" indent="0">
              <a:buNone/>
            </a:pPr>
            <a:r>
              <a:rPr lang="en-US" dirty="0" smtClean="0"/>
              <a:t>1. Dwarf (10-30 Cm tall)</a:t>
            </a:r>
          </a:p>
          <a:p>
            <a:pPr marL="0" indent="0">
              <a:buNone/>
            </a:pPr>
            <a:r>
              <a:rPr lang="en-US" dirty="0" smtClean="0"/>
              <a:t>2. Tall (30-91 Cm tall)</a:t>
            </a:r>
          </a:p>
          <a:p>
            <a:pPr marL="0" indent="0" algn="ctr">
              <a:buNone/>
            </a:pPr>
            <a:r>
              <a:rPr lang="en-US" sz="6500" b="1" dirty="0" smtClean="0"/>
              <a:t>Propagation</a:t>
            </a:r>
          </a:p>
          <a:p>
            <a:pPr marL="0" indent="0">
              <a:buNone/>
            </a:pPr>
            <a:r>
              <a:rPr lang="en-US" dirty="0" smtClean="0"/>
              <a:t>Through seed and Division</a:t>
            </a:r>
          </a:p>
          <a:p>
            <a:pPr marL="0" indent="0">
              <a:buNone/>
            </a:pPr>
            <a:r>
              <a:rPr lang="en-US" dirty="0" smtClean="0"/>
              <a:t>Freshly harvested seeds germinate within 1-2 weeks, older seeds require stratification.</a:t>
            </a:r>
          </a:p>
          <a:p>
            <a:pPr marL="0" indent="0">
              <a:buNone/>
            </a:pPr>
            <a:r>
              <a:rPr lang="en-US" dirty="0" smtClean="0"/>
              <a:t>530-705 seeds/gram, germinates at 16-20C</a:t>
            </a:r>
            <a:endParaRPr lang="en-US" dirty="0"/>
          </a:p>
        </p:txBody>
      </p:sp>
    </p:spTree>
    <p:extLst>
      <p:ext uri="{BB962C8B-B14F-4D97-AF65-F5344CB8AC3E}">
        <p14:creationId xmlns:p14="http://schemas.microsoft.com/office/powerpoint/2010/main" val="249765127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Uses</a:t>
            </a:r>
          </a:p>
          <a:p>
            <a:pPr marL="0" indent="0">
              <a:buNone/>
            </a:pPr>
            <a:r>
              <a:rPr lang="en-US" dirty="0"/>
              <a:t>	</a:t>
            </a:r>
            <a:r>
              <a:rPr lang="en-US" dirty="0" smtClean="0"/>
              <a:t>Cut and garden flower</a:t>
            </a:r>
          </a:p>
          <a:p>
            <a:pPr marL="0" indent="0">
              <a:buNone/>
            </a:pPr>
            <a:r>
              <a:rPr lang="en-US" b="1" dirty="0" smtClean="0"/>
              <a:t>Cultivars</a:t>
            </a:r>
          </a:p>
          <a:p>
            <a:pPr marL="0" indent="0">
              <a:buNone/>
            </a:pPr>
            <a:r>
              <a:rPr lang="en-US" dirty="0"/>
              <a:t>	</a:t>
            </a:r>
            <a:r>
              <a:rPr lang="en-US" dirty="0" smtClean="0"/>
              <a:t>Numerous cultivars offered by seed companies</a:t>
            </a:r>
          </a:p>
          <a:p>
            <a:pPr marL="0" indent="0">
              <a:buNone/>
            </a:pPr>
            <a:r>
              <a:rPr lang="en-US" b="1" dirty="0" smtClean="0"/>
              <a:t>Propagation</a:t>
            </a:r>
          </a:p>
          <a:p>
            <a:pPr marL="0" indent="0">
              <a:buNone/>
            </a:pPr>
            <a:r>
              <a:rPr lang="en-US" dirty="0"/>
              <a:t>	</a:t>
            </a:r>
            <a:r>
              <a:rPr lang="en-US" dirty="0" smtClean="0"/>
              <a:t>Through seed, germinates at 21C in 1-2 weeks, seeds can also be direct sown in beds</a:t>
            </a:r>
            <a:endParaRPr lang="en-US" dirty="0"/>
          </a:p>
        </p:txBody>
      </p:sp>
    </p:spTree>
    <p:extLst>
      <p:ext uri="{BB962C8B-B14F-4D97-AF65-F5344CB8AC3E}">
        <p14:creationId xmlns:p14="http://schemas.microsoft.com/office/powerpoint/2010/main" val="195780765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Temperature</a:t>
            </a:r>
          </a:p>
          <a:p>
            <a:pPr marL="0" indent="0">
              <a:buNone/>
            </a:pPr>
            <a:r>
              <a:rPr lang="en-US" dirty="0"/>
              <a:t>	</a:t>
            </a:r>
            <a:r>
              <a:rPr lang="en-US" dirty="0" smtClean="0"/>
              <a:t>Mature plants of most cultivars after 12 weeks of after transplanting needs 12 weeks cold treatment at 4-7C to flower, plants thrive in moderate climate and can be forced at 7-10C night temperature</a:t>
            </a:r>
          </a:p>
          <a:p>
            <a:pPr marL="0" indent="0">
              <a:buNone/>
            </a:pPr>
            <a:r>
              <a:rPr lang="en-US" b="1" dirty="0" smtClean="0"/>
              <a:t>Light</a:t>
            </a:r>
          </a:p>
          <a:p>
            <a:pPr marL="0" indent="0">
              <a:buNone/>
            </a:pPr>
            <a:r>
              <a:rPr lang="en-US" dirty="0"/>
              <a:t>	</a:t>
            </a:r>
            <a:r>
              <a:rPr lang="en-US" dirty="0" smtClean="0"/>
              <a:t>Plants are grown in full light in the field</a:t>
            </a:r>
            <a:endParaRPr lang="en-US" dirty="0"/>
          </a:p>
        </p:txBody>
      </p:sp>
    </p:spTree>
    <p:extLst>
      <p:ext uri="{BB962C8B-B14F-4D97-AF65-F5344CB8AC3E}">
        <p14:creationId xmlns:p14="http://schemas.microsoft.com/office/powerpoint/2010/main" val="213584501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Water</a:t>
            </a:r>
          </a:p>
          <a:p>
            <a:pPr marL="0" indent="0">
              <a:buNone/>
            </a:pPr>
            <a:r>
              <a:rPr lang="en-US" dirty="0"/>
              <a:t>	</a:t>
            </a:r>
            <a:r>
              <a:rPr lang="en-US" dirty="0" smtClean="0"/>
              <a:t>Watered on demand allowed to dry before watering again</a:t>
            </a:r>
          </a:p>
          <a:p>
            <a:pPr marL="0" indent="0">
              <a:buNone/>
            </a:pPr>
            <a:r>
              <a:rPr lang="en-US" b="1" dirty="0" smtClean="0"/>
              <a:t>Nutrition</a:t>
            </a:r>
          </a:p>
          <a:p>
            <a:pPr marL="0" indent="0">
              <a:buNone/>
            </a:pPr>
            <a:r>
              <a:rPr lang="en-US" dirty="0"/>
              <a:t>	</a:t>
            </a:r>
            <a:r>
              <a:rPr lang="en-US" dirty="0" smtClean="0"/>
              <a:t>A complete fertilizer at 100-150 ppm N level is adequate</a:t>
            </a:r>
          </a:p>
          <a:p>
            <a:pPr marL="0" indent="0">
              <a:buNone/>
            </a:pPr>
            <a:r>
              <a:rPr lang="en-US" b="1" dirty="0" smtClean="0"/>
              <a:t>Media</a:t>
            </a:r>
          </a:p>
          <a:p>
            <a:pPr marL="0" indent="0">
              <a:buNone/>
            </a:pPr>
            <a:r>
              <a:rPr lang="en-US" b="1" dirty="0"/>
              <a:t>	</a:t>
            </a:r>
            <a:r>
              <a:rPr lang="en-US" dirty="0" smtClean="0"/>
              <a:t>well drained and porous having pH6-7</a:t>
            </a:r>
            <a:endParaRPr lang="en-US" b="1" dirty="0"/>
          </a:p>
        </p:txBody>
      </p:sp>
    </p:spTree>
    <p:extLst>
      <p:ext uri="{BB962C8B-B14F-4D97-AF65-F5344CB8AC3E}">
        <p14:creationId xmlns:p14="http://schemas.microsoft.com/office/powerpoint/2010/main" val="190603105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Insects</a:t>
            </a:r>
          </a:p>
          <a:p>
            <a:pPr marL="0" indent="0">
              <a:buNone/>
            </a:pPr>
            <a:r>
              <a:rPr lang="en-US" dirty="0"/>
              <a:t>	</a:t>
            </a:r>
            <a:r>
              <a:rPr lang="en-US" dirty="0" smtClean="0"/>
              <a:t>Spider mites are the most serious pest</a:t>
            </a:r>
          </a:p>
          <a:p>
            <a:pPr marL="0" indent="0">
              <a:buNone/>
            </a:pPr>
            <a:r>
              <a:rPr lang="en-US" b="1" dirty="0" smtClean="0"/>
              <a:t>Diseases</a:t>
            </a:r>
          </a:p>
          <a:p>
            <a:pPr marL="0" indent="0">
              <a:buNone/>
            </a:pPr>
            <a:r>
              <a:rPr lang="en-US" dirty="0"/>
              <a:t>	</a:t>
            </a:r>
            <a:r>
              <a:rPr lang="en-US" dirty="0" smtClean="0"/>
              <a:t>Fusarium oxysprum and Rhizoctonia solani are serious problems, Aster yellow and many leaf spots can also occur</a:t>
            </a:r>
          </a:p>
          <a:p>
            <a:pPr marL="0" indent="0">
              <a:buNone/>
            </a:pPr>
            <a:r>
              <a:rPr lang="en-US" b="1" dirty="0" smtClean="0"/>
              <a:t>Postharvest</a:t>
            </a:r>
          </a:p>
          <a:p>
            <a:pPr marL="0" indent="0">
              <a:buNone/>
            </a:pPr>
            <a:r>
              <a:rPr lang="en-US" dirty="0"/>
              <a:t>	</a:t>
            </a:r>
            <a:r>
              <a:rPr lang="en-US" dirty="0" smtClean="0"/>
              <a:t>Stems are harvested when 10-20</a:t>
            </a:r>
            <a:r>
              <a:rPr lang="en-US" smtClean="0"/>
              <a:t>% individual </a:t>
            </a:r>
            <a:r>
              <a:rPr lang="en-US" dirty="0" smtClean="0"/>
              <a:t>flowers are open</a:t>
            </a:r>
            <a:endParaRPr lang="en-US" dirty="0"/>
          </a:p>
        </p:txBody>
      </p:sp>
    </p:spTree>
    <p:extLst>
      <p:ext uri="{BB962C8B-B14F-4D97-AF65-F5344CB8AC3E}">
        <p14:creationId xmlns:p14="http://schemas.microsoft.com/office/powerpoint/2010/main" val="304346971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Dracaena</a:t>
            </a:r>
            <a:endParaRPr lang="en-US" b="1" dirty="0"/>
          </a:p>
        </p:txBody>
      </p:sp>
      <p:sp>
        <p:nvSpPr>
          <p:cNvPr id="3" name="Content Placeholder 2"/>
          <p:cNvSpPr>
            <a:spLocks noGrp="1"/>
          </p:cNvSpPr>
          <p:nvPr>
            <p:ph idx="1"/>
          </p:nvPr>
        </p:nvSpPr>
        <p:spPr/>
        <p:txBody>
          <a:bodyPr/>
          <a:lstStyle/>
          <a:p>
            <a:pPr marL="0" indent="0">
              <a:buNone/>
            </a:pPr>
            <a:r>
              <a:rPr lang="en-US" dirty="0" smtClean="0"/>
              <a:t>C.N	Dracaena</a:t>
            </a:r>
          </a:p>
          <a:p>
            <a:pPr marL="0" indent="0">
              <a:buNone/>
            </a:pPr>
            <a:r>
              <a:rPr lang="en-US" dirty="0" smtClean="0"/>
              <a:t>S.N	</a:t>
            </a:r>
            <a:r>
              <a:rPr lang="en-US" i="1" dirty="0" smtClean="0"/>
              <a:t>Dracaena </a:t>
            </a:r>
            <a:r>
              <a:rPr lang="en-US" i="1" dirty="0" err="1" smtClean="0"/>
              <a:t>arborea</a:t>
            </a:r>
            <a:r>
              <a:rPr lang="en-US" i="1" dirty="0" smtClean="0"/>
              <a:t>, D.	</a:t>
            </a:r>
            <a:r>
              <a:rPr lang="en-US" i="1" dirty="0" err="1" smtClean="0"/>
              <a:t>deremensis</a:t>
            </a:r>
            <a:endParaRPr lang="en-US" i="1" dirty="0" smtClean="0"/>
          </a:p>
          <a:p>
            <a:pPr marL="0" indent="0">
              <a:buNone/>
            </a:pPr>
            <a:r>
              <a:rPr lang="en-US" i="1" dirty="0"/>
              <a:t>	</a:t>
            </a:r>
            <a:r>
              <a:rPr lang="en-US" i="1" dirty="0" err="1" smtClean="0"/>
              <a:t>D.fragrans</a:t>
            </a:r>
            <a:r>
              <a:rPr lang="en-US" i="1" dirty="0" smtClean="0"/>
              <a:t>, </a:t>
            </a:r>
            <a:r>
              <a:rPr lang="en-US" i="1" dirty="0" err="1" smtClean="0"/>
              <a:t>D.reflexa</a:t>
            </a:r>
            <a:r>
              <a:rPr lang="en-US" i="1" dirty="0" smtClean="0"/>
              <a:t> </a:t>
            </a:r>
            <a:r>
              <a:rPr lang="en-US" i="1" dirty="0" err="1" smtClean="0"/>
              <a:t>D.marginata</a:t>
            </a:r>
            <a:r>
              <a:rPr lang="en-US" i="1" dirty="0" smtClean="0"/>
              <a:t> </a:t>
            </a:r>
            <a:r>
              <a:rPr lang="en-US" dirty="0" smtClean="0"/>
              <a:t>and many more species</a:t>
            </a:r>
          </a:p>
          <a:p>
            <a:pPr marL="0" indent="0">
              <a:buNone/>
            </a:pPr>
            <a:r>
              <a:rPr lang="en-US" dirty="0" smtClean="0"/>
              <a:t>Family	</a:t>
            </a:r>
            <a:r>
              <a:rPr lang="en-US" dirty="0" err="1" smtClean="0"/>
              <a:t>Agavaceae</a:t>
            </a:r>
            <a:endParaRPr lang="en-US" dirty="0" smtClean="0"/>
          </a:p>
          <a:p>
            <a:pPr marL="0" indent="0">
              <a:buNone/>
            </a:pPr>
            <a:r>
              <a:rPr lang="en-US" b="1" dirty="0" smtClean="0"/>
              <a:t>Origin</a:t>
            </a:r>
          </a:p>
          <a:p>
            <a:pPr marL="0" indent="0">
              <a:buNone/>
            </a:pPr>
            <a:r>
              <a:rPr lang="en-US" b="1" dirty="0"/>
              <a:t>	</a:t>
            </a:r>
            <a:r>
              <a:rPr lang="en-US" dirty="0" smtClean="0"/>
              <a:t>Native to the tropical regions of Asia and Africa</a:t>
            </a:r>
            <a:endParaRPr lang="en-US" b="1" dirty="0"/>
          </a:p>
        </p:txBody>
      </p:sp>
    </p:spTree>
    <p:extLst>
      <p:ext uri="{BB962C8B-B14F-4D97-AF65-F5344CB8AC3E}">
        <p14:creationId xmlns:p14="http://schemas.microsoft.com/office/powerpoint/2010/main" val="68388540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b="1" dirty="0" smtClean="0"/>
              <a:t>Uses</a:t>
            </a:r>
          </a:p>
          <a:p>
            <a:pPr marL="0" indent="0">
              <a:buNone/>
            </a:pPr>
            <a:r>
              <a:rPr lang="en-US" dirty="0"/>
              <a:t>	</a:t>
            </a:r>
            <a:r>
              <a:rPr lang="en-US" dirty="0" smtClean="0"/>
              <a:t>Popular indoor foliage plant, outdoor ornamental</a:t>
            </a:r>
          </a:p>
          <a:p>
            <a:pPr marL="0" indent="0">
              <a:buNone/>
            </a:pPr>
            <a:r>
              <a:rPr lang="en-US" b="1" dirty="0" smtClean="0"/>
              <a:t>Cultivars</a:t>
            </a:r>
          </a:p>
          <a:p>
            <a:pPr marL="0" indent="0">
              <a:buNone/>
            </a:pPr>
            <a:r>
              <a:rPr lang="en-US" dirty="0"/>
              <a:t>	</a:t>
            </a:r>
            <a:r>
              <a:rPr lang="en-US" dirty="0" smtClean="0"/>
              <a:t>Numerous cultivars having different leaf shapes, size and colors</a:t>
            </a:r>
          </a:p>
          <a:p>
            <a:pPr marL="0" indent="0">
              <a:buNone/>
            </a:pPr>
            <a:r>
              <a:rPr lang="en-US" b="1" dirty="0" smtClean="0"/>
              <a:t>Propagation</a:t>
            </a:r>
          </a:p>
          <a:p>
            <a:pPr marL="0" indent="0">
              <a:buNone/>
            </a:pPr>
            <a:r>
              <a:rPr lang="en-US" b="1" dirty="0"/>
              <a:t>	</a:t>
            </a:r>
            <a:r>
              <a:rPr lang="en-US" dirty="0" smtClean="0"/>
              <a:t>Mostly by terminal cuttings and cane </a:t>
            </a:r>
            <a:r>
              <a:rPr lang="en-US" dirty="0" err="1" smtClean="0"/>
              <a:t>sectios</a:t>
            </a:r>
            <a:endParaRPr lang="en-US" dirty="0"/>
          </a:p>
        </p:txBody>
      </p:sp>
    </p:spTree>
    <p:extLst>
      <p:ext uri="{BB962C8B-B14F-4D97-AF65-F5344CB8AC3E}">
        <p14:creationId xmlns:p14="http://schemas.microsoft.com/office/powerpoint/2010/main" val="79007216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Temperature</a:t>
            </a:r>
          </a:p>
          <a:p>
            <a:pPr marL="0" indent="0">
              <a:buNone/>
            </a:pPr>
            <a:r>
              <a:rPr lang="en-US" dirty="0"/>
              <a:t>	</a:t>
            </a:r>
            <a:r>
              <a:rPr lang="en-US" dirty="0" smtClean="0"/>
              <a:t>Tolerate wide range of temperature but optimum growth takes place at 18-32C air and 24-27C medium temperature</a:t>
            </a:r>
          </a:p>
          <a:p>
            <a:pPr marL="0" indent="0">
              <a:buNone/>
            </a:pPr>
            <a:r>
              <a:rPr lang="en-US" b="1" dirty="0" smtClean="0"/>
              <a:t>Light</a:t>
            </a:r>
            <a:endParaRPr lang="en-US" b="1" dirty="0"/>
          </a:p>
          <a:p>
            <a:pPr marL="0" indent="0">
              <a:buNone/>
            </a:pPr>
            <a:r>
              <a:rPr lang="en-US" dirty="0" smtClean="0"/>
              <a:t>	Adaptable to various light levels but considered a sun shade plant</a:t>
            </a:r>
            <a:endParaRPr lang="en-US" dirty="0"/>
          </a:p>
        </p:txBody>
      </p:sp>
    </p:spTree>
    <p:extLst>
      <p:ext uri="{BB962C8B-B14F-4D97-AF65-F5344CB8AC3E}">
        <p14:creationId xmlns:p14="http://schemas.microsoft.com/office/powerpoint/2010/main" val="95797070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Water</a:t>
            </a:r>
          </a:p>
          <a:p>
            <a:pPr marL="0" indent="0">
              <a:buNone/>
            </a:pPr>
            <a:r>
              <a:rPr lang="en-US" dirty="0"/>
              <a:t>	</a:t>
            </a:r>
            <a:r>
              <a:rPr lang="en-US" dirty="0" smtClean="0"/>
              <a:t>Tolerate dryness but keep the medium moist for best growth</a:t>
            </a:r>
          </a:p>
          <a:p>
            <a:pPr marL="0" indent="0">
              <a:buNone/>
            </a:pPr>
            <a:r>
              <a:rPr lang="en-US" b="1" dirty="0" smtClean="0"/>
              <a:t>Nutrition</a:t>
            </a:r>
          </a:p>
          <a:p>
            <a:pPr marL="0" indent="0">
              <a:buNone/>
            </a:pPr>
            <a:r>
              <a:rPr lang="en-US" b="1" dirty="0"/>
              <a:t>	</a:t>
            </a:r>
            <a:r>
              <a:rPr lang="en-US" dirty="0" smtClean="0"/>
              <a:t>Varies with the species and the production conditions such as media composition, light, growing environment(indoor or outdoor) and amount of water received</a:t>
            </a:r>
            <a:endParaRPr lang="en-US" dirty="0"/>
          </a:p>
        </p:txBody>
      </p:sp>
    </p:spTree>
    <p:extLst>
      <p:ext uri="{BB962C8B-B14F-4D97-AF65-F5344CB8AC3E}">
        <p14:creationId xmlns:p14="http://schemas.microsoft.com/office/powerpoint/2010/main" val="422370428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Media</a:t>
            </a:r>
          </a:p>
          <a:p>
            <a:pPr marL="0" indent="0">
              <a:buNone/>
            </a:pPr>
            <a:r>
              <a:rPr lang="en-US" dirty="0"/>
              <a:t>	</a:t>
            </a:r>
            <a:r>
              <a:rPr lang="en-US" dirty="0" smtClean="0"/>
              <a:t>Wide range well drained having pH 6-6.5</a:t>
            </a:r>
          </a:p>
          <a:p>
            <a:pPr marL="0" indent="0">
              <a:buNone/>
            </a:pPr>
            <a:r>
              <a:rPr lang="en-US" b="1" dirty="0" smtClean="0"/>
              <a:t>Insects</a:t>
            </a:r>
          </a:p>
          <a:p>
            <a:pPr marL="0" indent="0">
              <a:buNone/>
            </a:pPr>
            <a:r>
              <a:rPr lang="en-US" dirty="0"/>
              <a:t>	</a:t>
            </a:r>
            <a:r>
              <a:rPr lang="en-US" dirty="0" smtClean="0"/>
              <a:t>Although it is most pest resistant mealybugs and scales can cause trouble under long term production</a:t>
            </a:r>
          </a:p>
          <a:p>
            <a:pPr marL="0" indent="0">
              <a:buNone/>
            </a:pPr>
            <a:r>
              <a:rPr lang="en-US" b="1" dirty="0" smtClean="0"/>
              <a:t>Diseases</a:t>
            </a:r>
          </a:p>
          <a:p>
            <a:pPr marL="0" indent="0">
              <a:buNone/>
            </a:pPr>
            <a:r>
              <a:rPr lang="en-US" dirty="0"/>
              <a:t>	</a:t>
            </a:r>
            <a:r>
              <a:rPr lang="en-US" dirty="0" err="1" smtClean="0"/>
              <a:t>Erwina</a:t>
            </a:r>
            <a:r>
              <a:rPr lang="en-US" dirty="0" smtClean="0"/>
              <a:t> leaf and soft rot and Fusarium leaf   spot and stem rot</a:t>
            </a:r>
            <a:endParaRPr lang="en-US" dirty="0"/>
          </a:p>
        </p:txBody>
      </p:sp>
    </p:spTree>
    <p:extLst>
      <p:ext uri="{BB962C8B-B14F-4D97-AF65-F5344CB8AC3E}">
        <p14:creationId xmlns:p14="http://schemas.microsoft.com/office/powerpoint/2010/main" val="146057990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Physiological disorders</a:t>
            </a:r>
          </a:p>
          <a:p>
            <a:pPr marL="0" indent="0">
              <a:buNone/>
            </a:pPr>
            <a:r>
              <a:rPr lang="en-US" dirty="0"/>
              <a:t>	</a:t>
            </a:r>
            <a:r>
              <a:rPr lang="en-US" dirty="0" smtClean="0"/>
              <a:t>Fluoride toxicity</a:t>
            </a:r>
          </a:p>
          <a:p>
            <a:pPr marL="0" indent="0">
              <a:buNone/>
            </a:pPr>
            <a:r>
              <a:rPr lang="en-US" dirty="0"/>
              <a:t>	</a:t>
            </a:r>
            <a:r>
              <a:rPr lang="en-US" dirty="0" smtClean="0"/>
              <a:t>Loose canes</a:t>
            </a:r>
          </a:p>
          <a:p>
            <a:pPr marL="0" indent="0">
              <a:buNone/>
            </a:pPr>
            <a:r>
              <a:rPr lang="en-US" dirty="0"/>
              <a:t>	</a:t>
            </a:r>
            <a:r>
              <a:rPr lang="en-US" dirty="0" smtClean="0"/>
              <a:t>Small crowns</a:t>
            </a:r>
          </a:p>
          <a:p>
            <a:pPr marL="0" indent="0">
              <a:buNone/>
            </a:pPr>
            <a:r>
              <a:rPr lang="en-US" dirty="0"/>
              <a:t>	</a:t>
            </a:r>
            <a:r>
              <a:rPr lang="en-US" dirty="0" smtClean="0"/>
              <a:t>Chilling injury</a:t>
            </a:r>
          </a:p>
          <a:p>
            <a:pPr marL="0" indent="0">
              <a:buNone/>
            </a:pPr>
            <a:r>
              <a:rPr lang="en-US" dirty="0"/>
              <a:t>	</a:t>
            </a:r>
            <a:r>
              <a:rPr lang="en-US" dirty="0" smtClean="0"/>
              <a:t>Flecking(high light and low temperature in </a:t>
            </a:r>
            <a:r>
              <a:rPr lang="en-US" dirty="0" err="1" smtClean="0"/>
              <a:t>marginata</a:t>
            </a:r>
            <a:r>
              <a:rPr lang="en-US" dirty="0" smtClean="0"/>
              <a:t>)</a:t>
            </a:r>
          </a:p>
          <a:p>
            <a:pPr marL="0" indent="0">
              <a:buNone/>
            </a:pPr>
            <a:r>
              <a:rPr lang="en-US" dirty="0"/>
              <a:t>	</a:t>
            </a:r>
            <a:r>
              <a:rPr lang="en-US" dirty="0" smtClean="0"/>
              <a:t>Chlorosis</a:t>
            </a:r>
          </a:p>
          <a:p>
            <a:pPr marL="0" indent="0">
              <a:buNone/>
            </a:pPr>
            <a:r>
              <a:rPr lang="en-US" dirty="0"/>
              <a:t>	</a:t>
            </a:r>
            <a:r>
              <a:rPr lang="en-US" dirty="0" smtClean="0"/>
              <a:t>Notching</a:t>
            </a:r>
            <a:endParaRPr lang="en-US" dirty="0"/>
          </a:p>
        </p:txBody>
      </p:sp>
    </p:spTree>
    <p:extLst>
      <p:ext uri="{BB962C8B-B14F-4D97-AF65-F5344CB8AC3E}">
        <p14:creationId xmlns:p14="http://schemas.microsoft.com/office/powerpoint/2010/main" val="650227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indent="0" algn="ctr">
              <a:buNone/>
            </a:pPr>
            <a:r>
              <a:rPr lang="en-US" sz="6500" b="1" dirty="0" smtClean="0"/>
              <a:t>Temperature</a:t>
            </a:r>
          </a:p>
          <a:p>
            <a:pPr marL="0" indent="0">
              <a:buNone/>
            </a:pPr>
            <a:r>
              <a:rPr lang="en-US" dirty="0"/>
              <a:t>	</a:t>
            </a:r>
            <a:r>
              <a:rPr lang="en-US" dirty="0" smtClean="0"/>
              <a:t>During forcing 18 C day and 13 C night</a:t>
            </a:r>
          </a:p>
          <a:p>
            <a:pPr marL="0" indent="0" algn="ctr">
              <a:buNone/>
            </a:pPr>
            <a:r>
              <a:rPr lang="en-US" sz="6500" b="1" dirty="0" smtClean="0"/>
              <a:t>Light</a:t>
            </a:r>
          </a:p>
          <a:p>
            <a:pPr marL="0" indent="0">
              <a:buNone/>
            </a:pPr>
            <a:r>
              <a:rPr lang="en-US" dirty="0"/>
              <a:t>	</a:t>
            </a:r>
            <a:r>
              <a:rPr lang="en-US" dirty="0" smtClean="0"/>
              <a:t>Forced to flower in sun flowering prolonged in semi shade, 12-18 hour light is required during forcing minimum 300-500fc.</a:t>
            </a:r>
          </a:p>
          <a:p>
            <a:pPr marL="0" indent="0" algn="ctr">
              <a:buNone/>
            </a:pPr>
            <a:r>
              <a:rPr lang="en-US" sz="6000" b="1" dirty="0" smtClean="0"/>
              <a:t>Water</a:t>
            </a:r>
          </a:p>
          <a:p>
            <a:pPr marL="0" indent="0">
              <a:buNone/>
            </a:pPr>
            <a:r>
              <a:rPr lang="en-US" dirty="0"/>
              <a:t>	</a:t>
            </a:r>
            <a:r>
              <a:rPr lang="en-US" dirty="0" smtClean="0"/>
              <a:t>Keep the soil moist not wet </a:t>
            </a:r>
          </a:p>
        </p:txBody>
      </p:sp>
    </p:spTree>
    <p:extLst>
      <p:ext uri="{BB962C8B-B14F-4D97-AF65-F5344CB8AC3E}">
        <p14:creationId xmlns:p14="http://schemas.microsoft.com/office/powerpoint/2010/main" val="1437797334"/>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Postharvest</a:t>
            </a:r>
          </a:p>
          <a:p>
            <a:pPr marL="0" indent="0">
              <a:buNone/>
            </a:pPr>
            <a:r>
              <a:rPr lang="en-US" b="1" dirty="0"/>
              <a:t>	</a:t>
            </a:r>
            <a:r>
              <a:rPr lang="en-US" dirty="0" smtClean="0"/>
              <a:t>Long postharvest life can be shipped for four weeks at 16-18C wit no quality loss except  Florida beauty sp.</a:t>
            </a:r>
            <a:endParaRPr lang="en-US" b="1" dirty="0"/>
          </a:p>
        </p:txBody>
      </p:sp>
    </p:spTree>
    <p:extLst>
      <p:ext uri="{BB962C8B-B14F-4D97-AF65-F5344CB8AC3E}">
        <p14:creationId xmlns:p14="http://schemas.microsoft.com/office/powerpoint/2010/main" val="138762911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Echinacea</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C.N	Purple coneflower, Purple </a:t>
            </a:r>
            <a:r>
              <a:rPr lang="en-US" dirty="0" err="1" smtClean="0"/>
              <a:t>rudbeckia</a:t>
            </a:r>
            <a:endParaRPr lang="en-US" dirty="0" smtClean="0"/>
          </a:p>
          <a:p>
            <a:pPr marL="0" indent="0">
              <a:buNone/>
            </a:pPr>
            <a:r>
              <a:rPr lang="en-US" dirty="0" smtClean="0"/>
              <a:t>S.N	</a:t>
            </a:r>
            <a:r>
              <a:rPr lang="en-US" i="1" dirty="0" smtClean="0"/>
              <a:t>Echinacea </a:t>
            </a:r>
            <a:r>
              <a:rPr lang="en-US" i="1" dirty="0" err="1" smtClean="0"/>
              <a:t>purpurea</a:t>
            </a:r>
            <a:endParaRPr lang="en-US" i="1" dirty="0" smtClean="0"/>
          </a:p>
          <a:p>
            <a:pPr marL="0" indent="0">
              <a:buNone/>
            </a:pPr>
            <a:r>
              <a:rPr lang="en-US" dirty="0" smtClean="0"/>
              <a:t>Family	</a:t>
            </a:r>
            <a:r>
              <a:rPr lang="en-US" dirty="0" err="1" smtClean="0"/>
              <a:t>Compositeae</a:t>
            </a:r>
            <a:endParaRPr lang="en-US" dirty="0" smtClean="0"/>
          </a:p>
          <a:p>
            <a:pPr marL="0" indent="0">
              <a:buNone/>
            </a:pPr>
            <a:r>
              <a:rPr lang="en-US" b="1" dirty="0" smtClean="0"/>
              <a:t>Origin</a:t>
            </a:r>
          </a:p>
          <a:p>
            <a:pPr marL="0" indent="0">
              <a:buNone/>
            </a:pPr>
            <a:r>
              <a:rPr lang="en-US" dirty="0"/>
              <a:t>	</a:t>
            </a:r>
            <a:r>
              <a:rPr lang="en-US" dirty="0" smtClean="0"/>
              <a:t>Native to Eastern North America</a:t>
            </a:r>
          </a:p>
          <a:p>
            <a:pPr marL="0" indent="0">
              <a:buNone/>
            </a:pPr>
            <a:r>
              <a:rPr lang="en-US" b="1" dirty="0" smtClean="0"/>
              <a:t>Uses</a:t>
            </a:r>
          </a:p>
          <a:p>
            <a:pPr marL="0" indent="0">
              <a:buNone/>
            </a:pPr>
            <a:r>
              <a:rPr lang="en-US" b="1" dirty="0"/>
              <a:t>	</a:t>
            </a:r>
            <a:r>
              <a:rPr lang="en-US" dirty="0" smtClean="0"/>
              <a:t>Field grown as cut flower both fresh and dry, also as garden plant, its roots are used ad herbal medicine</a:t>
            </a:r>
            <a:endParaRPr lang="en-US" b="1" dirty="0"/>
          </a:p>
        </p:txBody>
      </p:sp>
    </p:spTree>
    <p:extLst>
      <p:ext uri="{BB962C8B-B14F-4D97-AF65-F5344CB8AC3E}">
        <p14:creationId xmlns:p14="http://schemas.microsoft.com/office/powerpoint/2010/main" val="6275805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Cultivars</a:t>
            </a:r>
          </a:p>
          <a:p>
            <a:pPr marL="0" indent="0">
              <a:buNone/>
            </a:pPr>
            <a:r>
              <a:rPr lang="en-US" dirty="0"/>
              <a:t>	</a:t>
            </a:r>
            <a:r>
              <a:rPr lang="en-US" dirty="0" smtClean="0"/>
              <a:t>Many cultivars are available</a:t>
            </a:r>
          </a:p>
          <a:p>
            <a:pPr marL="0" indent="0">
              <a:buNone/>
            </a:pPr>
            <a:r>
              <a:rPr lang="en-US" b="1" dirty="0" smtClean="0"/>
              <a:t>Propagation</a:t>
            </a:r>
          </a:p>
          <a:p>
            <a:pPr marL="0" indent="0">
              <a:buNone/>
            </a:pPr>
            <a:r>
              <a:rPr lang="en-US" dirty="0"/>
              <a:t>	</a:t>
            </a:r>
            <a:r>
              <a:rPr lang="en-US" dirty="0" smtClean="0"/>
              <a:t>Through seed, rooting cuttings and division</a:t>
            </a:r>
          </a:p>
          <a:p>
            <a:pPr marL="0" indent="0">
              <a:buNone/>
            </a:pPr>
            <a:r>
              <a:rPr lang="en-US" dirty="0"/>
              <a:t>	</a:t>
            </a:r>
            <a:r>
              <a:rPr lang="en-US" dirty="0" smtClean="0"/>
              <a:t>Seed germinates at 21-24C, stratification for 4 weeks at 0-4C increase </a:t>
            </a:r>
            <a:r>
              <a:rPr lang="en-US" dirty="0" err="1" smtClean="0"/>
              <a:t>grrmination</a:t>
            </a:r>
            <a:endParaRPr lang="en-US" dirty="0" smtClean="0"/>
          </a:p>
          <a:p>
            <a:pPr marL="0" indent="0">
              <a:buNone/>
            </a:pPr>
            <a:endParaRPr lang="en-US" dirty="0"/>
          </a:p>
        </p:txBody>
      </p:sp>
    </p:spTree>
    <p:extLst>
      <p:ext uri="{BB962C8B-B14F-4D97-AF65-F5344CB8AC3E}">
        <p14:creationId xmlns:p14="http://schemas.microsoft.com/office/powerpoint/2010/main" val="162490614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Temperature</a:t>
            </a:r>
          </a:p>
          <a:p>
            <a:pPr marL="0" indent="0">
              <a:buNone/>
            </a:pPr>
            <a:r>
              <a:rPr lang="en-US" dirty="0"/>
              <a:t>	</a:t>
            </a:r>
            <a:r>
              <a:rPr lang="en-US" dirty="0" smtClean="0"/>
              <a:t>After germination night 16-18C and day 21-27C flowering can be enhanced for container plants by treating at 4C for 6 weeks </a:t>
            </a:r>
          </a:p>
          <a:p>
            <a:pPr marL="0" indent="0">
              <a:buNone/>
            </a:pPr>
            <a:r>
              <a:rPr lang="en-US" b="1" dirty="0" smtClean="0"/>
              <a:t>Light</a:t>
            </a:r>
          </a:p>
          <a:p>
            <a:pPr marL="0" indent="0">
              <a:buNone/>
            </a:pPr>
            <a:r>
              <a:rPr lang="en-US" dirty="0"/>
              <a:t>	</a:t>
            </a:r>
            <a:r>
              <a:rPr lang="en-US" dirty="0" smtClean="0"/>
              <a:t>Full light</a:t>
            </a:r>
          </a:p>
          <a:p>
            <a:pPr marL="0" indent="0">
              <a:buNone/>
            </a:pPr>
            <a:r>
              <a:rPr lang="en-US" b="1" dirty="0" smtClean="0"/>
              <a:t>Water</a:t>
            </a:r>
          </a:p>
          <a:p>
            <a:pPr marL="0" indent="0">
              <a:buNone/>
            </a:pPr>
            <a:r>
              <a:rPr lang="en-US" dirty="0"/>
              <a:t>	</a:t>
            </a:r>
            <a:r>
              <a:rPr lang="en-US" dirty="0" smtClean="0"/>
              <a:t>Regular watering to avoid stress</a:t>
            </a:r>
            <a:endParaRPr lang="en-US" dirty="0"/>
          </a:p>
        </p:txBody>
      </p:sp>
    </p:spTree>
    <p:extLst>
      <p:ext uri="{BB962C8B-B14F-4D97-AF65-F5344CB8AC3E}">
        <p14:creationId xmlns:p14="http://schemas.microsoft.com/office/powerpoint/2010/main" val="167532930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Nutrition</a:t>
            </a:r>
          </a:p>
          <a:p>
            <a:pPr marL="0" indent="0">
              <a:buNone/>
            </a:pPr>
            <a:r>
              <a:rPr lang="en-US" dirty="0"/>
              <a:t>	</a:t>
            </a:r>
            <a:r>
              <a:rPr lang="en-US" dirty="0" smtClean="0"/>
              <a:t>For field grown cut flowers 11-14 Kg per acre actual nitrogen is sufficient, but it varies with native soil fertility, soil type and rain fall</a:t>
            </a:r>
          </a:p>
          <a:p>
            <a:pPr marL="0" indent="0">
              <a:buNone/>
            </a:pPr>
            <a:r>
              <a:rPr lang="en-US" b="1" dirty="0" smtClean="0"/>
              <a:t>Media</a:t>
            </a:r>
          </a:p>
          <a:p>
            <a:pPr marL="0" indent="0">
              <a:buNone/>
            </a:pPr>
            <a:r>
              <a:rPr lang="en-US" b="1" dirty="0"/>
              <a:t>	</a:t>
            </a:r>
            <a:r>
              <a:rPr lang="en-US" dirty="0" smtClean="0"/>
              <a:t>Well drained Having the following pH levels</a:t>
            </a:r>
          </a:p>
          <a:p>
            <a:pPr marL="0" indent="0">
              <a:buNone/>
            </a:pPr>
            <a:r>
              <a:rPr lang="en-US" b="1" dirty="0"/>
              <a:t>	</a:t>
            </a:r>
            <a:r>
              <a:rPr lang="en-US" dirty="0" smtClean="0"/>
              <a:t>Container	5.5-6.5</a:t>
            </a:r>
            <a:r>
              <a:rPr lang="en-US" b="1" dirty="0" smtClean="0"/>
              <a:t>	</a:t>
            </a:r>
            <a:r>
              <a:rPr lang="en-US" dirty="0" smtClean="0"/>
              <a:t>Field	5-7.5</a:t>
            </a:r>
          </a:p>
        </p:txBody>
      </p:sp>
    </p:spTree>
    <p:extLst>
      <p:ext uri="{BB962C8B-B14F-4D97-AF65-F5344CB8AC3E}">
        <p14:creationId xmlns:p14="http://schemas.microsoft.com/office/powerpoint/2010/main" val="335504964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b="1" dirty="0" smtClean="0"/>
              <a:t>Insects</a:t>
            </a:r>
          </a:p>
          <a:p>
            <a:pPr marL="0" indent="0">
              <a:buNone/>
            </a:pPr>
            <a:r>
              <a:rPr lang="en-US" b="1" dirty="0"/>
              <a:t>	</a:t>
            </a:r>
            <a:r>
              <a:rPr lang="en-US" dirty="0" smtClean="0"/>
              <a:t>In green house pest free but susceptible to aphids, thrips, whiteflies outdoor, it is also host of many moths, caterpillars and grasshoppers</a:t>
            </a:r>
          </a:p>
          <a:p>
            <a:pPr marL="0" indent="0">
              <a:buNone/>
            </a:pPr>
            <a:r>
              <a:rPr lang="en-US" b="1" dirty="0" smtClean="0"/>
              <a:t>Diseases</a:t>
            </a:r>
          </a:p>
          <a:p>
            <a:pPr marL="0" indent="0">
              <a:buNone/>
            </a:pPr>
            <a:r>
              <a:rPr lang="en-US" dirty="0"/>
              <a:t>	</a:t>
            </a:r>
            <a:r>
              <a:rPr lang="en-US" dirty="0" smtClean="0"/>
              <a:t>In green house root rot and in outdoor leaf spot and aster yellow</a:t>
            </a:r>
            <a:endParaRPr lang="en-US" dirty="0"/>
          </a:p>
        </p:txBody>
      </p:sp>
    </p:spTree>
    <p:extLst>
      <p:ext uri="{BB962C8B-B14F-4D97-AF65-F5344CB8AC3E}">
        <p14:creationId xmlns:p14="http://schemas.microsoft.com/office/powerpoint/2010/main" val="264633074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Postharvest</a:t>
            </a:r>
          </a:p>
          <a:p>
            <a:pPr marL="0" indent="0">
              <a:buNone/>
            </a:pPr>
            <a:r>
              <a:rPr lang="en-US" b="1" dirty="0"/>
              <a:t>	</a:t>
            </a:r>
            <a:r>
              <a:rPr lang="en-US" dirty="0" smtClean="0"/>
              <a:t>Flowers are harvested when petals have expanded and the first ring of </a:t>
            </a:r>
            <a:r>
              <a:rPr lang="en-US" smtClean="0"/>
              <a:t>disc florets </a:t>
            </a:r>
            <a:r>
              <a:rPr lang="en-US" dirty="0" smtClean="0"/>
              <a:t>has opened, vase life is 7-12 days</a:t>
            </a:r>
            <a:endParaRPr lang="en-US" b="1" dirty="0"/>
          </a:p>
        </p:txBody>
      </p:sp>
    </p:spTree>
    <p:extLst>
      <p:ext uri="{BB962C8B-B14F-4D97-AF65-F5344CB8AC3E}">
        <p14:creationId xmlns:p14="http://schemas.microsoft.com/office/powerpoint/2010/main" val="140171206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Freesia</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C.N	Freesia</a:t>
            </a:r>
          </a:p>
          <a:p>
            <a:pPr marL="0" indent="0">
              <a:buNone/>
            </a:pPr>
            <a:r>
              <a:rPr lang="en-US" dirty="0" smtClean="0"/>
              <a:t>S.N	</a:t>
            </a:r>
            <a:r>
              <a:rPr lang="en-US" i="1" dirty="0" smtClean="0"/>
              <a:t>Freesia </a:t>
            </a:r>
            <a:r>
              <a:rPr lang="en-US" i="1" dirty="0" err="1" smtClean="0"/>
              <a:t>hybrida</a:t>
            </a:r>
            <a:endParaRPr lang="en-US" i="1" dirty="0" smtClean="0"/>
          </a:p>
          <a:p>
            <a:pPr marL="0" indent="0">
              <a:buNone/>
            </a:pPr>
            <a:r>
              <a:rPr lang="en-US" dirty="0" smtClean="0"/>
              <a:t>Family	</a:t>
            </a:r>
            <a:r>
              <a:rPr lang="en-US" dirty="0" err="1" smtClean="0"/>
              <a:t>Iridaceae</a:t>
            </a:r>
            <a:endParaRPr lang="en-US" dirty="0" smtClean="0"/>
          </a:p>
          <a:p>
            <a:pPr marL="0" indent="0">
              <a:buNone/>
            </a:pPr>
            <a:r>
              <a:rPr lang="en-US" b="1" dirty="0" smtClean="0"/>
              <a:t>Origin</a:t>
            </a:r>
          </a:p>
          <a:p>
            <a:pPr marL="0" indent="0">
              <a:buNone/>
            </a:pPr>
            <a:r>
              <a:rPr lang="en-US" b="1" dirty="0"/>
              <a:t>	</a:t>
            </a:r>
            <a:r>
              <a:rPr lang="en-US" dirty="0" smtClean="0"/>
              <a:t>All species are native to </a:t>
            </a:r>
            <a:r>
              <a:rPr lang="en-US" dirty="0"/>
              <a:t>S</a:t>
            </a:r>
            <a:r>
              <a:rPr lang="en-US" dirty="0" smtClean="0"/>
              <a:t>outh Africa</a:t>
            </a:r>
          </a:p>
          <a:p>
            <a:pPr marL="0" indent="0">
              <a:buNone/>
            </a:pPr>
            <a:r>
              <a:rPr lang="en-US" b="1" dirty="0" smtClean="0"/>
              <a:t>Uses</a:t>
            </a:r>
          </a:p>
          <a:p>
            <a:pPr marL="0" indent="0">
              <a:buNone/>
            </a:pPr>
            <a:r>
              <a:rPr lang="en-US" b="1" dirty="0"/>
              <a:t>	</a:t>
            </a:r>
            <a:r>
              <a:rPr lang="en-US" dirty="0" smtClean="0"/>
              <a:t>World’s major cut flower, attractive and popular potted plant, also used as garden plant</a:t>
            </a:r>
            <a:endParaRPr lang="en-US" b="1" dirty="0"/>
          </a:p>
        </p:txBody>
      </p:sp>
    </p:spTree>
    <p:extLst>
      <p:ext uri="{BB962C8B-B14F-4D97-AF65-F5344CB8AC3E}">
        <p14:creationId xmlns:p14="http://schemas.microsoft.com/office/powerpoint/2010/main" val="280853337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b="1" dirty="0" smtClean="0"/>
              <a:t>Cultivars</a:t>
            </a:r>
          </a:p>
          <a:p>
            <a:pPr marL="0" indent="0">
              <a:buNone/>
            </a:pPr>
            <a:r>
              <a:rPr lang="en-US" b="1" dirty="0"/>
              <a:t>	</a:t>
            </a:r>
            <a:r>
              <a:rPr lang="en-US" dirty="0" smtClean="0"/>
              <a:t>Numerous single and double cultivars are available, genetic dwarf and heat tolerant cultivars are reported</a:t>
            </a:r>
          </a:p>
          <a:p>
            <a:pPr marL="0" indent="0">
              <a:buNone/>
            </a:pPr>
            <a:r>
              <a:rPr lang="en-US" b="1" dirty="0" smtClean="0"/>
              <a:t>Propagation</a:t>
            </a:r>
          </a:p>
          <a:p>
            <a:pPr marL="0" indent="0">
              <a:buNone/>
            </a:pPr>
            <a:r>
              <a:rPr lang="en-US" dirty="0"/>
              <a:t>	</a:t>
            </a:r>
            <a:r>
              <a:rPr lang="en-US" dirty="0" smtClean="0"/>
              <a:t>Corms is the primary source, freesia annually form a new corm and numerous cormlets which normally require one more year of growth to flower, Seed grown need 9 months to flower</a:t>
            </a:r>
            <a:endParaRPr lang="en-US" dirty="0"/>
          </a:p>
        </p:txBody>
      </p:sp>
    </p:spTree>
    <p:extLst>
      <p:ext uri="{BB962C8B-B14F-4D97-AF65-F5344CB8AC3E}">
        <p14:creationId xmlns:p14="http://schemas.microsoft.com/office/powerpoint/2010/main" val="262652172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Temperature</a:t>
            </a:r>
          </a:p>
          <a:p>
            <a:pPr marL="0" indent="0">
              <a:buNone/>
            </a:pPr>
            <a:r>
              <a:rPr lang="en-US" dirty="0"/>
              <a:t>	</a:t>
            </a:r>
            <a:r>
              <a:rPr lang="en-US" dirty="0" smtClean="0"/>
              <a:t>Over 16C is avoided after first corm planting. High quality in green house at 13-16C</a:t>
            </a:r>
          </a:p>
          <a:p>
            <a:pPr marL="0" indent="0">
              <a:buNone/>
            </a:pPr>
            <a:r>
              <a:rPr lang="en-US" b="1" dirty="0" smtClean="0"/>
              <a:t>Light</a:t>
            </a:r>
          </a:p>
          <a:p>
            <a:pPr marL="0" indent="0">
              <a:buNone/>
            </a:pPr>
            <a:r>
              <a:rPr lang="en-US" dirty="0"/>
              <a:t>	</a:t>
            </a:r>
            <a:r>
              <a:rPr lang="en-US" dirty="0" smtClean="0"/>
              <a:t>Freesia is a day neutral plant however flower initiation enhanced by SD, vegetative growth is favored by LD and high light level.</a:t>
            </a:r>
            <a:endParaRPr lang="en-US" dirty="0"/>
          </a:p>
        </p:txBody>
      </p:sp>
    </p:spTree>
    <p:extLst>
      <p:ext uri="{BB962C8B-B14F-4D97-AF65-F5344CB8AC3E}">
        <p14:creationId xmlns:p14="http://schemas.microsoft.com/office/powerpoint/2010/main" val="369627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pPr marL="0" indent="0" algn="ctr">
              <a:buNone/>
            </a:pPr>
            <a:r>
              <a:rPr lang="en-US" sz="7100" b="1" dirty="0" smtClean="0"/>
              <a:t>Nutrition</a:t>
            </a:r>
          </a:p>
          <a:p>
            <a:pPr marL="0" indent="0">
              <a:buNone/>
            </a:pPr>
            <a:r>
              <a:rPr lang="en-US" dirty="0"/>
              <a:t>	</a:t>
            </a:r>
            <a:r>
              <a:rPr lang="en-US" dirty="0" smtClean="0"/>
              <a:t>200 ppm Nitrogen and Potash fertilizer can be added in each irrigation.</a:t>
            </a:r>
          </a:p>
          <a:p>
            <a:pPr marL="0" indent="0" algn="ctr">
              <a:buNone/>
            </a:pPr>
            <a:r>
              <a:rPr lang="en-US" sz="6500" b="1" dirty="0" smtClean="0"/>
              <a:t>Media</a:t>
            </a:r>
            <a:endParaRPr lang="en-US" sz="6500" dirty="0" smtClean="0"/>
          </a:p>
          <a:p>
            <a:pPr marL="0" indent="0">
              <a:buNone/>
            </a:pPr>
            <a:r>
              <a:rPr lang="en-US" dirty="0"/>
              <a:t>	</a:t>
            </a:r>
            <a:r>
              <a:rPr lang="en-US" dirty="0" smtClean="0"/>
              <a:t>Light sandy soil with good drainage</a:t>
            </a:r>
          </a:p>
          <a:p>
            <a:pPr marL="0" indent="0" algn="ctr">
              <a:buNone/>
            </a:pPr>
            <a:r>
              <a:rPr lang="en-US" sz="6500" b="1" dirty="0" smtClean="0"/>
              <a:t>Insects</a:t>
            </a:r>
          </a:p>
          <a:p>
            <a:pPr marL="0" indent="0">
              <a:buNone/>
            </a:pPr>
            <a:r>
              <a:rPr lang="en-US" dirty="0"/>
              <a:t>	</a:t>
            </a:r>
            <a:r>
              <a:rPr lang="en-US" dirty="0" smtClean="0"/>
              <a:t>Leaf miners are often major problems preventive measures can be taken, Aphids and thrips can also cause trouble.</a:t>
            </a:r>
          </a:p>
          <a:p>
            <a:pPr marL="0" indent="0">
              <a:buNone/>
            </a:pPr>
            <a:endParaRPr lang="en-US" dirty="0"/>
          </a:p>
        </p:txBody>
      </p:sp>
    </p:spTree>
    <p:extLst>
      <p:ext uri="{BB962C8B-B14F-4D97-AF65-F5344CB8AC3E}">
        <p14:creationId xmlns:p14="http://schemas.microsoft.com/office/powerpoint/2010/main" val="319262276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Water</a:t>
            </a:r>
          </a:p>
          <a:p>
            <a:pPr marL="0" indent="0">
              <a:buNone/>
            </a:pPr>
            <a:r>
              <a:rPr lang="en-US" dirty="0"/>
              <a:t>	</a:t>
            </a:r>
            <a:r>
              <a:rPr lang="en-US" dirty="0" smtClean="0"/>
              <a:t>Medium should be kept moist not wet, after flower harvest water is slowly withdrawn for 6 weeks prior to corm and cormlet harvest.</a:t>
            </a:r>
          </a:p>
          <a:p>
            <a:pPr marL="0" indent="0">
              <a:buNone/>
            </a:pPr>
            <a:r>
              <a:rPr lang="en-US" b="1" dirty="0" smtClean="0"/>
              <a:t>Nutrition</a:t>
            </a:r>
          </a:p>
          <a:p>
            <a:pPr marL="0" indent="0">
              <a:buNone/>
            </a:pPr>
            <a:r>
              <a:rPr lang="en-US" b="1" dirty="0"/>
              <a:t>	</a:t>
            </a:r>
            <a:r>
              <a:rPr lang="en-US" dirty="0" smtClean="0"/>
              <a:t>While forcing 200 ppm N from a balanced fertilizer every 14 days is sufficient, more can be added after soil analysis if needed.</a:t>
            </a:r>
            <a:endParaRPr lang="en-US" b="1" dirty="0"/>
          </a:p>
        </p:txBody>
      </p:sp>
    </p:spTree>
    <p:extLst>
      <p:ext uri="{BB962C8B-B14F-4D97-AF65-F5344CB8AC3E}">
        <p14:creationId xmlns:p14="http://schemas.microsoft.com/office/powerpoint/2010/main" val="368366124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Media</a:t>
            </a:r>
          </a:p>
          <a:p>
            <a:pPr marL="0" indent="0">
              <a:buNone/>
            </a:pPr>
            <a:r>
              <a:rPr lang="en-US" b="1" dirty="0"/>
              <a:t>	</a:t>
            </a:r>
            <a:r>
              <a:rPr lang="en-US" dirty="0" smtClean="0"/>
              <a:t>Medium must be free of fluoride and superphosphate, beds should be 10” deep and contain pasteurized well drained medium having pH 6.5-7</a:t>
            </a:r>
          </a:p>
          <a:p>
            <a:pPr marL="0" indent="0">
              <a:buNone/>
            </a:pPr>
            <a:r>
              <a:rPr lang="en-US" b="1" dirty="0" smtClean="0"/>
              <a:t>Insects</a:t>
            </a:r>
          </a:p>
          <a:p>
            <a:pPr marL="0" indent="0">
              <a:buNone/>
            </a:pPr>
            <a:r>
              <a:rPr lang="en-US" b="1" dirty="0"/>
              <a:t>	</a:t>
            </a:r>
            <a:r>
              <a:rPr lang="en-US" dirty="0" smtClean="0"/>
              <a:t>Aphids and thrips are most commonly observed.</a:t>
            </a:r>
            <a:endParaRPr lang="en-US" b="1" dirty="0"/>
          </a:p>
        </p:txBody>
      </p:sp>
    </p:spTree>
    <p:extLst>
      <p:ext uri="{BB962C8B-B14F-4D97-AF65-F5344CB8AC3E}">
        <p14:creationId xmlns:p14="http://schemas.microsoft.com/office/powerpoint/2010/main" val="248067879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smtClean="0"/>
              <a:t>Diseases</a:t>
            </a:r>
          </a:p>
          <a:p>
            <a:pPr marL="0" indent="0">
              <a:buNone/>
            </a:pPr>
            <a:r>
              <a:rPr lang="en-US" dirty="0"/>
              <a:t>	</a:t>
            </a:r>
            <a:r>
              <a:rPr lang="en-US" dirty="0" smtClean="0"/>
              <a:t>Viruses are more serious problem, get new selected stocks every </a:t>
            </a:r>
            <a:r>
              <a:rPr lang="en-US" dirty="0"/>
              <a:t>t</a:t>
            </a:r>
            <a:r>
              <a:rPr lang="en-US" dirty="0" smtClean="0"/>
              <a:t>hree years, Botrytis can infect flowers and Fusarium can infect corms and leaves</a:t>
            </a:r>
          </a:p>
          <a:p>
            <a:pPr marL="0" indent="0">
              <a:buNone/>
            </a:pPr>
            <a:r>
              <a:rPr lang="en-US" b="1" dirty="0" smtClean="0"/>
              <a:t>Physiological disorders</a:t>
            </a:r>
          </a:p>
          <a:p>
            <a:pPr marL="0" indent="0">
              <a:buNone/>
            </a:pPr>
            <a:r>
              <a:rPr lang="en-US" b="1" dirty="0"/>
              <a:t>	</a:t>
            </a:r>
            <a:r>
              <a:rPr lang="en-US" dirty="0" err="1" smtClean="0"/>
              <a:t>Thumbling</a:t>
            </a:r>
            <a:r>
              <a:rPr lang="en-US" dirty="0" smtClean="0"/>
              <a:t> (Lower 2or 3 flowers are unevenly spaced when temperature at flowering is higher than 15C)</a:t>
            </a:r>
            <a:endParaRPr lang="en-US" b="1" dirty="0"/>
          </a:p>
        </p:txBody>
      </p:sp>
    </p:spTree>
    <p:extLst>
      <p:ext uri="{BB962C8B-B14F-4D97-AF65-F5344CB8AC3E}">
        <p14:creationId xmlns:p14="http://schemas.microsoft.com/office/powerpoint/2010/main" val="362678687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t>Flower bud abortion occurs when light level is low or temperature is high during flower initiation.</a:t>
            </a:r>
          </a:p>
          <a:p>
            <a:pPr marL="0" indent="0">
              <a:buNone/>
            </a:pPr>
            <a:r>
              <a:rPr lang="en-US" b="1" dirty="0" smtClean="0"/>
              <a:t>Postharvest</a:t>
            </a:r>
          </a:p>
          <a:p>
            <a:pPr marL="0" indent="0">
              <a:buNone/>
            </a:pPr>
            <a:r>
              <a:rPr lang="en-US" dirty="0"/>
              <a:t>	</a:t>
            </a:r>
            <a:r>
              <a:rPr lang="en-US" dirty="0" smtClean="0"/>
              <a:t>Freesias are very sensitive to Ethylene. Cut flowers should be harvested or potted plants should be shipped when first floret opens and other buds are puffy and fully colored. Both cuts and pots can be stored at 0-2C.</a:t>
            </a:r>
            <a:endParaRPr lang="en-US" dirty="0"/>
          </a:p>
        </p:txBody>
      </p:sp>
    </p:spTree>
    <p:extLst>
      <p:ext uri="{BB962C8B-B14F-4D97-AF65-F5344CB8AC3E}">
        <p14:creationId xmlns:p14="http://schemas.microsoft.com/office/powerpoint/2010/main" val="292676583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b="1" dirty="0" smtClean="0"/>
              <a:t>Gerbera</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C.N	Gerbera</a:t>
            </a:r>
          </a:p>
          <a:p>
            <a:pPr marL="0" indent="0">
              <a:buNone/>
            </a:pPr>
            <a:r>
              <a:rPr lang="en-US" dirty="0" smtClean="0"/>
              <a:t>S.N	</a:t>
            </a:r>
            <a:r>
              <a:rPr lang="en-US" i="1" dirty="0" smtClean="0"/>
              <a:t>Gerbera </a:t>
            </a:r>
            <a:r>
              <a:rPr lang="en-US" i="1" dirty="0" err="1" smtClean="0"/>
              <a:t>jamesonii</a:t>
            </a:r>
            <a:endParaRPr lang="en-US" i="1" dirty="0" smtClean="0"/>
          </a:p>
          <a:p>
            <a:pPr marL="0" indent="0">
              <a:buNone/>
            </a:pPr>
            <a:r>
              <a:rPr lang="en-US" dirty="0" smtClean="0"/>
              <a:t>Family	</a:t>
            </a:r>
            <a:r>
              <a:rPr lang="en-US" dirty="0" err="1" smtClean="0"/>
              <a:t>Compositeae</a:t>
            </a:r>
            <a:endParaRPr lang="en-US" dirty="0" smtClean="0"/>
          </a:p>
          <a:p>
            <a:pPr marL="0" indent="0">
              <a:buNone/>
            </a:pPr>
            <a:r>
              <a:rPr lang="en-US" b="1" dirty="0" smtClean="0"/>
              <a:t>Origin</a:t>
            </a:r>
            <a:endParaRPr lang="en-US" b="1" dirty="0"/>
          </a:p>
          <a:p>
            <a:pPr marL="0" indent="0">
              <a:buNone/>
            </a:pPr>
            <a:r>
              <a:rPr lang="en-US" b="1" dirty="0" smtClean="0"/>
              <a:t>	</a:t>
            </a:r>
            <a:r>
              <a:rPr lang="en-US" dirty="0" smtClean="0"/>
              <a:t>South Africa</a:t>
            </a:r>
          </a:p>
          <a:p>
            <a:pPr marL="0" indent="0">
              <a:buNone/>
            </a:pPr>
            <a:r>
              <a:rPr lang="en-US" b="1" dirty="0" smtClean="0"/>
              <a:t>Uses</a:t>
            </a:r>
          </a:p>
          <a:p>
            <a:pPr marL="0" indent="0">
              <a:buNone/>
            </a:pPr>
            <a:r>
              <a:rPr lang="en-US" dirty="0"/>
              <a:t>	</a:t>
            </a:r>
            <a:r>
              <a:rPr lang="en-US" dirty="0" smtClean="0"/>
              <a:t>World wide as cut flower, dwarf cultivars are used as potted or bedding.</a:t>
            </a:r>
          </a:p>
        </p:txBody>
      </p:sp>
    </p:spTree>
    <p:extLst>
      <p:ext uri="{BB962C8B-B14F-4D97-AF65-F5344CB8AC3E}">
        <p14:creationId xmlns:p14="http://schemas.microsoft.com/office/powerpoint/2010/main" val="2274002558"/>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Cultivars</a:t>
            </a:r>
          </a:p>
          <a:p>
            <a:pPr marL="0" indent="0">
              <a:buNone/>
            </a:pPr>
            <a:r>
              <a:rPr lang="en-US" dirty="0"/>
              <a:t>	</a:t>
            </a:r>
            <a:r>
              <a:rPr lang="en-US" dirty="0" smtClean="0"/>
              <a:t>Numerous cultivars available, new commercial releases are common, A wide variety of colors</a:t>
            </a:r>
          </a:p>
          <a:p>
            <a:pPr marL="0" indent="0">
              <a:buNone/>
            </a:pPr>
            <a:r>
              <a:rPr lang="en-US" dirty="0" smtClean="0"/>
              <a:t>Plant diameter is as under</a:t>
            </a:r>
          </a:p>
          <a:p>
            <a:pPr marL="0" indent="0">
              <a:buNone/>
            </a:pPr>
            <a:r>
              <a:rPr lang="en-US" dirty="0"/>
              <a:t>	</a:t>
            </a:r>
            <a:r>
              <a:rPr lang="en-US" dirty="0" smtClean="0"/>
              <a:t>F  or pots	13-15 cm</a:t>
            </a:r>
          </a:p>
          <a:p>
            <a:pPr marL="0" indent="0">
              <a:buNone/>
            </a:pPr>
            <a:r>
              <a:rPr lang="en-US" dirty="0"/>
              <a:t>	</a:t>
            </a:r>
            <a:r>
              <a:rPr lang="en-US" dirty="0" smtClean="0"/>
              <a:t>For bedding	25-30 cm</a:t>
            </a:r>
          </a:p>
          <a:p>
            <a:pPr marL="0" indent="0">
              <a:buNone/>
            </a:pPr>
            <a:r>
              <a:rPr lang="en-US" dirty="0"/>
              <a:t>	</a:t>
            </a:r>
            <a:r>
              <a:rPr lang="en-US" dirty="0" smtClean="0"/>
              <a:t>For cut		up to 51 cm</a:t>
            </a:r>
            <a:endParaRPr lang="en-US" dirty="0"/>
          </a:p>
        </p:txBody>
      </p:sp>
    </p:spTree>
    <p:extLst>
      <p:ext uri="{BB962C8B-B14F-4D97-AF65-F5344CB8AC3E}">
        <p14:creationId xmlns:p14="http://schemas.microsoft.com/office/powerpoint/2010/main" val="187178002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Propagation</a:t>
            </a:r>
          </a:p>
          <a:p>
            <a:pPr marL="0" indent="0">
              <a:buNone/>
            </a:pPr>
            <a:r>
              <a:rPr lang="en-US" b="1" dirty="0"/>
              <a:t>	</a:t>
            </a:r>
            <a:r>
              <a:rPr lang="en-US" dirty="0" smtClean="0"/>
              <a:t>Historically by seed and division, now in vitro propagation is very common to increase the cultivars through selection.</a:t>
            </a:r>
          </a:p>
          <a:p>
            <a:pPr marL="0" indent="0">
              <a:buNone/>
            </a:pPr>
            <a:r>
              <a:rPr lang="en-US" b="1" dirty="0" smtClean="0"/>
              <a:t>Temperature</a:t>
            </a:r>
            <a:endParaRPr lang="en-US" dirty="0" smtClean="0"/>
          </a:p>
          <a:p>
            <a:pPr marL="0" indent="0">
              <a:buNone/>
            </a:pPr>
            <a:r>
              <a:rPr lang="en-US" b="1" dirty="0"/>
              <a:t>	</a:t>
            </a:r>
            <a:r>
              <a:rPr lang="en-US" dirty="0" smtClean="0"/>
              <a:t>Seed </a:t>
            </a:r>
            <a:r>
              <a:rPr lang="en-US" dirty="0" err="1"/>
              <a:t>g</a:t>
            </a:r>
            <a:r>
              <a:rPr lang="en-US" dirty="0" err="1" smtClean="0"/>
              <a:t>erminatin</a:t>
            </a:r>
            <a:r>
              <a:rPr lang="en-US" dirty="0" smtClean="0"/>
              <a:t> is best at 20-23C.Day/night temperature of 21/17 is optimum for pot plants from potting to visible bud.</a:t>
            </a:r>
            <a:endParaRPr lang="en-US" b="1" dirty="0"/>
          </a:p>
        </p:txBody>
      </p:sp>
    </p:spTree>
    <p:extLst>
      <p:ext uri="{BB962C8B-B14F-4D97-AF65-F5344CB8AC3E}">
        <p14:creationId xmlns:p14="http://schemas.microsoft.com/office/powerpoint/2010/main" val="136813147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As a compromise a day/night temperature of 21 to 24/14 to 19C is recommended for both cut and pot gerberas.</a:t>
            </a:r>
          </a:p>
          <a:p>
            <a:pPr marL="0" indent="0">
              <a:buNone/>
            </a:pPr>
            <a:r>
              <a:rPr lang="en-US" b="1" dirty="0" smtClean="0"/>
              <a:t>Light</a:t>
            </a:r>
          </a:p>
          <a:p>
            <a:pPr marL="0" indent="0">
              <a:buNone/>
            </a:pPr>
            <a:r>
              <a:rPr lang="en-US" dirty="0"/>
              <a:t>	</a:t>
            </a:r>
            <a:r>
              <a:rPr lang="en-US" dirty="0" smtClean="0"/>
              <a:t>Dramatically respond to light intensity and duration, high light is essential from germination onward to ensure rapid and uniform flowering.</a:t>
            </a:r>
            <a:endParaRPr lang="en-US" dirty="0"/>
          </a:p>
        </p:txBody>
      </p:sp>
    </p:spTree>
    <p:extLst>
      <p:ext uri="{BB962C8B-B14F-4D97-AF65-F5344CB8AC3E}">
        <p14:creationId xmlns:p14="http://schemas.microsoft.com/office/powerpoint/2010/main" val="110493063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smtClean="0"/>
              <a:t>Water</a:t>
            </a:r>
          </a:p>
          <a:p>
            <a:pPr marL="0" indent="0">
              <a:buNone/>
            </a:pPr>
            <a:r>
              <a:rPr lang="en-US" dirty="0"/>
              <a:t>	</a:t>
            </a:r>
            <a:r>
              <a:rPr lang="en-US" dirty="0" smtClean="0"/>
              <a:t>Never over water gerberas during any stage of production even though plants tends to dry out rapidly due to their large leaf area. Allow plants to dry between irrigations.</a:t>
            </a:r>
          </a:p>
          <a:p>
            <a:pPr marL="0" indent="0">
              <a:buNone/>
            </a:pPr>
            <a:r>
              <a:rPr lang="en-US" b="1" dirty="0" smtClean="0"/>
              <a:t>Nutrition</a:t>
            </a:r>
          </a:p>
          <a:p>
            <a:pPr marL="0" indent="0">
              <a:buNone/>
            </a:pPr>
            <a:r>
              <a:rPr lang="en-US" dirty="0"/>
              <a:t>	</a:t>
            </a:r>
            <a:r>
              <a:rPr lang="en-US" dirty="0" smtClean="0"/>
              <a:t>After transplanting 300 ppm N from 30:10:30 fertilizer, Mgso4 1.2 g/l and iron chelate 0.037g/l monthly.</a:t>
            </a:r>
            <a:endParaRPr lang="en-US" dirty="0"/>
          </a:p>
        </p:txBody>
      </p:sp>
    </p:spTree>
    <p:extLst>
      <p:ext uri="{BB962C8B-B14F-4D97-AF65-F5344CB8AC3E}">
        <p14:creationId xmlns:p14="http://schemas.microsoft.com/office/powerpoint/2010/main" val="7059740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Media</a:t>
            </a:r>
          </a:p>
          <a:p>
            <a:pPr marL="0" indent="0">
              <a:buNone/>
            </a:pPr>
            <a:r>
              <a:rPr lang="en-US" dirty="0"/>
              <a:t>	</a:t>
            </a:r>
            <a:r>
              <a:rPr lang="en-US" dirty="0" smtClean="0"/>
              <a:t>Media should be sandy and well drained having pH 5.5-6. Should be regularly monitored pH above 6.5 is of constant concern.</a:t>
            </a:r>
          </a:p>
          <a:p>
            <a:pPr marL="0" indent="0">
              <a:buNone/>
            </a:pPr>
            <a:r>
              <a:rPr lang="en-US" b="1" dirty="0" smtClean="0"/>
              <a:t>Insects</a:t>
            </a:r>
          </a:p>
          <a:p>
            <a:pPr marL="0" indent="0">
              <a:buNone/>
            </a:pPr>
            <a:r>
              <a:rPr lang="en-US" b="1" dirty="0"/>
              <a:t>	</a:t>
            </a:r>
            <a:r>
              <a:rPr lang="en-US" dirty="0" smtClean="0"/>
              <a:t>Aphids, cyclamen mites, fungus gnats, leaf miners, spider mites, thrips, whiteflies, worms, slugs and snails.</a:t>
            </a:r>
            <a:endParaRPr lang="en-US" b="1" dirty="0"/>
          </a:p>
        </p:txBody>
      </p:sp>
    </p:spTree>
    <p:extLst>
      <p:ext uri="{BB962C8B-B14F-4D97-AF65-F5344CB8AC3E}">
        <p14:creationId xmlns:p14="http://schemas.microsoft.com/office/powerpoint/2010/main" val="2898782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lgn="ctr">
              <a:buNone/>
            </a:pPr>
            <a:r>
              <a:rPr lang="en-US" sz="6000" b="1" dirty="0" smtClean="0"/>
              <a:t>Diseases</a:t>
            </a:r>
            <a:endParaRPr lang="en-US" sz="6000" dirty="0" smtClean="0"/>
          </a:p>
          <a:p>
            <a:pPr marL="0" indent="0">
              <a:buNone/>
            </a:pPr>
            <a:r>
              <a:rPr lang="en-US" dirty="0"/>
              <a:t>	</a:t>
            </a:r>
            <a:r>
              <a:rPr lang="en-US" dirty="0" smtClean="0"/>
              <a:t>During production Stem and Root rots can be common, in outdoor production leaf spots, </a:t>
            </a:r>
            <a:r>
              <a:rPr lang="en-US" dirty="0" err="1" smtClean="0"/>
              <a:t>septoria</a:t>
            </a:r>
            <a:r>
              <a:rPr lang="en-US" dirty="0" smtClean="0"/>
              <a:t> and mildew can occur.</a:t>
            </a:r>
          </a:p>
          <a:p>
            <a:pPr marL="0" indent="0" algn="ctr">
              <a:buNone/>
            </a:pPr>
            <a:r>
              <a:rPr lang="en-US" sz="6000" b="1" dirty="0" smtClean="0"/>
              <a:t>Physiological Disorders</a:t>
            </a:r>
          </a:p>
          <a:p>
            <a:pPr marL="0" indent="0">
              <a:buNone/>
            </a:pPr>
            <a:r>
              <a:rPr lang="en-US" dirty="0"/>
              <a:t>	</a:t>
            </a:r>
            <a:r>
              <a:rPr lang="en-US" dirty="0" smtClean="0"/>
              <a:t>Sulfur in some fungicides can cause </a:t>
            </a:r>
            <a:r>
              <a:rPr lang="en-US" dirty="0" err="1" smtClean="0"/>
              <a:t>phyto</a:t>
            </a:r>
            <a:r>
              <a:rPr lang="en-US" dirty="0" smtClean="0"/>
              <a:t> toxicity.</a:t>
            </a:r>
            <a:endParaRPr lang="en-US" dirty="0"/>
          </a:p>
        </p:txBody>
      </p:sp>
    </p:spTree>
    <p:extLst>
      <p:ext uri="{BB962C8B-B14F-4D97-AF65-F5344CB8AC3E}">
        <p14:creationId xmlns:p14="http://schemas.microsoft.com/office/powerpoint/2010/main" val="776231488"/>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smtClean="0"/>
              <a:t>Diseases</a:t>
            </a:r>
          </a:p>
          <a:p>
            <a:pPr marL="0" indent="0">
              <a:buNone/>
            </a:pPr>
            <a:r>
              <a:rPr lang="en-US" dirty="0"/>
              <a:t>	</a:t>
            </a:r>
            <a:r>
              <a:rPr lang="en-US" dirty="0" smtClean="0"/>
              <a:t>Phytophthora and Pythium are common , powdery mildew, Aletrnaria and botrytis may be observed on foliage and flowers.</a:t>
            </a:r>
          </a:p>
          <a:p>
            <a:pPr marL="0" indent="0">
              <a:buNone/>
            </a:pPr>
            <a:r>
              <a:rPr lang="en-US" b="1" dirty="0" smtClean="0"/>
              <a:t>Physiological disorders</a:t>
            </a:r>
          </a:p>
          <a:p>
            <a:pPr marL="0" indent="0">
              <a:buNone/>
            </a:pPr>
            <a:r>
              <a:rPr lang="en-US" dirty="0"/>
              <a:t>	</a:t>
            </a:r>
            <a:r>
              <a:rPr lang="en-US" dirty="0" smtClean="0"/>
              <a:t>Bent neck(Insufficient flower stem hardening below the harvested flower can result in stem collapse) Do not harvest immature flower specially in winter.</a:t>
            </a:r>
            <a:endParaRPr lang="en-US" dirty="0"/>
          </a:p>
        </p:txBody>
      </p:sp>
    </p:spTree>
    <p:extLst>
      <p:ext uri="{BB962C8B-B14F-4D97-AF65-F5344CB8AC3E}">
        <p14:creationId xmlns:p14="http://schemas.microsoft.com/office/powerpoint/2010/main" val="256007486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smtClean="0"/>
              <a:t>Postharvest</a:t>
            </a:r>
          </a:p>
          <a:p>
            <a:pPr marL="0" indent="0">
              <a:buNone/>
            </a:pPr>
            <a:r>
              <a:rPr lang="en-US" dirty="0"/>
              <a:t>	</a:t>
            </a:r>
            <a:r>
              <a:rPr lang="en-US" dirty="0" err="1" smtClean="0"/>
              <a:t>Frshly</a:t>
            </a:r>
            <a:r>
              <a:rPr lang="en-US" dirty="0" smtClean="0"/>
              <a:t> harvested gerbera stem can last from 2-3 weeks depending upon the cultivar, harvest both cut and pots when the two outer rows of the disc floret is open and pollen are seen, stems are pulled not cut and the heel should be removed before hydration.</a:t>
            </a:r>
          </a:p>
          <a:p>
            <a:pPr marL="0" indent="0">
              <a:buNone/>
            </a:pPr>
            <a:r>
              <a:rPr lang="en-US" dirty="0"/>
              <a:t>	</a:t>
            </a:r>
            <a:r>
              <a:rPr lang="en-US" dirty="0" smtClean="0"/>
              <a:t>Precooling of flowers at 5C for 3 days, shipping </a:t>
            </a:r>
            <a:r>
              <a:rPr lang="en-US" smtClean="0"/>
              <a:t>and storage at 2C.</a:t>
            </a:r>
            <a:endParaRPr lang="en-US"/>
          </a:p>
        </p:txBody>
      </p:sp>
    </p:spTree>
    <p:extLst>
      <p:ext uri="{BB962C8B-B14F-4D97-AF65-F5344CB8AC3E}">
        <p14:creationId xmlns:p14="http://schemas.microsoft.com/office/powerpoint/2010/main" val="743379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sz="6000" b="1" dirty="0" smtClean="0"/>
              <a:t>Postharvest</a:t>
            </a:r>
            <a:endParaRPr lang="en-US" sz="6000" dirty="0" smtClean="0"/>
          </a:p>
          <a:p>
            <a:pPr marL="0" indent="0">
              <a:buNone/>
            </a:pPr>
            <a:r>
              <a:rPr lang="en-US" dirty="0"/>
              <a:t>	</a:t>
            </a:r>
            <a:r>
              <a:rPr lang="en-US" dirty="0" smtClean="0"/>
              <a:t>Inflorescences should be 50% open at harvest, individual flowers last for3-4 days and inflorescence for 20 days.</a:t>
            </a:r>
            <a:endParaRPr lang="en-US" dirty="0"/>
          </a:p>
        </p:txBody>
      </p:sp>
    </p:spTree>
    <p:extLst>
      <p:ext uri="{BB962C8B-B14F-4D97-AF65-F5344CB8AC3E}">
        <p14:creationId xmlns:p14="http://schemas.microsoft.com/office/powerpoint/2010/main" val="1091074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Aster</a:t>
            </a:r>
            <a:endParaRPr lang="en-US" dirty="0"/>
          </a:p>
        </p:txBody>
      </p:sp>
      <p:sp>
        <p:nvSpPr>
          <p:cNvPr id="3" name="Content Placeholder 2"/>
          <p:cNvSpPr>
            <a:spLocks noGrp="1"/>
          </p:cNvSpPr>
          <p:nvPr>
            <p:ph idx="1"/>
          </p:nvPr>
        </p:nvSpPr>
        <p:spPr>
          <a:xfrm>
            <a:off x="533400" y="1600200"/>
            <a:ext cx="8229600" cy="4525963"/>
          </a:xfrm>
        </p:spPr>
        <p:txBody>
          <a:bodyPr>
            <a:normAutofit fontScale="92500" lnSpcReduction="10000"/>
          </a:bodyPr>
          <a:lstStyle/>
          <a:p>
            <a:pPr marL="0" indent="0">
              <a:buNone/>
            </a:pPr>
            <a:r>
              <a:rPr lang="en-US" dirty="0" smtClean="0"/>
              <a:t>C.N.	Aster</a:t>
            </a:r>
          </a:p>
          <a:p>
            <a:pPr marL="0" indent="0">
              <a:buNone/>
            </a:pPr>
            <a:r>
              <a:rPr lang="en-US" dirty="0" smtClean="0"/>
              <a:t>S.N.	</a:t>
            </a:r>
            <a:r>
              <a:rPr lang="en-US" i="1" dirty="0" smtClean="0"/>
              <a:t>Aster </a:t>
            </a:r>
            <a:r>
              <a:rPr lang="en-US" i="1" dirty="0" err="1" smtClean="0"/>
              <a:t>novi-belgii</a:t>
            </a:r>
            <a:endParaRPr lang="en-US" i="1" dirty="0" smtClean="0"/>
          </a:p>
          <a:p>
            <a:pPr marL="0" indent="0">
              <a:buNone/>
            </a:pPr>
            <a:r>
              <a:rPr lang="en-US" i="1" dirty="0" smtClean="0"/>
              <a:t>Family.</a:t>
            </a:r>
            <a:r>
              <a:rPr lang="en-US" dirty="0" smtClean="0"/>
              <a:t> </a:t>
            </a:r>
            <a:r>
              <a:rPr lang="en-US" dirty="0" err="1" smtClean="0"/>
              <a:t>Compositae</a:t>
            </a:r>
            <a:endParaRPr lang="en-US" dirty="0" smtClean="0"/>
          </a:p>
          <a:p>
            <a:pPr marL="0" indent="0" algn="ctr">
              <a:buNone/>
            </a:pPr>
            <a:r>
              <a:rPr lang="en-US" sz="6000" b="1" dirty="0" smtClean="0"/>
              <a:t>Origin</a:t>
            </a:r>
          </a:p>
          <a:p>
            <a:pPr marL="0" indent="0">
              <a:buNone/>
            </a:pPr>
            <a:r>
              <a:rPr lang="en-US" b="1" dirty="0"/>
              <a:t>	</a:t>
            </a:r>
            <a:r>
              <a:rPr lang="en-US" dirty="0" smtClean="0"/>
              <a:t>Native to eastern North America</a:t>
            </a:r>
          </a:p>
          <a:p>
            <a:pPr marL="0" indent="0" algn="ctr">
              <a:buNone/>
            </a:pPr>
            <a:r>
              <a:rPr lang="en-US" sz="6000" b="1" dirty="0" smtClean="0"/>
              <a:t>Uses</a:t>
            </a:r>
          </a:p>
          <a:p>
            <a:pPr marL="0" indent="0">
              <a:buNone/>
            </a:pPr>
            <a:r>
              <a:rPr lang="en-US" dirty="0"/>
              <a:t>	</a:t>
            </a:r>
            <a:r>
              <a:rPr lang="en-US" dirty="0" smtClean="0"/>
              <a:t>Potted, Bedding and Cut flower</a:t>
            </a:r>
          </a:p>
        </p:txBody>
      </p:sp>
    </p:spTree>
    <p:extLst>
      <p:ext uri="{BB962C8B-B14F-4D97-AF65-F5344CB8AC3E}">
        <p14:creationId xmlns:p14="http://schemas.microsoft.com/office/powerpoint/2010/main" val="1530059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indent="0" algn="ctr">
              <a:buNone/>
            </a:pPr>
            <a:r>
              <a:rPr lang="en-US" sz="7100" b="1" dirty="0" smtClean="0"/>
              <a:t>Cultivars</a:t>
            </a:r>
          </a:p>
          <a:p>
            <a:pPr marL="0" indent="0">
              <a:buNone/>
            </a:pPr>
            <a:r>
              <a:rPr lang="en-US" dirty="0"/>
              <a:t>	</a:t>
            </a:r>
            <a:r>
              <a:rPr lang="en-US" dirty="0" smtClean="0"/>
              <a:t>Several hybrid cultivars exist, Tall cut flowers (30-50 Cm) and genetic dwarf (15 Cm)</a:t>
            </a:r>
          </a:p>
          <a:p>
            <a:pPr marL="0" indent="0">
              <a:buNone/>
            </a:pPr>
            <a:r>
              <a:rPr lang="en-US" dirty="0" smtClean="0"/>
              <a:t>Un named cultivars are also commonly grown I Germany as potted flowering plant.</a:t>
            </a:r>
          </a:p>
          <a:p>
            <a:pPr marL="0" indent="0" algn="ctr">
              <a:buNone/>
            </a:pPr>
            <a:r>
              <a:rPr lang="en-US" sz="6500" b="1" dirty="0" smtClean="0"/>
              <a:t>Propagation</a:t>
            </a:r>
          </a:p>
          <a:p>
            <a:pPr marL="514350" indent="-514350">
              <a:buAutoNum type="arabicPeriod"/>
            </a:pPr>
            <a:r>
              <a:rPr lang="en-US" dirty="0" smtClean="0"/>
              <a:t>By rhizome division</a:t>
            </a:r>
          </a:p>
          <a:p>
            <a:pPr marL="514350" indent="-514350">
              <a:buAutoNum type="arabicPeriod"/>
            </a:pPr>
            <a:r>
              <a:rPr lang="en-US" dirty="0" smtClean="0"/>
              <a:t>Rooted vegetative stem cuttings which arises from this rhizome.</a:t>
            </a:r>
            <a:endParaRPr lang="en-US" dirty="0"/>
          </a:p>
        </p:txBody>
      </p:sp>
    </p:spTree>
    <p:extLst>
      <p:ext uri="{BB962C8B-B14F-4D97-AF65-F5344CB8AC3E}">
        <p14:creationId xmlns:p14="http://schemas.microsoft.com/office/powerpoint/2010/main" val="1826861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lgn="ctr">
              <a:buNone/>
            </a:pPr>
            <a:r>
              <a:rPr lang="en-US" sz="6000" b="1" dirty="0" smtClean="0"/>
              <a:t>Temperature</a:t>
            </a:r>
          </a:p>
          <a:p>
            <a:pPr marL="0" indent="0">
              <a:buNone/>
            </a:pPr>
            <a:r>
              <a:rPr lang="en-US" dirty="0"/>
              <a:t>	</a:t>
            </a:r>
            <a:r>
              <a:rPr lang="en-US" dirty="0" smtClean="0"/>
              <a:t>Cold (</a:t>
            </a:r>
            <a:r>
              <a:rPr lang="en-US" dirty="0" err="1" smtClean="0"/>
              <a:t>vernalization</a:t>
            </a:r>
            <a:r>
              <a:rPr lang="en-US" dirty="0" smtClean="0"/>
              <a:t>) treatments are required for flowering in nature and can be totally replaced by L D.</a:t>
            </a:r>
          </a:p>
          <a:p>
            <a:pPr marL="0" indent="0" algn="ctr">
              <a:buNone/>
            </a:pPr>
            <a:r>
              <a:rPr lang="en-US" sz="6000" b="1" dirty="0" smtClean="0"/>
              <a:t>Light</a:t>
            </a:r>
          </a:p>
          <a:p>
            <a:pPr marL="0" indent="0">
              <a:buNone/>
            </a:pPr>
            <a:r>
              <a:rPr lang="en-US" dirty="0"/>
              <a:t>	</a:t>
            </a:r>
            <a:r>
              <a:rPr lang="en-US" dirty="0" smtClean="0"/>
              <a:t>14-16 hours photoperiod is required for flower production, minimum three weeks 12-14 hours day is required.</a:t>
            </a:r>
            <a:endParaRPr lang="en-US" dirty="0"/>
          </a:p>
        </p:txBody>
      </p:sp>
    </p:spTree>
    <p:extLst>
      <p:ext uri="{BB962C8B-B14F-4D97-AF65-F5344CB8AC3E}">
        <p14:creationId xmlns:p14="http://schemas.microsoft.com/office/powerpoint/2010/main" val="224842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Antirrhinum</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C.N    Snapdragon</a:t>
            </a:r>
          </a:p>
          <a:p>
            <a:r>
              <a:rPr lang="en-US" dirty="0" smtClean="0"/>
              <a:t>S.N     </a:t>
            </a:r>
            <a:r>
              <a:rPr lang="en-US" i="1" dirty="0" smtClean="0"/>
              <a:t>Antirrhinum majus</a:t>
            </a:r>
            <a:endParaRPr lang="en-US" dirty="0" smtClean="0">
              <a:solidFill>
                <a:srgbClr val="FF0000"/>
              </a:solidFill>
            </a:endParaRPr>
          </a:p>
          <a:p>
            <a:r>
              <a:rPr lang="en-US" dirty="0" smtClean="0"/>
              <a:t>Family.  Scorphulariacea (40sps)</a:t>
            </a:r>
          </a:p>
          <a:p>
            <a:pPr marL="0" indent="0" algn="ctr">
              <a:buNone/>
            </a:pPr>
            <a:r>
              <a:rPr lang="en-US" sz="6500" b="1" dirty="0" smtClean="0"/>
              <a:t>Origin</a:t>
            </a:r>
          </a:p>
          <a:p>
            <a:r>
              <a:rPr lang="en-US" dirty="0" smtClean="0"/>
              <a:t> Mediterranean area</a:t>
            </a:r>
          </a:p>
          <a:p>
            <a:pPr marL="0" indent="0" algn="ctr">
              <a:buNone/>
            </a:pPr>
            <a:r>
              <a:rPr lang="en-US" sz="7100" b="1" dirty="0" smtClean="0"/>
              <a:t>Uses</a:t>
            </a:r>
          </a:p>
          <a:p>
            <a:r>
              <a:rPr lang="en-US" dirty="0" smtClean="0"/>
              <a:t> Cut flower, Garden plant, Bedding and potted plant.</a:t>
            </a:r>
          </a:p>
          <a:p>
            <a:r>
              <a:rPr lang="en-US" dirty="0" smtClean="0"/>
              <a:t>Dwarf cultivars for bedding and potted tall cultivars (36-72”) are suited for cut flowers.</a:t>
            </a:r>
          </a:p>
          <a:p>
            <a:endParaRPr lang="en-US" dirty="0">
              <a:solidFill>
                <a:srgbClr val="FF0000"/>
              </a:solidFill>
            </a:endParaRPr>
          </a:p>
          <a:p>
            <a:endParaRPr lang="en-US" dirty="0" smtClean="0">
              <a:solidFill>
                <a:srgbClr val="FF0000"/>
              </a:solidFill>
            </a:endParaRPr>
          </a:p>
          <a:p>
            <a:endParaRPr lang="en-US" dirty="0">
              <a:solidFill>
                <a:srgbClr val="FF0000"/>
              </a:solidFill>
            </a:endParaRPr>
          </a:p>
          <a:p>
            <a:endParaRPr lang="en-US" dirty="0" smtClean="0">
              <a:solidFill>
                <a:srgbClr val="FF0000"/>
              </a:solidFill>
            </a:endParaRPr>
          </a:p>
          <a:p>
            <a:endParaRPr lang="en-US" dirty="0">
              <a:solidFill>
                <a:srgbClr val="FF0000"/>
              </a:solidFill>
            </a:endParaRPr>
          </a:p>
          <a:p>
            <a:endParaRPr lang="en-US" dirty="0" smtClean="0">
              <a:solidFill>
                <a:srgbClr val="FF0000"/>
              </a:solidFill>
            </a:endParaRPr>
          </a:p>
        </p:txBody>
      </p:sp>
    </p:spTree>
    <p:extLst>
      <p:ext uri="{BB962C8B-B14F-4D97-AF65-F5344CB8AC3E}">
        <p14:creationId xmlns:p14="http://schemas.microsoft.com/office/powerpoint/2010/main" val="20735848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676400"/>
            <a:ext cx="8229600" cy="4525963"/>
          </a:xfrm>
        </p:spPr>
        <p:txBody>
          <a:bodyPr>
            <a:normAutofit fontScale="92500" lnSpcReduction="20000"/>
          </a:bodyPr>
          <a:lstStyle/>
          <a:p>
            <a:pPr marL="0" indent="0" algn="ctr">
              <a:buNone/>
            </a:pPr>
            <a:r>
              <a:rPr lang="en-US" sz="6500" b="1" dirty="0" smtClean="0"/>
              <a:t>Water</a:t>
            </a:r>
          </a:p>
          <a:p>
            <a:pPr marL="0" indent="0">
              <a:buNone/>
            </a:pPr>
            <a:r>
              <a:rPr lang="en-US" dirty="0"/>
              <a:t>	</a:t>
            </a:r>
            <a:r>
              <a:rPr lang="en-US" dirty="0" smtClean="0"/>
              <a:t>Plants should be maintained at an even moisture, do not allow to dry.</a:t>
            </a:r>
          </a:p>
          <a:p>
            <a:pPr marL="0" indent="0" algn="ctr">
              <a:buNone/>
            </a:pPr>
            <a:r>
              <a:rPr lang="en-US" sz="6500" b="1" dirty="0" smtClean="0"/>
              <a:t>Nutrition</a:t>
            </a:r>
            <a:endParaRPr lang="en-US" sz="6500" dirty="0" smtClean="0"/>
          </a:p>
          <a:p>
            <a:pPr marL="0" indent="0">
              <a:buNone/>
            </a:pPr>
            <a:r>
              <a:rPr lang="en-US" b="1" dirty="0"/>
              <a:t>	</a:t>
            </a:r>
            <a:r>
              <a:rPr lang="en-US" dirty="0" smtClean="0"/>
              <a:t>150-200 ppm N from a balanced N P K source</a:t>
            </a:r>
          </a:p>
          <a:p>
            <a:pPr marL="0" indent="0" algn="ctr">
              <a:buNone/>
            </a:pPr>
            <a:r>
              <a:rPr lang="en-US" sz="6000" b="1" dirty="0" smtClean="0"/>
              <a:t>Media</a:t>
            </a:r>
          </a:p>
          <a:p>
            <a:pPr marL="0" indent="0">
              <a:buNone/>
            </a:pPr>
            <a:r>
              <a:rPr lang="en-US" dirty="0"/>
              <a:t>	</a:t>
            </a:r>
            <a:r>
              <a:rPr lang="en-US" dirty="0" smtClean="0"/>
              <a:t>Well drained with pH 5.5-6.5</a:t>
            </a:r>
            <a:endParaRPr lang="en-US" dirty="0"/>
          </a:p>
        </p:txBody>
      </p:sp>
    </p:spTree>
    <p:extLst>
      <p:ext uri="{BB962C8B-B14F-4D97-AF65-F5344CB8AC3E}">
        <p14:creationId xmlns:p14="http://schemas.microsoft.com/office/powerpoint/2010/main" val="1807318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sz="6000" b="1" dirty="0" smtClean="0"/>
              <a:t>Insects</a:t>
            </a:r>
          </a:p>
          <a:p>
            <a:pPr marL="0" indent="0">
              <a:buNone/>
            </a:pPr>
            <a:r>
              <a:rPr lang="en-US" dirty="0"/>
              <a:t>	</a:t>
            </a:r>
            <a:r>
              <a:rPr lang="en-US" dirty="0" smtClean="0"/>
              <a:t>Whiteflies and thrips are common, leaf miners, aphids and caterpillars can also attack.</a:t>
            </a:r>
          </a:p>
          <a:p>
            <a:pPr marL="0" indent="0" algn="ctr">
              <a:buNone/>
            </a:pPr>
            <a:r>
              <a:rPr lang="en-US" sz="6000" b="1" dirty="0" smtClean="0"/>
              <a:t>Diseases</a:t>
            </a:r>
          </a:p>
          <a:p>
            <a:pPr marL="0" indent="0">
              <a:buNone/>
            </a:pPr>
            <a:r>
              <a:rPr lang="en-US" dirty="0"/>
              <a:t>	</a:t>
            </a:r>
            <a:r>
              <a:rPr lang="en-US" dirty="0" smtClean="0"/>
              <a:t>Powdery mildew, gray mold, stem and root rot are common.</a:t>
            </a:r>
            <a:endParaRPr lang="en-US" dirty="0"/>
          </a:p>
        </p:txBody>
      </p:sp>
    </p:spTree>
    <p:extLst>
      <p:ext uri="{BB962C8B-B14F-4D97-AF65-F5344CB8AC3E}">
        <p14:creationId xmlns:p14="http://schemas.microsoft.com/office/powerpoint/2010/main" val="3584835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lgn="ctr">
              <a:buNone/>
            </a:pPr>
            <a:r>
              <a:rPr lang="en-US" sz="6500" b="1" dirty="0" smtClean="0"/>
              <a:t>Physiological Disorders</a:t>
            </a:r>
          </a:p>
          <a:p>
            <a:pPr marL="0" indent="0">
              <a:buNone/>
            </a:pPr>
            <a:r>
              <a:rPr lang="en-US" dirty="0"/>
              <a:t>	</a:t>
            </a:r>
            <a:r>
              <a:rPr lang="en-US" dirty="0" smtClean="0"/>
              <a:t>Flower buds fail to develop or abort if LD are not of sufficient duration prior to moving the plants to SD or if the no of SD are not sufficient.</a:t>
            </a:r>
          </a:p>
          <a:p>
            <a:pPr marL="0" indent="0" algn="ctr">
              <a:buNone/>
            </a:pPr>
            <a:r>
              <a:rPr lang="en-US" sz="6000" b="1" dirty="0" smtClean="0"/>
              <a:t>Postharvest</a:t>
            </a:r>
          </a:p>
          <a:p>
            <a:pPr marL="0" indent="0">
              <a:buNone/>
            </a:pPr>
            <a:r>
              <a:rPr lang="en-US" b="1" dirty="0"/>
              <a:t>	</a:t>
            </a:r>
            <a:r>
              <a:rPr lang="en-US" dirty="0" smtClean="0"/>
              <a:t>Harvest when upper flower is fully open and others are beginning, cut flowers kept in 5% sucrose and 5mM STS plus inhibitor of microorganisms shipped at 2-6 C.</a:t>
            </a:r>
            <a:endParaRPr lang="en-US" b="1" dirty="0"/>
          </a:p>
        </p:txBody>
      </p:sp>
    </p:spTree>
    <p:extLst>
      <p:ext uri="{BB962C8B-B14F-4D97-AF65-F5344CB8AC3E}">
        <p14:creationId xmlns:p14="http://schemas.microsoft.com/office/powerpoint/2010/main" val="10418345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Bougainvillea</a:t>
            </a:r>
            <a:endParaRPr lang="en-US" sz="5400" b="1" dirty="0"/>
          </a:p>
        </p:txBody>
      </p:sp>
      <p:sp>
        <p:nvSpPr>
          <p:cNvPr id="3" name="Content Placeholder 2"/>
          <p:cNvSpPr>
            <a:spLocks noGrp="1"/>
          </p:cNvSpPr>
          <p:nvPr>
            <p:ph idx="1"/>
          </p:nvPr>
        </p:nvSpPr>
        <p:spPr>
          <a:xfrm>
            <a:off x="457200" y="1676400"/>
            <a:ext cx="8229600" cy="4525963"/>
          </a:xfrm>
        </p:spPr>
        <p:txBody>
          <a:bodyPr/>
          <a:lstStyle/>
          <a:p>
            <a:pPr marL="0" indent="0">
              <a:buNone/>
            </a:pPr>
            <a:r>
              <a:rPr lang="en-US" dirty="0" smtClean="0"/>
              <a:t>C.N	Bougainvillea</a:t>
            </a:r>
          </a:p>
          <a:p>
            <a:pPr marL="0" indent="0">
              <a:buNone/>
            </a:pPr>
            <a:r>
              <a:rPr lang="en-US" dirty="0" smtClean="0"/>
              <a:t>S.N	</a:t>
            </a:r>
            <a:r>
              <a:rPr lang="en-US" i="1" dirty="0" smtClean="0"/>
              <a:t>Bougainvillea glabra</a:t>
            </a:r>
          </a:p>
          <a:p>
            <a:pPr marL="0" indent="0">
              <a:buNone/>
            </a:pPr>
            <a:r>
              <a:rPr lang="en-US" dirty="0" smtClean="0"/>
              <a:t>Family. Nyctaginaceae	</a:t>
            </a:r>
          </a:p>
          <a:p>
            <a:pPr marL="0" indent="0" algn="ctr">
              <a:buNone/>
            </a:pPr>
            <a:r>
              <a:rPr lang="en-US" sz="6000" b="1" dirty="0" smtClean="0"/>
              <a:t>Origin</a:t>
            </a:r>
            <a:endParaRPr lang="en-US" sz="6000" dirty="0" smtClean="0"/>
          </a:p>
          <a:p>
            <a:pPr marL="0" indent="0">
              <a:buNone/>
            </a:pPr>
            <a:r>
              <a:rPr lang="en-US" b="1" dirty="0"/>
              <a:t>	</a:t>
            </a:r>
            <a:r>
              <a:rPr lang="en-US" dirty="0" smtClean="0"/>
              <a:t>Tropical and subtropical America (Brazil, Columbia and Peru)</a:t>
            </a:r>
            <a:endParaRPr lang="en-US" dirty="0"/>
          </a:p>
        </p:txBody>
      </p:sp>
    </p:spTree>
    <p:extLst>
      <p:ext uri="{BB962C8B-B14F-4D97-AF65-F5344CB8AC3E}">
        <p14:creationId xmlns:p14="http://schemas.microsoft.com/office/powerpoint/2010/main" val="12406041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sz="6000" b="1" dirty="0" smtClean="0"/>
              <a:t>Uses</a:t>
            </a:r>
          </a:p>
          <a:p>
            <a:pPr marL="0" indent="0">
              <a:buNone/>
            </a:pPr>
            <a:r>
              <a:rPr lang="en-US" dirty="0"/>
              <a:t>	</a:t>
            </a:r>
            <a:r>
              <a:rPr lang="en-US" dirty="0" smtClean="0"/>
              <a:t>Bougainvillea is a prized ornamental shrub-vine in landscape in hot sunny areas to cool damp and coastal climates. Important potted and hanging basket plant.</a:t>
            </a:r>
          </a:p>
          <a:p>
            <a:pPr marL="0" indent="0">
              <a:buNone/>
            </a:pPr>
            <a:r>
              <a:rPr lang="en-US" dirty="0"/>
              <a:t>	</a:t>
            </a:r>
            <a:r>
              <a:rPr lang="en-US" dirty="0" smtClean="0"/>
              <a:t>Vivid color of brackets </a:t>
            </a:r>
            <a:endParaRPr lang="en-US" dirty="0"/>
          </a:p>
        </p:txBody>
      </p:sp>
    </p:spTree>
    <p:extLst>
      <p:ext uri="{BB962C8B-B14F-4D97-AF65-F5344CB8AC3E}">
        <p14:creationId xmlns:p14="http://schemas.microsoft.com/office/powerpoint/2010/main" val="29418040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lgn="ctr">
              <a:buNone/>
            </a:pPr>
            <a:r>
              <a:rPr lang="en-US" sz="6000" b="1" dirty="0" smtClean="0"/>
              <a:t>Cultivars</a:t>
            </a:r>
          </a:p>
          <a:p>
            <a:pPr marL="0" indent="0">
              <a:buNone/>
            </a:pPr>
            <a:r>
              <a:rPr lang="en-US" dirty="0"/>
              <a:t>	</a:t>
            </a:r>
            <a:r>
              <a:rPr lang="en-US" dirty="0" smtClean="0"/>
              <a:t>Many hybrid cultivars are derived from</a:t>
            </a:r>
          </a:p>
          <a:p>
            <a:pPr marL="0" indent="0">
              <a:buNone/>
            </a:pPr>
            <a:r>
              <a:rPr lang="en-US" i="1" dirty="0" smtClean="0"/>
              <a:t>Bougainvillea spectabilis, B. glabra or B. xbuttiana.</a:t>
            </a:r>
            <a:endParaRPr lang="en-US" dirty="0" smtClean="0"/>
          </a:p>
          <a:p>
            <a:pPr marL="0" indent="0" algn="ctr">
              <a:buNone/>
            </a:pPr>
            <a:r>
              <a:rPr lang="en-US" sz="6000" b="1" dirty="0" smtClean="0"/>
              <a:t>Propagation</a:t>
            </a:r>
          </a:p>
          <a:p>
            <a:pPr marL="0" indent="0">
              <a:buNone/>
            </a:pPr>
            <a:r>
              <a:rPr lang="en-US" dirty="0"/>
              <a:t>	</a:t>
            </a:r>
            <a:r>
              <a:rPr lang="en-US" dirty="0" smtClean="0"/>
              <a:t>Cutting (Succulent terminal 8-9 cm and mature green stem cutting with the use of rooting hormone)</a:t>
            </a:r>
            <a:endParaRPr lang="en-US" dirty="0"/>
          </a:p>
        </p:txBody>
      </p:sp>
    </p:spTree>
    <p:extLst>
      <p:ext uri="{BB962C8B-B14F-4D97-AF65-F5344CB8AC3E}">
        <p14:creationId xmlns:p14="http://schemas.microsoft.com/office/powerpoint/2010/main" val="39518229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lgn="ctr">
              <a:buNone/>
            </a:pPr>
            <a:r>
              <a:rPr lang="en-US" sz="6000" b="1" dirty="0" smtClean="0"/>
              <a:t>Temperature</a:t>
            </a:r>
          </a:p>
          <a:p>
            <a:pPr marL="0" indent="0">
              <a:buNone/>
            </a:pPr>
            <a:r>
              <a:rPr lang="en-US" dirty="0"/>
              <a:t>	</a:t>
            </a:r>
            <a:r>
              <a:rPr lang="en-US" dirty="0" smtClean="0"/>
              <a:t>cool night temperature promotes flowering(15 C during LD)</a:t>
            </a:r>
          </a:p>
          <a:p>
            <a:pPr marL="0" indent="0">
              <a:buNone/>
            </a:pPr>
            <a:r>
              <a:rPr lang="en-US" dirty="0" smtClean="0"/>
              <a:t>Night temp.26C under SD inhibits flowering.</a:t>
            </a:r>
          </a:p>
          <a:p>
            <a:pPr marL="0" indent="0" algn="ctr">
              <a:buNone/>
            </a:pPr>
            <a:r>
              <a:rPr lang="en-US" sz="6000" b="1" dirty="0" smtClean="0"/>
              <a:t>Light</a:t>
            </a:r>
          </a:p>
          <a:p>
            <a:pPr marL="0" indent="0">
              <a:buNone/>
            </a:pPr>
            <a:r>
              <a:rPr lang="en-US" dirty="0"/>
              <a:t>	</a:t>
            </a:r>
            <a:r>
              <a:rPr lang="en-US" dirty="0" smtClean="0"/>
              <a:t>High light intensity 4000-5000fc encourages rapid compact growth and flowering.</a:t>
            </a:r>
            <a:endParaRPr lang="en-US" dirty="0"/>
          </a:p>
        </p:txBody>
      </p:sp>
    </p:spTree>
    <p:extLst>
      <p:ext uri="{BB962C8B-B14F-4D97-AF65-F5344CB8AC3E}">
        <p14:creationId xmlns:p14="http://schemas.microsoft.com/office/powerpoint/2010/main" val="6684674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lgn="ctr">
              <a:buNone/>
            </a:pPr>
            <a:r>
              <a:rPr lang="en-US" sz="6000" b="1" dirty="0" smtClean="0"/>
              <a:t>Water</a:t>
            </a:r>
          </a:p>
          <a:p>
            <a:pPr marL="0" indent="0">
              <a:buNone/>
            </a:pPr>
            <a:r>
              <a:rPr lang="en-US" b="1" dirty="0"/>
              <a:t>	</a:t>
            </a:r>
            <a:r>
              <a:rPr lang="en-US" dirty="0" smtClean="0"/>
              <a:t>Drought tolerant in landscape, water stress may result rapid drop of flowers, can be best grown on the dry side.</a:t>
            </a:r>
          </a:p>
          <a:p>
            <a:pPr marL="0" indent="0" algn="ctr">
              <a:buNone/>
            </a:pPr>
            <a:r>
              <a:rPr lang="en-US" sz="6000" b="1" dirty="0" smtClean="0"/>
              <a:t>Nutrition</a:t>
            </a:r>
          </a:p>
          <a:p>
            <a:pPr marL="0" indent="0">
              <a:buNone/>
            </a:pPr>
            <a:r>
              <a:rPr lang="en-US" b="1" dirty="0"/>
              <a:t>	</a:t>
            </a:r>
            <a:r>
              <a:rPr lang="en-US" dirty="0" smtClean="0"/>
              <a:t>Respond well to the constant application of Nitrogen 150-200ppm.</a:t>
            </a:r>
            <a:endParaRPr lang="en-US" b="1" dirty="0"/>
          </a:p>
        </p:txBody>
      </p:sp>
    </p:spTree>
    <p:extLst>
      <p:ext uri="{BB962C8B-B14F-4D97-AF65-F5344CB8AC3E}">
        <p14:creationId xmlns:p14="http://schemas.microsoft.com/office/powerpoint/2010/main" val="19257394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sz="6000" b="1" dirty="0" smtClean="0"/>
              <a:t>Media</a:t>
            </a:r>
          </a:p>
          <a:p>
            <a:pPr marL="0" indent="0">
              <a:buNone/>
            </a:pPr>
            <a:r>
              <a:rPr lang="en-US" b="1" dirty="0"/>
              <a:t>	</a:t>
            </a:r>
            <a:r>
              <a:rPr lang="en-US" dirty="0" smtClean="0"/>
              <a:t>In commercial pot production peat moss is very common, however any well drained medium having pH 5.5-6 is acceptable.</a:t>
            </a:r>
          </a:p>
          <a:p>
            <a:pPr marL="0" indent="0" algn="ctr">
              <a:buNone/>
            </a:pPr>
            <a:r>
              <a:rPr lang="en-US" sz="6000" b="1" dirty="0" smtClean="0"/>
              <a:t>Support</a:t>
            </a:r>
          </a:p>
          <a:p>
            <a:pPr marL="0" indent="0">
              <a:buNone/>
            </a:pPr>
            <a:r>
              <a:rPr lang="en-US" b="1" dirty="0"/>
              <a:t>	</a:t>
            </a:r>
            <a:r>
              <a:rPr lang="en-US" dirty="0" smtClean="0"/>
              <a:t>Needed when used as climber </a:t>
            </a:r>
            <a:endParaRPr lang="en-US" b="1" dirty="0"/>
          </a:p>
        </p:txBody>
      </p:sp>
    </p:spTree>
    <p:extLst>
      <p:ext uri="{BB962C8B-B14F-4D97-AF65-F5344CB8AC3E}">
        <p14:creationId xmlns:p14="http://schemas.microsoft.com/office/powerpoint/2010/main" val="26688384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indent="0" algn="ctr">
              <a:buNone/>
            </a:pPr>
            <a:r>
              <a:rPr lang="en-US" sz="6500" b="1" dirty="0" smtClean="0"/>
              <a:t>Insects</a:t>
            </a:r>
          </a:p>
          <a:p>
            <a:pPr marL="0" indent="0">
              <a:buNone/>
            </a:pPr>
            <a:r>
              <a:rPr lang="en-US" dirty="0"/>
              <a:t>	</a:t>
            </a:r>
            <a:r>
              <a:rPr lang="en-US" dirty="0" smtClean="0"/>
              <a:t>Aphids, Thrips, Scale and mealy bugs may appear on isolated plants.</a:t>
            </a:r>
          </a:p>
          <a:p>
            <a:pPr marL="0" indent="0" algn="ctr">
              <a:buNone/>
            </a:pPr>
            <a:r>
              <a:rPr lang="en-US" sz="6500" b="1" dirty="0" smtClean="0"/>
              <a:t>Diseases</a:t>
            </a:r>
          </a:p>
          <a:p>
            <a:pPr marL="0" indent="0">
              <a:buNone/>
            </a:pPr>
            <a:r>
              <a:rPr lang="en-US" dirty="0"/>
              <a:t>	</a:t>
            </a:r>
            <a:r>
              <a:rPr lang="en-US" dirty="0" smtClean="0"/>
              <a:t>Hard, relatively disease free but leaf spots and blights are possible.</a:t>
            </a:r>
          </a:p>
          <a:p>
            <a:pPr marL="0" indent="0" algn="ctr">
              <a:buNone/>
            </a:pPr>
            <a:r>
              <a:rPr lang="en-US" sz="6000" b="1" dirty="0" smtClean="0"/>
              <a:t>Postharvest</a:t>
            </a:r>
          </a:p>
          <a:p>
            <a:pPr marL="0" indent="0">
              <a:buNone/>
            </a:pPr>
            <a:r>
              <a:rPr lang="en-US" b="1" dirty="0"/>
              <a:t>	</a:t>
            </a:r>
            <a:r>
              <a:rPr lang="en-US" dirty="0" smtClean="0"/>
              <a:t>shipped for 6 days at 3 C</a:t>
            </a:r>
            <a:endParaRPr lang="en-US" b="1" dirty="0"/>
          </a:p>
        </p:txBody>
      </p:sp>
    </p:spTree>
    <p:extLst>
      <p:ext uri="{BB962C8B-B14F-4D97-AF65-F5344CB8AC3E}">
        <p14:creationId xmlns:p14="http://schemas.microsoft.com/office/powerpoint/2010/main" val="400964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t>Colors.	White, Red, Rose, Pink, Yellow, Orange and bicolor.					</a:t>
            </a:r>
            <a:r>
              <a:rPr lang="en-US" dirty="0" smtClean="0">
                <a:solidFill>
                  <a:srgbClr val="FF0000"/>
                </a:solidFill>
              </a:rPr>
              <a:t>Cultivars</a:t>
            </a:r>
            <a:r>
              <a:rPr lang="en-US" dirty="0" smtClean="0"/>
              <a:t>.</a:t>
            </a:r>
          </a:p>
          <a:p>
            <a:r>
              <a:rPr lang="en-US" dirty="0" smtClean="0"/>
              <a:t>Divided into four response groups</a:t>
            </a:r>
          </a:p>
          <a:p>
            <a:r>
              <a:rPr lang="en-US" dirty="0" smtClean="0"/>
              <a:t>1. Short days (Low light &amp; low night temp)</a:t>
            </a:r>
          </a:p>
          <a:p>
            <a:r>
              <a:rPr lang="en-US" dirty="0" smtClean="0"/>
              <a:t>2. Late winter to Early spring(Moderate light &amp;night Temp)</a:t>
            </a:r>
          </a:p>
          <a:p>
            <a:r>
              <a:rPr lang="en-US" dirty="0" smtClean="0"/>
              <a:t>3. Spring series(Medium to long days and moderate to high light and night temp)</a:t>
            </a:r>
          </a:p>
          <a:p>
            <a:endParaRPr lang="en-US" dirty="0" smtClean="0"/>
          </a:p>
          <a:p>
            <a:pPr lvl="6"/>
            <a:endParaRPr lang="en-US" dirty="0" smtClean="0"/>
          </a:p>
        </p:txBody>
      </p:sp>
    </p:spTree>
    <p:extLst>
      <p:ext uri="{BB962C8B-B14F-4D97-AF65-F5344CB8AC3E}">
        <p14:creationId xmlns:p14="http://schemas.microsoft.com/office/powerpoint/2010/main" val="39587945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t>Caladium</a:t>
            </a:r>
            <a:endParaRPr lang="en-US" sz="7200" b="1" dirty="0"/>
          </a:p>
        </p:txBody>
      </p:sp>
      <p:sp>
        <p:nvSpPr>
          <p:cNvPr id="3" name="Content Placeholder 2"/>
          <p:cNvSpPr>
            <a:spLocks noGrp="1"/>
          </p:cNvSpPr>
          <p:nvPr>
            <p:ph idx="1"/>
          </p:nvPr>
        </p:nvSpPr>
        <p:spPr>
          <a:xfrm>
            <a:off x="381000" y="1676400"/>
            <a:ext cx="8229600" cy="4525963"/>
          </a:xfrm>
        </p:spPr>
        <p:txBody>
          <a:bodyPr>
            <a:normAutofit fontScale="85000" lnSpcReduction="10000"/>
          </a:bodyPr>
          <a:lstStyle/>
          <a:p>
            <a:pPr marL="0" indent="0">
              <a:buNone/>
            </a:pPr>
            <a:r>
              <a:rPr lang="en-US" dirty="0" smtClean="0"/>
              <a:t>C.N	Caladium</a:t>
            </a:r>
          </a:p>
          <a:p>
            <a:pPr marL="0" indent="0">
              <a:buNone/>
            </a:pPr>
            <a:r>
              <a:rPr lang="en-US" dirty="0" smtClean="0"/>
              <a:t>S.N	</a:t>
            </a:r>
            <a:r>
              <a:rPr lang="en-US" i="1" dirty="0" smtClean="0"/>
              <a:t>Caladium bicolor</a:t>
            </a:r>
          </a:p>
          <a:p>
            <a:pPr marL="0" indent="0">
              <a:buNone/>
            </a:pPr>
            <a:r>
              <a:rPr lang="en-US" dirty="0" smtClean="0"/>
              <a:t>Family 	Araceae</a:t>
            </a:r>
          </a:p>
          <a:p>
            <a:pPr marL="0" indent="0" algn="ctr">
              <a:buNone/>
            </a:pPr>
            <a:r>
              <a:rPr lang="en-US" sz="6500" b="1" dirty="0" smtClean="0"/>
              <a:t>Origin</a:t>
            </a:r>
          </a:p>
          <a:p>
            <a:pPr marL="0" indent="0">
              <a:buNone/>
            </a:pPr>
            <a:r>
              <a:rPr lang="en-US" b="1" dirty="0"/>
              <a:t>	</a:t>
            </a:r>
            <a:r>
              <a:rPr lang="en-US" dirty="0" smtClean="0"/>
              <a:t>All 17 species native to tropical South America.</a:t>
            </a:r>
          </a:p>
          <a:p>
            <a:pPr marL="0" indent="0" algn="ctr">
              <a:buNone/>
            </a:pPr>
            <a:r>
              <a:rPr lang="en-US" sz="6500" b="1" dirty="0" smtClean="0"/>
              <a:t>Uses</a:t>
            </a:r>
          </a:p>
          <a:p>
            <a:pPr marL="0" indent="0">
              <a:buNone/>
            </a:pPr>
            <a:r>
              <a:rPr lang="en-US" dirty="0"/>
              <a:t>	</a:t>
            </a:r>
            <a:r>
              <a:rPr lang="en-US" dirty="0" smtClean="0"/>
              <a:t>Grown for large beautiful leaves as potted and bedding plant.</a:t>
            </a:r>
            <a:endParaRPr lang="en-US" dirty="0"/>
          </a:p>
        </p:txBody>
      </p:sp>
    </p:spTree>
    <p:extLst>
      <p:ext uri="{BB962C8B-B14F-4D97-AF65-F5344CB8AC3E}">
        <p14:creationId xmlns:p14="http://schemas.microsoft.com/office/powerpoint/2010/main" val="17697028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sz="6000" b="1" dirty="0" smtClean="0"/>
              <a:t>Cultivars</a:t>
            </a:r>
          </a:p>
          <a:p>
            <a:pPr marL="0" indent="0">
              <a:buNone/>
            </a:pPr>
            <a:r>
              <a:rPr lang="en-US" dirty="0"/>
              <a:t>	</a:t>
            </a:r>
            <a:r>
              <a:rPr lang="en-US" dirty="0" smtClean="0"/>
              <a:t>Presently 100 are available, previously about 1500 were available. Current cultivars are divided into </a:t>
            </a:r>
          </a:p>
          <a:p>
            <a:pPr marL="0" indent="0">
              <a:buNone/>
            </a:pPr>
            <a:r>
              <a:rPr lang="en-US" dirty="0" smtClean="0"/>
              <a:t>1.Fancy leaved</a:t>
            </a:r>
          </a:p>
          <a:p>
            <a:pPr marL="0" indent="0">
              <a:buNone/>
            </a:pPr>
            <a:r>
              <a:rPr lang="en-US" dirty="0" smtClean="0"/>
              <a:t>2.Strap leaved</a:t>
            </a:r>
          </a:p>
          <a:p>
            <a:pPr marL="0" indent="0">
              <a:buNone/>
            </a:pPr>
            <a:endParaRPr lang="en-US" dirty="0"/>
          </a:p>
        </p:txBody>
      </p:sp>
    </p:spTree>
    <p:extLst>
      <p:ext uri="{BB962C8B-B14F-4D97-AF65-F5344CB8AC3E}">
        <p14:creationId xmlns:p14="http://schemas.microsoft.com/office/powerpoint/2010/main" val="15467105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lgn="ctr">
              <a:buNone/>
            </a:pPr>
            <a:r>
              <a:rPr lang="en-US" sz="6000" b="1" dirty="0" smtClean="0"/>
              <a:t>Propagation</a:t>
            </a:r>
          </a:p>
          <a:p>
            <a:pPr marL="0" indent="0">
              <a:buNone/>
            </a:pPr>
            <a:r>
              <a:rPr lang="en-US" dirty="0"/>
              <a:t>	</a:t>
            </a:r>
            <a:r>
              <a:rPr lang="en-US" dirty="0" smtClean="0"/>
              <a:t>Mainly by dividing the tubers, making sure that each piece has a bud on it.</a:t>
            </a:r>
          </a:p>
          <a:p>
            <a:pPr marL="0" indent="0">
              <a:buNone/>
            </a:pPr>
            <a:r>
              <a:rPr lang="en-US" dirty="0"/>
              <a:t>	</a:t>
            </a:r>
            <a:r>
              <a:rPr lang="en-US" dirty="0" smtClean="0"/>
              <a:t>By Tissue culture</a:t>
            </a:r>
          </a:p>
          <a:p>
            <a:pPr marL="0" indent="0" algn="ctr">
              <a:buNone/>
            </a:pPr>
            <a:r>
              <a:rPr lang="en-US" sz="6000" b="1" dirty="0" smtClean="0"/>
              <a:t>Temperature</a:t>
            </a:r>
          </a:p>
          <a:p>
            <a:pPr marL="0" indent="0">
              <a:buNone/>
            </a:pPr>
            <a:r>
              <a:rPr lang="en-US" b="1" dirty="0"/>
              <a:t>	</a:t>
            </a:r>
            <a:r>
              <a:rPr lang="en-US" dirty="0" smtClean="0"/>
              <a:t>Optimum shoot emergence at 23-24 C at 90% humidity.</a:t>
            </a:r>
            <a:endParaRPr lang="en-US" b="1" dirty="0"/>
          </a:p>
        </p:txBody>
      </p:sp>
    </p:spTree>
    <p:extLst>
      <p:ext uri="{BB962C8B-B14F-4D97-AF65-F5344CB8AC3E}">
        <p14:creationId xmlns:p14="http://schemas.microsoft.com/office/powerpoint/2010/main" val="22661505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lgn="ctr">
              <a:buNone/>
            </a:pPr>
            <a:r>
              <a:rPr lang="en-US" sz="6000" b="1" dirty="0" smtClean="0"/>
              <a:t>Light</a:t>
            </a:r>
          </a:p>
          <a:p>
            <a:pPr marL="0" indent="0">
              <a:buNone/>
            </a:pPr>
            <a:r>
              <a:rPr lang="en-US" dirty="0"/>
              <a:t>	</a:t>
            </a:r>
            <a:r>
              <a:rPr lang="en-US" dirty="0" smtClean="0"/>
              <a:t>For good color development high light 4000-5000fc is optimum.</a:t>
            </a:r>
          </a:p>
          <a:p>
            <a:pPr marL="0" indent="0" algn="ctr">
              <a:buNone/>
            </a:pPr>
            <a:r>
              <a:rPr lang="en-US" sz="6000" b="1" dirty="0" smtClean="0"/>
              <a:t>Water</a:t>
            </a:r>
          </a:p>
          <a:p>
            <a:pPr marL="0" indent="0">
              <a:buNone/>
            </a:pPr>
            <a:r>
              <a:rPr lang="en-US" dirty="0"/>
              <a:t>	</a:t>
            </a:r>
            <a:r>
              <a:rPr lang="en-US" dirty="0" smtClean="0"/>
              <a:t>Plants should be kept moist not wet, if medium is allowed to dry irreversible damage will occur due to wilting.</a:t>
            </a:r>
            <a:endParaRPr lang="en-US" dirty="0"/>
          </a:p>
        </p:txBody>
      </p:sp>
    </p:spTree>
    <p:extLst>
      <p:ext uri="{BB962C8B-B14F-4D97-AF65-F5344CB8AC3E}">
        <p14:creationId xmlns:p14="http://schemas.microsoft.com/office/powerpoint/2010/main" val="31151785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525963"/>
          </a:xfrm>
        </p:spPr>
        <p:txBody>
          <a:bodyPr>
            <a:normAutofit fontScale="92500"/>
          </a:bodyPr>
          <a:lstStyle/>
          <a:p>
            <a:pPr marL="0" indent="0" algn="ctr">
              <a:buNone/>
            </a:pPr>
            <a:r>
              <a:rPr lang="en-US" sz="6000" b="1" dirty="0" smtClean="0"/>
              <a:t>Nutrition</a:t>
            </a:r>
          </a:p>
          <a:p>
            <a:pPr marL="0" indent="0">
              <a:buNone/>
            </a:pPr>
            <a:r>
              <a:rPr lang="en-US" dirty="0"/>
              <a:t>	</a:t>
            </a:r>
            <a:r>
              <a:rPr lang="en-US" dirty="0" smtClean="0"/>
              <a:t>A little amount of P can be added to medium, N and K 100-200ppm once in a week can be applied.</a:t>
            </a:r>
          </a:p>
          <a:p>
            <a:pPr marL="0" indent="0" algn="ctr">
              <a:buNone/>
            </a:pPr>
            <a:r>
              <a:rPr lang="en-US" sz="6000" b="1" dirty="0" smtClean="0"/>
              <a:t>Media</a:t>
            </a:r>
          </a:p>
          <a:p>
            <a:pPr marL="0" indent="0">
              <a:buNone/>
            </a:pPr>
            <a:r>
              <a:rPr lang="en-US" dirty="0"/>
              <a:t>	</a:t>
            </a:r>
            <a:r>
              <a:rPr lang="en-US" dirty="0" smtClean="0"/>
              <a:t>Thrives on wide range of media having pH 5.5-6.5.Tubers should be planted at least 4cm deep.</a:t>
            </a:r>
            <a:endParaRPr lang="en-US" dirty="0"/>
          </a:p>
        </p:txBody>
      </p:sp>
    </p:spTree>
    <p:extLst>
      <p:ext uri="{BB962C8B-B14F-4D97-AF65-F5344CB8AC3E}">
        <p14:creationId xmlns:p14="http://schemas.microsoft.com/office/powerpoint/2010/main" val="3364085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525963"/>
          </a:xfrm>
        </p:spPr>
        <p:txBody>
          <a:bodyPr>
            <a:normAutofit fontScale="85000" lnSpcReduction="20000"/>
          </a:bodyPr>
          <a:lstStyle/>
          <a:p>
            <a:pPr marL="0" indent="0" algn="ctr">
              <a:buNone/>
            </a:pPr>
            <a:r>
              <a:rPr lang="en-US" sz="7100" b="1" dirty="0" smtClean="0"/>
              <a:t>Insects</a:t>
            </a:r>
          </a:p>
          <a:p>
            <a:pPr marL="0" indent="0">
              <a:buNone/>
            </a:pPr>
            <a:r>
              <a:rPr lang="en-US" dirty="0"/>
              <a:t>	</a:t>
            </a:r>
            <a:r>
              <a:rPr lang="en-US" dirty="0" smtClean="0"/>
              <a:t>Relatively pest free, however aphids, thrips can cause trouble.</a:t>
            </a:r>
          </a:p>
          <a:p>
            <a:pPr marL="0" indent="0" algn="ctr">
              <a:buNone/>
            </a:pPr>
            <a:r>
              <a:rPr lang="en-US" sz="6500" b="1" dirty="0" smtClean="0"/>
              <a:t>Diseases</a:t>
            </a:r>
          </a:p>
          <a:p>
            <a:pPr marL="0" indent="0">
              <a:buNone/>
            </a:pPr>
            <a:r>
              <a:rPr lang="en-US" dirty="0"/>
              <a:t>	</a:t>
            </a:r>
            <a:r>
              <a:rPr lang="en-US" dirty="0" smtClean="0"/>
              <a:t>Bacterial soft rot, southern blight and tuber rot.</a:t>
            </a:r>
          </a:p>
          <a:p>
            <a:pPr marL="0" indent="0" algn="ctr">
              <a:buNone/>
            </a:pPr>
            <a:r>
              <a:rPr lang="en-US" sz="6500" b="1" dirty="0" smtClean="0"/>
              <a:t>Physiological disorders</a:t>
            </a:r>
          </a:p>
          <a:p>
            <a:pPr marL="0" indent="0">
              <a:buNone/>
            </a:pPr>
            <a:r>
              <a:rPr lang="en-US" dirty="0"/>
              <a:t>	</a:t>
            </a:r>
            <a:r>
              <a:rPr lang="en-US" dirty="0" smtClean="0"/>
              <a:t>Excessive greening can occur due to high temperature, over watering and fertilization etc.</a:t>
            </a:r>
            <a:endParaRPr lang="en-US" dirty="0"/>
          </a:p>
        </p:txBody>
      </p:sp>
    </p:spTree>
    <p:extLst>
      <p:ext uri="{BB962C8B-B14F-4D97-AF65-F5344CB8AC3E}">
        <p14:creationId xmlns:p14="http://schemas.microsoft.com/office/powerpoint/2010/main" val="14005896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sz="6000" b="1" dirty="0" smtClean="0"/>
              <a:t>Postharvest</a:t>
            </a:r>
          </a:p>
          <a:p>
            <a:pPr marL="0" indent="0">
              <a:buNone/>
            </a:pPr>
            <a:r>
              <a:rPr lang="en-US" b="1" dirty="0"/>
              <a:t>	</a:t>
            </a:r>
            <a:r>
              <a:rPr lang="en-US" dirty="0" smtClean="0"/>
              <a:t>Never ship or display plants below 17C best is 21C.</a:t>
            </a:r>
            <a:endParaRPr lang="en-US" b="1" dirty="0"/>
          </a:p>
        </p:txBody>
      </p:sp>
    </p:spTree>
    <p:extLst>
      <p:ext uri="{BB962C8B-B14F-4D97-AF65-F5344CB8AC3E}">
        <p14:creationId xmlns:p14="http://schemas.microsoft.com/office/powerpoint/2010/main" val="2075442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Calceolaria</a:t>
            </a:r>
            <a:endParaRPr lang="en-US" sz="6000" b="1" dirty="0"/>
          </a:p>
        </p:txBody>
      </p:sp>
      <p:sp>
        <p:nvSpPr>
          <p:cNvPr id="3" name="Content Placeholder 2"/>
          <p:cNvSpPr>
            <a:spLocks noGrp="1"/>
          </p:cNvSpPr>
          <p:nvPr>
            <p:ph idx="1"/>
          </p:nvPr>
        </p:nvSpPr>
        <p:spPr/>
        <p:txBody>
          <a:bodyPr/>
          <a:lstStyle/>
          <a:p>
            <a:pPr marL="0" indent="0">
              <a:buNone/>
            </a:pPr>
            <a:r>
              <a:rPr lang="en-US" dirty="0" smtClean="0"/>
              <a:t>C.N	Pocket flower, pouch flower, Ladies purse</a:t>
            </a:r>
          </a:p>
          <a:p>
            <a:pPr marL="0" indent="0">
              <a:buNone/>
            </a:pPr>
            <a:r>
              <a:rPr lang="en-US" dirty="0" smtClean="0"/>
              <a:t>S.N	</a:t>
            </a:r>
            <a:r>
              <a:rPr lang="en-US" i="1" dirty="0" smtClean="0"/>
              <a:t>Calceolaria herbeohybrida</a:t>
            </a:r>
          </a:p>
          <a:p>
            <a:pPr marL="0" indent="0">
              <a:buNone/>
            </a:pPr>
            <a:r>
              <a:rPr lang="en-US" dirty="0" smtClean="0"/>
              <a:t>Family.	Scorphulariacea</a:t>
            </a:r>
          </a:p>
          <a:p>
            <a:pPr marL="0" indent="0" algn="ctr">
              <a:buNone/>
            </a:pPr>
            <a:r>
              <a:rPr lang="en-US" sz="6000" b="1" dirty="0" smtClean="0"/>
              <a:t>Origin</a:t>
            </a:r>
          </a:p>
          <a:p>
            <a:pPr marL="0" indent="0">
              <a:buNone/>
            </a:pPr>
            <a:r>
              <a:rPr lang="en-US" dirty="0"/>
              <a:t>	</a:t>
            </a:r>
            <a:r>
              <a:rPr lang="en-US" dirty="0" smtClean="0"/>
              <a:t>Cool sunny mountains of Argentina and Chili</a:t>
            </a:r>
            <a:endParaRPr lang="en-US" dirty="0"/>
          </a:p>
        </p:txBody>
      </p:sp>
    </p:spTree>
    <p:extLst>
      <p:ext uri="{BB962C8B-B14F-4D97-AF65-F5344CB8AC3E}">
        <p14:creationId xmlns:p14="http://schemas.microsoft.com/office/powerpoint/2010/main" val="34277584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sz="6000" b="1" dirty="0" smtClean="0"/>
              <a:t>Uses</a:t>
            </a:r>
          </a:p>
          <a:p>
            <a:pPr marL="0" indent="0">
              <a:buNone/>
            </a:pPr>
            <a:r>
              <a:rPr lang="en-US" dirty="0" smtClean="0"/>
              <a:t>Modern hybrids are used as potted plants in cooler areas of the world, as spring and summer bedding plant also.</a:t>
            </a:r>
          </a:p>
          <a:p>
            <a:pPr marL="0" indent="0" algn="ctr">
              <a:buNone/>
            </a:pPr>
            <a:r>
              <a:rPr lang="en-US" sz="6000" dirty="0" smtClean="0"/>
              <a:t>Cultivars</a:t>
            </a:r>
          </a:p>
          <a:p>
            <a:pPr marL="0" indent="0">
              <a:buNone/>
            </a:pPr>
            <a:r>
              <a:rPr lang="en-US" dirty="0" smtClean="0"/>
              <a:t>Numerous cultivars from seed companies depending upon flower size and numbers</a:t>
            </a:r>
          </a:p>
          <a:p>
            <a:pPr marL="0" indent="0" algn="ctr">
              <a:buNone/>
            </a:pPr>
            <a:endParaRPr lang="en-US" sz="6000" dirty="0" smtClean="0"/>
          </a:p>
          <a:p>
            <a:pPr marL="0" indent="0">
              <a:buNone/>
            </a:pPr>
            <a:endParaRPr lang="en-US" sz="6000" dirty="0" smtClean="0"/>
          </a:p>
          <a:p>
            <a:pPr marL="0" indent="0" algn="ctr">
              <a:buNone/>
            </a:pPr>
            <a:endParaRPr lang="en-US" sz="6000" dirty="0"/>
          </a:p>
        </p:txBody>
      </p:sp>
    </p:spTree>
    <p:extLst>
      <p:ext uri="{BB962C8B-B14F-4D97-AF65-F5344CB8AC3E}">
        <p14:creationId xmlns:p14="http://schemas.microsoft.com/office/powerpoint/2010/main" val="30970986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17244854"/>
              </p:ext>
            </p:extLst>
          </p:nvPr>
        </p:nvGraphicFramePr>
        <p:xfrm>
          <a:off x="457200" y="1600200"/>
          <a:ext cx="8229600" cy="2123440"/>
        </p:xfrm>
        <a:graphic>
          <a:graphicData uri="http://schemas.openxmlformats.org/drawingml/2006/table">
            <a:tbl>
              <a:tblPr firstRow="1" bandRow="1">
                <a:tableStyleId>{5C22544A-7EE6-4342-B048-85BDC9FD1C3A}</a:tableStyleId>
              </a:tblPr>
              <a:tblGrid>
                <a:gridCol w="1143000"/>
                <a:gridCol w="2971800"/>
                <a:gridCol w="2057400"/>
                <a:gridCol w="2057400"/>
              </a:tblGrid>
              <a:tr h="370840">
                <a:tc>
                  <a:txBody>
                    <a:bodyPr/>
                    <a:lstStyle/>
                    <a:p>
                      <a:r>
                        <a:rPr lang="en-US" dirty="0" smtClean="0"/>
                        <a:t>Sr.</a:t>
                      </a:r>
                      <a:r>
                        <a:rPr lang="en-US" baseline="0" dirty="0" smtClean="0"/>
                        <a:t> </a:t>
                      </a:r>
                      <a:r>
                        <a:rPr lang="en-US" dirty="0" smtClean="0"/>
                        <a:t>No</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Designation</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Flower size(CM)</a:t>
                      </a:r>
                    </a:p>
                    <a:p>
                      <a:endParaRPr lang="en-US" dirty="0"/>
                    </a:p>
                  </a:txBody>
                  <a:tcPr/>
                </a:tc>
                <a:tc>
                  <a:txBody>
                    <a:bodyPr/>
                    <a:lstStyle/>
                    <a:p>
                      <a:r>
                        <a:rPr lang="en-US" dirty="0" smtClean="0"/>
                        <a:t>Plant height(CM)</a:t>
                      </a:r>
                      <a:endParaRPr lang="en-US" dirty="0"/>
                    </a:p>
                  </a:txBody>
                  <a:tcPr/>
                </a:tc>
              </a:tr>
              <a:tr h="370840">
                <a:tc>
                  <a:txBody>
                    <a:bodyPr/>
                    <a:lstStyle/>
                    <a:p>
                      <a:r>
                        <a:rPr lang="en-US" dirty="0" smtClean="0"/>
                        <a:t>1</a:t>
                      </a:r>
                      <a:endParaRPr lang="en-US" dirty="0"/>
                    </a:p>
                  </a:txBody>
                  <a:tcPr/>
                </a:tc>
                <a:tc>
                  <a:txBody>
                    <a:bodyPr/>
                    <a:lstStyle/>
                    <a:p>
                      <a:r>
                        <a:rPr lang="en-US" dirty="0" smtClean="0"/>
                        <a:t>Gradiflora</a:t>
                      </a:r>
                      <a:endParaRPr lang="en-US" dirty="0"/>
                    </a:p>
                  </a:txBody>
                  <a:tcPr/>
                </a:tc>
                <a:tc>
                  <a:txBody>
                    <a:bodyPr/>
                    <a:lstStyle/>
                    <a:p>
                      <a:r>
                        <a:rPr lang="en-US" dirty="0" smtClean="0"/>
                        <a:t>3.8-5.1</a:t>
                      </a:r>
                      <a:endParaRPr lang="en-US" dirty="0"/>
                    </a:p>
                  </a:txBody>
                  <a:tcPr/>
                </a:tc>
                <a:tc>
                  <a:txBody>
                    <a:bodyPr/>
                    <a:lstStyle/>
                    <a:p>
                      <a:r>
                        <a:rPr lang="en-US" dirty="0" smtClean="0"/>
                        <a:t>30-40</a:t>
                      </a:r>
                      <a:endParaRPr lang="en-US" dirty="0"/>
                    </a:p>
                  </a:txBody>
                  <a:tcPr/>
                </a:tc>
              </a:tr>
              <a:tr h="370840">
                <a:tc>
                  <a:txBody>
                    <a:bodyPr/>
                    <a:lstStyle/>
                    <a:p>
                      <a:r>
                        <a:rPr lang="en-US" dirty="0" smtClean="0"/>
                        <a:t>2</a:t>
                      </a:r>
                      <a:endParaRPr lang="en-US" dirty="0"/>
                    </a:p>
                  </a:txBody>
                  <a:tcPr/>
                </a:tc>
                <a:tc>
                  <a:txBody>
                    <a:bodyPr/>
                    <a:lstStyle/>
                    <a:p>
                      <a:r>
                        <a:rPr lang="en-US" dirty="0" smtClean="0"/>
                        <a:t>Gradiflora primula compacta</a:t>
                      </a:r>
                      <a:endParaRPr lang="en-US" dirty="0"/>
                    </a:p>
                  </a:txBody>
                  <a:tcPr/>
                </a:tc>
                <a:tc>
                  <a:txBody>
                    <a:bodyPr/>
                    <a:lstStyle/>
                    <a:p>
                      <a:r>
                        <a:rPr lang="en-US" dirty="0" smtClean="0"/>
                        <a:t>4.6-5.1</a:t>
                      </a:r>
                      <a:endParaRPr lang="en-US" dirty="0"/>
                    </a:p>
                  </a:txBody>
                  <a:tcPr/>
                </a:tc>
                <a:tc>
                  <a:txBody>
                    <a:bodyPr/>
                    <a:lstStyle/>
                    <a:p>
                      <a:r>
                        <a:rPr lang="en-US" dirty="0" smtClean="0"/>
                        <a:t>20</a:t>
                      </a:r>
                      <a:endParaRPr lang="en-US" dirty="0"/>
                    </a:p>
                  </a:txBody>
                  <a:tcPr/>
                </a:tc>
              </a:tr>
              <a:tr h="370840">
                <a:tc>
                  <a:txBody>
                    <a:bodyPr/>
                    <a:lstStyle/>
                    <a:p>
                      <a:r>
                        <a:rPr lang="en-US" dirty="0" smtClean="0"/>
                        <a:t>3</a:t>
                      </a:r>
                      <a:endParaRPr lang="en-US" dirty="0"/>
                    </a:p>
                  </a:txBody>
                  <a:tcPr/>
                </a:tc>
                <a:tc>
                  <a:txBody>
                    <a:bodyPr/>
                    <a:lstStyle/>
                    <a:p>
                      <a:r>
                        <a:rPr lang="en-US" dirty="0" smtClean="0"/>
                        <a:t>Multiflora</a:t>
                      </a:r>
                      <a:endParaRPr lang="en-US" dirty="0"/>
                    </a:p>
                  </a:txBody>
                  <a:tcPr/>
                </a:tc>
                <a:tc>
                  <a:txBody>
                    <a:bodyPr/>
                    <a:lstStyle/>
                    <a:p>
                      <a:r>
                        <a:rPr lang="en-US" dirty="0" smtClean="0"/>
                        <a:t>3-4.1</a:t>
                      </a:r>
                      <a:endParaRPr lang="en-US" dirty="0"/>
                    </a:p>
                  </a:txBody>
                  <a:tcPr/>
                </a:tc>
                <a:tc>
                  <a:txBody>
                    <a:bodyPr/>
                    <a:lstStyle/>
                    <a:p>
                      <a:r>
                        <a:rPr lang="en-US" dirty="0" smtClean="0"/>
                        <a:t>25-30</a:t>
                      </a:r>
                      <a:endParaRPr lang="en-US" dirty="0"/>
                    </a:p>
                  </a:txBody>
                  <a:tcPr/>
                </a:tc>
              </a:tr>
              <a:tr h="370840">
                <a:tc>
                  <a:txBody>
                    <a:bodyPr/>
                    <a:lstStyle/>
                    <a:p>
                      <a:r>
                        <a:rPr lang="en-US" dirty="0" smtClean="0"/>
                        <a:t>4</a:t>
                      </a:r>
                      <a:endParaRPr lang="en-US" dirty="0"/>
                    </a:p>
                  </a:txBody>
                  <a:tcPr/>
                </a:tc>
                <a:tc>
                  <a:txBody>
                    <a:bodyPr/>
                    <a:lstStyle/>
                    <a:p>
                      <a:r>
                        <a:rPr lang="en-US" dirty="0" smtClean="0"/>
                        <a:t>Multiflora nana</a:t>
                      </a:r>
                      <a:endParaRPr lang="en-US" dirty="0"/>
                    </a:p>
                  </a:txBody>
                  <a:tcPr/>
                </a:tc>
                <a:tc>
                  <a:txBody>
                    <a:bodyPr/>
                    <a:lstStyle/>
                    <a:p>
                      <a:r>
                        <a:rPr lang="en-US" dirty="0" smtClean="0"/>
                        <a:t>2.1-3.0</a:t>
                      </a:r>
                      <a:endParaRPr lang="en-US" dirty="0"/>
                    </a:p>
                  </a:txBody>
                  <a:tcPr/>
                </a:tc>
                <a:tc>
                  <a:txBody>
                    <a:bodyPr/>
                    <a:lstStyle/>
                    <a:p>
                      <a:r>
                        <a:rPr lang="en-US" dirty="0" smtClean="0"/>
                        <a:t>30</a:t>
                      </a:r>
                      <a:endParaRPr lang="en-US" dirty="0"/>
                    </a:p>
                  </a:txBody>
                  <a:tcPr/>
                </a:tc>
              </a:tr>
            </a:tbl>
          </a:graphicData>
        </a:graphic>
      </p:graphicFrame>
    </p:spTree>
    <p:extLst>
      <p:ext uri="{BB962C8B-B14F-4D97-AF65-F5344CB8AC3E}">
        <p14:creationId xmlns:p14="http://schemas.microsoft.com/office/powerpoint/2010/main" val="18470904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4. Summer series (High light, long days, high night temp higher than 16 C)</a:t>
            </a:r>
          </a:p>
          <a:p>
            <a:pPr marL="0" indent="0" algn="ctr">
              <a:buNone/>
            </a:pPr>
            <a:r>
              <a:rPr lang="en-US" sz="6000" b="1" dirty="0" smtClean="0"/>
              <a:t>Propagation</a:t>
            </a:r>
          </a:p>
          <a:p>
            <a:r>
              <a:rPr lang="en-US" dirty="0" smtClean="0"/>
              <a:t>Generally propagated through seed </a:t>
            </a:r>
          </a:p>
          <a:p>
            <a:r>
              <a:rPr lang="en-US" dirty="0" smtClean="0"/>
              <a:t>Seed germinate within 10 days at 18-21 C under light. During summer In green house at controlled temperatures.</a:t>
            </a:r>
            <a:endParaRPr lang="en-US" dirty="0"/>
          </a:p>
        </p:txBody>
      </p:sp>
    </p:spTree>
    <p:extLst>
      <p:ext uri="{BB962C8B-B14F-4D97-AF65-F5344CB8AC3E}">
        <p14:creationId xmlns:p14="http://schemas.microsoft.com/office/powerpoint/2010/main" val="15810203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58243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6000" b="1" dirty="0" smtClean="0"/>
              <a:t>Propagation</a:t>
            </a:r>
          </a:p>
          <a:p>
            <a:pPr marL="0" indent="0">
              <a:buNone/>
            </a:pPr>
            <a:r>
              <a:rPr lang="en-US" dirty="0" smtClean="0"/>
              <a:t>Seed propagated, 21000 to 35000 seed/ gram</a:t>
            </a:r>
          </a:p>
          <a:p>
            <a:pPr marL="0" indent="0">
              <a:buNone/>
            </a:pPr>
            <a:r>
              <a:rPr lang="en-US" dirty="0" smtClean="0"/>
              <a:t>Germination is poor about 20%</a:t>
            </a:r>
          </a:p>
          <a:p>
            <a:pPr marL="0" indent="0">
              <a:buNone/>
            </a:pPr>
            <a:r>
              <a:rPr lang="en-US" dirty="0" smtClean="0"/>
              <a:t>Not covered</a:t>
            </a:r>
          </a:p>
          <a:p>
            <a:pPr marL="0" indent="0">
              <a:buNone/>
            </a:pPr>
            <a:r>
              <a:rPr lang="en-US" dirty="0" smtClean="0"/>
              <a:t>Mist or fog is used to prevent drying</a:t>
            </a:r>
          </a:p>
          <a:p>
            <a:pPr marL="0" indent="0">
              <a:buNone/>
            </a:pPr>
            <a:r>
              <a:rPr lang="en-US" dirty="0" smtClean="0"/>
              <a:t>Germinates within two weeks at 18-21C</a:t>
            </a:r>
            <a:endParaRPr lang="en-US" dirty="0"/>
          </a:p>
        </p:txBody>
      </p:sp>
    </p:spTree>
    <p:extLst>
      <p:ext uri="{BB962C8B-B14F-4D97-AF65-F5344CB8AC3E}">
        <p14:creationId xmlns:p14="http://schemas.microsoft.com/office/powerpoint/2010/main" val="41897700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6000" b="1" dirty="0" smtClean="0"/>
              <a:t>Temperature</a:t>
            </a:r>
          </a:p>
          <a:p>
            <a:pPr marL="0" indent="0">
              <a:buNone/>
            </a:pPr>
            <a:r>
              <a:rPr lang="en-US" dirty="0" smtClean="0"/>
              <a:t>Flower induction under SD 15C is required.</a:t>
            </a:r>
          </a:p>
          <a:p>
            <a:pPr marL="0" indent="0">
              <a:buNone/>
            </a:pPr>
            <a:r>
              <a:rPr lang="en-US" dirty="0" smtClean="0"/>
              <a:t>8-10C is best for thermo floral induction.</a:t>
            </a:r>
          </a:p>
          <a:p>
            <a:pPr marL="0" indent="0">
              <a:buNone/>
            </a:pPr>
            <a:r>
              <a:rPr lang="en-US" dirty="0" smtClean="0"/>
              <a:t>For overall plant quality after flower induction 10-16C is used for forcing.</a:t>
            </a:r>
            <a:endParaRPr lang="en-US" dirty="0"/>
          </a:p>
        </p:txBody>
      </p:sp>
    </p:spTree>
    <p:extLst>
      <p:ext uri="{BB962C8B-B14F-4D97-AF65-F5344CB8AC3E}">
        <p14:creationId xmlns:p14="http://schemas.microsoft.com/office/powerpoint/2010/main" val="35571393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6000" b="1" dirty="0" smtClean="0"/>
              <a:t>Light</a:t>
            </a:r>
          </a:p>
          <a:p>
            <a:pPr marL="0" indent="0">
              <a:buNone/>
            </a:pPr>
            <a:r>
              <a:rPr lang="en-US" dirty="0" smtClean="0"/>
              <a:t>Full intensity light is required in winter reduced to 5000fc in summer, eight hours photoperiod is required.</a:t>
            </a:r>
          </a:p>
          <a:p>
            <a:pPr marL="0" indent="0" algn="ctr">
              <a:buNone/>
            </a:pPr>
            <a:r>
              <a:rPr lang="en-US" sz="6000" b="1" dirty="0" smtClean="0"/>
              <a:t>Water</a:t>
            </a:r>
          </a:p>
          <a:p>
            <a:pPr marL="0" indent="0">
              <a:buNone/>
            </a:pPr>
            <a:r>
              <a:rPr lang="en-US" dirty="0" smtClean="0"/>
              <a:t>Do not over mist or fog young seedlings</a:t>
            </a:r>
            <a:endParaRPr lang="en-US" dirty="0"/>
          </a:p>
        </p:txBody>
      </p:sp>
    </p:spTree>
    <p:extLst>
      <p:ext uri="{BB962C8B-B14F-4D97-AF65-F5344CB8AC3E}">
        <p14:creationId xmlns:p14="http://schemas.microsoft.com/office/powerpoint/2010/main" val="10805861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6512085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6000" b="1" dirty="0" smtClean="0"/>
              <a:t>Nutrition</a:t>
            </a:r>
          </a:p>
          <a:p>
            <a:pPr marL="0" indent="0">
              <a:buNone/>
            </a:pPr>
            <a:r>
              <a:rPr lang="en-US" dirty="0" smtClean="0"/>
              <a:t>300ppm Nitrogen application from a complete fertilizer every 3-4 weeks, Ammonium nitrogen should be </a:t>
            </a:r>
            <a:r>
              <a:rPr lang="en-US" dirty="0" err="1" smtClean="0"/>
              <a:t>avoioded</a:t>
            </a:r>
            <a:r>
              <a:rPr lang="en-US" dirty="0" smtClean="0"/>
              <a:t> because of toxicity in low temperature</a:t>
            </a:r>
            <a:endParaRPr lang="en-US" dirty="0"/>
          </a:p>
        </p:txBody>
      </p:sp>
    </p:spTree>
    <p:extLst>
      <p:ext uri="{BB962C8B-B14F-4D97-AF65-F5344CB8AC3E}">
        <p14:creationId xmlns:p14="http://schemas.microsoft.com/office/powerpoint/2010/main" val="11541818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6000" b="1" dirty="0" smtClean="0"/>
              <a:t>Media</a:t>
            </a:r>
          </a:p>
          <a:p>
            <a:pPr marL="0" indent="0">
              <a:buNone/>
            </a:pPr>
            <a:r>
              <a:rPr lang="en-US" dirty="0" smtClean="0"/>
              <a:t>Peat-lite medium or a peat : </a:t>
            </a:r>
            <a:r>
              <a:rPr lang="en-US" dirty="0" err="1" smtClean="0"/>
              <a:t>sand:perlite</a:t>
            </a:r>
            <a:r>
              <a:rPr lang="en-US" dirty="0" smtClean="0"/>
              <a:t>(1:1:1by volume) with a pH 6.0 to6.5 is commonly used</a:t>
            </a:r>
          </a:p>
          <a:p>
            <a:pPr marL="0" indent="0" algn="ctr">
              <a:buNone/>
            </a:pPr>
            <a:r>
              <a:rPr lang="en-US" sz="6000" b="1" dirty="0" smtClean="0"/>
              <a:t>Insects</a:t>
            </a:r>
          </a:p>
          <a:p>
            <a:pPr marL="0" indent="0">
              <a:buNone/>
            </a:pPr>
            <a:r>
              <a:rPr lang="en-US" dirty="0" smtClean="0"/>
              <a:t>Aphids, Leaf miners, whiteflies and spider mites are common</a:t>
            </a:r>
            <a:endParaRPr lang="en-US" dirty="0"/>
          </a:p>
        </p:txBody>
      </p:sp>
    </p:spTree>
    <p:extLst>
      <p:ext uri="{BB962C8B-B14F-4D97-AF65-F5344CB8AC3E}">
        <p14:creationId xmlns:p14="http://schemas.microsoft.com/office/powerpoint/2010/main" val="16674950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lgn="ctr">
              <a:buNone/>
            </a:pPr>
            <a:r>
              <a:rPr lang="en-US" sz="6000" b="1" dirty="0" smtClean="0"/>
              <a:t>Diseases</a:t>
            </a:r>
          </a:p>
          <a:p>
            <a:pPr marL="0" indent="0">
              <a:buNone/>
            </a:pPr>
            <a:r>
              <a:rPr lang="en-US" dirty="0" smtClean="0"/>
              <a:t>Root and stem rot, Botrytis on flowers during shipping</a:t>
            </a:r>
          </a:p>
          <a:p>
            <a:pPr marL="0" indent="0" algn="ctr">
              <a:buNone/>
            </a:pPr>
            <a:r>
              <a:rPr lang="en-US" sz="6000" b="1" dirty="0" smtClean="0"/>
              <a:t>Physiological Disorders</a:t>
            </a:r>
          </a:p>
          <a:p>
            <a:pPr marL="0" indent="0">
              <a:buNone/>
            </a:pPr>
            <a:r>
              <a:rPr lang="en-US" dirty="0" err="1" smtClean="0"/>
              <a:t>Phyllady</a:t>
            </a:r>
            <a:r>
              <a:rPr lang="en-US" dirty="0" smtClean="0"/>
              <a:t> a phenomenon when meristem reverts to vegetative growth, high nutrient level, high pH, poor soil aeration can cause chlorosis</a:t>
            </a:r>
            <a:endParaRPr lang="en-US" dirty="0"/>
          </a:p>
        </p:txBody>
      </p:sp>
    </p:spTree>
    <p:extLst>
      <p:ext uri="{BB962C8B-B14F-4D97-AF65-F5344CB8AC3E}">
        <p14:creationId xmlns:p14="http://schemas.microsoft.com/office/powerpoint/2010/main" val="38670383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6000" b="1" dirty="0" smtClean="0"/>
              <a:t>Postharvest</a:t>
            </a:r>
          </a:p>
          <a:p>
            <a:pPr marL="0" indent="0">
              <a:buNone/>
            </a:pPr>
            <a:r>
              <a:rPr lang="en-US" dirty="0" smtClean="0"/>
              <a:t>Harvest when 30-50% buds are mature. Shipping more than two days in dark is </a:t>
            </a:r>
            <a:r>
              <a:rPr lang="en-US" smtClean="0"/>
              <a:t>not recommended even at 2-5C.</a:t>
            </a:r>
            <a:endParaRPr lang="en-US" dirty="0"/>
          </a:p>
        </p:txBody>
      </p:sp>
    </p:spTree>
    <p:extLst>
      <p:ext uri="{BB962C8B-B14F-4D97-AF65-F5344CB8AC3E}">
        <p14:creationId xmlns:p14="http://schemas.microsoft.com/office/powerpoint/2010/main" val="37187306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1911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Plug Production.</a:t>
            </a:r>
          </a:p>
          <a:p>
            <a:r>
              <a:rPr lang="en-US" dirty="0" smtClean="0"/>
              <a:t>Stage 1.Seed un covered at 21-24C for 5-7 days. Medium pH 5.5-5.8 light level 400-1500fc.</a:t>
            </a:r>
          </a:p>
          <a:p>
            <a:r>
              <a:rPr lang="en-US" dirty="0" smtClean="0"/>
              <a:t>Stage 2. 14 days at 18-21 C  apply 50-75ppm calcium and potassium nitrate.</a:t>
            </a:r>
          </a:p>
          <a:p>
            <a:r>
              <a:rPr lang="en-US" dirty="0" smtClean="0"/>
              <a:t>Stage 3. 14 days at 16-18 C apply 100to150ppm of nitrogen/week magnesium </a:t>
            </a:r>
            <a:r>
              <a:rPr lang="en-US" dirty="0" err="1" smtClean="0"/>
              <a:t>sulphate</a:t>
            </a:r>
            <a:r>
              <a:rPr lang="en-US" dirty="0" smtClean="0"/>
              <a:t> 1.2g/L light level1000-2500fc.</a:t>
            </a:r>
            <a:endParaRPr lang="en-US" dirty="0"/>
          </a:p>
        </p:txBody>
      </p:sp>
    </p:spTree>
    <p:extLst>
      <p:ext uri="{BB962C8B-B14F-4D97-AF65-F5344CB8AC3E}">
        <p14:creationId xmlns:p14="http://schemas.microsoft.com/office/powerpoint/2010/main" val="38063824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Calendula</a:t>
            </a:r>
            <a:endParaRPr lang="en-US" dirty="0"/>
          </a:p>
        </p:txBody>
      </p:sp>
      <p:sp>
        <p:nvSpPr>
          <p:cNvPr id="3" name="Content Placeholder 2"/>
          <p:cNvSpPr>
            <a:spLocks noGrp="1"/>
          </p:cNvSpPr>
          <p:nvPr>
            <p:ph idx="1"/>
          </p:nvPr>
        </p:nvSpPr>
        <p:spPr/>
        <p:txBody>
          <a:bodyPr/>
          <a:lstStyle/>
          <a:p>
            <a:pPr marL="0" indent="0">
              <a:buNone/>
            </a:pPr>
            <a:r>
              <a:rPr lang="en-US" dirty="0" smtClean="0"/>
              <a:t>C.N	Potted marigold, </a:t>
            </a:r>
            <a:r>
              <a:rPr lang="en-US" dirty="0" err="1" smtClean="0"/>
              <a:t>Gule</a:t>
            </a:r>
            <a:r>
              <a:rPr lang="en-US" dirty="0" smtClean="0"/>
              <a:t>- </a:t>
            </a:r>
            <a:r>
              <a:rPr lang="en-US" dirty="0" err="1" smtClean="0"/>
              <a:t>Ashsrafi</a:t>
            </a:r>
            <a:endParaRPr lang="en-US" dirty="0" smtClean="0"/>
          </a:p>
          <a:p>
            <a:pPr marL="0" indent="0">
              <a:buNone/>
            </a:pPr>
            <a:r>
              <a:rPr lang="en-US" dirty="0" smtClean="0"/>
              <a:t>S.N	</a:t>
            </a:r>
            <a:r>
              <a:rPr lang="en-US" i="1" dirty="0" smtClean="0"/>
              <a:t>Calendula </a:t>
            </a:r>
            <a:r>
              <a:rPr lang="en-US" dirty="0" smtClean="0"/>
              <a:t>officinalis</a:t>
            </a:r>
          </a:p>
          <a:p>
            <a:pPr marL="0" indent="0">
              <a:buNone/>
            </a:pPr>
            <a:r>
              <a:rPr lang="en-US" dirty="0" smtClean="0"/>
              <a:t>Family.	</a:t>
            </a:r>
            <a:r>
              <a:rPr lang="en-US" dirty="0" err="1" smtClean="0"/>
              <a:t>Compositeae</a:t>
            </a:r>
            <a:endParaRPr lang="en-US" dirty="0" smtClean="0"/>
          </a:p>
          <a:p>
            <a:pPr marL="0" indent="0" algn="ctr">
              <a:buNone/>
            </a:pPr>
            <a:r>
              <a:rPr lang="en-US" sz="6000" b="1" dirty="0" smtClean="0"/>
              <a:t>Origin</a:t>
            </a:r>
          </a:p>
          <a:p>
            <a:pPr marL="0" indent="0">
              <a:buNone/>
            </a:pPr>
            <a:r>
              <a:rPr lang="en-US" dirty="0" smtClean="0"/>
              <a:t>Southern Europe and Mediterranean sea basin</a:t>
            </a:r>
          </a:p>
          <a:p>
            <a:pPr marL="0" indent="0">
              <a:buNone/>
            </a:pPr>
            <a:endParaRPr lang="en-US" dirty="0"/>
          </a:p>
        </p:txBody>
      </p:sp>
    </p:spTree>
    <p:extLst>
      <p:ext uri="{BB962C8B-B14F-4D97-AF65-F5344CB8AC3E}">
        <p14:creationId xmlns:p14="http://schemas.microsoft.com/office/powerpoint/2010/main" val="16870949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Uses</a:t>
            </a:r>
          </a:p>
          <a:p>
            <a:pPr marL="0" indent="0">
              <a:buNone/>
            </a:pPr>
            <a:r>
              <a:rPr lang="en-US" dirty="0"/>
              <a:t>	</a:t>
            </a:r>
            <a:r>
              <a:rPr lang="en-US" dirty="0" smtClean="0"/>
              <a:t>Cut flower, Bedding plant and flowering potted plant</a:t>
            </a:r>
          </a:p>
          <a:p>
            <a:pPr marL="0" indent="0">
              <a:buNone/>
            </a:pPr>
            <a:r>
              <a:rPr lang="en-US" b="1" dirty="0" smtClean="0"/>
              <a:t>Cultivars</a:t>
            </a:r>
          </a:p>
          <a:p>
            <a:pPr marL="0" indent="0">
              <a:buNone/>
            </a:pPr>
            <a:r>
              <a:rPr lang="en-US" dirty="0"/>
              <a:t>	</a:t>
            </a:r>
            <a:r>
              <a:rPr lang="en-US" dirty="0" smtClean="0"/>
              <a:t>traditional cultivars are continuously improved, many dwarf potted flowering cultivars are developed</a:t>
            </a:r>
            <a:endParaRPr lang="en-US" dirty="0"/>
          </a:p>
        </p:txBody>
      </p:sp>
    </p:spTree>
    <p:extLst>
      <p:ext uri="{BB962C8B-B14F-4D97-AF65-F5344CB8AC3E}">
        <p14:creationId xmlns:p14="http://schemas.microsoft.com/office/powerpoint/2010/main" val="24297293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Propagation</a:t>
            </a:r>
            <a:endParaRPr lang="en-US" dirty="0" smtClean="0"/>
          </a:p>
          <a:p>
            <a:pPr marL="0" indent="0">
              <a:buNone/>
            </a:pPr>
            <a:r>
              <a:rPr lang="en-US" dirty="0"/>
              <a:t>	</a:t>
            </a:r>
            <a:r>
              <a:rPr lang="en-US" dirty="0" smtClean="0"/>
              <a:t>Through seed, 105seeds/gram</a:t>
            </a:r>
          </a:p>
          <a:p>
            <a:pPr marL="0" indent="0">
              <a:buNone/>
            </a:pPr>
            <a:r>
              <a:rPr lang="en-US" dirty="0"/>
              <a:t>	</a:t>
            </a:r>
            <a:r>
              <a:rPr lang="en-US" dirty="0" smtClean="0"/>
              <a:t>Sown in dark at 21C</a:t>
            </a:r>
          </a:p>
          <a:p>
            <a:pPr marL="0" indent="0">
              <a:buNone/>
            </a:pPr>
            <a:r>
              <a:rPr lang="en-US" b="1" dirty="0" smtClean="0"/>
              <a:t>Temperature</a:t>
            </a:r>
          </a:p>
          <a:p>
            <a:pPr marL="0" indent="0">
              <a:buNone/>
            </a:pPr>
            <a:r>
              <a:rPr lang="en-US" dirty="0"/>
              <a:t>	</a:t>
            </a:r>
            <a:r>
              <a:rPr lang="en-US" dirty="0" smtClean="0"/>
              <a:t>10C for green house</a:t>
            </a:r>
          </a:p>
          <a:p>
            <a:pPr marL="0" indent="0">
              <a:buNone/>
            </a:pPr>
            <a:r>
              <a:rPr lang="en-US" dirty="0"/>
              <a:t>	</a:t>
            </a:r>
            <a:r>
              <a:rPr lang="en-US" dirty="0" smtClean="0"/>
              <a:t>For dwarf cultivars 16- 17C night and 21C day temperature is optimum</a:t>
            </a:r>
            <a:endParaRPr lang="en-US" dirty="0"/>
          </a:p>
        </p:txBody>
      </p:sp>
    </p:spTree>
    <p:extLst>
      <p:ext uri="{BB962C8B-B14F-4D97-AF65-F5344CB8AC3E}">
        <p14:creationId xmlns:p14="http://schemas.microsoft.com/office/powerpoint/2010/main" val="26763336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Light</a:t>
            </a:r>
          </a:p>
          <a:p>
            <a:pPr marL="0" indent="0">
              <a:buNone/>
            </a:pPr>
            <a:r>
              <a:rPr lang="en-US" dirty="0"/>
              <a:t>	</a:t>
            </a:r>
            <a:r>
              <a:rPr lang="en-US" dirty="0" smtClean="0"/>
              <a:t>Profitable in summer, but should be grown under shade to increase quality,50%shade did not delay flowering</a:t>
            </a:r>
          </a:p>
          <a:p>
            <a:pPr marL="0" indent="0">
              <a:buNone/>
            </a:pPr>
            <a:r>
              <a:rPr lang="en-US" b="1" dirty="0" smtClean="0"/>
              <a:t>Water</a:t>
            </a:r>
          </a:p>
          <a:p>
            <a:pPr marL="0" indent="0">
              <a:buNone/>
            </a:pPr>
            <a:r>
              <a:rPr lang="en-US" dirty="0"/>
              <a:t>	</a:t>
            </a:r>
            <a:r>
              <a:rPr lang="en-US" dirty="0" smtClean="0"/>
              <a:t>Keep the medium moist for good quality production</a:t>
            </a:r>
          </a:p>
          <a:p>
            <a:pPr marL="0" indent="0">
              <a:buNone/>
            </a:pPr>
            <a:endParaRPr lang="en-US" dirty="0"/>
          </a:p>
        </p:txBody>
      </p:sp>
    </p:spTree>
    <p:extLst>
      <p:ext uri="{BB962C8B-B14F-4D97-AF65-F5344CB8AC3E}">
        <p14:creationId xmlns:p14="http://schemas.microsoft.com/office/powerpoint/2010/main" val="42484484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Nutrition</a:t>
            </a:r>
          </a:p>
          <a:p>
            <a:pPr marL="0" indent="0">
              <a:buNone/>
            </a:pPr>
            <a:r>
              <a:rPr lang="en-US" b="1" dirty="0"/>
              <a:t>	</a:t>
            </a:r>
            <a:r>
              <a:rPr lang="en-US" dirty="0" smtClean="0"/>
              <a:t>for field production 0.25Kg/m phosphate and 0.05Kg/m nitrogen. In pots 200ppm N regularly.</a:t>
            </a:r>
          </a:p>
          <a:p>
            <a:pPr marL="0" indent="0">
              <a:buNone/>
            </a:pPr>
            <a:r>
              <a:rPr lang="en-US" b="1" dirty="0" smtClean="0"/>
              <a:t>Media</a:t>
            </a:r>
          </a:p>
          <a:p>
            <a:pPr marL="0" indent="0">
              <a:buNone/>
            </a:pPr>
            <a:r>
              <a:rPr lang="en-US" dirty="0"/>
              <a:t>	</a:t>
            </a:r>
            <a:r>
              <a:rPr lang="en-US" dirty="0" smtClean="0"/>
              <a:t>Any media well drained and aerated having pH 6-7</a:t>
            </a:r>
            <a:endParaRPr lang="en-US" dirty="0"/>
          </a:p>
        </p:txBody>
      </p:sp>
    </p:spTree>
    <p:extLst>
      <p:ext uri="{BB962C8B-B14F-4D97-AF65-F5344CB8AC3E}">
        <p14:creationId xmlns:p14="http://schemas.microsoft.com/office/powerpoint/2010/main" val="23187618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Spacing</a:t>
            </a:r>
          </a:p>
          <a:p>
            <a:pPr marL="0" indent="0">
              <a:buNone/>
            </a:pPr>
            <a:r>
              <a:rPr lang="en-US" dirty="0"/>
              <a:t>	</a:t>
            </a:r>
            <a:r>
              <a:rPr lang="en-US" dirty="0" smtClean="0"/>
              <a:t>Field 25 into 25 cm</a:t>
            </a:r>
          </a:p>
          <a:p>
            <a:pPr marL="0" indent="0">
              <a:buNone/>
            </a:pPr>
            <a:r>
              <a:rPr lang="en-US" dirty="0"/>
              <a:t>	</a:t>
            </a:r>
            <a:r>
              <a:rPr lang="en-US" dirty="0" smtClean="0"/>
              <a:t>G.H.20 into 30 cm</a:t>
            </a:r>
          </a:p>
          <a:p>
            <a:pPr marL="0" indent="0">
              <a:buNone/>
            </a:pPr>
            <a:r>
              <a:rPr lang="en-US" b="1" dirty="0" smtClean="0"/>
              <a:t>Insects</a:t>
            </a:r>
          </a:p>
          <a:p>
            <a:pPr marL="0" indent="0">
              <a:buNone/>
            </a:pPr>
            <a:r>
              <a:rPr lang="en-US" dirty="0"/>
              <a:t>	</a:t>
            </a:r>
            <a:r>
              <a:rPr lang="en-US" dirty="0" smtClean="0"/>
              <a:t>Aphids, leaf miners, whiteflies and mealybugs are reported</a:t>
            </a:r>
          </a:p>
          <a:p>
            <a:pPr marL="0" indent="0">
              <a:buNone/>
            </a:pPr>
            <a:r>
              <a:rPr lang="en-US" b="1" dirty="0" smtClean="0"/>
              <a:t>Diseases</a:t>
            </a:r>
          </a:p>
          <a:p>
            <a:pPr marL="0" indent="0">
              <a:buNone/>
            </a:pPr>
            <a:r>
              <a:rPr lang="en-US" b="1" dirty="0"/>
              <a:t>	</a:t>
            </a:r>
            <a:r>
              <a:rPr lang="en-US" dirty="0" smtClean="0"/>
              <a:t>Aster yellow, root rot, powdery, blight and stem rot</a:t>
            </a:r>
            <a:endParaRPr lang="en-US" b="1" dirty="0"/>
          </a:p>
        </p:txBody>
      </p:sp>
    </p:spTree>
    <p:extLst>
      <p:ext uri="{BB962C8B-B14F-4D97-AF65-F5344CB8AC3E}">
        <p14:creationId xmlns:p14="http://schemas.microsoft.com/office/powerpoint/2010/main" val="427580100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smtClean="0"/>
              <a:t>Physiological Disorders</a:t>
            </a:r>
          </a:p>
          <a:p>
            <a:pPr marL="0" indent="0">
              <a:buNone/>
            </a:pPr>
            <a:r>
              <a:rPr lang="en-US" dirty="0"/>
              <a:t>	</a:t>
            </a:r>
            <a:r>
              <a:rPr lang="en-US" dirty="0" smtClean="0"/>
              <a:t>When green house light intensity is low and temperature is high small and weak stem may develop.</a:t>
            </a:r>
          </a:p>
          <a:p>
            <a:pPr marL="0" indent="0">
              <a:buNone/>
            </a:pPr>
            <a:r>
              <a:rPr lang="en-US" b="1" dirty="0" smtClean="0"/>
              <a:t>Postharvest</a:t>
            </a:r>
          </a:p>
          <a:p>
            <a:pPr marL="0" indent="0">
              <a:buNone/>
            </a:pPr>
            <a:r>
              <a:rPr lang="en-US" b="1" dirty="0"/>
              <a:t>	</a:t>
            </a:r>
            <a:r>
              <a:rPr lang="en-US" dirty="0" smtClean="0"/>
              <a:t>Do not harvest flowers prematurely. Stem should be placed in warm water with a floral preservative. Ship flowers and plants at 3-4C for 3-6 days</a:t>
            </a:r>
            <a:endParaRPr lang="en-US" b="1" dirty="0"/>
          </a:p>
        </p:txBody>
      </p:sp>
    </p:spTree>
    <p:extLst>
      <p:ext uri="{BB962C8B-B14F-4D97-AF65-F5344CB8AC3E}">
        <p14:creationId xmlns:p14="http://schemas.microsoft.com/office/powerpoint/2010/main" val="20241725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Campanula</a:t>
            </a:r>
            <a:endParaRPr lang="en-US" b="1" dirty="0"/>
          </a:p>
        </p:txBody>
      </p:sp>
      <p:sp>
        <p:nvSpPr>
          <p:cNvPr id="3" name="Content Placeholder 2"/>
          <p:cNvSpPr>
            <a:spLocks noGrp="1"/>
          </p:cNvSpPr>
          <p:nvPr>
            <p:ph idx="1"/>
          </p:nvPr>
        </p:nvSpPr>
        <p:spPr/>
        <p:txBody>
          <a:bodyPr/>
          <a:lstStyle/>
          <a:p>
            <a:pPr marL="0" indent="0">
              <a:buNone/>
            </a:pPr>
            <a:r>
              <a:rPr lang="en-US" dirty="0" smtClean="0"/>
              <a:t>C.N	Bellflower, Harebell, Bluebell</a:t>
            </a:r>
          </a:p>
          <a:p>
            <a:pPr marL="0" indent="0">
              <a:buNone/>
            </a:pPr>
            <a:r>
              <a:rPr lang="en-US" dirty="0" smtClean="0"/>
              <a:t>S.N	</a:t>
            </a:r>
            <a:r>
              <a:rPr lang="en-US" i="1" dirty="0" smtClean="0"/>
              <a:t>Campanula L</a:t>
            </a:r>
          </a:p>
          <a:p>
            <a:pPr marL="0" indent="0">
              <a:buNone/>
            </a:pPr>
            <a:r>
              <a:rPr lang="en-US" dirty="0" smtClean="0"/>
              <a:t>Family	</a:t>
            </a:r>
            <a:r>
              <a:rPr lang="en-US" dirty="0" err="1" smtClean="0"/>
              <a:t>Campanuleaceae</a:t>
            </a:r>
            <a:endParaRPr lang="en-US" dirty="0" smtClean="0"/>
          </a:p>
          <a:p>
            <a:pPr marL="0" indent="0">
              <a:buNone/>
            </a:pPr>
            <a:r>
              <a:rPr lang="en-US" b="1" dirty="0" smtClean="0"/>
              <a:t>Origin</a:t>
            </a:r>
          </a:p>
          <a:p>
            <a:pPr marL="0" indent="0">
              <a:buNone/>
            </a:pPr>
            <a:r>
              <a:rPr lang="en-US" dirty="0"/>
              <a:t>	</a:t>
            </a:r>
            <a:r>
              <a:rPr lang="en-US" dirty="0" smtClean="0"/>
              <a:t>Northern Hemisphere and Mediterranean sea</a:t>
            </a:r>
          </a:p>
          <a:p>
            <a:pPr marL="0" indent="0">
              <a:buNone/>
            </a:pPr>
            <a:endParaRPr lang="en-US" dirty="0"/>
          </a:p>
        </p:txBody>
      </p:sp>
    </p:spTree>
    <p:extLst>
      <p:ext uri="{BB962C8B-B14F-4D97-AF65-F5344CB8AC3E}">
        <p14:creationId xmlns:p14="http://schemas.microsoft.com/office/powerpoint/2010/main" val="287716233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Uses</a:t>
            </a:r>
          </a:p>
          <a:p>
            <a:pPr marL="0" indent="0">
              <a:buNone/>
            </a:pPr>
            <a:r>
              <a:rPr lang="en-US" b="1" dirty="0"/>
              <a:t>	</a:t>
            </a:r>
            <a:r>
              <a:rPr lang="en-US" dirty="0" smtClean="0"/>
              <a:t>Bedding, potted, cut flower, hanging baskets</a:t>
            </a:r>
          </a:p>
          <a:p>
            <a:pPr marL="0" indent="0">
              <a:buNone/>
            </a:pPr>
            <a:r>
              <a:rPr lang="en-US" b="1" dirty="0" smtClean="0"/>
              <a:t>Cultivars</a:t>
            </a:r>
          </a:p>
          <a:p>
            <a:pPr marL="0" indent="0">
              <a:buNone/>
            </a:pPr>
            <a:r>
              <a:rPr lang="en-US" dirty="0"/>
              <a:t>	</a:t>
            </a:r>
            <a:r>
              <a:rPr lang="en-US" dirty="0" smtClean="0"/>
              <a:t>The garden of bellflower in North America describe 140 species, but in commercial floriculture only 6 species are listed.</a:t>
            </a:r>
            <a:endParaRPr lang="en-US" dirty="0"/>
          </a:p>
        </p:txBody>
      </p:sp>
    </p:spTree>
    <p:extLst>
      <p:ext uri="{BB962C8B-B14F-4D97-AF65-F5344CB8AC3E}">
        <p14:creationId xmlns:p14="http://schemas.microsoft.com/office/powerpoint/2010/main" val="357850407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Propagation</a:t>
            </a:r>
          </a:p>
          <a:p>
            <a:pPr marL="0" indent="0">
              <a:buNone/>
            </a:pPr>
            <a:r>
              <a:rPr lang="en-US" b="1" dirty="0"/>
              <a:t>	</a:t>
            </a:r>
            <a:r>
              <a:rPr lang="en-US" dirty="0" smtClean="0"/>
              <a:t>Seed, cutting or division depending upon on the species. Most common sp. </a:t>
            </a:r>
            <a:r>
              <a:rPr lang="en-US" i="1" dirty="0" smtClean="0"/>
              <a:t>C. </a:t>
            </a:r>
            <a:r>
              <a:rPr lang="en-US" i="1" dirty="0" err="1" smtClean="0"/>
              <a:t>isophylla</a:t>
            </a:r>
            <a:r>
              <a:rPr lang="en-US" i="1" dirty="0" smtClean="0"/>
              <a:t> </a:t>
            </a:r>
            <a:r>
              <a:rPr lang="en-US" dirty="0" smtClean="0"/>
              <a:t>through cuttings.</a:t>
            </a:r>
          </a:p>
          <a:p>
            <a:pPr marL="0" indent="0">
              <a:buNone/>
            </a:pPr>
            <a:r>
              <a:rPr lang="en-US" b="1" dirty="0"/>
              <a:t>	</a:t>
            </a:r>
            <a:r>
              <a:rPr lang="en-US" dirty="0" smtClean="0"/>
              <a:t>New F1 hybrids through seed, sown at temperature 18-21C </a:t>
            </a:r>
            <a:endParaRPr lang="en-US" b="1" dirty="0"/>
          </a:p>
        </p:txBody>
      </p:sp>
    </p:spTree>
    <p:extLst>
      <p:ext uri="{BB962C8B-B14F-4D97-AF65-F5344CB8AC3E}">
        <p14:creationId xmlns:p14="http://schemas.microsoft.com/office/powerpoint/2010/main" val="29752538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t>Stage 4. For 7-10 days at 16-17C fertilize if needed ready to transplant and marketing.</a:t>
            </a:r>
          </a:p>
          <a:p>
            <a:pPr marL="0" indent="0" algn="ctr">
              <a:buNone/>
            </a:pPr>
            <a:r>
              <a:rPr lang="en-US" sz="6000" b="1" dirty="0" smtClean="0"/>
              <a:t>Temperature</a:t>
            </a:r>
          </a:p>
          <a:p>
            <a:pPr marL="0" indent="0">
              <a:buNone/>
            </a:pPr>
            <a:r>
              <a:rPr lang="en-US" dirty="0" smtClean="0"/>
              <a:t>Low temp for vegetative growth higher for reproductive growth (10 – 27C)</a:t>
            </a:r>
          </a:p>
          <a:p>
            <a:pPr marL="0" indent="0" algn="ctr">
              <a:buNone/>
            </a:pPr>
            <a:r>
              <a:rPr lang="en-US" sz="6000" b="1" dirty="0" smtClean="0"/>
              <a:t>Light</a:t>
            </a:r>
          </a:p>
          <a:p>
            <a:pPr marL="0" indent="0">
              <a:buNone/>
            </a:pPr>
            <a:r>
              <a:rPr lang="en-US" dirty="0" smtClean="0"/>
              <a:t>Requirement depends upon the response group.</a:t>
            </a:r>
            <a:endParaRPr lang="en-US" dirty="0"/>
          </a:p>
        </p:txBody>
      </p:sp>
    </p:spTree>
    <p:extLst>
      <p:ext uri="{BB962C8B-B14F-4D97-AF65-F5344CB8AC3E}">
        <p14:creationId xmlns:p14="http://schemas.microsoft.com/office/powerpoint/2010/main" val="22438491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smtClean="0"/>
              <a:t>Temperature</a:t>
            </a:r>
          </a:p>
          <a:p>
            <a:pPr marL="0" indent="0">
              <a:buNone/>
            </a:pPr>
            <a:r>
              <a:rPr lang="en-US" dirty="0"/>
              <a:t>	</a:t>
            </a:r>
            <a:r>
              <a:rPr lang="en-US" dirty="0" smtClean="0"/>
              <a:t>Various temperature regimes are required during growth cycle</a:t>
            </a:r>
          </a:p>
          <a:p>
            <a:pPr marL="0" indent="0">
              <a:buNone/>
            </a:pPr>
            <a:r>
              <a:rPr lang="en-US" dirty="0"/>
              <a:t>	</a:t>
            </a:r>
            <a:r>
              <a:rPr lang="en-US" dirty="0" smtClean="0"/>
              <a:t>Stock plants	16-18C</a:t>
            </a:r>
          </a:p>
          <a:p>
            <a:pPr marL="0" indent="0">
              <a:buNone/>
            </a:pPr>
            <a:r>
              <a:rPr lang="en-US" dirty="0"/>
              <a:t>	</a:t>
            </a:r>
            <a:r>
              <a:rPr lang="en-US" dirty="0" smtClean="0"/>
              <a:t>Cuttings Medium	21C   Air    18C</a:t>
            </a:r>
          </a:p>
          <a:p>
            <a:pPr marL="0" indent="0">
              <a:buNone/>
            </a:pPr>
            <a:r>
              <a:rPr lang="en-US" dirty="0"/>
              <a:t>	</a:t>
            </a:r>
            <a:r>
              <a:rPr lang="en-US" dirty="0" smtClean="0"/>
              <a:t>Seed germination18-21C(in 14-20 days)</a:t>
            </a:r>
          </a:p>
          <a:p>
            <a:pPr marL="0" indent="0">
              <a:buNone/>
            </a:pPr>
            <a:r>
              <a:rPr lang="en-US" dirty="0"/>
              <a:t>	</a:t>
            </a:r>
            <a:r>
              <a:rPr lang="en-US" dirty="0" smtClean="0"/>
              <a:t>Fast growth   at 18C</a:t>
            </a:r>
          </a:p>
          <a:p>
            <a:pPr marL="0" indent="0">
              <a:buNone/>
            </a:pPr>
            <a:r>
              <a:rPr lang="en-US" dirty="0"/>
              <a:t>	</a:t>
            </a:r>
            <a:r>
              <a:rPr lang="en-US" dirty="0" smtClean="0"/>
              <a:t>Best quality is at 14-17C</a:t>
            </a:r>
            <a:endParaRPr lang="en-US" dirty="0"/>
          </a:p>
        </p:txBody>
      </p:sp>
    </p:spTree>
    <p:extLst>
      <p:ext uri="{BB962C8B-B14F-4D97-AF65-F5344CB8AC3E}">
        <p14:creationId xmlns:p14="http://schemas.microsoft.com/office/powerpoint/2010/main" val="345993871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Light</a:t>
            </a:r>
          </a:p>
          <a:p>
            <a:pPr marL="0" indent="0">
              <a:buNone/>
            </a:pPr>
            <a:r>
              <a:rPr lang="en-US" b="1" dirty="0"/>
              <a:t>	</a:t>
            </a:r>
            <a:r>
              <a:rPr lang="en-US" dirty="0" smtClean="0"/>
              <a:t>Forced under high natural light, reduce light level at the end of crop cycle to enhance flower </a:t>
            </a:r>
            <a:r>
              <a:rPr lang="en-US" dirty="0" err="1" smtClean="0"/>
              <a:t>colour</a:t>
            </a:r>
            <a:endParaRPr lang="en-US" dirty="0" smtClean="0"/>
          </a:p>
          <a:p>
            <a:pPr marL="0" indent="0">
              <a:buNone/>
            </a:pPr>
            <a:r>
              <a:rPr lang="en-US" b="1" dirty="0" smtClean="0"/>
              <a:t>Water</a:t>
            </a:r>
          </a:p>
          <a:p>
            <a:pPr marL="0" indent="0">
              <a:buNone/>
            </a:pPr>
            <a:r>
              <a:rPr lang="en-US" dirty="0"/>
              <a:t>	</a:t>
            </a:r>
            <a:r>
              <a:rPr lang="en-US" dirty="0" smtClean="0"/>
              <a:t>Most species are sensitive to over watering, Preferably grow on dry side</a:t>
            </a:r>
            <a:endParaRPr lang="en-US" dirty="0"/>
          </a:p>
        </p:txBody>
      </p:sp>
    </p:spTree>
    <p:extLst>
      <p:ext uri="{BB962C8B-B14F-4D97-AF65-F5344CB8AC3E}">
        <p14:creationId xmlns:p14="http://schemas.microsoft.com/office/powerpoint/2010/main" val="287950841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Nutrition</a:t>
            </a:r>
          </a:p>
          <a:p>
            <a:pPr marL="0" indent="0">
              <a:buNone/>
            </a:pPr>
            <a:r>
              <a:rPr lang="en-US" dirty="0"/>
              <a:t>	</a:t>
            </a:r>
            <a:r>
              <a:rPr lang="en-US" dirty="0" smtClean="0"/>
              <a:t>200ppm of Nitrogen from a complete fertilizer</a:t>
            </a:r>
          </a:p>
          <a:p>
            <a:pPr marL="0" indent="0">
              <a:buNone/>
            </a:pPr>
            <a:r>
              <a:rPr lang="en-US" b="1" dirty="0" smtClean="0"/>
              <a:t>Media</a:t>
            </a:r>
          </a:p>
          <a:p>
            <a:pPr marL="0" indent="0">
              <a:buNone/>
            </a:pPr>
            <a:r>
              <a:rPr lang="en-US" dirty="0"/>
              <a:t>	</a:t>
            </a:r>
            <a:r>
              <a:rPr lang="en-US" dirty="0" smtClean="0"/>
              <a:t>Any kind having pH 6-7</a:t>
            </a:r>
          </a:p>
          <a:p>
            <a:pPr marL="0" indent="0">
              <a:buNone/>
            </a:pPr>
            <a:r>
              <a:rPr lang="en-US" b="1" dirty="0" smtClean="0"/>
              <a:t>Insects</a:t>
            </a:r>
          </a:p>
          <a:p>
            <a:pPr marL="0" indent="0">
              <a:buNone/>
            </a:pPr>
            <a:r>
              <a:rPr lang="en-US" b="1" dirty="0"/>
              <a:t>	</a:t>
            </a:r>
            <a:r>
              <a:rPr lang="en-US" dirty="0" smtClean="0"/>
              <a:t>Aphids, spider mites and fungus gnats</a:t>
            </a:r>
            <a:endParaRPr lang="en-US" b="1" dirty="0"/>
          </a:p>
        </p:txBody>
      </p:sp>
    </p:spTree>
    <p:extLst>
      <p:ext uri="{BB962C8B-B14F-4D97-AF65-F5344CB8AC3E}">
        <p14:creationId xmlns:p14="http://schemas.microsoft.com/office/powerpoint/2010/main" val="57829627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Diseases</a:t>
            </a:r>
          </a:p>
          <a:p>
            <a:pPr marL="0" indent="0">
              <a:buNone/>
            </a:pPr>
            <a:r>
              <a:rPr lang="en-US" b="1" dirty="0"/>
              <a:t>	</a:t>
            </a:r>
            <a:r>
              <a:rPr lang="en-US" dirty="0" smtClean="0"/>
              <a:t>Botrytis, root and stem rot, powdery mildew and several leaf spot diseases</a:t>
            </a:r>
          </a:p>
          <a:p>
            <a:pPr marL="0" indent="0">
              <a:buNone/>
            </a:pPr>
            <a:r>
              <a:rPr lang="en-US" b="1" dirty="0" smtClean="0"/>
              <a:t>Postharvest</a:t>
            </a:r>
          </a:p>
          <a:p>
            <a:pPr marL="0" indent="0">
              <a:buNone/>
            </a:pPr>
            <a:r>
              <a:rPr lang="en-US" dirty="0"/>
              <a:t>	</a:t>
            </a:r>
            <a:r>
              <a:rPr lang="en-US" dirty="0" smtClean="0"/>
              <a:t>Harvest the plant when half of the buds are open</a:t>
            </a:r>
          </a:p>
          <a:p>
            <a:pPr marL="0" indent="0">
              <a:buNone/>
            </a:pPr>
            <a:r>
              <a:rPr lang="en-US" dirty="0"/>
              <a:t>	</a:t>
            </a:r>
            <a:r>
              <a:rPr lang="en-US" dirty="0" smtClean="0"/>
              <a:t>Cut flower harvest when one or two flowers are open</a:t>
            </a:r>
            <a:endParaRPr lang="en-US" dirty="0"/>
          </a:p>
        </p:txBody>
      </p:sp>
    </p:spTree>
    <p:extLst>
      <p:ext uri="{BB962C8B-B14F-4D97-AF65-F5344CB8AC3E}">
        <p14:creationId xmlns:p14="http://schemas.microsoft.com/office/powerpoint/2010/main" val="412466702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Capsicum</a:t>
            </a:r>
            <a:endParaRPr lang="en-US" b="1" dirty="0"/>
          </a:p>
        </p:txBody>
      </p:sp>
      <p:sp>
        <p:nvSpPr>
          <p:cNvPr id="3" name="Content Placeholder 2"/>
          <p:cNvSpPr>
            <a:spLocks noGrp="1"/>
          </p:cNvSpPr>
          <p:nvPr>
            <p:ph idx="1"/>
          </p:nvPr>
        </p:nvSpPr>
        <p:spPr/>
        <p:txBody>
          <a:bodyPr/>
          <a:lstStyle/>
          <a:p>
            <a:pPr marL="0" indent="0">
              <a:buNone/>
            </a:pPr>
            <a:r>
              <a:rPr lang="en-US" dirty="0" smtClean="0"/>
              <a:t>C.N	Christmas pepper</a:t>
            </a:r>
          </a:p>
          <a:p>
            <a:pPr marL="0" indent="0">
              <a:buNone/>
            </a:pPr>
            <a:r>
              <a:rPr lang="en-US" dirty="0" smtClean="0"/>
              <a:t>S.N	</a:t>
            </a:r>
            <a:r>
              <a:rPr lang="en-US" i="1" dirty="0" smtClean="0"/>
              <a:t>Capsicum </a:t>
            </a:r>
            <a:r>
              <a:rPr lang="en-US" i="1" dirty="0" err="1" smtClean="0"/>
              <a:t>annuum</a:t>
            </a:r>
            <a:endParaRPr lang="en-US" i="1" dirty="0" smtClean="0"/>
          </a:p>
          <a:p>
            <a:pPr marL="0" indent="0">
              <a:buNone/>
            </a:pPr>
            <a:r>
              <a:rPr lang="en-US" dirty="0" smtClean="0"/>
              <a:t>Family	</a:t>
            </a:r>
            <a:r>
              <a:rPr lang="en-US" dirty="0" err="1" smtClean="0"/>
              <a:t>Solanaceae</a:t>
            </a:r>
            <a:endParaRPr lang="en-US" dirty="0" smtClean="0"/>
          </a:p>
          <a:p>
            <a:pPr marL="0" indent="0">
              <a:buNone/>
            </a:pPr>
            <a:r>
              <a:rPr lang="en-US" b="1" dirty="0" smtClean="0"/>
              <a:t>Origin</a:t>
            </a:r>
          </a:p>
          <a:p>
            <a:pPr marL="0" indent="0">
              <a:buNone/>
            </a:pPr>
            <a:r>
              <a:rPr lang="en-US" dirty="0"/>
              <a:t>	</a:t>
            </a:r>
            <a:r>
              <a:rPr lang="en-US" dirty="0" smtClean="0"/>
              <a:t>Central and South America</a:t>
            </a:r>
          </a:p>
          <a:p>
            <a:pPr marL="0" indent="0">
              <a:buNone/>
            </a:pPr>
            <a:r>
              <a:rPr lang="en-US" b="1" dirty="0" smtClean="0"/>
              <a:t>Uses</a:t>
            </a:r>
          </a:p>
          <a:p>
            <a:pPr marL="0" indent="0">
              <a:buNone/>
            </a:pPr>
            <a:r>
              <a:rPr lang="en-US" dirty="0"/>
              <a:t>	</a:t>
            </a:r>
            <a:r>
              <a:rPr lang="en-US" dirty="0" smtClean="0"/>
              <a:t>Potted plant for its bright </a:t>
            </a:r>
            <a:r>
              <a:rPr lang="en-US" dirty="0" err="1" smtClean="0"/>
              <a:t>colourful</a:t>
            </a:r>
            <a:r>
              <a:rPr lang="en-US" dirty="0" smtClean="0"/>
              <a:t> fruit</a:t>
            </a:r>
            <a:endParaRPr lang="en-US" dirty="0"/>
          </a:p>
        </p:txBody>
      </p:sp>
    </p:spTree>
    <p:extLst>
      <p:ext uri="{BB962C8B-B14F-4D97-AF65-F5344CB8AC3E}">
        <p14:creationId xmlns:p14="http://schemas.microsoft.com/office/powerpoint/2010/main" val="367393596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Cultivars</a:t>
            </a:r>
          </a:p>
          <a:p>
            <a:pPr marL="0" indent="0">
              <a:buNone/>
            </a:pPr>
            <a:r>
              <a:rPr lang="en-US" dirty="0"/>
              <a:t>	</a:t>
            </a:r>
            <a:r>
              <a:rPr lang="en-US" dirty="0" smtClean="0"/>
              <a:t>Numerous cultivars are available from various countries</a:t>
            </a:r>
          </a:p>
          <a:p>
            <a:pPr marL="0" indent="0">
              <a:buNone/>
            </a:pPr>
            <a:r>
              <a:rPr lang="en-US" b="1" dirty="0" smtClean="0"/>
              <a:t>Propagation</a:t>
            </a:r>
          </a:p>
          <a:p>
            <a:pPr marL="0" indent="0">
              <a:buNone/>
            </a:pPr>
            <a:r>
              <a:rPr lang="en-US" dirty="0"/>
              <a:t>	</a:t>
            </a:r>
            <a:r>
              <a:rPr lang="en-US" dirty="0" smtClean="0"/>
              <a:t>Seed propagated 320seeds/gram</a:t>
            </a:r>
          </a:p>
          <a:p>
            <a:pPr marL="0" indent="0">
              <a:buNone/>
            </a:pPr>
            <a:r>
              <a:rPr lang="en-US" dirty="0" smtClean="0"/>
              <a:t>Germination in 10-12 days at 21-24C</a:t>
            </a:r>
            <a:endParaRPr lang="en-US" dirty="0"/>
          </a:p>
        </p:txBody>
      </p:sp>
    </p:spTree>
    <p:extLst>
      <p:ext uri="{BB962C8B-B14F-4D97-AF65-F5344CB8AC3E}">
        <p14:creationId xmlns:p14="http://schemas.microsoft.com/office/powerpoint/2010/main" val="419555061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b="1" dirty="0" smtClean="0"/>
              <a:t>Temperature</a:t>
            </a:r>
          </a:p>
          <a:p>
            <a:pPr marL="0" indent="0">
              <a:buNone/>
            </a:pPr>
            <a:r>
              <a:rPr lang="en-US" b="1" dirty="0"/>
              <a:t>	</a:t>
            </a:r>
            <a:r>
              <a:rPr lang="en-US" dirty="0" smtClean="0"/>
              <a:t>Forcing temperature is 18-21C</a:t>
            </a:r>
          </a:p>
          <a:p>
            <a:pPr marL="0" indent="0">
              <a:buNone/>
            </a:pPr>
            <a:r>
              <a:rPr lang="en-US" b="1" dirty="0" smtClean="0"/>
              <a:t>Light</a:t>
            </a:r>
          </a:p>
          <a:p>
            <a:pPr marL="0" indent="0">
              <a:buNone/>
            </a:pPr>
            <a:r>
              <a:rPr lang="en-US" dirty="0"/>
              <a:t>	</a:t>
            </a:r>
            <a:r>
              <a:rPr lang="en-US" dirty="0" smtClean="0"/>
              <a:t>LD(12hours) and high irradiance level induce increased branching and early floral induction</a:t>
            </a:r>
          </a:p>
          <a:p>
            <a:pPr marL="0" indent="0">
              <a:buNone/>
            </a:pPr>
            <a:r>
              <a:rPr lang="en-US" b="1" dirty="0" smtClean="0"/>
              <a:t>Water</a:t>
            </a:r>
          </a:p>
          <a:p>
            <a:pPr marL="0" indent="0">
              <a:buNone/>
            </a:pPr>
            <a:r>
              <a:rPr lang="en-US" dirty="0"/>
              <a:t>	</a:t>
            </a:r>
            <a:r>
              <a:rPr lang="en-US" dirty="0" smtClean="0"/>
              <a:t>Medium should be allowed to dry between two irrigations but do not water stress the plants</a:t>
            </a:r>
            <a:endParaRPr lang="en-US" dirty="0"/>
          </a:p>
        </p:txBody>
      </p:sp>
    </p:spTree>
    <p:extLst>
      <p:ext uri="{BB962C8B-B14F-4D97-AF65-F5344CB8AC3E}">
        <p14:creationId xmlns:p14="http://schemas.microsoft.com/office/powerpoint/2010/main" val="301804445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Nutrition</a:t>
            </a:r>
          </a:p>
          <a:p>
            <a:pPr marL="0" indent="0">
              <a:buNone/>
            </a:pPr>
            <a:r>
              <a:rPr lang="en-US" b="1" dirty="0"/>
              <a:t>	</a:t>
            </a:r>
            <a:r>
              <a:rPr lang="en-US" dirty="0" smtClean="0"/>
              <a:t>200ppm at each irrigation until fruit setting then reduced to 100ppm.</a:t>
            </a:r>
          </a:p>
          <a:p>
            <a:pPr marL="0" indent="0">
              <a:buNone/>
            </a:pPr>
            <a:r>
              <a:rPr lang="en-US" b="1" dirty="0" smtClean="0"/>
              <a:t>Media</a:t>
            </a:r>
          </a:p>
          <a:p>
            <a:pPr marL="0" indent="0">
              <a:buNone/>
            </a:pPr>
            <a:r>
              <a:rPr lang="en-US" dirty="0"/>
              <a:t>	</a:t>
            </a:r>
            <a:r>
              <a:rPr lang="en-US" dirty="0" smtClean="0"/>
              <a:t>Any type well drained having pH 6- 6.5</a:t>
            </a:r>
          </a:p>
          <a:p>
            <a:pPr marL="0" indent="0">
              <a:buNone/>
            </a:pPr>
            <a:r>
              <a:rPr lang="en-US" b="1" dirty="0" smtClean="0"/>
              <a:t>Insects</a:t>
            </a:r>
          </a:p>
          <a:p>
            <a:pPr marL="0" indent="0">
              <a:buNone/>
            </a:pPr>
            <a:r>
              <a:rPr lang="en-US" b="1" dirty="0"/>
              <a:t>	</a:t>
            </a:r>
            <a:r>
              <a:rPr lang="en-US" dirty="0" smtClean="0"/>
              <a:t>Aphids and spider mites are </a:t>
            </a:r>
            <a:r>
              <a:rPr lang="en-US" dirty="0" err="1" smtClean="0"/>
              <a:t>commom</a:t>
            </a:r>
            <a:endParaRPr lang="en-US" b="1" dirty="0"/>
          </a:p>
        </p:txBody>
      </p:sp>
    </p:spTree>
    <p:extLst>
      <p:ext uri="{BB962C8B-B14F-4D97-AF65-F5344CB8AC3E}">
        <p14:creationId xmlns:p14="http://schemas.microsoft.com/office/powerpoint/2010/main" val="185980550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Diseases</a:t>
            </a:r>
          </a:p>
          <a:p>
            <a:pPr marL="0" indent="0">
              <a:buNone/>
            </a:pPr>
            <a:r>
              <a:rPr lang="en-US" b="1" dirty="0"/>
              <a:t>	</a:t>
            </a:r>
            <a:r>
              <a:rPr lang="en-US" dirty="0" err="1" smtClean="0"/>
              <a:t>Phytopthora</a:t>
            </a:r>
            <a:r>
              <a:rPr lang="en-US" dirty="0" smtClean="0"/>
              <a:t>, Pythium, soil born water molds, damping off and root rot can occur</a:t>
            </a:r>
          </a:p>
          <a:p>
            <a:pPr marL="0" indent="0">
              <a:buNone/>
            </a:pPr>
            <a:r>
              <a:rPr lang="en-US" b="1" dirty="0" smtClean="0"/>
              <a:t>Postharvest</a:t>
            </a:r>
          </a:p>
          <a:p>
            <a:pPr marL="0" indent="0">
              <a:buNone/>
            </a:pPr>
            <a:r>
              <a:rPr lang="en-US" dirty="0" smtClean="0"/>
              <a:t>	Plants shipped prior to 50% of the fruit color in the low light home environment</a:t>
            </a:r>
          </a:p>
        </p:txBody>
      </p:sp>
    </p:spTree>
    <p:extLst>
      <p:ext uri="{BB962C8B-B14F-4D97-AF65-F5344CB8AC3E}">
        <p14:creationId xmlns:p14="http://schemas.microsoft.com/office/powerpoint/2010/main" val="1070116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Clerodendrum</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C.N	Tropical bleeding heart</a:t>
            </a:r>
          </a:p>
          <a:p>
            <a:pPr marL="0" indent="0">
              <a:buNone/>
            </a:pPr>
            <a:r>
              <a:rPr lang="en-US" dirty="0" smtClean="0"/>
              <a:t>S.N	</a:t>
            </a:r>
            <a:r>
              <a:rPr lang="en-US" i="1" dirty="0" err="1" smtClean="0"/>
              <a:t>Clerodendrum</a:t>
            </a:r>
            <a:r>
              <a:rPr lang="en-US" i="1" dirty="0" smtClean="0"/>
              <a:t> </a:t>
            </a:r>
            <a:r>
              <a:rPr lang="en-US" i="1" dirty="0" err="1" smtClean="0"/>
              <a:t>thomsoniae</a:t>
            </a:r>
            <a:endParaRPr lang="en-US" i="1" dirty="0" smtClean="0"/>
          </a:p>
          <a:p>
            <a:pPr marL="0" indent="0">
              <a:buNone/>
            </a:pPr>
            <a:r>
              <a:rPr lang="en-US" dirty="0" smtClean="0"/>
              <a:t>Family	</a:t>
            </a:r>
            <a:r>
              <a:rPr lang="en-US" dirty="0" err="1" smtClean="0"/>
              <a:t>Verbenaceae</a:t>
            </a:r>
            <a:endParaRPr lang="en-US" dirty="0" smtClean="0"/>
          </a:p>
          <a:p>
            <a:pPr marL="0" indent="0">
              <a:buNone/>
            </a:pPr>
            <a:r>
              <a:rPr lang="en-US" b="1" dirty="0" smtClean="0"/>
              <a:t>Origin</a:t>
            </a:r>
          </a:p>
          <a:p>
            <a:pPr marL="0" indent="0">
              <a:buNone/>
            </a:pPr>
            <a:r>
              <a:rPr lang="en-US" b="1" dirty="0"/>
              <a:t>	</a:t>
            </a:r>
            <a:r>
              <a:rPr lang="en-US" dirty="0" smtClean="0"/>
              <a:t>Tropical Africa and Asia</a:t>
            </a:r>
          </a:p>
          <a:p>
            <a:pPr marL="0" indent="0">
              <a:buNone/>
            </a:pPr>
            <a:r>
              <a:rPr lang="en-US" b="1" dirty="0" smtClean="0"/>
              <a:t>Uses</a:t>
            </a:r>
          </a:p>
          <a:p>
            <a:pPr marL="0" indent="0">
              <a:buNone/>
            </a:pPr>
            <a:r>
              <a:rPr lang="en-US" b="1" dirty="0"/>
              <a:t>	</a:t>
            </a:r>
            <a:r>
              <a:rPr lang="en-US" dirty="0" smtClean="0"/>
              <a:t>Spectacular potted and hanging basket plant, used as vine, shrub and tree</a:t>
            </a:r>
            <a:endParaRPr lang="en-US" b="1" dirty="0" smtClean="0"/>
          </a:p>
          <a:p>
            <a:pPr marL="0" indent="0">
              <a:buNone/>
            </a:pPr>
            <a:endParaRPr lang="en-US" dirty="0"/>
          </a:p>
        </p:txBody>
      </p:sp>
    </p:spTree>
    <p:extLst>
      <p:ext uri="{BB962C8B-B14F-4D97-AF65-F5344CB8AC3E}">
        <p14:creationId xmlns:p14="http://schemas.microsoft.com/office/powerpoint/2010/main" val="1336759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lgn="ctr">
              <a:buNone/>
            </a:pPr>
            <a:r>
              <a:rPr lang="en-US" sz="4300" b="1" dirty="0" smtClean="0"/>
              <a:t>Water</a:t>
            </a:r>
          </a:p>
          <a:p>
            <a:pPr marL="0" indent="0">
              <a:buNone/>
            </a:pPr>
            <a:r>
              <a:rPr lang="en-US" dirty="0" smtClean="0"/>
              <a:t>Never over water this plant as low growing temperature over irrigation cause Pythium root rot. Otherwise this plant can with stand both low and high moisture.</a:t>
            </a:r>
          </a:p>
          <a:p>
            <a:pPr marL="0" indent="0" algn="ctr">
              <a:buNone/>
            </a:pPr>
            <a:r>
              <a:rPr lang="en-US" sz="6000" b="1" dirty="0" smtClean="0"/>
              <a:t>Nutrition</a:t>
            </a:r>
          </a:p>
          <a:p>
            <a:pPr marL="0" indent="0">
              <a:buNone/>
            </a:pPr>
            <a:r>
              <a:rPr lang="en-US" dirty="0" smtClean="0"/>
              <a:t>At each irrigation 100 ppm N &amp; K is sufficient snapdragon is sensitive to B its level should also be maintained.</a:t>
            </a:r>
            <a:endParaRPr lang="en-US" dirty="0"/>
          </a:p>
        </p:txBody>
      </p:sp>
    </p:spTree>
    <p:extLst>
      <p:ext uri="{BB962C8B-B14F-4D97-AF65-F5344CB8AC3E}">
        <p14:creationId xmlns:p14="http://schemas.microsoft.com/office/powerpoint/2010/main" val="7229346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Cultivars</a:t>
            </a:r>
          </a:p>
          <a:p>
            <a:pPr marL="0" indent="0">
              <a:buNone/>
            </a:pPr>
            <a:r>
              <a:rPr lang="en-US" dirty="0"/>
              <a:t>	</a:t>
            </a:r>
            <a:r>
              <a:rPr lang="en-US" dirty="0" smtClean="0"/>
              <a:t>No commercial cultivars are available, but selections have been made for short inter node distance and precocious in their flowering</a:t>
            </a:r>
          </a:p>
          <a:p>
            <a:pPr marL="0" indent="0">
              <a:buNone/>
            </a:pPr>
            <a:r>
              <a:rPr lang="en-US" b="1" dirty="0" smtClean="0"/>
              <a:t>Propagation</a:t>
            </a:r>
          </a:p>
          <a:p>
            <a:pPr marL="0" indent="0">
              <a:buNone/>
            </a:pPr>
            <a:r>
              <a:rPr lang="en-US" dirty="0"/>
              <a:t>	</a:t>
            </a:r>
            <a:r>
              <a:rPr lang="en-US" dirty="0" smtClean="0"/>
              <a:t>Single node stem cutting</a:t>
            </a:r>
          </a:p>
          <a:p>
            <a:pPr marL="0" indent="0">
              <a:buNone/>
            </a:pPr>
            <a:r>
              <a:rPr lang="en-US" dirty="0"/>
              <a:t>	</a:t>
            </a:r>
            <a:r>
              <a:rPr lang="en-US" dirty="0" smtClean="0"/>
              <a:t>Medium temp. 	21-24C</a:t>
            </a:r>
          </a:p>
          <a:p>
            <a:pPr marL="0" indent="0">
              <a:buNone/>
            </a:pPr>
            <a:r>
              <a:rPr lang="en-US" dirty="0"/>
              <a:t>	</a:t>
            </a:r>
            <a:r>
              <a:rPr lang="en-US" dirty="0" smtClean="0"/>
              <a:t>Air temp.		20-25C</a:t>
            </a:r>
            <a:endParaRPr lang="en-US" dirty="0"/>
          </a:p>
        </p:txBody>
      </p:sp>
    </p:spTree>
    <p:extLst>
      <p:ext uri="{BB962C8B-B14F-4D97-AF65-F5344CB8AC3E}">
        <p14:creationId xmlns:p14="http://schemas.microsoft.com/office/powerpoint/2010/main" val="164545930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Temperature</a:t>
            </a:r>
          </a:p>
          <a:p>
            <a:pPr marL="0" indent="0">
              <a:buNone/>
            </a:pPr>
            <a:r>
              <a:rPr lang="en-US" dirty="0"/>
              <a:t>	</a:t>
            </a:r>
            <a:r>
              <a:rPr lang="en-US" dirty="0" smtClean="0"/>
              <a:t>Rapid growth does not occur below 18C, plants can shed leaves and go dormant.</a:t>
            </a:r>
          </a:p>
          <a:p>
            <a:pPr marL="0" indent="0">
              <a:buNone/>
            </a:pPr>
            <a:r>
              <a:rPr lang="en-US" dirty="0"/>
              <a:t>	</a:t>
            </a:r>
            <a:r>
              <a:rPr lang="en-US" dirty="0" smtClean="0"/>
              <a:t>The common growing temperature is 20-25/18 day/night.</a:t>
            </a:r>
          </a:p>
          <a:p>
            <a:pPr marL="0" indent="0">
              <a:buNone/>
            </a:pPr>
            <a:r>
              <a:rPr lang="en-US" b="1" dirty="0" smtClean="0"/>
              <a:t>Light</a:t>
            </a:r>
          </a:p>
          <a:p>
            <a:pPr marL="0" indent="0">
              <a:buNone/>
            </a:pPr>
            <a:r>
              <a:rPr lang="en-US" dirty="0"/>
              <a:t>	</a:t>
            </a:r>
            <a:r>
              <a:rPr lang="en-US" dirty="0" smtClean="0"/>
              <a:t>Full light, high light intensity for better flowering.</a:t>
            </a:r>
            <a:endParaRPr lang="en-US" dirty="0"/>
          </a:p>
        </p:txBody>
      </p:sp>
    </p:spTree>
    <p:extLst>
      <p:ext uri="{BB962C8B-B14F-4D97-AF65-F5344CB8AC3E}">
        <p14:creationId xmlns:p14="http://schemas.microsoft.com/office/powerpoint/2010/main" val="84314744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Water</a:t>
            </a:r>
          </a:p>
          <a:p>
            <a:pPr marL="0" indent="0">
              <a:buNone/>
            </a:pPr>
            <a:r>
              <a:rPr lang="en-US" b="1" dirty="0"/>
              <a:t>	</a:t>
            </a:r>
            <a:r>
              <a:rPr lang="en-US" dirty="0" smtClean="0"/>
              <a:t>Do not let the medium dry using any irrigation system.</a:t>
            </a:r>
          </a:p>
          <a:p>
            <a:pPr marL="0" indent="0">
              <a:buNone/>
            </a:pPr>
            <a:r>
              <a:rPr lang="en-US" b="1" dirty="0" smtClean="0"/>
              <a:t>Nutrition</a:t>
            </a:r>
          </a:p>
          <a:p>
            <a:pPr marL="0" indent="0">
              <a:buNone/>
            </a:pPr>
            <a:r>
              <a:rPr lang="en-US" dirty="0"/>
              <a:t>	</a:t>
            </a:r>
            <a:r>
              <a:rPr lang="en-US" dirty="0" smtClean="0"/>
              <a:t>High soluble salts can injure roots, A 2:1:2 (N:P:K) fertilizer 400ppm N weekly can be used.</a:t>
            </a:r>
          </a:p>
          <a:p>
            <a:pPr marL="0" indent="0">
              <a:buNone/>
            </a:pPr>
            <a:r>
              <a:rPr lang="en-US" b="1" dirty="0" smtClean="0"/>
              <a:t>Media</a:t>
            </a:r>
          </a:p>
          <a:p>
            <a:pPr marL="0" indent="0">
              <a:buNone/>
            </a:pPr>
            <a:r>
              <a:rPr lang="en-US" dirty="0"/>
              <a:t>	</a:t>
            </a:r>
            <a:r>
              <a:rPr lang="en-US" dirty="0" smtClean="0"/>
              <a:t>Various combination of medium can be used having pH 5.5-6.5</a:t>
            </a:r>
          </a:p>
        </p:txBody>
      </p:sp>
    </p:spTree>
    <p:extLst>
      <p:ext uri="{BB962C8B-B14F-4D97-AF65-F5344CB8AC3E}">
        <p14:creationId xmlns:p14="http://schemas.microsoft.com/office/powerpoint/2010/main" val="383928633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Insects</a:t>
            </a:r>
          </a:p>
          <a:p>
            <a:pPr marL="0" indent="0">
              <a:buNone/>
            </a:pPr>
            <a:r>
              <a:rPr lang="en-US" dirty="0"/>
              <a:t>	</a:t>
            </a:r>
            <a:r>
              <a:rPr lang="en-US" dirty="0" smtClean="0"/>
              <a:t>Mealybugs, spider mites </a:t>
            </a:r>
            <a:r>
              <a:rPr lang="en-US" dirty="0" err="1" smtClean="0"/>
              <a:t>andwhite</a:t>
            </a:r>
            <a:r>
              <a:rPr lang="en-US" dirty="0" smtClean="0"/>
              <a:t> flies can be problems</a:t>
            </a:r>
          </a:p>
          <a:p>
            <a:pPr marL="0" indent="0">
              <a:buNone/>
            </a:pPr>
            <a:r>
              <a:rPr lang="en-US" b="1" dirty="0" smtClean="0"/>
              <a:t>Diseases</a:t>
            </a:r>
          </a:p>
          <a:p>
            <a:pPr marL="0" indent="0">
              <a:buNone/>
            </a:pPr>
            <a:r>
              <a:rPr lang="en-US" dirty="0"/>
              <a:t>	</a:t>
            </a:r>
            <a:r>
              <a:rPr lang="en-US" dirty="0" smtClean="0"/>
              <a:t>Pythium root rot and mildew can be problem in winter when temperature is low and humidity is high</a:t>
            </a:r>
            <a:endParaRPr lang="en-US" dirty="0"/>
          </a:p>
        </p:txBody>
      </p:sp>
    </p:spTree>
    <p:extLst>
      <p:ext uri="{BB962C8B-B14F-4D97-AF65-F5344CB8AC3E}">
        <p14:creationId xmlns:p14="http://schemas.microsoft.com/office/powerpoint/2010/main" val="243217546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Cosmos</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C.N	Cosmos</a:t>
            </a:r>
          </a:p>
          <a:p>
            <a:pPr marL="0" indent="0">
              <a:buNone/>
            </a:pPr>
            <a:r>
              <a:rPr lang="en-US" dirty="0" smtClean="0"/>
              <a:t>S.N	</a:t>
            </a:r>
            <a:r>
              <a:rPr lang="en-US" i="1" dirty="0" smtClean="0"/>
              <a:t>Cosmos </a:t>
            </a:r>
            <a:r>
              <a:rPr lang="en-US" i="1" dirty="0" err="1" smtClean="0"/>
              <a:t>bipinnatus</a:t>
            </a:r>
            <a:endParaRPr lang="en-US" i="1" dirty="0" smtClean="0"/>
          </a:p>
          <a:p>
            <a:pPr marL="0" indent="0">
              <a:buNone/>
            </a:pPr>
            <a:r>
              <a:rPr lang="en-US" dirty="0" smtClean="0"/>
              <a:t>Family	</a:t>
            </a:r>
            <a:r>
              <a:rPr lang="en-US" dirty="0" err="1" smtClean="0"/>
              <a:t>Compositea</a:t>
            </a:r>
            <a:endParaRPr lang="en-US" dirty="0" smtClean="0"/>
          </a:p>
          <a:p>
            <a:pPr marL="0" indent="0">
              <a:buNone/>
            </a:pPr>
            <a:r>
              <a:rPr lang="en-US" b="1" dirty="0" smtClean="0"/>
              <a:t>Origin</a:t>
            </a:r>
          </a:p>
          <a:p>
            <a:pPr marL="0" indent="0">
              <a:buNone/>
            </a:pPr>
            <a:r>
              <a:rPr lang="en-US" b="1" dirty="0"/>
              <a:t>	</a:t>
            </a:r>
            <a:r>
              <a:rPr lang="en-US" dirty="0" smtClean="0"/>
              <a:t>Native to Mexico</a:t>
            </a:r>
          </a:p>
          <a:p>
            <a:pPr marL="0" indent="0">
              <a:buNone/>
            </a:pPr>
            <a:r>
              <a:rPr lang="en-US" b="1" dirty="0" smtClean="0"/>
              <a:t>Uses</a:t>
            </a:r>
            <a:endParaRPr lang="en-US" dirty="0" smtClean="0"/>
          </a:p>
          <a:p>
            <a:pPr marL="0" indent="0">
              <a:buNone/>
            </a:pPr>
            <a:r>
              <a:rPr lang="en-US" dirty="0"/>
              <a:t>	</a:t>
            </a:r>
            <a:r>
              <a:rPr lang="en-US" dirty="0" smtClean="0"/>
              <a:t>Both species are used as cut flower and garden flower, also as bedding</a:t>
            </a:r>
            <a:endParaRPr lang="en-US" dirty="0"/>
          </a:p>
        </p:txBody>
      </p:sp>
    </p:spTree>
    <p:extLst>
      <p:ext uri="{BB962C8B-B14F-4D97-AF65-F5344CB8AC3E}">
        <p14:creationId xmlns:p14="http://schemas.microsoft.com/office/powerpoint/2010/main" val="17597746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Cultivars</a:t>
            </a:r>
          </a:p>
          <a:p>
            <a:pPr marL="0" indent="0">
              <a:buNone/>
            </a:pPr>
            <a:r>
              <a:rPr lang="en-US" dirty="0"/>
              <a:t>	</a:t>
            </a:r>
            <a:r>
              <a:rPr lang="en-US" dirty="0" smtClean="0"/>
              <a:t>Early, medium and late flowering cultivars are available.</a:t>
            </a:r>
          </a:p>
          <a:p>
            <a:pPr marL="0" indent="0">
              <a:buNone/>
            </a:pPr>
            <a:r>
              <a:rPr lang="en-US" b="1" dirty="0" smtClean="0"/>
              <a:t>Propagation</a:t>
            </a:r>
          </a:p>
          <a:p>
            <a:pPr marL="0" indent="0">
              <a:buNone/>
            </a:pPr>
            <a:r>
              <a:rPr lang="en-US" dirty="0"/>
              <a:t>	</a:t>
            </a:r>
            <a:r>
              <a:rPr lang="en-US" dirty="0" smtClean="0"/>
              <a:t>Through seed</a:t>
            </a:r>
          </a:p>
          <a:p>
            <a:pPr marL="0" indent="0">
              <a:buNone/>
            </a:pPr>
            <a:r>
              <a:rPr lang="en-US" dirty="0"/>
              <a:t>	</a:t>
            </a:r>
            <a:r>
              <a:rPr lang="en-US" dirty="0" smtClean="0"/>
              <a:t>Germinate in 8-14 days at 21-22C</a:t>
            </a:r>
            <a:endParaRPr lang="en-US" dirty="0"/>
          </a:p>
        </p:txBody>
      </p:sp>
    </p:spTree>
    <p:extLst>
      <p:ext uri="{BB962C8B-B14F-4D97-AF65-F5344CB8AC3E}">
        <p14:creationId xmlns:p14="http://schemas.microsoft.com/office/powerpoint/2010/main" val="31377905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Temperature</a:t>
            </a:r>
          </a:p>
          <a:p>
            <a:pPr marL="0" indent="0">
              <a:buNone/>
            </a:pPr>
            <a:r>
              <a:rPr lang="en-US" dirty="0"/>
              <a:t>	</a:t>
            </a:r>
            <a:r>
              <a:rPr lang="en-US" dirty="0" smtClean="0"/>
              <a:t>Plants flowers rapidly under SD at 20C but fail to flower at 13C</a:t>
            </a:r>
          </a:p>
          <a:p>
            <a:pPr marL="0" indent="0">
              <a:buNone/>
            </a:pPr>
            <a:r>
              <a:rPr lang="en-US" b="1" dirty="0" smtClean="0"/>
              <a:t>Light</a:t>
            </a:r>
          </a:p>
          <a:p>
            <a:pPr marL="0" indent="0">
              <a:buNone/>
            </a:pPr>
            <a:r>
              <a:rPr lang="en-US" dirty="0"/>
              <a:t>	</a:t>
            </a:r>
            <a:r>
              <a:rPr lang="en-US" dirty="0" smtClean="0"/>
              <a:t>Best under full day light</a:t>
            </a:r>
          </a:p>
          <a:p>
            <a:pPr marL="0" indent="0">
              <a:buNone/>
            </a:pPr>
            <a:r>
              <a:rPr lang="en-US" b="1" dirty="0" smtClean="0"/>
              <a:t>Water</a:t>
            </a:r>
          </a:p>
          <a:p>
            <a:pPr marL="0" indent="0">
              <a:buNone/>
            </a:pPr>
            <a:r>
              <a:rPr lang="en-US" dirty="0"/>
              <a:t>	</a:t>
            </a:r>
            <a:r>
              <a:rPr lang="en-US" dirty="0" smtClean="0"/>
              <a:t>Maintain a moist medium, but allow for a drying cycle to occur for good root development</a:t>
            </a:r>
            <a:endParaRPr lang="en-US" dirty="0"/>
          </a:p>
        </p:txBody>
      </p:sp>
    </p:spTree>
    <p:extLst>
      <p:ext uri="{BB962C8B-B14F-4D97-AF65-F5344CB8AC3E}">
        <p14:creationId xmlns:p14="http://schemas.microsoft.com/office/powerpoint/2010/main" val="146705548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Nutrition</a:t>
            </a:r>
          </a:p>
          <a:p>
            <a:pPr marL="0" indent="0">
              <a:buNone/>
            </a:pPr>
            <a:r>
              <a:rPr lang="en-US" dirty="0"/>
              <a:t>	</a:t>
            </a:r>
            <a:r>
              <a:rPr lang="en-US" dirty="0" smtClean="0"/>
              <a:t>Low levels are used, new transplants can be fertilized with 50-75ppm N from potassium nitrate and increased thereafter to 150-250ppm</a:t>
            </a:r>
          </a:p>
          <a:p>
            <a:pPr marL="0" indent="0">
              <a:buNone/>
            </a:pPr>
            <a:r>
              <a:rPr lang="en-US" b="1" dirty="0" smtClean="0"/>
              <a:t>Media</a:t>
            </a:r>
          </a:p>
          <a:p>
            <a:pPr marL="0" indent="0">
              <a:buNone/>
            </a:pPr>
            <a:r>
              <a:rPr lang="en-US" b="1" dirty="0"/>
              <a:t>	</a:t>
            </a:r>
            <a:r>
              <a:rPr lang="en-US" dirty="0" smtClean="0"/>
              <a:t>Field soil should be well prepared for direct seeding and get analyzed prior to sowing, any peat lite acceptable for green house</a:t>
            </a:r>
            <a:endParaRPr lang="en-US" b="1" dirty="0"/>
          </a:p>
        </p:txBody>
      </p:sp>
    </p:spTree>
    <p:extLst>
      <p:ext uri="{BB962C8B-B14F-4D97-AF65-F5344CB8AC3E}">
        <p14:creationId xmlns:p14="http://schemas.microsoft.com/office/powerpoint/2010/main" val="30645539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Insects</a:t>
            </a:r>
          </a:p>
          <a:p>
            <a:pPr marL="0" indent="0">
              <a:buNone/>
            </a:pPr>
            <a:r>
              <a:rPr lang="en-US" b="1" dirty="0"/>
              <a:t>	</a:t>
            </a:r>
            <a:r>
              <a:rPr lang="en-US" dirty="0" smtClean="0"/>
              <a:t>Tarnish plant bugs, leaf hoppers, aphids and thrips are common </a:t>
            </a:r>
            <a:r>
              <a:rPr lang="en-US" dirty="0" err="1" smtClean="0"/>
              <a:t>prolems</a:t>
            </a:r>
            <a:endParaRPr lang="en-US" dirty="0" smtClean="0"/>
          </a:p>
          <a:p>
            <a:pPr marL="0" indent="0">
              <a:buNone/>
            </a:pPr>
            <a:r>
              <a:rPr lang="en-US" b="1" dirty="0" smtClean="0"/>
              <a:t>Diseases</a:t>
            </a:r>
          </a:p>
          <a:p>
            <a:pPr marL="0" indent="0">
              <a:buNone/>
            </a:pPr>
            <a:r>
              <a:rPr lang="en-US" dirty="0"/>
              <a:t>	</a:t>
            </a:r>
            <a:r>
              <a:rPr lang="en-US" dirty="0" smtClean="0"/>
              <a:t>Aster yellow, stem canker, bacterial wilt, southern blight and leaf spots</a:t>
            </a:r>
          </a:p>
          <a:p>
            <a:pPr marL="0" indent="0">
              <a:buNone/>
            </a:pPr>
            <a:r>
              <a:rPr lang="en-US" b="1" dirty="0" smtClean="0"/>
              <a:t>Postharvest</a:t>
            </a:r>
          </a:p>
          <a:p>
            <a:pPr marL="0" indent="0">
              <a:buNone/>
            </a:pPr>
            <a:r>
              <a:rPr lang="en-US" dirty="0"/>
              <a:t>	</a:t>
            </a:r>
            <a:r>
              <a:rPr lang="en-US" dirty="0" smtClean="0"/>
              <a:t>Harvest flower at full open, ship or store at 2-5C</a:t>
            </a:r>
          </a:p>
          <a:p>
            <a:pPr marL="0" indent="0">
              <a:buNone/>
            </a:pPr>
            <a:endParaRPr lang="en-US" dirty="0"/>
          </a:p>
        </p:txBody>
      </p:sp>
    </p:spTree>
    <p:extLst>
      <p:ext uri="{BB962C8B-B14F-4D97-AF65-F5344CB8AC3E}">
        <p14:creationId xmlns:p14="http://schemas.microsoft.com/office/powerpoint/2010/main" val="284090803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Crocus</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C.N	Dutch crocus</a:t>
            </a:r>
          </a:p>
          <a:p>
            <a:pPr marL="0" indent="0">
              <a:buNone/>
            </a:pPr>
            <a:r>
              <a:rPr lang="en-US" dirty="0" smtClean="0"/>
              <a:t>S.N	</a:t>
            </a:r>
            <a:r>
              <a:rPr lang="en-US" i="1" dirty="0" smtClean="0"/>
              <a:t>Crocus vernus</a:t>
            </a:r>
          </a:p>
          <a:p>
            <a:pPr marL="0" indent="0">
              <a:buNone/>
            </a:pPr>
            <a:r>
              <a:rPr lang="en-US" dirty="0" smtClean="0"/>
              <a:t>Family	</a:t>
            </a:r>
            <a:r>
              <a:rPr lang="en-US" dirty="0" err="1" smtClean="0"/>
              <a:t>Iridaceae</a:t>
            </a:r>
            <a:endParaRPr lang="en-US" dirty="0" smtClean="0"/>
          </a:p>
          <a:p>
            <a:pPr marL="0" indent="0">
              <a:buNone/>
            </a:pPr>
            <a:r>
              <a:rPr lang="en-US" b="1" dirty="0" smtClean="0"/>
              <a:t>Origin</a:t>
            </a:r>
          </a:p>
          <a:p>
            <a:pPr marL="0" indent="0">
              <a:buNone/>
            </a:pPr>
            <a:r>
              <a:rPr lang="en-US" dirty="0"/>
              <a:t>	</a:t>
            </a:r>
            <a:r>
              <a:rPr lang="en-US" dirty="0" smtClean="0"/>
              <a:t>Distributed from Asia minor</a:t>
            </a:r>
          </a:p>
          <a:p>
            <a:pPr marL="0" indent="0">
              <a:buNone/>
            </a:pPr>
            <a:r>
              <a:rPr lang="en-US" b="1" dirty="0" smtClean="0"/>
              <a:t>Uses</a:t>
            </a:r>
          </a:p>
          <a:p>
            <a:pPr marL="0" indent="0">
              <a:buNone/>
            </a:pPr>
            <a:r>
              <a:rPr lang="en-US" dirty="0"/>
              <a:t>	</a:t>
            </a:r>
            <a:r>
              <a:rPr lang="en-US" dirty="0" smtClean="0"/>
              <a:t>Potted and garden plant for winter and spring flowering</a:t>
            </a:r>
          </a:p>
          <a:p>
            <a:pPr marL="0" indent="0">
              <a:buNone/>
            </a:pPr>
            <a:endParaRPr lang="en-US" dirty="0"/>
          </a:p>
        </p:txBody>
      </p:sp>
    </p:spTree>
    <p:extLst>
      <p:ext uri="{BB962C8B-B14F-4D97-AF65-F5344CB8AC3E}">
        <p14:creationId xmlns:p14="http://schemas.microsoft.com/office/powerpoint/2010/main" val="3348540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indent="0" algn="ctr">
              <a:buNone/>
            </a:pPr>
            <a:r>
              <a:rPr lang="en-US" sz="6500" b="1" dirty="0" smtClean="0"/>
              <a:t>Spacing</a:t>
            </a:r>
          </a:p>
          <a:p>
            <a:pPr marL="0" indent="0">
              <a:buNone/>
            </a:pPr>
            <a:r>
              <a:rPr lang="en-US" dirty="0" smtClean="0"/>
              <a:t>Depends upon season, plant growth habit and supplemental light.</a:t>
            </a:r>
          </a:p>
          <a:p>
            <a:pPr marL="0" indent="0" algn="ctr">
              <a:buNone/>
            </a:pPr>
            <a:r>
              <a:rPr lang="en-US" sz="6500" b="1" dirty="0" smtClean="0"/>
              <a:t>Pinching</a:t>
            </a:r>
          </a:p>
          <a:p>
            <a:pPr marL="0" indent="0">
              <a:buNone/>
            </a:pPr>
            <a:r>
              <a:rPr lang="en-US" dirty="0" smtClean="0"/>
              <a:t>Depends upon the requirement of the grower.</a:t>
            </a:r>
          </a:p>
          <a:p>
            <a:pPr marL="0" indent="0" algn="ctr">
              <a:buNone/>
            </a:pPr>
            <a:r>
              <a:rPr lang="en-US" sz="6500" b="1" dirty="0" smtClean="0"/>
              <a:t>Insects</a:t>
            </a:r>
            <a:endParaRPr lang="en-US" sz="6500" b="1" dirty="0"/>
          </a:p>
          <a:p>
            <a:pPr marL="0" indent="0">
              <a:buNone/>
            </a:pPr>
            <a:r>
              <a:rPr lang="en-US" dirty="0" smtClean="0"/>
              <a:t>Aphids, fungus </a:t>
            </a:r>
            <a:r>
              <a:rPr lang="en-US" dirty="0" err="1" smtClean="0"/>
              <a:t>gants</a:t>
            </a:r>
            <a:r>
              <a:rPr lang="en-US" dirty="0" smtClean="0"/>
              <a:t>, thrips and res spider mites are common whitefly and cyclamen mites can occur</a:t>
            </a:r>
            <a:endParaRPr lang="en-US" dirty="0"/>
          </a:p>
        </p:txBody>
      </p:sp>
    </p:spTree>
    <p:extLst>
      <p:ext uri="{BB962C8B-B14F-4D97-AF65-F5344CB8AC3E}">
        <p14:creationId xmlns:p14="http://schemas.microsoft.com/office/powerpoint/2010/main" val="113713533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Cultivars</a:t>
            </a:r>
          </a:p>
          <a:p>
            <a:pPr marL="0" indent="0">
              <a:buNone/>
            </a:pPr>
            <a:r>
              <a:rPr lang="en-US" dirty="0"/>
              <a:t>	</a:t>
            </a:r>
            <a:r>
              <a:rPr lang="en-US" dirty="0" smtClean="0"/>
              <a:t>Six cultivars are short listed through research for forcing, others are also available</a:t>
            </a:r>
          </a:p>
          <a:p>
            <a:pPr marL="0" indent="0">
              <a:buNone/>
            </a:pPr>
            <a:r>
              <a:rPr lang="en-US" b="1" dirty="0" smtClean="0"/>
              <a:t>Propagation</a:t>
            </a:r>
          </a:p>
          <a:p>
            <a:pPr marL="0" indent="0">
              <a:buNone/>
            </a:pPr>
            <a:r>
              <a:rPr lang="en-US" dirty="0"/>
              <a:t>	</a:t>
            </a:r>
            <a:r>
              <a:rPr lang="en-US" dirty="0" smtClean="0"/>
              <a:t>Seed is only used for breeding as it takes 3-4 years for flowering, 375 million corms are produced in Netherlands annually through a sexual propagation</a:t>
            </a:r>
            <a:endParaRPr lang="en-US" dirty="0"/>
          </a:p>
        </p:txBody>
      </p:sp>
    </p:spTree>
    <p:extLst>
      <p:ext uri="{BB962C8B-B14F-4D97-AF65-F5344CB8AC3E}">
        <p14:creationId xmlns:p14="http://schemas.microsoft.com/office/powerpoint/2010/main" val="155139840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Temperature</a:t>
            </a:r>
          </a:p>
          <a:p>
            <a:pPr marL="0" indent="0">
              <a:buNone/>
            </a:pPr>
            <a:r>
              <a:rPr lang="en-US" dirty="0"/>
              <a:t>	</a:t>
            </a:r>
            <a:r>
              <a:rPr lang="en-US" dirty="0" smtClean="0"/>
              <a:t>Cold temperature for flower development and shoot elongation</a:t>
            </a:r>
          </a:p>
          <a:p>
            <a:pPr marL="0" indent="0">
              <a:buNone/>
            </a:pPr>
            <a:r>
              <a:rPr lang="en-US" dirty="0"/>
              <a:t>	</a:t>
            </a:r>
            <a:r>
              <a:rPr lang="en-US" dirty="0" smtClean="0"/>
              <a:t>Forced in green house at 13-16C night and 2-3C day temperature</a:t>
            </a:r>
          </a:p>
          <a:p>
            <a:pPr marL="0" indent="0">
              <a:buNone/>
            </a:pPr>
            <a:r>
              <a:rPr lang="en-US" b="1" dirty="0" smtClean="0"/>
              <a:t>Light</a:t>
            </a:r>
          </a:p>
          <a:p>
            <a:pPr marL="0" indent="0">
              <a:buNone/>
            </a:pPr>
            <a:r>
              <a:rPr lang="en-US" dirty="0"/>
              <a:t>	</a:t>
            </a:r>
            <a:r>
              <a:rPr lang="en-US" dirty="0" smtClean="0"/>
              <a:t>Full light in mid winter</a:t>
            </a:r>
            <a:endParaRPr lang="en-US" dirty="0"/>
          </a:p>
        </p:txBody>
      </p:sp>
    </p:spTree>
    <p:extLst>
      <p:ext uri="{BB962C8B-B14F-4D97-AF65-F5344CB8AC3E}">
        <p14:creationId xmlns:p14="http://schemas.microsoft.com/office/powerpoint/2010/main" val="187438834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Water</a:t>
            </a:r>
          </a:p>
          <a:p>
            <a:pPr marL="0" indent="0">
              <a:buNone/>
            </a:pPr>
            <a:r>
              <a:rPr lang="en-US" dirty="0"/>
              <a:t>	</a:t>
            </a:r>
            <a:r>
              <a:rPr lang="en-US" dirty="0" smtClean="0"/>
              <a:t>During cold storage forcing, the medium must not be allowed to dry out</a:t>
            </a:r>
          </a:p>
          <a:p>
            <a:pPr marL="0" indent="0">
              <a:buNone/>
            </a:pPr>
            <a:r>
              <a:rPr lang="en-US" b="1" dirty="0" smtClean="0"/>
              <a:t>Nutrition</a:t>
            </a:r>
          </a:p>
          <a:p>
            <a:pPr marL="0" indent="0">
              <a:buNone/>
            </a:pPr>
            <a:r>
              <a:rPr lang="en-US" b="1" dirty="0"/>
              <a:t>	</a:t>
            </a:r>
            <a:r>
              <a:rPr lang="en-US" dirty="0" smtClean="0"/>
              <a:t>Corms are not fertilized during cooling and forcing</a:t>
            </a:r>
          </a:p>
          <a:p>
            <a:pPr marL="0" indent="0">
              <a:buNone/>
            </a:pPr>
            <a:r>
              <a:rPr lang="en-US" b="1" dirty="0" smtClean="0"/>
              <a:t>Media</a:t>
            </a:r>
          </a:p>
          <a:p>
            <a:pPr marL="0" indent="0">
              <a:buNone/>
            </a:pPr>
            <a:r>
              <a:rPr lang="en-US" dirty="0"/>
              <a:t>	</a:t>
            </a:r>
            <a:r>
              <a:rPr lang="en-US" dirty="0" smtClean="0"/>
              <a:t>Well drained low in soluble salts having</a:t>
            </a:r>
          </a:p>
          <a:p>
            <a:pPr marL="0" indent="0">
              <a:buNone/>
            </a:pPr>
            <a:r>
              <a:rPr lang="en-US" dirty="0" smtClean="0"/>
              <a:t> pH 6-7, clay should not be added as </a:t>
            </a:r>
            <a:r>
              <a:rPr lang="en-US" dirty="0" err="1" smtClean="0"/>
              <a:t>ammendment</a:t>
            </a:r>
            <a:endParaRPr lang="en-US" dirty="0"/>
          </a:p>
        </p:txBody>
      </p:sp>
    </p:spTree>
    <p:extLst>
      <p:ext uri="{BB962C8B-B14F-4D97-AF65-F5344CB8AC3E}">
        <p14:creationId xmlns:p14="http://schemas.microsoft.com/office/powerpoint/2010/main" val="82604778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Insects</a:t>
            </a:r>
          </a:p>
          <a:p>
            <a:pPr marL="0" indent="0">
              <a:buNone/>
            </a:pPr>
            <a:r>
              <a:rPr lang="en-US" dirty="0"/>
              <a:t>	</a:t>
            </a:r>
            <a:r>
              <a:rPr lang="en-US" dirty="0" smtClean="0"/>
              <a:t>Aphid infestation can develop in storage and forcing</a:t>
            </a:r>
          </a:p>
          <a:p>
            <a:pPr marL="0" indent="0">
              <a:buNone/>
            </a:pPr>
            <a:r>
              <a:rPr lang="en-US" b="1" dirty="0" smtClean="0"/>
              <a:t>Diseases</a:t>
            </a:r>
          </a:p>
          <a:p>
            <a:pPr marL="0" indent="0">
              <a:buNone/>
            </a:pPr>
            <a:r>
              <a:rPr lang="en-US" dirty="0"/>
              <a:t>	</a:t>
            </a:r>
            <a:r>
              <a:rPr lang="en-US" dirty="0" smtClean="0"/>
              <a:t>Fusarium, Rhizoctonia can infect corms, Penicillum can develop in cold storage</a:t>
            </a:r>
          </a:p>
          <a:p>
            <a:pPr marL="0" indent="0">
              <a:buNone/>
            </a:pPr>
            <a:r>
              <a:rPr lang="en-US" b="1" dirty="0" smtClean="0"/>
              <a:t>Physiological Disorders</a:t>
            </a:r>
          </a:p>
          <a:p>
            <a:pPr marL="0" indent="0">
              <a:buNone/>
            </a:pPr>
            <a:r>
              <a:rPr lang="en-US" dirty="0"/>
              <a:t>	</a:t>
            </a:r>
            <a:r>
              <a:rPr lang="en-US" dirty="0" smtClean="0"/>
              <a:t>Flower abortion can occur due to inadequate cooling, excessive temperature during forcing</a:t>
            </a:r>
            <a:endParaRPr lang="en-US" dirty="0"/>
          </a:p>
        </p:txBody>
      </p:sp>
    </p:spTree>
    <p:extLst>
      <p:ext uri="{BB962C8B-B14F-4D97-AF65-F5344CB8AC3E}">
        <p14:creationId xmlns:p14="http://schemas.microsoft.com/office/powerpoint/2010/main" val="46996803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Postharvest</a:t>
            </a:r>
          </a:p>
          <a:p>
            <a:pPr marL="0" indent="0">
              <a:buNone/>
            </a:pPr>
            <a:r>
              <a:rPr lang="en-US" dirty="0"/>
              <a:t>	</a:t>
            </a:r>
            <a:r>
              <a:rPr lang="en-US" dirty="0" smtClean="0"/>
              <a:t>Should be shipped </a:t>
            </a:r>
            <a:r>
              <a:rPr lang="en-US" smtClean="0"/>
              <a:t>and marketed </a:t>
            </a:r>
            <a:r>
              <a:rPr lang="en-US" dirty="0" smtClean="0"/>
              <a:t>as soon as the buds are visible, can be stored at 1-2C and can be kept in dark for 3 days</a:t>
            </a:r>
            <a:endParaRPr lang="en-US" dirty="0"/>
          </a:p>
        </p:txBody>
      </p:sp>
    </p:spTree>
    <p:extLst>
      <p:ext uri="{BB962C8B-B14F-4D97-AF65-F5344CB8AC3E}">
        <p14:creationId xmlns:p14="http://schemas.microsoft.com/office/powerpoint/2010/main" val="125838899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Cyclamen</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C.N	Persian violet, Alpine violet</a:t>
            </a:r>
          </a:p>
          <a:p>
            <a:pPr marL="0" indent="0">
              <a:buNone/>
            </a:pPr>
            <a:r>
              <a:rPr lang="en-US" dirty="0" smtClean="0"/>
              <a:t>S.N	</a:t>
            </a:r>
            <a:r>
              <a:rPr lang="en-US" i="1" dirty="0" smtClean="0"/>
              <a:t>Cyclamen persicum</a:t>
            </a:r>
          </a:p>
          <a:p>
            <a:pPr marL="0" indent="0">
              <a:buNone/>
            </a:pPr>
            <a:r>
              <a:rPr lang="en-US" dirty="0" smtClean="0"/>
              <a:t>Family	Primulaceae</a:t>
            </a:r>
          </a:p>
          <a:p>
            <a:pPr marL="0" indent="0">
              <a:buNone/>
            </a:pPr>
            <a:r>
              <a:rPr lang="en-US" b="1" dirty="0" smtClean="0"/>
              <a:t>Origin</a:t>
            </a:r>
          </a:p>
          <a:p>
            <a:pPr marL="0" indent="0">
              <a:buNone/>
            </a:pPr>
            <a:r>
              <a:rPr lang="en-US" dirty="0"/>
              <a:t>	</a:t>
            </a:r>
            <a:r>
              <a:rPr lang="en-US" dirty="0" smtClean="0"/>
              <a:t>Central Europe, Mediterranean area and Eastern Iran</a:t>
            </a:r>
          </a:p>
          <a:p>
            <a:pPr marL="0" indent="0">
              <a:buNone/>
            </a:pPr>
            <a:r>
              <a:rPr lang="en-US" b="1" dirty="0" smtClean="0"/>
              <a:t>Uses</a:t>
            </a:r>
          </a:p>
          <a:p>
            <a:pPr marL="0" indent="0">
              <a:buNone/>
            </a:pPr>
            <a:r>
              <a:rPr lang="en-US" dirty="0"/>
              <a:t>	</a:t>
            </a:r>
            <a:r>
              <a:rPr lang="en-US" dirty="0" smtClean="0"/>
              <a:t>Common winter and spring potted flowering plant, occasionally as garden plant</a:t>
            </a:r>
            <a:endParaRPr lang="en-US" dirty="0"/>
          </a:p>
        </p:txBody>
      </p:sp>
    </p:spTree>
    <p:extLst>
      <p:ext uri="{BB962C8B-B14F-4D97-AF65-F5344CB8AC3E}">
        <p14:creationId xmlns:p14="http://schemas.microsoft.com/office/powerpoint/2010/main" val="283249120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Cultivars</a:t>
            </a:r>
          </a:p>
          <a:p>
            <a:pPr marL="0" indent="0">
              <a:buNone/>
            </a:pPr>
            <a:r>
              <a:rPr lang="en-US" b="1" dirty="0"/>
              <a:t>	</a:t>
            </a:r>
            <a:r>
              <a:rPr lang="en-US" dirty="0" smtClean="0"/>
              <a:t>Maxi</a:t>
            </a:r>
          </a:p>
          <a:p>
            <a:pPr marL="0" indent="0">
              <a:buNone/>
            </a:pPr>
            <a:r>
              <a:rPr lang="en-US" dirty="0" smtClean="0"/>
              <a:t>	Midi</a:t>
            </a:r>
          </a:p>
          <a:p>
            <a:pPr marL="0" indent="0">
              <a:buNone/>
            </a:pPr>
            <a:r>
              <a:rPr lang="en-US" dirty="0" smtClean="0"/>
              <a:t>	Mini</a:t>
            </a:r>
          </a:p>
          <a:p>
            <a:pPr marL="0" indent="0">
              <a:buNone/>
            </a:pPr>
            <a:r>
              <a:rPr lang="en-US" b="1" dirty="0" smtClean="0"/>
              <a:t>Propagation</a:t>
            </a:r>
          </a:p>
          <a:p>
            <a:pPr marL="0" indent="0">
              <a:buNone/>
            </a:pPr>
            <a:r>
              <a:rPr lang="en-US" b="1" dirty="0"/>
              <a:t>	</a:t>
            </a:r>
            <a:r>
              <a:rPr lang="en-US" dirty="0" smtClean="0"/>
              <a:t>Mostly through seed, germinates in dark under 100% humidity at 18-20C in 3-4 weeks.</a:t>
            </a:r>
            <a:endParaRPr lang="en-US" b="1" dirty="0"/>
          </a:p>
        </p:txBody>
      </p:sp>
    </p:spTree>
    <p:extLst>
      <p:ext uri="{BB962C8B-B14F-4D97-AF65-F5344CB8AC3E}">
        <p14:creationId xmlns:p14="http://schemas.microsoft.com/office/powerpoint/2010/main" val="159103137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dirty="0" smtClean="0"/>
              <a:t>	After germination immediately moved to light and humidity reduced to 70%.</a:t>
            </a:r>
          </a:p>
          <a:p>
            <a:pPr marL="0" indent="0">
              <a:buNone/>
            </a:pPr>
            <a:r>
              <a:rPr lang="en-US" dirty="0" smtClean="0"/>
              <a:t>	Medium pH 6-6.5 is critical for germination</a:t>
            </a:r>
          </a:p>
          <a:p>
            <a:pPr marL="0" indent="0">
              <a:buNone/>
            </a:pPr>
            <a:r>
              <a:rPr lang="en-US" b="1" dirty="0" smtClean="0"/>
              <a:t>Temperature</a:t>
            </a:r>
          </a:p>
          <a:p>
            <a:pPr marL="0" indent="0">
              <a:buNone/>
            </a:pPr>
            <a:r>
              <a:rPr lang="en-US" dirty="0" smtClean="0"/>
              <a:t>	Historically a cold crop was grown at night temperature 10C for a period of </a:t>
            </a:r>
            <a:r>
              <a:rPr lang="en-US" smtClean="0"/>
              <a:t>13-15 </a:t>
            </a:r>
            <a:r>
              <a:rPr lang="en-US" smtClean="0"/>
              <a:t>months.</a:t>
            </a:r>
            <a:endParaRPr lang="en-US" dirty="0" smtClean="0"/>
          </a:p>
          <a:p>
            <a:pPr marL="0" indent="0">
              <a:buNone/>
            </a:pPr>
            <a:r>
              <a:rPr lang="en-US" dirty="0"/>
              <a:t>	</a:t>
            </a:r>
            <a:r>
              <a:rPr lang="en-US" dirty="0" smtClean="0"/>
              <a:t>Now  fast crop method 7-9 months.</a:t>
            </a:r>
          </a:p>
          <a:p>
            <a:pPr marL="0" indent="0">
              <a:buNone/>
            </a:pPr>
            <a:r>
              <a:rPr lang="en-US" dirty="0" smtClean="0"/>
              <a:t>Seeds after germination grown for 16 weeks at 20C</a:t>
            </a:r>
            <a:endParaRPr lang="en-US" dirty="0"/>
          </a:p>
        </p:txBody>
      </p:sp>
    </p:spTree>
    <p:extLst>
      <p:ext uri="{BB962C8B-B14F-4D97-AF65-F5344CB8AC3E}">
        <p14:creationId xmlns:p14="http://schemas.microsoft.com/office/powerpoint/2010/main" val="374142810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Temperature is lowered to 17-18C when flower bud is 3-6mm, 8 weeks later temperature lowered to16-17C.</a:t>
            </a:r>
          </a:p>
          <a:p>
            <a:pPr marL="0" indent="0">
              <a:buNone/>
            </a:pPr>
            <a:r>
              <a:rPr lang="en-US" dirty="0"/>
              <a:t>	</a:t>
            </a:r>
            <a:r>
              <a:rPr lang="en-US" dirty="0" smtClean="0"/>
              <a:t>Medium temperature 13-18 hasten the flowering by two weeks.</a:t>
            </a:r>
          </a:p>
          <a:p>
            <a:pPr marL="0" indent="0">
              <a:buNone/>
            </a:pPr>
            <a:r>
              <a:rPr lang="en-US" dirty="0"/>
              <a:t>	</a:t>
            </a:r>
            <a:r>
              <a:rPr lang="en-US" dirty="0" smtClean="0"/>
              <a:t>Optimum temperature (air) for early flowering is 16C, should not exceed 25C</a:t>
            </a:r>
          </a:p>
        </p:txBody>
      </p:sp>
    </p:spTree>
    <p:extLst>
      <p:ext uri="{BB962C8B-B14F-4D97-AF65-F5344CB8AC3E}">
        <p14:creationId xmlns:p14="http://schemas.microsoft.com/office/powerpoint/2010/main" val="117156743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Light</a:t>
            </a:r>
          </a:p>
          <a:p>
            <a:pPr marL="0" indent="0">
              <a:buNone/>
            </a:pPr>
            <a:r>
              <a:rPr lang="en-US" dirty="0"/>
              <a:t>	</a:t>
            </a:r>
            <a:r>
              <a:rPr lang="en-US" dirty="0" smtClean="0"/>
              <a:t>Can be grown at 10, 16 and 20 hours photoperiods, high light intensity and long duration hasten flower development.</a:t>
            </a:r>
          </a:p>
          <a:p>
            <a:pPr marL="0" indent="0">
              <a:buNone/>
            </a:pPr>
            <a:r>
              <a:rPr lang="en-US" dirty="0"/>
              <a:t>	</a:t>
            </a:r>
            <a:r>
              <a:rPr lang="en-US" dirty="0" smtClean="0"/>
              <a:t>If light intensity over4000fc leaf injury may occur if so shading is required, high light intensity can be tolerated if temperature remains below 25C.</a:t>
            </a:r>
            <a:endParaRPr lang="en-US" dirty="0"/>
          </a:p>
        </p:txBody>
      </p:sp>
    </p:spTree>
    <p:extLst>
      <p:ext uri="{BB962C8B-B14F-4D97-AF65-F5344CB8AC3E}">
        <p14:creationId xmlns:p14="http://schemas.microsoft.com/office/powerpoint/2010/main" val="3665370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lgn="ctr">
              <a:buNone/>
            </a:pPr>
            <a:r>
              <a:rPr lang="en-US" sz="6000" b="1" dirty="0" smtClean="0"/>
              <a:t>Diseases</a:t>
            </a:r>
          </a:p>
          <a:p>
            <a:pPr marL="0" indent="0">
              <a:buNone/>
            </a:pPr>
            <a:r>
              <a:rPr lang="en-US" dirty="0" smtClean="0"/>
              <a:t>Rust, wilting, Pythium, powdery and downy mildew. Can be managed by controlled irrigation and proper sanitary conditions.</a:t>
            </a:r>
          </a:p>
          <a:p>
            <a:pPr marL="0" indent="0" algn="ctr">
              <a:buNone/>
            </a:pPr>
            <a:r>
              <a:rPr lang="en-US" sz="6000" b="1" dirty="0" smtClean="0"/>
              <a:t>Physiological disorders</a:t>
            </a:r>
          </a:p>
          <a:p>
            <a:pPr marL="0" indent="0">
              <a:buNone/>
            </a:pPr>
            <a:r>
              <a:rPr lang="en-US" dirty="0" smtClean="0"/>
              <a:t>Tip breaking if low mineral nutrition before harvest.</a:t>
            </a:r>
            <a:endParaRPr lang="en-US" dirty="0"/>
          </a:p>
        </p:txBody>
      </p:sp>
    </p:spTree>
    <p:extLst>
      <p:ext uri="{BB962C8B-B14F-4D97-AF65-F5344CB8AC3E}">
        <p14:creationId xmlns:p14="http://schemas.microsoft.com/office/powerpoint/2010/main" val="333200946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Water</a:t>
            </a:r>
          </a:p>
          <a:p>
            <a:pPr marL="0" indent="0">
              <a:buNone/>
            </a:pPr>
            <a:r>
              <a:rPr lang="en-US" b="1" dirty="0"/>
              <a:t>	</a:t>
            </a:r>
            <a:r>
              <a:rPr lang="en-US" dirty="0" smtClean="0"/>
              <a:t>Seed germinates at high humidity, after that plants should be kept moist, wilting may leads to yellowing of leaves.</a:t>
            </a:r>
          </a:p>
          <a:p>
            <a:pPr marL="0" indent="0">
              <a:buNone/>
            </a:pPr>
            <a:r>
              <a:rPr lang="en-US" b="1" dirty="0" smtClean="0"/>
              <a:t>Nutrition</a:t>
            </a:r>
          </a:p>
          <a:p>
            <a:pPr marL="0" indent="0">
              <a:buNone/>
            </a:pPr>
            <a:r>
              <a:rPr lang="en-US" dirty="0"/>
              <a:t>	</a:t>
            </a:r>
            <a:r>
              <a:rPr lang="en-US" dirty="0" smtClean="0"/>
              <a:t>Two critical stages, first stage is germination medium to 16 weeks.</a:t>
            </a:r>
          </a:p>
          <a:p>
            <a:pPr marL="0" indent="0">
              <a:buNone/>
            </a:pPr>
            <a:r>
              <a:rPr lang="en-US" dirty="0"/>
              <a:t>	</a:t>
            </a:r>
            <a:r>
              <a:rPr lang="en-US" dirty="0" smtClean="0"/>
              <a:t>Stage 2 from potting to postharvest</a:t>
            </a:r>
            <a:endParaRPr lang="en-US" dirty="0"/>
          </a:p>
        </p:txBody>
      </p:sp>
    </p:spTree>
    <p:extLst>
      <p:ext uri="{BB962C8B-B14F-4D97-AF65-F5344CB8AC3E}">
        <p14:creationId xmlns:p14="http://schemas.microsoft.com/office/powerpoint/2010/main" val="227936289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Stage 1.</a:t>
            </a:r>
          </a:p>
          <a:p>
            <a:pPr marL="0" indent="0">
              <a:buNone/>
            </a:pPr>
            <a:r>
              <a:rPr lang="en-US" dirty="0"/>
              <a:t>	</a:t>
            </a:r>
            <a:r>
              <a:rPr lang="en-US" dirty="0" smtClean="0"/>
              <a:t>Use enriched medium, no additional nutrition needed for two months, after that 100ppm N can be used at 2-3 weeks intervals from 20:20:20 fertilizer before transplanting to final pots.</a:t>
            </a:r>
          </a:p>
          <a:p>
            <a:pPr marL="0" indent="0">
              <a:buNone/>
            </a:pPr>
            <a:r>
              <a:rPr lang="en-US" dirty="0" smtClean="0"/>
              <a:t>Stage 2.</a:t>
            </a:r>
          </a:p>
          <a:p>
            <a:pPr marL="0" indent="0">
              <a:buNone/>
            </a:pPr>
            <a:r>
              <a:rPr lang="en-US" dirty="0"/>
              <a:t>	</a:t>
            </a:r>
            <a:r>
              <a:rPr lang="en-US" dirty="0" smtClean="0"/>
              <a:t>Starts 4 weeks after transplanting, at this stage use 100ppn N until roots develop then increase to 150 and finally 200ppm, K level should be 25-50 ppm greater than N.</a:t>
            </a:r>
            <a:endParaRPr lang="en-US" dirty="0"/>
          </a:p>
        </p:txBody>
      </p:sp>
    </p:spTree>
    <p:extLst>
      <p:ext uri="{BB962C8B-B14F-4D97-AF65-F5344CB8AC3E}">
        <p14:creationId xmlns:p14="http://schemas.microsoft.com/office/powerpoint/2010/main" val="2021948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Media</a:t>
            </a:r>
          </a:p>
          <a:p>
            <a:pPr marL="0" indent="0">
              <a:buNone/>
            </a:pPr>
            <a:r>
              <a:rPr lang="en-US" b="1" dirty="0"/>
              <a:t>	</a:t>
            </a:r>
            <a:r>
              <a:rPr lang="en-US" dirty="0" smtClean="0"/>
              <a:t>Any commercial enriched media can be used as no fertilizer application for two months</a:t>
            </a:r>
          </a:p>
          <a:p>
            <a:pPr marL="0" indent="0">
              <a:buNone/>
            </a:pPr>
            <a:r>
              <a:rPr lang="en-US" b="1" dirty="0" smtClean="0"/>
              <a:t>Insects</a:t>
            </a:r>
          </a:p>
          <a:p>
            <a:pPr marL="0" indent="0">
              <a:buNone/>
            </a:pPr>
            <a:r>
              <a:rPr lang="en-US" dirty="0" smtClean="0"/>
              <a:t>	The cyclamen mite can cause malformed flowers and leaves, western flower thrips, Fungus gnats larvae, aphids and leaf miners.</a:t>
            </a:r>
            <a:endParaRPr lang="en-US" dirty="0"/>
          </a:p>
        </p:txBody>
      </p:sp>
    </p:spTree>
    <p:extLst>
      <p:ext uri="{BB962C8B-B14F-4D97-AF65-F5344CB8AC3E}">
        <p14:creationId xmlns:p14="http://schemas.microsoft.com/office/powerpoint/2010/main" val="220353568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Diseases</a:t>
            </a:r>
          </a:p>
          <a:p>
            <a:pPr marL="0" indent="0">
              <a:buNone/>
            </a:pPr>
            <a:r>
              <a:rPr lang="en-US" dirty="0"/>
              <a:t>	</a:t>
            </a:r>
            <a:r>
              <a:rPr lang="en-US" dirty="0" smtClean="0"/>
              <a:t>Botrytis is most serious disease, crown leaf and flower rot.</a:t>
            </a:r>
          </a:p>
          <a:p>
            <a:pPr marL="0" indent="0">
              <a:buNone/>
            </a:pPr>
            <a:r>
              <a:rPr lang="en-US" dirty="0"/>
              <a:t>	</a:t>
            </a:r>
            <a:r>
              <a:rPr lang="en-US" dirty="0" smtClean="0"/>
              <a:t>Fusarium and </a:t>
            </a:r>
            <a:r>
              <a:rPr lang="en-US" dirty="0" err="1" smtClean="0"/>
              <a:t>Erwinia</a:t>
            </a:r>
            <a:r>
              <a:rPr lang="en-US" dirty="0" smtClean="0"/>
              <a:t> are both serious diseases, do not sow the seedlings so deeply to avoid such diseases.</a:t>
            </a:r>
          </a:p>
          <a:p>
            <a:pPr marL="0" indent="0">
              <a:buNone/>
            </a:pPr>
            <a:r>
              <a:rPr lang="en-US" b="1" dirty="0" smtClean="0"/>
              <a:t>Physiological Disorders</a:t>
            </a:r>
          </a:p>
          <a:p>
            <a:pPr marL="0" indent="0">
              <a:buNone/>
            </a:pPr>
            <a:r>
              <a:rPr lang="en-US" b="1" dirty="0"/>
              <a:t>	</a:t>
            </a:r>
            <a:r>
              <a:rPr lang="en-US" dirty="0" smtClean="0"/>
              <a:t>High temperature may delay flowering</a:t>
            </a:r>
          </a:p>
          <a:p>
            <a:pPr marL="0" indent="0">
              <a:buNone/>
            </a:pPr>
            <a:endParaRPr lang="en-US" b="1" dirty="0"/>
          </a:p>
          <a:p>
            <a:pPr marL="0" indent="0">
              <a:buNone/>
            </a:pPr>
            <a:endParaRPr lang="en-US" b="1" dirty="0" smtClean="0"/>
          </a:p>
          <a:p>
            <a:pPr marL="0" indent="0">
              <a:buNone/>
            </a:pPr>
            <a:endParaRPr lang="en-US" b="1" dirty="0"/>
          </a:p>
        </p:txBody>
      </p:sp>
    </p:spTree>
    <p:extLst>
      <p:ext uri="{BB962C8B-B14F-4D97-AF65-F5344CB8AC3E}">
        <p14:creationId xmlns:p14="http://schemas.microsoft.com/office/powerpoint/2010/main" val="413203465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Postharvest</a:t>
            </a:r>
          </a:p>
          <a:p>
            <a:pPr marL="0" indent="0">
              <a:buNone/>
            </a:pPr>
            <a:r>
              <a:rPr lang="en-US" dirty="0"/>
              <a:t>	</a:t>
            </a:r>
            <a:r>
              <a:rPr lang="en-US" dirty="0" smtClean="0"/>
              <a:t>Harvest the plant when more than 4 flowers are open and many buds are evident, cut flowers are harvested when fully open and use STS, best shipped at 2-5C</a:t>
            </a:r>
            <a:endParaRPr lang="en-US" dirty="0"/>
          </a:p>
        </p:txBody>
      </p:sp>
    </p:spTree>
    <p:extLst>
      <p:ext uri="{BB962C8B-B14F-4D97-AF65-F5344CB8AC3E}">
        <p14:creationId xmlns:p14="http://schemas.microsoft.com/office/powerpoint/2010/main" val="162352534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Dahlia</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C.N	Dahlia</a:t>
            </a:r>
          </a:p>
          <a:p>
            <a:pPr marL="0" indent="0">
              <a:buNone/>
            </a:pPr>
            <a:r>
              <a:rPr lang="en-US" dirty="0" smtClean="0"/>
              <a:t>S.N	</a:t>
            </a:r>
            <a:r>
              <a:rPr lang="en-US" i="1" dirty="0" smtClean="0"/>
              <a:t>Dahlia </a:t>
            </a:r>
            <a:r>
              <a:rPr lang="en-US" i="1" dirty="0" err="1" smtClean="0"/>
              <a:t>coccinea</a:t>
            </a:r>
            <a:r>
              <a:rPr lang="en-US" i="1" dirty="0" smtClean="0"/>
              <a:t> and Dahlia </a:t>
            </a:r>
            <a:r>
              <a:rPr lang="en-US" i="1" dirty="0" err="1" smtClean="0"/>
              <a:t>pinnata</a:t>
            </a:r>
            <a:endParaRPr lang="en-US" i="1" dirty="0" smtClean="0"/>
          </a:p>
          <a:p>
            <a:pPr marL="0" indent="0">
              <a:buNone/>
            </a:pPr>
            <a:r>
              <a:rPr lang="en-US" dirty="0" smtClean="0"/>
              <a:t>Family	</a:t>
            </a:r>
            <a:r>
              <a:rPr lang="en-US" dirty="0" err="1" smtClean="0"/>
              <a:t>Compositeae</a:t>
            </a:r>
            <a:endParaRPr lang="en-US" dirty="0" smtClean="0"/>
          </a:p>
          <a:p>
            <a:pPr marL="0" indent="0">
              <a:buNone/>
            </a:pPr>
            <a:r>
              <a:rPr lang="en-US" b="1" dirty="0" smtClean="0"/>
              <a:t>Origin</a:t>
            </a:r>
          </a:p>
          <a:p>
            <a:pPr marL="0" indent="0">
              <a:buNone/>
            </a:pPr>
            <a:r>
              <a:rPr lang="en-US" b="1" dirty="0"/>
              <a:t>	</a:t>
            </a:r>
            <a:r>
              <a:rPr lang="en-US" dirty="0" smtClean="0"/>
              <a:t>Mountains of Mexico, Central America and Columbia</a:t>
            </a:r>
          </a:p>
          <a:p>
            <a:pPr marL="0" indent="0">
              <a:buNone/>
            </a:pPr>
            <a:r>
              <a:rPr lang="en-US" b="1" dirty="0" smtClean="0"/>
              <a:t>Uses</a:t>
            </a:r>
          </a:p>
          <a:p>
            <a:pPr marL="0" indent="0">
              <a:buNone/>
            </a:pPr>
            <a:r>
              <a:rPr lang="en-US" dirty="0"/>
              <a:t>	</a:t>
            </a:r>
            <a:r>
              <a:rPr lang="en-US" dirty="0" smtClean="0"/>
              <a:t>Bedding, garden and cut flower</a:t>
            </a:r>
            <a:endParaRPr lang="en-US" dirty="0"/>
          </a:p>
        </p:txBody>
      </p:sp>
    </p:spTree>
    <p:extLst>
      <p:ext uri="{BB962C8B-B14F-4D97-AF65-F5344CB8AC3E}">
        <p14:creationId xmlns:p14="http://schemas.microsoft.com/office/powerpoint/2010/main" val="30174979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Cultivars</a:t>
            </a:r>
          </a:p>
          <a:p>
            <a:pPr marL="0" indent="0">
              <a:buNone/>
            </a:pPr>
            <a:r>
              <a:rPr lang="en-US" dirty="0"/>
              <a:t>	</a:t>
            </a:r>
            <a:r>
              <a:rPr lang="en-US" dirty="0" smtClean="0"/>
              <a:t>Cultivars and hybrids are in thousands</a:t>
            </a:r>
          </a:p>
          <a:p>
            <a:pPr marL="0" indent="0">
              <a:buNone/>
            </a:pPr>
            <a:r>
              <a:rPr lang="en-US" b="1" dirty="0" smtClean="0"/>
              <a:t>Propagation</a:t>
            </a:r>
          </a:p>
          <a:p>
            <a:pPr marL="0" indent="0">
              <a:buNone/>
            </a:pPr>
            <a:r>
              <a:rPr lang="en-US" b="1" dirty="0"/>
              <a:t>	</a:t>
            </a:r>
            <a:r>
              <a:rPr lang="en-US" dirty="0" smtClean="0"/>
              <a:t>Tuberous rooted divisions, stem cuttings, seed</a:t>
            </a:r>
          </a:p>
          <a:p>
            <a:pPr marL="0" indent="0">
              <a:buNone/>
            </a:pPr>
            <a:r>
              <a:rPr lang="en-US" b="1" dirty="0" smtClean="0"/>
              <a:t>Temperature</a:t>
            </a:r>
          </a:p>
          <a:p>
            <a:pPr marL="0" indent="0">
              <a:buNone/>
            </a:pPr>
            <a:r>
              <a:rPr lang="en-US" dirty="0"/>
              <a:t>	</a:t>
            </a:r>
            <a:r>
              <a:rPr lang="en-US" dirty="0" smtClean="0"/>
              <a:t>Temperature effects the vegetative growth, flower initiation and development and tuberous root formation</a:t>
            </a:r>
            <a:endParaRPr lang="en-US" dirty="0"/>
          </a:p>
        </p:txBody>
      </p:sp>
    </p:spTree>
    <p:extLst>
      <p:ext uri="{BB962C8B-B14F-4D97-AF65-F5344CB8AC3E}">
        <p14:creationId xmlns:p14="http://schemas.microsoft.com/office/powerpoint/2010/main" val="427968670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	The optimum temperature for vegetative shoot development is 13-25C</a:t>
            </a:r>
          </a:p>
          <a:p>
            <a:pPr marL="0" indent="0">
              <a:buNone/>
            </a:pPr>
            <a:r>
              <a:rPr lang="en-US" dirty="0"/>
              <a:t>	</a:t>
            </a:r>
            <a:r>
              <a:rPr lang="en-US" dirty="0" smtClean="0"/>
              <a:t>For flower initiation and development </a:t>
            </a:r>
          </a:p>
          <a:p>
            <a:pPr marL="0" indent="0">
              <a:buNone/>
            </a:pPr>
            <a:r>
              <a:rPr lang="en-US" dirty="0"/>
              <a:t>	</a:t>
            </a:r>
            <a:r>
              <a:rPr lang="en-US" dirty="0" smtClean="0"/>
              <a:t>10-15C</a:t>
            </a:r>
          </a:p>
          <a:p>
            <a:pPr marL="0" indent="0">
              <a:buNone/>
            </a:pPr>
            <a:r>
              <a:rPr lang="en-US" b="1" dirty="0" smtClean="0"/>
              <a:t>Light</a:t>
            </a:r>
          </a:p>
          <a:p>
            <a:pPr marL="0" indent="0">
              <a:buNone/>
            </a:pPr>
            <a:r>
              <a:rPr lang="en-US" b="1" dirty="0"/>
              <a:t>	</a:t>
            </a:r>
            <a:r>
              <a:rPr lang="en-US" dirty="0" smtClean="0"/>
              <a:t>Most cultivars flower with a 12-14 hours photoperiod</a:t>
            </a:r>
          </a:p>
          <a:p>
            <a:pPr marL="0" indent="0">
              <a:buNone/>
            </a:pPr>
            <a:endParaRPr lang="en-US" b="1" dirty="0"/>
          </a:p>
        </p:txBody>
      </p:sp>
    </p:spTree>
    <p:extLst>
      <p:ext uri="{BB962C8B-B14F-4D97-AF65-F5344CB8AC3E}">
        <p14:creationId xmlns:p14="http://schemas.microsoft.com/office/powerpoint/2010/main" val="199819184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Water</a:t>
            </a:r>
          </a:p>
          <a:p>
            <a:pPr marL="0" indent="0">
              <a:buNone/>
            </a:pPr>
            <a:r>
              <a:rPr lang="en-US" b="1" dirty="0"/>
              <a:t>	</a:t>
            </a:r>
            <a:r>
              <a:rPr lang="en-US" dirty="0" smtClean="0"/>
              <a:t>Plants kept moist not wet, mulch can be used in the field to conserve moisture</a:t>
            </a:r>
          </a:p>
          <a:p>
            <a:pPr marL="0" indent="0">
              <a:buNone/>
            </a:pPr>
            <a:r>
              <a:rPr lang="en-US" b="1" dirty="0" smtClean="0"/>
              <a:t>Nutrition</a:t>
            </a:r>
          </a:p>
          <a:p>
            <a:pPr marL="0" indent="0">
              <a:buNone/>
            </a:pPr>
            <a:r>
              <a:rPr lang="en-US" dirty="0"/>
              <a:t>	</a:t>
            </a:r>
            <a:r>
              <a:rPr lang="en-US" dirty="0" smtClean="0"/>
              <a:t>For potted plants 200 ppm N from20-20-20 at each watering, for field production dry fertilizers can be side dressed according to your soil conditions</a:t>
            </a:r>
            <a:endParaRPr lang="en-US" dirty="0"/>
          </a:p>
        </p:txBody>
      </p:sp>
    </p:spTree>
    <p:extLst>
      <p:ext uri="{BB962C8B-B14F-4D97-AF65-F5344CB8AC3E}">
        <p14:creationId xmlns:p14="http://schemas.microsoft.com/office/powerpoint/2010/main" val="223792804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Media</a:t>
            </a:r>
          </a:p>
          <a:p>
            <a:pPr marL="0" indent="0">
              <a:buNone/>
            </a:pPr>
            <a:r>
              <a:rPr lang="en-US" dirty="0"/>
              <a:t>	</a:t>
            </a:r>
            <a:r>
              <a:rPr lang="en-US" dirty="0" smtClean="0"/>
              <a:t>In Netherlands only sandy soil is used for tuberous root production, for potted plants media should be well drained having pH 7.</a:t>
            </a:r>
          </a:p>
          <a:p>
            <a:pPr marL="0" indent="0">
              <a:buNone/>
            </a:pPr>
            <a:r>
              <a:rPr lang="en-US" b="1" dirty="0" smtClean="0"/>
              <a:t>Insects</a:t>
            </a:r>
          </a:p>
          <a:p>
            <a:pPr marL="0" indent="0">
              <a:buNone/>
            </a:pPr>
            <a:r>
              <a:rPr lang="en-US" b="1" dirty="0"/>
              <a:t>	</a:t>
            </a:r>
            <a:r>
              <a:rPr lang="en-US" dirty="0" smtClean="0"/>
              <a:t>In green house aphids, thrips, whiteflies and red spider mites.</a:t>
            </a:r>
          </a:p>
          <a:p>
            <a:pPr marL="0" indent="0">
              <a:buNone/>
            </a:pPr>
            <a:r>
              <a:rPr lang="en-US" b="1" dirty="0"/>
              <a:t>	</a:t>
            </a:r>
            <a:r>
              <a:rPr lang="en-US" dirty="0" smtClean="0"/>
              <a:t>In field beetles, worms and grass hopper</a:t>
            </a:r>
            <a:endParaRPr lang="en-US" b="1" dirty="0"/>
          </a:p>
        </p:txBody>
      </p:sp>
    </p:spTree>
    <p:extLst>
      <p:ext uri="{BB962C8B-B14F-4D97-AF65-F5344CB8AC3E}">
        <p14:creationId xmlns:p14="http://schemas.microsoft.com/office/powerpoint/2010/main" val="11490956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1618</TotalTime>
  <Words>1057</Words>
  <Application>Microsoft Office PowerPoint</Application>
  <PresentationFormat>On-screen Show (4:3)</PresentationFormat>
  <Paragraphs>817</Paragraphs>
  <Slides>151</Slides>
  <Notes>0</Notes>
  <HiddenSlides>0</HiddenSlides>
  <MMClips>0</MMClips>
  <ScaleCrop>false</ScaleCrop>
  <HeadingPairs>
    <vt:vector size="4" baseType="variant">
      <vt:variant>
        <vt:lpstr>Theme</vt:lpstr>
      </vt:variant>
      <vt:variant>
        <vt:i4>1</vt:i4>
      </vt:variant>
      <vt:variant>
        <vt:lpstr>Slide Titles</vt:lpstr>
      </vt:variant>
      <vt:variant>
        <vt:i4>151</vt:i4>
      </vt:variant>
    </vt:vector>
  </HeadingPairs>
  <TitlesOfParts>
    <vt:vector size="152" baseType="lpstr">
      <vt:lpstr>Office Theme</vt:lpstr>
      <vt:lpstr> HORT 305  </vt:lpstr>
      <vt:lpstr>Antirrhinum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Aquilegia</vt:lpstr>
      <vt:lpstr>PowerPoint Presentation</vt:lpstr>
      <vt:lpstr>PowerPoint Presentation</vt:lpstr>
      <vt:lpstr>PowerPoint Presentation</vt:lpstr>
      <vt:lpstr>PowerPoint Presentation</vt:lpstr>
      <vt:lpstr>PowerPoint Presentation</vt:lpstr>
      <vt:lpstr>Aster</vt:lpstr>
      <vt:lpstr>PowerPoint Presentation</vt:lpstr>
      <vt:lpstr>PowerPoint Presentation</vt:lpstr>
      <vt:lpstr>PowerPoint Presentation</vt:lpstr>
      <vt:lpstr>PowerPoint Presentation</vt:lpstr>
      <vt:lpstr>PowerPoint Presentation</vt:lpstr>
      <vt:lpstr>Bougainvillea</vt:lpstr>
      <vt:lpstr>PowerPoint Presentation</vt:lpstr>
      <vt:lpstr>PowerPoint Presentation</vt:lpstr>
      <vt:lpstr>PowerPoint Presentation</vt:lpstr>
      <vt:lpstr>PowerPoint Presentation</vt:lpstr>
      <vt:lpstr>PowerPoint Presentation</vt:lpstr>
      <vt:lpstr>PowerPoint Presentation</vt:lpstr>
      <vt:lpstr>Caladium</vt:lpstr>
      <vt:lpstr>PowerPoint Presentation</vt:lpstr>
      <vt:lpstr>PowerPoint Presentation</vt:lpstr>
      <vt:lpstr>PowerPoint Presentation</vt:lpstr>
      <vt:lpstr>PowerPoint Presentation</vt:lpstr>
      <vt:lpstr>PowerPoint Presentation</vt:lpstr>
      <vt:lpstr>PowerPoint Presentation</vt:lpstr>
      <vt:lpstr>Calceolaria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Calendula</vt:lpstr>
      <vt:lpstr>PowerPoint Presentation</vt:lpstr>
      <vt:lpstr>PowerPoint Presentation</vt:lpstr>
      <vt:lpstr>PowerPoint Presentation</vt:lpstr>
      <vt:lpstr>PowerPoint Presentation</vt:lpstr>
      <vt:lpstr>PowerPoint Presentation</vt:lpstr>
      <vt:lpstr>PowerPoint Presentation</vt:lpstr>
      <vt:lpstr>Campanula</vt:lpstr>
      <vt:lpstr>PowerPoint Presentation</vt:lpstr>
      <vt:lpstr>PowerPoint Presentation</vt:lpstr>
      <vt:lpstr>PowerPoint Presentation</vt:lpstr>
      <vt:lpstr>PowerPoint Presentation</vt:lpstr>
      <vt:lpstr>PowerPoint Presentation</vt:lpstr>
      <vt:lpstr>PowerPoint Presentation</vt:lpstr>
      <vt:lpstr>Capsicum</vt:lpstr>
      <vt:lpstr>PowerPoint Presentation</vt:lpstr>
      <vt:lpstr>PowerPoint Presentation</vt:lpstr>
      <vt:lpstr>PowerPoint Presentation</vt:lpstr>
      <vt:lpstr>PowerPoint Presentation</vt:lpstr>
      <vt:lpstr>Clerodendrum</vt:lpstr>
      <vt:lpstr>PowerPoint Presentation</vt:lpstr>
      <vt:lpstr>PowerPoint Presentation</vt:lpstr>
      <vt:lpstr>PowerPoint Presentation</vt:lpstr>
      <vt:lpstr>PowerPoint Presentation</vt:lpstr>
      <vt:lpstr>Cosmos</vt:lpstr>
      <vt:lpstr>PowerPoint Presentation</vt:lpstr>
      <vt:lpstr>PowerPoint Presentation</vt:lpstr>
      <vt:lpstr>PowerPoint Presentation</vt:lpstr>
      <vt:lpstr>PowerPoint Presentation</vt:lpstr>
      <vt:lpstr>Crocus</vt:lpstr>
      <vt:lpstr>PowerPoint Presentation</vt:lpstr>
      <vt:lpstr>PowerPoint Presentation</vt:lpstr>
      <vt:lpstr>PowerPoint Presentation</vt:lpstr>
      <vt:lpstr>PowerPoint Presentation</vt:lpstr>
      <vt:lpstr>PowerPoint Presentation</vt:lpstr>
      <vt:lpstr>Cyclamen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Dahlia</vt:lpstr>
      <vt:lpstr>PowerPoint Presentation</vt:lpstr>
      <vt:lpstr>PowerPoint Presentation</vt:lpstr>
      <vt:lpstr>PowerPoint Presentation</vt:lpstr>
      <vt:lpstr>PowerPoint Presentation</vt:lpstr>
      <vt:lpstr>PowerPoint Presentation</vt:lpstr>
      <vt:lpstr>PowerPoint Presentation</vt:lpstr>
      <vt:lpstr>Dianthus(Cut)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Dianthus (Pot)</vt:lpstr>
      <vt:lpstr>PowerPoint Presentation</vt:lpstr>
      <vt:lpstr>PowerPoint Presentation</vt:lpstr>
      <vt:lpstr>PowerPoint Presentation</vt:lpstr>
      <vt:lpstr>PowerPoint Presentation</vt:lpstr>
      <vt:lpstr>PowerPoint Presentation</vt:lpstr>
      <vt:lpstr>PowerPoint Presentation</vt:lpstr>
      <vt:lpstr>Dianthus (Sweet william)</vt:lpstr>
      <vt:lpstr>PowerPoint Presentation</vt:lpstr>
      <vt:lpstr>PowerPoint Presentation</vt:lpstr>
      <vt:lpstr>PowerPoint Presentation</vt:lpstr>
      <vt:lpstr>PowerPoint Presentation</vt:lpstr>
      <vt:lpstr>Dracaena</vt:lpstr>
      <vt:lpstr>PowerPoint Presentation</vt:lpstr>
      <vt:lpstr>PowerPoint Presentation</vt:lpstr>
      <vt:lpstr>PowerPoint Presentation</vt:lpstr>
      <vt:lpstr>PowerPoint Presentation</vt:lpstr>
      <vt:lpstr>PowerPoint Presentation</vt:lpstr>
      <vt:lpstr>PowerPoint Presentation</vt:lpstr>
      <vt:lpstr>Echinacea</vt:lpstr>
      <vt:lpstr>PowerPoint Presentation</vt:lpstr>
      <vt:lpstr>PowerPoint Presentation</vt:lpstr>
      <vt:lpstr>PowerPoint Presentation</vt:lpstr>
      <vt:lpstr>PowerPoint Presentation</vt:lpstr>
      <vt:lpstr>PowerPoint Presentation</vt:lpstr>
      <vt:lpstr>Freesia</vt:lpstr>
      <vt:lpstr>PowerPoint Presentation</vt:lpstr>
      <vt:lpstr>PowerPoint Presentation</vt:lpstr>
      <vt:lpstr>PowerPoint Presentation</vt:lpstr>
      <vt:lpstr>PowerPoint Presentation</vt:lpstr>
      <vt:lpstr>PowerPoint Presentation</vt:lpstr>
      <vt:lpstr>PowerPoint Presentation</vt:lpstr>
      <vt:lpstr>Gerbera</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HORT 305</dc:title>
  <dc:creator>Hp</dc:creator>
  <cp:lastModifiedBy>Hp</cp:lastModifiedBy>
  <cp:revision>123</cp:revision>
  <dcterms:created xsi:type="dcterms:W3CDTF">2020-06-03T03:36:14Z</dcterms:created>
  <dcterms:modified xsi:type="dcterms:W3CDTF">2020-11-26T03:32:04Z</dcterms:modified>
</cp:coreProperties>
</file>