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58" r:id="rId2"/>
    <p:sldId id="357" r:id="rId3"/>
    <p:sldId id="356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</p:sldIdLst>
  <p:sldSz cx="9144000" cy="6858000" type="screen4x3"/>
  <p:notesSz cx="7102475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37" autoAdjust="0"/>
    <p:restoredTop sz="96057" autoAdjust="0"/>
  </p:normalViewPr>
  <p:slideViewPr>
    <p:cSldViewPr>
      <p:cViewPr varScale="1">
        <p:scale>
          <a:sx n="70" d="100"/>
          <a:sy n="70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5AF6-BB44-4B98-A3DA-FD19C258287D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C77AF-C9A3-4DAE-8698-05ECB13608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86757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A203CBB6-9599-4E59-943C-392F36F5491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DA65E29-52F2-40D8-B4DC-2D2D249CCB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7779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38EB-0796-41F5-AE13-B456FFD5A0E5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016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BE4B-BC60-471A-B30C-089F01A0ADD0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2647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8972-1D07-4B94-A4B0-F252F46F2555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7655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C8B1-0919-468B-9A9D-F2EB33C419FD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0927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BAB8F-5AB1-4D00-A94D-CA47BD2D530C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10265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52E2-64E0-4556-870A-802B08F2475E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3090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6B6F-2B43-4C76-A290-A1795D32A080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281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C8FF-AB85-4622-B0E1-91F4CEDF6A81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5454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F6E7-1D42-4769-B176-403F96385FC4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608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A03-F98F-4EC3-90BE-17A5E79EC4BC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1671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30F6-5922-4481-B5FA-A56A09B0307E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581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77A7-02F8-4677-803F-9AC4A329D25E}" type="datetime1">
              <a:rPr lang="tr-TR" smtClean="0"/>
              <a:pPr/>
              <a:t>08.11.2018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AF02-109E-4283-8B8F-96F65C3CC7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4614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Important microbial genera in </a:t>
            </a:r>
            <a:r>
              <a:rPr lang="en-US" dirty="0" smtClean="0">
                <a:solidFill>
                  <a:srgbClr val="002060"/>
                </a:solidFill>
              </a:rPr>
              <a:t>foods </a:t>
            </a:r>
            <a:r>
              <a:rPr lang="en-US" dirty="0" smtClean="0">
                <a:solidFill>
                  <a:srgbClr val="002060"/>
                </a:solidFill>
              </a:rPr>
              <a:t>and Factors affecting microbial growth in </a:t>
            </a:r>
            <a:r>
              <a:rPr lang="en-US" dirty="0" smtClean="0">
                <a:solidFill>
                  <a:srgbClr val="002060"/>
                </a:solidFill>
              </a:rPr>
              <a:t>food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Dr </a:t>
            </a:r>
            <a:r>
              <a:rPr lang="en-US" dirty="0" err="1" smtClean="0"/>
              <a:t>Farzana</a:t>
            </a:r>
            <a:r>
              <a:rPr lang="en-US" dirty="0" smtClean="0"/>
              <a:t> </a:t>
            </a:r>
            <a:r>
              <a:rPr lang="en-US" dirty="0" err="1" smtClean="0"/>
              <a:t>Siddique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FE206 Food Microbiology I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AF02-109E-4283-8B8F-96F65C3CC79C}" type="slidenum">
              <a:rPr lang="tr-TR" smtClean="0"/>
              <a:pPr/>
              <a:t>1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w-KE" sz="4000" b="1" dirty="0" smtClean="0">
                <a:solidFill>
                  <a:srgbClr val="00B050"/>
                </a:solidFill>
              </a:rPr>
              <a:t>Water activity of some food products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676400"/>
          <a:ext cx="7315200" cy="411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2743200"/>
              </a:tblGrid>
              <a:tr h="822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Food Product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Water activity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Raw meat and milk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0.99- 1.0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Luncheon meat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0.95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Boiled ham, sliced bacon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0.90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Dried grains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3200" dirty="0"/>
                        <a:t>0.80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>
                <a:solidFill>
                  <a:srgbClr val="00B050"/>
                </a:solidFill>
              </a:rPr>
              <a:t>Water activity levels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Growth of microorganisms is greatly affected by the </a:t>
            </a:r>
            <a:r>
              <a:rPr lang="sw-KE" altLang="tr-TR" dirty="0" smtClean="0">
                <a:solidFill>
                  <a:srgbClr val="FF0000"/>
                </a:solidFill>
              </a:rPr>
              <a:t>level of water activity (Aw) in the food</a:t>
            </a:r>
            <a:r>
              <a:rPr lang="sw-KE" altLang="tr-TR" dirty="0" smtClean="0"/>
              <a:t>.</a:t>
            </a:r>
          </a:p>
          <a:p>
            <a:pPr eaLnBrk="1" hangingPunct="1"/>
            <a:r>
              <a:rPr lang="sw-KE" altLang="tr-TR" dirty="0" smtClean="0"/>
              <a:t>Inhibition of growth occurs if the water activity for food is lowered beyond an organism’s minimum level of water activity that is necessary for growth. </a:t>
            </a:r>
          </a:p>
          <a:p>
            <a:pPr eaLnBrk="1" hangingPunct="1"/>
            <a:r>
              <a:rPr lang="sw-KE" altLang="tr-TR" dirty="0" smtClean="0"/>
              <a:t>Microorganisms have varying minimum water activity requirements that supports their growth in food.</a:t>
            </a:r>
          </a:p>
          <a:p>
            <a:pPr eaLnBrk="1" hangingPunct="1"/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w-KE" altLang="tr-TR" sz="3200" b="1" dirty="0" smtClean="0"/>
              <a:t>Minimum water activity that supports growth of some microorganisms</a:t>
            </a:r>
            <a:endParaRPr lang="en-US" altLang="tr-TR" sz="3200" b="1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305800" cy="52006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15000"/>
                <a:gridCol w="2590800"/>
              </a:tblGrid>
              <a:tr h="5736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/>
                        <a:t>Microorganism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/>
                        <a:t>Water activity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25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>
                          <a:latin typeface="+mn-lt"/>
                        </a:rPr>
                        <a:t>Clostridium botulinum</a:t>
                      </a:r>
                      <a:r>
                        <a:rPr lang="sw-KE" sz="2400" b="1" i="1" dirty="0" smtClean="0">
                          <a:latin typeface="+mn-lt"/>
                        </a:rPr>
                        <a:t>,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 smtClean="0">
                          <a:latin typeface="+mn-lt"/>
                        </a:rPr>
                        <a:t>Bacillus</a:t>
                      </a:r>
                      <a:r>
                        <a:rPr lang="sw-KE" sz="2400" b="1" i="1" baseline="0" dirty="0" smtClean="0">
                          <a:latin typeface="+mn-lt"/>
                        </a:rPr>
                        <a:t> </a:t>
                      </a:r>
                      <a:r>
                        <a:rPr lang="sw-KE" sz="2400" b="1" i="1" dirty="0" smtClean="0">
                          <a:latin typeface="+mn-lt"/>
                        </a:rPr>
                        <a:t>cereus,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 smtClean="0">
                          <a:latin typeface="+mn-lt"/>
                        </a:rPr>
                        <a:t>Pseudomonas aeruginosa</a:t>
                      </a:r>
                      <a:r>
                        <a:rPr lang="sw-KE" sz="2400" b="1" i="1" dirty="0">
                          <a:latin typeface="+mn-lt"/>
                        </a:rPr>
                        <a:t>, </a:t>
                      </a:r>
                      <a:endParaRPr lang="sw-KE" sz="2400" b="1" i="1" dirty="0" smtClean="0"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 smtClean="0">
                          <a:latin typeface="+mn-lt"/>
                        </a:rPr>
                        <a:t>Salmonella </a:t>
                      </a:r>
                      <a:r>
                        <a:rPr lang="sw-KE" sz="2400" b="1" dirty="0">
                          <a:latin typeface="+mn-lt"/>
                        </a:rPr>
                        <a:t>spp</a:t>
                      </a:r>
                      <a:r>
                        <a:rPr lang="sw-KE" sz="2400" b="1" dirty="0" smtClean="0">
                          <a:latin typeface="+mn-lt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 smtClean="0">
                          <a:latin typeface="+mn-lt"/>
                        </a:rPr>
                        <a:t>0.95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 smtClean="0">
                          <a:latin typeface="+mn-lt"/>
                          <a:ea typeface="Calibri"/>
                          <a:cs typeface="Times New Roman"/>
                        </a:rPr>
                        <a:t>0.95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 smtClean="0">
                          <a:latin typeface="+mn-lt"/>
                          <a:ea typeface="Calibri"/>
                          <a:cs typeface="Times New Roman"/>
                        </a:rPr>
                        <a:t>0.95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 smtClean="0">
                          <a:latin typeface="+mn-lt"/>
                          <a:ea typeface="Calibri"/>
                          <a:cs typeface="Times New Roman"/>
                        </a:rPr>
                        <a:t>0.95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2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>
                          <a:latin typeface="+mn-lt"/>
                        </a:rPr>
                        <a:t>Staphylococcus aureus </a:t>
                      </a:r>
                      <a:r>
                        <a:rPr lang="sw-KE" sz="2400" b="1" dirty="0">
                          <a:latin typeface="+mn-lt"/>
                        </a:rPr>
                        <a:t>(anaerobic), </a:t>
                      </a:r>
                      <a:endParaRPr lang="sw-KE" sz="2400" b="1" dirty="0" smtClean="0"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 smtClean="0">
                          <a:latin typeface="+mn-lt"/>
                        </a:rPr>
                        <a:t>Candida</a:t>
                      </a:r>
                      <a:r>
                        <a:rPr lang="sw-KE" sz="2400" b="1" dirty="0" smtClean="0">
                          <a:latin typeface="+mn-lt"/>
                        </a:rPr>
                        <a:t> </a:t>
                      </a:r>
                      <a:r>
                        <a:rPr lang="sw-KE" sz="2400" b="1" dirty="0">
                          <a:latin typeface="+mn-lt"/>
                        </a:rPr>
                        <a:t>spp., </a:t>
                      </a:r>
                      <a:r>
                        <a:rPr lang="sw-KE" sz="2400" b="1" i="1" dirty="0">
                          <a:latin typeface="+mn-lt"/>
                        </a:rPr>
                        <a:t>Saccharomyces </a:t>
                      </a:r>
                      <a:endParaRPr lang="en-US" sz="24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latin typeface="+mn-lt"/>
                        </a:rPr>
                        <a:t>0.90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>
                          <a:latin typeface="+mn-lt"/>
                        </a:rPr>
                        <a:t>Staphylococcus aureus</a:t>
                      </a:r>
                      <a:r>
                        <a:rPr lang="sw-KE" sz="2400" b="1" dirty="0">
                          <a:latin typeface="+mn-lt"/>
                        </a:rPr>
                        <a:t> (aerobic)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latin typeface="+mn-lt"/>
                        </a:rPr>
                        <a:t>0.86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i="1" dirty="0" smtClean="0">
                          <a:latin typeface="+mn-lt"/>
                        </a:rPr>
                        <a:t>Penicillium</a:t>
                      </a:r>
                      <a:r>
                        <a:rPr lang="sw-KE" sz="2400" b="1" dirty="0" smtClean="0">
                          <a:latin typeface="+mn-lt"/>
                        </a:rPr>
                        <a:t> </a:t>
                      </a:r>
                      <a:r>
                        <a:rPr lang="sw-KE" sz="2400" b="1" dirty="0">
                          <a:latin typeface="+mn-lt"/>
                        </a:rPr>
                        <a:t>spp.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latin typeface="+mn-lt"/>
                        </a:rPr>
                        <a:t>0.82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Most spoilage yeast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0.88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Most spoilage molds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0.80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Osmotic yeast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0.70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marL="342900" indent="-342900" eaLnBrk="1" hangingPunct="1"/>
            <a:r>
              <a:rPr lang="sw-KE" altLang="tr-TR" sz="4000" b="1" smtClean="0">
                <a:solidFill>
                  <a:srgbClr val="00B050"/>
                </a:solidFill>
              </a:rPr>
              <a:t>3. Nutrients content of the food </a:t>
            </a:r>
            <a:endParaRPr lang="en-US" altLang="tr-TR" sz="4000" b="1" smtClean="0">
              <a:solidFill>
                <a:srgbClr val="00B050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sw-KE" altLang="tr-TR" sz="2800" dirty="0" smtClean="0"/>
              <a:t>Microorganisms require </a:t>
            </a:r>
            <a:r>
              <a:rPr lang="sw-KE" altLang="tr-TR" sz="2800" dirty="0" smtClean="0">
                <a:solidFill>
                  <a:srgbClr val="FF0000"/>
                </a:solidFill>
              </a:rPr>
              <a:t>proteins, carbohydrates, lipids, water, energy, nitrogen, sulphur, phosphorus, vitamins, and minerals for growth</a:t>
            </a:r>
            <a:r>
              <a:rPr lang="sw-KE" altLang="tr-TR" sz="2800" dirty="0" smtClean="0"/>
              <a:t>. </a:t>
            </a:r>
          </a:p>
          <a:p>
            <a:pPr eaLnBrk="1" hangingPunct="1"/>
            <a:r>
              <a:rPr lang="sw-KE" altLang="tr-TR" sz="2800" dirty="0" smtClean="0"/>
              <a:t>Various foods have specific nutrients that help in microbial growth. </a:t>
            </a:r>
          </a:p>
          <a:p>
            <a:pPr eaLnBrk="1" hangingPunct="1"/>
            <a:r>
              <a:rPr lang="sw-KE" altLang="tr-TR" sz="2800" dirty="0" smtClean="0"/>
              <a:t>Foods such as</a:t>
            </a:r>
            <a:r>
              <a:rPr lang="sw-KE" altLang="tr-TR" sz="2800" dirty="0" smtClean="0">
                <a:solidFill>
                  <a:srgbClr val="FF0000"/>
                </a:solidFill>
              </a:rPr>
              <a:t> milk, meat and eggs</a:t>
            </a:r>
            <a:r>
              <a:rPr lang="sw-KE" altLang="tr-TR" sz="2800" dirty="0" smtClean="0"/>
              <a:t> contain a number of nutrients that are required by microorganisms.</a:t>
            </a:r>
          </a:p>
          <a:p>
            <a:pPr eaLnBrk="1" hangingPunct="1"/>
            <a:r>
              <a:rPr lang="sw-KE" altLang="tr-TR" sz="2800" dirty="0" smtClean="0"/>
              <a:t>These foods are hence </a:t>
            </a:r>
            <a:r>
              <a:rPr lang="sw-KE" altLang="tr-TR" sz="2800" dirty="0" smtClean="0">
                <a:solidFill>
                  <a:srgbClr val="FF0000"/>
                </a:solidFill>
              </a:rPr>
              <a:t>susceptible to microbial spoilage.</a:t>
            </a:r>
            <a:r>
              <a:rPr lang="sw-KE" altLang="tr-TR" sz="2800" dirty="0" smtClean="0"/>
              <a:t> </a:t>
            </a:r>
            <a:endParaRPr lang="en-US" altLang="tr-TR" sz="2800" dirty="0" smtClean="0"/>
          </a:p>
          <a:p>
            <a:pPr eaLnBrk="1" hangingPunct="1"/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b="1" dirty="0" smtClean="0">
                <a:solidFill>
                  <a:srgbClr val="00B050"/>
                </a:solidFill>
              </a:rPr>
              <a:t>Antimicrobial substances</a:t>
            </a:r>
            <a:endParaRPr lang="en-US" altLang="tr-TR" b="1" dirty="0" smtClean="0">
              <a:solidFill>
                <a:srgbClr val="00B050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w-KE" altLang="tr-TR" dirty="0" smtClean="0"/>
              <a:t>Antimicrobial substances in food </a:t>
            </a:r>
            <a:r>
              <a:rPr lang="sw-KE" altLang="tr-TR" dirty="0" smtClean="0">
                <a:solidFill>
                  <a:srgbClr val="FF0000"/>
                </a:solidFill>
              </a:rPr>
              <a:t>inhibit microbial growth</a:t>
            </a:r>
            <a:r>
              <a:rPr lang="sw-KE" altLang="tr-TR" dirty="0" smtClean="0"/>
              <a:t>. </a:t>
            </a:r>
          </a:p>
          <a:p>
            <a:pPr eaLnBrk="1" hangingPunct="1"/>
            <a:r>
              <a:rPr lang="sw-KE" altLang="tr-TR" dirty="0" smtClean="0"/>
              <a:t>Various foods have inherent  antimicrobial substances that prevent (inhibit) microbial attack.</a:t>
            </a:r>
          </a:p>
          <a:p>
            <a:pPr eaLnBrk="1" hangingPunct="1"/>
            <a:r>
              <a:rPr lang="sw-KE" altLang="tr-TR" dirty="0" smtClean="0"/>
              <a:t>Such inhibitors are like</a:t>
            </a:r>
            <a:r>
              <a:rPr lang="sw-KE" altLang="tr-TR" dirty="0" smtClean="0">
                <a:solidFill>
                  <a:srgbClr val="0070C0"/>
                </a:solidFill>
              </a:rPr>
              <a:t> </a:t>
            </a:r>
            <a:r>
              <a:rPr lang="sw-KE" altLang="tr-TR" dirty="0" smtClean="0">
                <a:solidFill>
                  <a:srgbClr val="FF0000"/>
                </a:solidFill>
              </a:rPr>
              <a:t>lactenin and anti-coliform factors</a:t>
            </a:r>
            <a:r>
              <a:rPr lang="sw-KE" altLang="tr-TR" dirty="0" smtClean="0">
                <a:solidFill>
                  <a:srgbClr val="0070C0"/>
                </a:solidFill>
              </a:rPr>
              <a:t> </a:t>
            </a:r>
            <a:r>
              <a:rPr lang="sw-KE" altLang="tr-TR" dirty="0" smtClean="0"/>
              <a:t>in milk and</a:t>
            </a:r>
            <a:r>
              <a:rPr lang="sw-KE" altLang="tr-TR" dirty="0" smtClean="0">
                <a:solidFill>
                  <a:srgbClr val="0070C0"/>
                </a:solidFill>
              </a:rPr>
              <a:t> </a:t>
            </a:r>
            <a:r>
              <a:rPr lang="sw-KE" altLang="tr-TR" dirty="0" smtClean="0">
                <a:solidFill>
                  <a:srgbClr val="FF0000"/>
                </a:solidFill>
              </a:rPr>
              <a:t>lysozyme </a:t>
            </a:r>
            <a:r>
              <a:rPr lang="sw-KE" altLang="tr-TR" dirty="0" smtClean="0"/>
              <a:t>in eggs.</a:t>
            </a: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b="1" smtClean="0">
                <a:solidFill>
                  <a:srgbClr val="00B050"/>
                </a:solidFill>
              </a:rPr>
              <a:t>Biological structures</a:t>
            </a:r>
            <a:endParaRPr lang="en-US" altLang="tr-TR" b="1" smtClean="0">
              <a:solidFill>
                <a:srgbClr val="00B05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w-KE" altLang="tr-TR" dirty="0" smtClean="0"/>
              <a:t>Some foods have biological structures that prevent microbial entry. </a:t>
            </a:r>
          </a:p>
          <a:p>
            <a:pPr eaLnBrk="1" hangingPunct="1"/>
            <a:r>
              <a:rPr lang="sw-KE" altLang="tr-TR" dirty="0" smtClean="0"/>
              <a:t>For example, meat has </a:t>
            </a:r>
            <a:r>
              <a:rPr lang="sw-KE" altLang="tr-TR" dirty="0" smtClean="0">
                <a:solidFill>
                  <a:srgbClr val="FF0000"/>
                </a:solidFill>
              </a:rPr>
              <a:t>fascia, skin </a:t>
            </a:r>
            <a:r>
              <a:rPr lang="sw-KE" altLang="tr-TR" dirty="0" smtClean="0"/>
              <a:t>and other </a:t>
            </a:r>
            <a:r>
              <a:rPr lang="sw-KE" altLang="tr-TR" dirty="0" smtClean="0">
                <a:solidFill>
                  <a:srgbClr val="FF0000"/>
                </a:solidFill>
              </a:rPr>
              <a:t>membranes</a:t>
            </a:r>
            <a:r>
              <a:rPr lang="sw-KE" altLang="tr-TR" dirty="0" smtClean="0"/>
              <a:t> that prevent microbial entry.</a:t>
            </a:r>
          </a:p>
          <a:p>
            <a:pPr eaLnBrk="1" hangingPunct="1"/>
            <a:r>
              <a:rPr lang="sw-KE" altLang="tr-TR" dirty="0" smtClean="0"/>
              <a:t>Eggs have </a:t>
            </a:r>
            <a:r>
              <a:rPr lang="sw-KE" altLang="tr-TR" dirty="0" smtClean="0">
                <a:solidFill>
                  <a:srgbClr val="FF0000"/>
                </a:solidFill>
              </a:rPr>
              <a:t>shell</a:t>
            </a:r>
            <a:r>
              <a:rPr lang="sw-KE" altLang="tr-TR" dirty="0" smtClean="0"/>
              <a:t> and </a:t>
            </a:r>
            <a:r>
              <a:rPr lang="sw-KE" altLang="tr-TR" dirty="0" smtClean="0">
                <a:solidFill>
                  <a:srgbClr val="FF0000"/>
                </a:solidFill>
              </a:rPr>
              <a:t>inner membranes</a:t>
            </a:r>
            <a:r>
              <a:rPr lang="sw-KE" altLang="tr-TR" dirty="0" smtClean="0"/>
              <a:t> that prevent yolk and egg white from infection.</a:t>
            </a:r>
          </a:p>
          <a:p>
            <a:pPr eaLnBrk="1" hangingPunct="1"/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dirty="0" smtClean="0">
                <a:solidFill>
                  <a:srgbClr val="0070C0"/>
                </a:solidFill>
              </a:rPr>
              <a:t> (b) Extrinsic factors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>
              <a:defRPr/>
            </a:pPr>
            <a:r>
              <a:rPr lang="sw-KE" dirty="0" smtClean="0"/>
              <a:t>are factors external to the food that affect microbial growth. They include: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sw-KE" sz="3200" dirty="0" smtClean="0"/>
              <a:t>Temperature of storage, 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sw-KE" sz="3200" dirty="0" smtClean="0"/>
              <a:t>Presence and concentration of gases in the environment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sw-KE" sz="3200" dirty="0" smtClean="0"/>
              <a:t>Relative humidity of food storage environment.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sz="4000" b="1" dirty="0" smtClean="0">
                <a:solidFill>
                  <a:srgbClr val="00B0F0"/>
                </a:solidFill>
              </a:rPr>
              <a:t>1. Temperature</a:t>
            </a:r>
            <a:endParaRPr lang="en-US" altLang="tr-TR" sz="4000" b="1" dirty="0" smtClean="0">
              <a:solidFill>
                <a:srgbClr val="00B0F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The growth of microorganisms is affected by the</a:t>
            </a:r>
            <a:r>
              <a:rPr lang="sw-KE" altLang="tr-TR" dirty="0" smtClean="0">
                <a:solidFill>
                  <a:srgbClr val="FF0000"/>
                </a:solidFill>
              </a:rPr>
              <a:t> environmental temperatures</a:t>
            </a:r>
            <a:r>
              <a:rPr lang="sw-KE" altLang="tr-TR" dirty="0" smtClean="0"/>
              <a:t>. </a:t>
            </a:r>
          </a:p>
          <a:p>
            <a:pPr eaLnBrk="1" hangingPunct="1"/>
            <a:r>
              <a:rPr lang="sw-KE" altLang="tr-TR" dirty="0" smtClean="0"/>
              <a:t>Various microorganisms are able to grow at certain temperatures and not others. </a:t>
            </a:r>
          </a:p>
          <a:p>
            <a:pPr eaLnBrk="1" hangingPunct="1"/>
            <a:r>
              <a:rPr lang="sw-KE" altLang="tr-TR" dirty="0" smtClean="0"/>
              <a:t>Bacteria can therefore be divided into the following groups depending upon their optimum temperature of growth.</a:t>
            </a: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sz="3600" dirty="0" smtClean="0">
                <a:solidFill>
                  <a:srgbClr val="FF0000"/>
                </a:solidFill>
              </a:rPr>
              <a:t>(i). Psychrophilic microorganisms</a:t>
            </a:r>
            <a:endParaRPr lang="en-US" alt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w-KE" altLang="tr-TR" dirty="0" smtClean="0"/>
              <a:t>These grow best at about </a:t>
            </a:r>
            <a:r>
              <a:rPr lang="sw-KE" altLang="tr-TR" dirty="0" smtClean="0">
                <a:solidFill>
                  <a:srgbClr val="FF0000"/>
                </a:solidFill>
              </a:rPr>
              <a:t>20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 but also down to -10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 in u</a:t>
            </a:r>
            <a:r>
              <a:rPr lang="sw-KE" altLang="tr-TR" dirty="0" smtClean="0"/>
              <a:t>nfrozen media. </a:t>
            </a:r>
          </a:p>
          <a:p>
            <a:pPr eaLnBrk="1" hangingPunct="1"/>
            <a:r>
              <a:rPr lang="sw-KE" altLang="tr-TR" dirty="0" smtClean="0"/>
              <a:t>Psychrophilic bacteria can cause food spoilage at low temperatures.</a:t>
            </a:r>
          </a:p>
          <a:p>
            <a:pPr eaLnBrk="1" hangingPunct="1"/>
            <a:r>
              <a:rPr lang="sw-KE" altLang="tr-TR" dirty="0" smtClean="0"/>
              <a:t>Several of the microorganisms found in the </a:t>
            </a:r>
            <a:r>
              <a:rPr lang="sw-KE" altLang="tr-TR" dirty="0" smtClean="0">
                <a:solidFill>
                  <a:srgbClr val="FF0000"/>
                </a:solidFill>
              </a:rPr>
              <a:t>soil and water</a:t>
            </a:r>
            <a:r>
              <a:rPr lang="sw-KE" altLang="tr-TR" dirty="0" smtClean="0"/>
              <a:t> belong to this group.</a:t>
            </a: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sw-KE" altLang="tr-TR" sz="3600" smtClean="0">
                <a:solidFill>
                  <a:srgbClr val="FF0000"/>
                </a:solidFill>
              </a:rPr>
              <a:t>(ii). Mesophilic bacteria</a:t>
            </a:r>
            <a:endParaRPr lang="en-US" altLang="tr-TR" sz="3600" smtClean="0">
              <a:solidFill>
                <a:srgbClr val="FF000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sw-KE" altLang="tr-TR" sz="3000" dirty="0" smtClean="0"/>
              <a:t>These organisms grow between </a:t>
            </a:r>
            <a:r>
              <a:rPr lang="sw-KE" altLang="tr-TR" sz="3000" dirty="0" smtClean="0">
                <a:solidFill>
                  <a:srgbClr val="FF0000"/>
                </a:solidFill>
              </a:rPr>
              <a:t>25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 and 40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</a:t>
            </a:r>
            <a:r>
              <a:rPr lang="sw-KE" altLang="tr-TR" sz="3000" dirty="0" smtClean="0"/>
              <a:t>, with an optimum growth temperature close to </a:t>
            </a:r>
            <a:r>
              <a:rPr lang="sw-KE" altLang="tr-TR" sz="3000" dirty="0" smtClean="0">
                <a:solidFill>
                  <a:srgbClr val="FF0000"/>
                </a:solidFill>
              </a:rPr>
              <a:t>37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</a:t>
            </a:r>
            <a:r>
              <a:rPr lang="sw-KE" altLang="tr-TR" sz="3000" dirty="0" smtClean="0"/>
              <a:t> </a:t>
            </a:r>
          </a:p>
          <a:p>
            <a:pPr eaLnBrk="1" hangingPunct="1"/>
            <a:r>
              <a:rPr lang="sw-KE" altLang="tr-TR" sz="3000" dirty="0" smtClean="0"/>
              <a:t>Some such as </a:t>
            </a:r>
            <a:r>
              <a:rPr lang="sw-KE" altLang="tr-TR" sz="3000" i="1" dirty="0" smtClean="0">
                <a:solidFill>
                  <a:srgbClr val="FF0000"/>
                </a:solidFill>
              </a:rPr>
              <a:t>Pseudomonas aeruginosa</a:t>
            </a:r>
            <a:r>
              <a:rPr lang="sw-KE" altLang="tr-TR" sz="3000" dirty="0" smtClean="0"/>
              <a:t> may grow at even lower temperatures between </a:t>
            </a:r>
            <a:r>
              <a:rPr lang="sw-KE" altLang="tr-TR" sz="3000" dirty="0" smtClean="0">
                <a:solidFill>
                  <a:srgbClr val="FF0000"/>
                </a:solidFill>
              </a:rPr>
              <a:t>5-43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</a:t>
            </a:r>
          </a:p>
          <a:p>
            <a:pPr eaLnBrk="1" hangingPunct="1"/>
            <a:r>
              <a:rPr lang="sw-KE" altLang="tr-TR" sz="3000" dirty="0" smtClean="0"/>
              <a:t>None of the mesophilic bacteria are able to grow below  </a:t>
            </a:r>
            <a:r>
              <a:rPr lang="sw-KE" altLang="tr-TR" sz="3000" dirty="0" smtClean="0">
                <a:solidFill>
                  <a:srgbClr val="FF0000"/>
                </a:solidFill>
              </a:rPr>
              <a:t>5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 or above 45</a:t>
            </a:r>
            <a:r>
              <a:rPr lang="sw-KE" altLang="tr-TR" sz="3000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sz="3000" dirty="0" smtClean="0">
                <a:solidFill>
                  <a:srgbClr val="FF0000"/>
                </a:solidFill>
              </a:rPr>
              <a:t>C</a:t>
            </a:r>
            <a:r>
              <a:rPr lang="sw-KE" altLang="tr-TR" sz="3000" dirty="0" smtClean="0"/>
              <a:t>. </a:t>
            </a:r>
          </a:p>
          <a:p>
            <a:pPr eaLnBrk="1" hangingPunct="1"/>
            <a:r>
              <a:rPr lang="sw-KE" altLang="tr-TR" sz="3000" dirty="0" smtClean="0"/>
              <a:t>Most </a:t>
            </a:r>
            <a:r>
              <a:rPr lang="sw-KE" altLang="tr-TR" sz="3000" dirty="0" smtClean="0">
                <a:solidFill>
                  <a:srgbClr val="FF0000"/>
                </a:solidFill>
              </a:rPr>
              <a:t>pathogenic bacteria </a:t>
            </a:r>
            <a:r>
              <a:rPr lang="sw-KE" altLang="tr-TR" sz="3000" dirty="0" smtClean="0"/>
              <a:t>belong to this group.</a:t>
            </a:r>
            <a:endParaRPr lang="en-US" altLang="tr-TR" sz="3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8390"/>
            <a:ext cx="8229600" cy="8683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w-KE" b="1" dirty="0" smtClean="0"/>
              <a:t/>
            </a:r>
            <a:br>
              <a:rPr lang="sw-KE" b="1" dirty="0" smtClean="0"/>
            </a:br>
            <a:r>
              <a:rPr lang="sw-KE" b="1" dirty="0" smtClean="0">
                <a:solidFill>
                  <a:srgbClr val="00B050"/>
                </a:solidFill>
              </a:rPr>
              <a:t>Factors affecting microbial growth in food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sw-KE" b="1" dirty="0" smtClean="0">
                <a:solidFill>
                  <a:srgbClr val="0070C0"/>
                </a:solidFill>
              </a:rPr>
              <a:t>(a) Intrinsic factors: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w-KE" dirty="0" smtClean="0"/>
              <a:t>These</a:t>
            </a:r>
            <a:r>
              <a:rPr lang="sw-KE" b="1" dirty="0" smtClean="0">
                <a:solidFill>
                  <a:srgbClr val="0070C0"/>
                </a:solidFill>
              </a:rPr>
              <a:t> </a:t>
            </a:r>
            <a:r>
              <a:rPr lang="sw-KE" dirty="0" smtClean="0"/>
              <a:t>are inherent in the food. They include: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dirty="0" smtClean="0"/>
              <a:t>pH,</a:t>
            </a:r>
            <a:r>
              <a:rPr lang="tr-TR" altLang="tr-TR" dirty="0" smtClean="0"/>
              <a:t> </a:t>
            </a:r>
            <a:r>
              <a:rPr lang="en-US" altLang="tr-TR" dirty="0" smtClean="0"/>
              <a:t>water activity,</a:t>
            </a:r>
            <a:r>
              <a:rPr lang="tr-TR" altLang="tr-TR" dirty="0" smtClean="0"/>
              <a:t> </a:t>
            </a:r>
            <a:r>
              <a:rPr lang="en-US" altLang="tr-TR" dirty="0" smtClean="0"/>
              <a:t>oxidation reduction potential,</a:t>
            </a:r>
            <a:r>
              <a:rPr lang="tr-TR" altLang="tr-TR" dirty="0" smtClean="0"/>
              <a:t> </a:t>
            </a:r>
            <a:r>
              <a:rPr lang="en-US" altLang="tr-TR" dirty="0" smtClean="0"/>
              <a:t>nutrient content,</a:t>
            </a:r>
            <a:r>
              <a:rPr lang="tr-TR" altLang="tr-TR" dirty="0" smtClean="0"/>
              <a:t> </a:t>
            </a:r>
            <a:r>
              <a:rPr lang="en-US" altLang="tr-TR" dirty="0" smtClean="0"/>
              <a:t>antimicrobial contents,</a:t>
            </a:r>
            <a:r>
              <a:rPr lang="tr-TR" altLang="tr-TR" dirty="0" smtClean="0"/>
              <a:t> </a:t>
            </a:r>
            <a:r>
              <a:rPr lang="en-US" altLang="tr-TR" dirty="0" smtClean="0"/>
              <a:t>biological structure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b="1" dirty="0" smtClean="0">
                <a:solidFill>
                  <a:srgbClr val="0070C0"/>
                </a:solidFill>
              </a:rPr>
              <a:t>(b) Extrinsic factors: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sw-KE" dirty="0" smtClean="0"/>
              <a:t>Are factors external to the food that affect microbial growth.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sz="3600" dirty="0" smtClean="0">
                <a:solidFill>
                  <a:srgbClr val="FF0000"/>
                </a:solidFill>
              </a:rPr>
              <a:t>(ii). Thermophilic bacteria.</a:t>
            </a:r>
            <a:endParaRPr lang="en-US" alt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These grow at temperatures above </a:t>
            </a:r>
            <a:r>
              <a:rPr lang="sw-KE" altLang="tr-TR" dirty="0" smtClean="0">
                <a:solidFill>
                  <a:srgbClr val="FF0000"/>
                </a:solidFill>
              </a:rPr>
              <a:t>45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</a:t>
            </a:r>
            <a:r>
              <a:rPr lang="sw-KE" altLang="tr-TR" dirty="0" smtClean="0"/>
              <a:t>. Often their optimum growth temperatures are between </a:t>
            </a:r>
            <a:r>
              <a:rPr lang="sw-KE" altLang="tr-TR" dirty="0" smtClean="0">
                <a:solidFill>
                  <a:srgbClr val="FF0000"/>
                </a:solidFill>
              </a:rPr>
              <a:t>50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 and 70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C. </a:t>
            </a:r>
          </a:p>
          <a:p>
            <a:pPr eaLnBrk="1" hangingPunct="1"/>
            <a:r>
              <a:rPr lang="sw-KE" altLang="tr-TR" dirty="0" smtClean="0"/>
              <a:t>Growth of some bacteria occur at </a:t>
            </a:r>
            <a:r>
              <a:rPr lang="sw-KE" altLang="tr-TR" dirty="0" smtClean="0">
                <a:solidFill>
                  <a:srgbClr val="FF0000"/>
                </a:solidFill>
              </a:rPr>
              <a:t>80</a:t>
            </a:r>
            <a:r>
              <a:rPr lang="sw-KE" altLang="tr-TR" baseline="30000" dirty="0" smtClean="0">
                <a:solidFill>
                  <a:srgbClr val="FF0000"/>
                </a:solidFill>
              </a:rPr>
              <a:t>o</a:t>
            </a:r>
            <a:r>
              <a:rPr lang="sw-KE" altLang="tr-TR" dirty="0" smtClean="0">
                <a:solidFill>
                  <a:srgbClr val="FF0000"/>
                </a:solidFill>
              </a:rPr>
              <a:t>C</a:t>
            </a:r>
            <a:r>
              <a:rPr lang="sw-KE" altLang="tr-TR" dirty="0" smtClean="0"/>
              <a:t>.</a:t>
            </a:r>
          </a:p>
          <a:p>
            <a:pPr eaLnBrk="1" hangingPunct="1"/>
            <a:r>
              <a:rPr lang="sw-KE" altLang="tr-TR" dirty="0" smtClean="0"/>
              <a:t>Bacteria in this group are mainly</a:t>
            </a:r>
            <a:r>
              <a:rPr lang="sw-KE" altLang="tr-TR" dirty="0" smtClean="0">
                <a:solidFill>
                  <a:srgbClr val="FF0000"/>
                </a:solidFill>
              </a:rPr>
              <a:t> spore formers</a:t>
            </a:r>
            <a:r>
              <a:rPr lang="sw-KE" altLang="tr-TR" dirty="0" smtClean="0"/>
              <a:t> and are of importance in the food industry especially in</a:t>
            </a:r>
            <a:r>
              <a:rPr lang="sw-KE" altLang="tr-TR" dirty="0" smtClean="0">
                <a:solidFill>
                  <a:srgbClr val="FF0000"/>
                </a:solidFill>
              </a:rPr>
              <a:t> processed foods.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Note that: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sw-KE" dirty="0" smtClean="0"/>
              <a:t>The effect of temperature on microbial growth also depends upon other environmental conditions such as: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sw-KE" sz="3200" dirty="0" smtClean="0"/>
              <a:t> </a:t>
            </a:r>
            <a:r>
              <a:rPr lang="sw-KE" sz="3200" dirty="0" smtClean="0">
                <a:solidFill>
                  <a:schemeClr val="accent2">
                    <a:lumMod val="75000"/>
                  </a:schemeClr>
                </a:solidFill>
              </a:rPr>
              <a:t>Growth factors in the nutrient medium, 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sw-KE" sz="3200" dirty="0" smtClean="0">
                <a:solidFill>
                  <a:schemeClr val="accent2">
                    <a:lumMod val="75000"/>
                  </a:schemeClr>
                </a:solidFill>
              </a:rPr>
              <a:t>pH of the food, and 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sw-KE" sz="3200" dirty="0" smtClean="0">
                <a:solidFill>
                  <a:schemeClr val="accent2">
                    <a:lumMod val="75000"/>
                  </a:schemeClr>
                </a:solidFill>
              </a:rPr>
              <a:t>Water activity.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tr-TR" sz="3600" b="1" dirty="0" smtClean="0">
                <a:solidFill>
                  <a:srgbClr val="00B0F0"/>
                </a:solidFill>
              </a:rPr>
              <a:t>2.</a:t>
            </a:r>
            <a:r>
              <a:rPr lang="sw-KE" altLang="tr-TR" sz="3600" b="1" dirty="0" smtClean="0">
                <a:solidFill>
                  <a:srgbClr val="00B0F0"/>
                </a:solidFill>
              </a:rPr>
              <a:t> Concentration of gases in the environment</a:t>
            </a:r>
            <a:endParaRPr lang="en-US" altLang="tr-TR" sz="3200" dirty="0" smtClean="0">
              <a:solidFill>
                <a:srgbClr val="00B0F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This relates to the presence and concentration of gases in the food environment. </a:t>
            </a:r>
          </a:p>
          <a:p>
            <a:pPr eaLnBrk="1" hangingPunct="1"/>
            <a:r>
              <a:rPr lang="sw-KE" altLang="tr-TR" dirty="0" smtClean="0"/>
              <a:t>Various microorganisms require for growth, either high </a:t>
            </a:r>
            <a:r>
              <a:rPr lang="sw-KE" altLang="tr-TR" dirty="0" smtClean="0">
                <a:solidFill>
                  <a:srgbClr val="FF0000"/>
                </a:solidFill>
              </a:rPr>
              <a:t>oxygen tension </a:t>
            </a:r>
            <a:r>
              <a:rPr lang="sw-KE" altLang="tr-TR" dirty="0" smtClean="0"/>
              <a:t>(aerobic), </a:t>
            </a:r>
            <a:r>
              <a:rPr lang="sw-KE" altLang="tr-TR" dirty="0" smtClean="0">
                <a:solidFill>
                  <a:srgbClr val="FF0000"/>
                </a:solidFill>
              </a:rPr>
              <a:t>low oxygen tension</a:t>
            </a:r>
            <a:r>
              <a:rPr lang="sw-KE" altLang="tr-TR" dirty="0" smtClean="0"/>
              <a:t> (microaerobic) or </a:t>
            </a:r>
            <a:r>
              <a:rPr lang="sw-KE" altLang="tr-TR" dirty="0" smtClean="0">
                <a:solidFill>
                  <a:srgbClr val="FF0000"/>
                </a:solidFill>
              </a:rPr>
              <a:t>absence of oxygen</a:t>
            </a:r>
            <a:r>
              <a:rPr lang="sw-KE" altLang="tr-TR" dirty="0" smtClean="0"/>
              <a:t> (anaerobic).</a:t>
            </a:r>
          </a:p>
          <a:p>
            <a:pPr eaLnBrk="1" hangingPunct="1"/>
            <a:r>
              <a:rPr lang="sw-KE" altLang="tr-TR" dirty="0" smtClean="0"/>
              <a:t>Some microorganisms may grow either in high oxygen tension, or in the absence of oxygen (</a:t>
            </a:r>
            <a:r>
              <a:rPr lang="sw-KE" altLang="tr-TR" dirty="0" smtClean="0">
                <a:solidFill>
                  <a:srgbClr val="FF0000"/>
                </a:solidFill>
              </a:rPr>
              <a:t>facultative anaerobes</a:t>
            </a:r>
            <a:r>
              <a:rPr lang="sw-KE" altLang="tr-TR" dirty="0" smtClean="0"/>
              <a:t>).</a:t>
            </a:r>
            <a:endParaRPr lang="en-US" altLang="tr-T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tr-TR" sz="4000" smtClean="0">
                <a:solidFill>
                  <a:srgbClr val="0070C0"/>
                </a:solidFill>
              </a:rPr>
              <a:t>Foods affected by various groups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sw-KE" altLang="tr-TR" sz="2800" dirty="0" smtClean="0">
                <a:solidFill>
                  <a:srgbClr val="C00000"/>
                </a:solidFill>
              </a:rPr>
              <a:t>Anaerobic</a:t>
            </a:r>
            <a:r>
              <a:rPr lang="sw-KE" altLang="tr-TR" sz="2800" dirty="0" smtClean="0"/>
              <a:t> or </a:t>
            </a:r>
            <a:r>
              <a:rPr lang="sw-KE" altLang="tr-TR" sz="2800" dirty="0" smtClean="0">
                <a:solidFill>
                  <a:srgbClr val="C00000"/>
                </a:solidFill>
              </a:rPr>
              <a:t>facultatively anaerobic </a:t>
            </a:r>
            <a:r>
              <a:rPr lang="sw-KE" altLang="tr-TR" sz="2800" dirty="0" smtClean="0"/>
              <a:t>sporeformers are most likely to grow in </a:t>
            </a:r>
            <a:r>
              <a:rPr lang="sw-KE" altLang="tr-TR" dirty="0" smtClean="0">
                <a:solidFill>
                  <a:srgbClr val="FF0000"/>
                </a:solidFill>
              </a:rPr>
              <a:t>canned foods</a:t>
            </a:r>
            <a:r>
              <a:rPr lang="sw-KE" altLang="tr-TR" sz="2800" dirty="0" smtClean="0"/>
              <a:t> .  </a:t>
            </a:r>
          </a:p>
          <a:p>
            <a:pPr eaLnBrk="1" hangingPunct="1"/>
            <a:r>
              <a:rPr lang="sw-KE" altLang="tr-TR" sz="2800" dirty="0" smtClean="0">
                <a:solidFill>
                  <a:srgbClr val="C00000"/>
                </a:solidFill>
              </a:rPr>
              <a:t>Microaerophilic bacteria </a:t>
            </a:r>
            <a:r>
              <a:rPr lang="sw-KE" altLang="tr-TR" sz="2800" dirty="0" smtClean="0"/>
              <a:t>are most likely to grow in </a:t>
            </a:r>
            <a:r>
              <a:rPr lang="sw-KE" altLang="tr-TR" dirty="0" smtClean="0">
                <a:solidFill>
                  <a:srgbClr val="FF0000"/>
                </a:solidFill>
              </a:rPr>
              <a:t>vacuum packed foods</a:t>
            </a:r>
            <a:r>
              <a:rPr lang="sw-KE" altLang="tr-TR" sz="2800" dirty="0" smtClean="0"/>
              <a:t> since they have low oxygen tension, while</a:t>
            </a:r>
          </a:p>
          <a:p>
            <a:pPr eaLnBrk="1" hangingPunct="1"/>
            <a:r>
              <a:rPr lang="sw-KE" altLang="tr-TR" sz="2800" dirty="0" smtClean="0">
                <a:solidFill>
                  <a:srgbClr val="C00000"/>
                </a:solidFill>
              </a:rPr>
              <a:t>Aerobic bacteria </a:t>
            </a:r>
            <a:r>
              <a:rPr lang="sw-KE" altLang="tr-TR" sz="2800" dirty="0" smtClean="0"/>
              <a:t>are likely to grow on the surface of </a:t>
            </a:r>
            <a:r>
              <a:rPr lang="sw-KE" altLang="tr-TR" dirty="0" smtClean="0">
                <a:solidFill>
                  <a:srgbClr val="FF0000"/>
                </a:solidFill>
              </a:rPr>
              <a:t>raw meat</a:t>
            </a:r>
            <a:r>
              <a:rPr lang="sw-KE" altLang="tr-TR" sz="2800" dirty="0" smtClean="0"/>
              <a:t>. </a:t>
            </a:r>
          </a:p>
          <a:p>
            <a:pPr eaLnBrk="1" hangingPunct="1"/>
            <a:r>
              <a:rPr lang="sw-KE" altLang="tr-TR" sz="2800" dirty="0" smtClean="0">
                <a:solidFill>
                  <a:srgbClr val="C00000"/>
                </a:solidFill>
              </a:rPr>
              <a:t>Aerobic molds </a:t>
            </a:r>
            <a:r>
              <a:rPr lang="sw-KE" altLang="tr-TR" sz="2800" dirty="0" smtClean="0"/>
              <a:t>will grow in </a:t>
            </a:r>
            <a:r>
              <a:rPr lang="sw-KE" altLang="tr-TR" dirty="0" smtClean="0">
                <a:solidFill>
                  <a:srgbClr val="FF0000"/>
                </a:solidFill>
              </a:rPr>
              <a:t>insufficiently dried or salted products</a:t>
            </a:r>
            <a:endParaRPr lang="en-US" alt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sz="4000" b="1" smtClean="0">
                <a:solidFill>
                  <a:srgbClr val="00B0F0"/>
                </a:solidFill>
              </a:rPr>
              <a:t>3. Relative humidity</a:t>
            </a:r>
            <a:endParaRPr lang="en-US" altLang="tr-TR" sz="4000" b="1" smtClean="0">
              <a:solidFill>
                <a:srgbClr val="00B0F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Relative humidiy is the amount of moisture in the atmosphere or food environment. </a:t>
            </a:r>
          </a:p>
          <a:p>
            <a:pPr eaLnBrk="1" hangingPunct="1"/>
            <a:r>
              <a:rPr lang="sw-KE" altLang="tr-TR" dirty="0" smtClean="0">
                <a:solidFill>
                  <a:srgbClr val="FF0000"/>
                </a:solidFill>
              </a:rPr>
              <a:t>Foods with low water activity placed at high humidity environment take up water, increase their water activity and get spoiled easily. </a:t>
            </a:r>
          </a:p>
          <a:p>
            <a:pPr eaLnBrk="1" hangingPunct="1"/>
            <a:r>
              <a:rPr lang="sw-KE" altLang="tr-TR" dirty="0" smtClean="0"/>
              <a:t>For example, </a:t>
            </a:r>
            <a:r>
              <a:rPr lang="sw-KE" altLang="tr-TR" dirty="0" smtClean="0">
                <a:solidFill>
                  <a:srgbClr val="FF0000"/>
                </a:solidFill>
              </a:rPr>
              <a:t>dry grains stored in a environment with high humidity</a:t>
            </a:r>
            <a:r>
              <a:rPr lang="sw-KE" altLang="tr-TR" dirty="0" smtClean="0"/>
              <a:t> will take up water and undergo </a:t>
            </a:r>
            <a:r>
              <a:rPr lang="sw-KE" altLang="tr-TR" dirty="0" smtClean="0">
                <a:solidFill>
                  <a:srgbClr val="FF0000"/>
                </a:solidFill>
              </a:rPr>
              <a:t>mold spoilage</a:t>
            </a:r>
            <a:r>
              <a:rPr lang="sw-KE" altLang="tr-TR" dirty="0" smtClean="0"/>
              <a:t>.</a:t>
            </a:r>
            <a:endParaRPr lang="en-US" altLang="tr-TR" dirty="0" smtClean="0"/>
          </a:p>
          <a:p>
            <a:pPr eaLnBrk="1" hangingPunct="1"/>
            <a:endParaRPr lang="en-US" alt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w-KE" sz="4000" b="1" dirty="0" smtClean="0"/>
              <a:t/>
            </a:r>
            <a:br>
              <a:rPr lang="sw-KE" sz="4000" b="1" dirty="0" smtClean="0"/>
            </a:br>
            <a:r>
              <a:rPr lang="sw-KE" sz="4000" dirty="0" smtClean="0">
                <a:solidFill>
                  <a:srgbClr val="00B050"/>
                </a:solidFill>
              </a:rPr>
              <a:t>Factors affecting microbial growth in food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lphaLcParenBoth"/>
              <a:defRPr/>
            </a:pPr>
            <a:r>
              <a:rPr lang="sw-KE" b="1" dirty="0" smtClean="0">
                <a:solidFill>
                  <a:srgbClr val="0070C0"/>
                </a:solidFill>
              </a:rPr>
              <a:t>Intrinsic factors: 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w-KE" dirty="0" smtClean="0"/>
              <a:t>These</a:t>
            </a:r>
            <a:r>
              <a:rPr lang="sw-KE" b="1" dirty="0" smtClean="0">
                <a:solidFill>
                  <a:srgbClr val="0070C0"/>
                </a:solidFill>
              </a:rPr>
              <a:t> </a:t>
            </a:r>
            <a:r>
              <a:rPr lang="sw-KE" dirty="0" smtClean="0"/>
              <a:t>are inherent in the food. They include: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w-KE" sz="3000" dirty="0" smtClean="0"/>
              <a:t>Hydrogen ion concentration (pH)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w-KE" sz="3000" dirty="0" smtClean="0"/>
              <a:t>Moisture content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w-KE" sz="3000" dirty="0" smtClean="0"/>
              <a:t>Nutrient content of the food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w-KE" sz="3000" dirty="0" smtClean="0"/>
              <a:t>Antimicrobial substances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w-KE" sz="3000" dirty="0" smtClean="0"/>
              <a:t>Biological structures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tr-TR" sz="3600" b="1" smtClean="0">
                <a:solidFill>
                  <a:srgbClr val="00B050"/>
                </a:solidFill>
              </a:rPr>
              <a:t>1. Hydrogen ion concentration (pH)</a:t>
            </a:r>
            <a:endParaRPr lang="en-US" altLang="tr-TR" sz="3600" b="1" dirty="0" smtClean="0">
              <a:solidFill>
                <a:srgbClr val="00B05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sw-KE" altLang="tr-TR" dirty="0" smtClean="0"/>
              <a:t>Most bacteria grow best at neutral or weakly alkaline pH usually between 6.8 and 7.5. </a:t>
            </a:r>
          </a:p>
          <a:p>
            <a:pPr eaLnBrk="1" hangingPunct="1"/>
            <a:r>
              <a:rPr lang="sw-KE" altLang="tr-TR" dirty="0" smtClean="0"/>
              <a:t>Some bacteria can grow within a narrow pH range of 4.5 and 9.0, e.g. </a:t>
            </a:r>
            <a:r>
              <a:rPr lang="sw-KE" altLang="tr-TR" i="1" dirty="0" smtClean="0"/>
              <a:t>Salmonella</a:t>
            </a:r>
          </a:p>
          <a:p>
            <a:pPr eaLnBrk="1" hangingPunct="1"/>
            <a:r>
              <a:rPr lang="sw-KE" altLang="tr-TR" dirty="0" smtClean="0"/>
              <a:t> Other microorganisms especially yeasts and molds and some bacteria grow within a wide pH range, e.g. molds grow between 1.5 to 11.0, while yeasts grow between 1.5 and 8.5.</a:t>
            </a: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w-KE" sz="4000" b="1" dirty="0" smtClean="0"/>
              <a:t>pH values of some food products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28829865"/>
              </p:ext>
            </p:extLst>
          </p:nvPr>
        </p:nvGraphicFramePr>
        <p:xfrm>
          <a:off x="1143000" y="1600200"/>
          <a:ext cx="7162800" cy="378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Food type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Range of pH values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Beef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5.1 - 6.2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Chicken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6.2 – 6.4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Milk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6.3 – 6.8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Cheese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4.9 - 5.9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Fish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6.6 - 6.8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 smtClean="0"/>
                        <a:t>Oyster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4.8 - 6.3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Fruits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/>
                        <a:t>&lt; 4.5  (most &lt; 3.5)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6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Vegetables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400" dirty="0"/>
                        <a:t>3.0 – 6.1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Microorganisms that are able to grow in acid environment are called </a:t>
            </a:r>
            <a:r>
              <a:rPr lang="sw-KE" dirty="0" smtClean="0">
                <a:solidFill>
                  <a:srgbClr val="FF0000"/>
                </a:solidFill>
              </a:rPr>
              <a:t>acidophilic microorganisms.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These microorganisms are able to grow at pH of around 2.0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>
                <a:solidFill>
                  <a:srgbClr val="0070C0"/>
                </a:solidFill>
              </a:rPr>
              <a:t>Yeasts</a:t>
            </a:r>
            <a:r>
              <a:rPr lang="sw-KE" dirty="0" smtClean="0"/>
              <a:t> and </a:t>
            </a:r>
            <a:r>
              <a:rPr lang="sw-KE" dirty="0" smtClean="0">
                <a:solidFill>
                  <a:srgbClr val="0070C0"/>
                </a:solidFill>
              </a:rPr>
              <a:t>molds</a:t>
            </a:r>
            <a:r>
              <a:rPr lang="sw-KE" dirty="0" smtClean="0"/>
              <a:t> grow under acidic conditions.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Other microorganisms such as </a:t>
            </a:r>
            <a:r>
              <a:rPr lang="sw-KE" i="1" dirty="0" smtClean="0"/>
              <a:t>Vibrio cholerae</a:t>
            </a:r>
            <a:r>
              <a:rPr lang="sw-KE" dirty="0" smtClean="0"/>
              <a:t> are sensitive to acids and prefer </a:t>
            </a:r>
            <a:r>
              <a:rPr lang="sw-KE" dirty="0" smtClean="0">
                <a:solidFill>
                  <a:srgbClr val="FF0000"/>
                </a:solidFill>
              </a:rPr>
              <a:t>alkaline conditions.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>
                <a:solidFill>
                  <a:srgbClr val="0070C0"/>
                </a:solidFill>
              </a:rPr>
              <a:t>Most bacteria </a:t>
            </a:r>
            <a:r>
              <a:rPr lang="sw-KE" dirty="0" smtClean="0"/>
              <a:t>are killed in strong acid or strong alkaline environment except </a:t>
            </a:r>
            <a:r>
              <a:rPr lang="sw-KE" i="1" dirty="0" smtClean="0"/>
              <a:t>Mycobacteria</a:t>
            </a:r>
            <a:r>
              <a:rPr lang="sw-KE" dirty="0" smtClean="0"/>
              <a:t>.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w-KE" sz="3100" b="1" dirty="0" smtClean="0">
                <a:solidFill>
                  <a:srgbClr val="00B050"/>
                </a:solidFill>
              </a:rPr>
              <a:t>Minimum and maximum pH for growth of some specific microorganism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42628869"/>
              </p:ext>
            </p:extLst>
          </p:nvPr>
        </p:nvGraphicFramePr>
        <p:xfrm>
          <a:off x="990600" y="1676400"/>
          <a:ext cx="7181800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7344"/>
                <a:gridCol w="2035792"/>
                <a:gridCol w="2068664"/>
              </a:tblGrid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Microorganism 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Minimum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Maximum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i="1" dirty="0" smtClean="0">
                          <a:latin typeface="Calibri"/>
                          <a:ea typeface="Calibri"/>
                          <a:cs typeface="Times New Roman"/>
                        </a:rPr>
                        <a:t>Escheri</a:t>
                      </a:r>
                      <a:r>
                        <a:rPr lang="tr-TR" sz="2800" i="1" dirty="0" smtClean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sw-KE" sz="2800" i="1" dirty="0" smtClean="0">
                          <a:latin typeface="Calibri"/>
                          <a:ea typeface="Calibri"/>
                          <a:cs typeface="Times New Roman"/>
                        </a:rPr>
                        <a:t>hia </a:t>
                      </a:r>
                      <a:r>
                        <a:rPr lang="sw-KE" sz="2800" i="1" dirty="0">
                          <a:latin typeface="Calibri"/>
                          <a:ea typeface="Calibri"/>
                          <a:cs typeface="Times New Roman"/>
                        </a:rPr>
                        <a:t>coli</a:t>
                      </a:r>
                      <a:endParaRPr lang="en-US" sz="28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4.4 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i="1" dirty="0">
                          <a:latin typeface="Calibri"/>
                          <a:ea typeface="Calibri"/>
                          <a:cs typeface="Times New Roman"/>
                        </a:rPr>
                        <a:t>Salmonella </a:t>
                      </a:r>
                      <a:r>
                        <a:rPr lang="tr-TR" sz="2800" i="1" dirty="0" err="1" smtClean="0">
                          <a:latin typeface="Calibri"/>
                          <a:ea typeface="Calibri"/>
                          <a:cs typeface="Times New Roman"/>
                        </a:rPr>
                        <a:t>enterica</a:t>
                      </a:r>
                      <a:r>
                        <a:rPr lang="tr-TR" sz="2800" i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2800" i="0" dirty="0" err="1" smtClean="0">
                          <a:latin typeface="Calibri"/>
                          <a:ea typeface="Calibri"/>
                          <a:cs typeface="Times New Roman"/>
                        </a:rPr>
                        <a:t>serovar</a:t>
                      </a:r>
                      <a:r>
                        <a:rPr lang="tr-TR" sz="2800" i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2800" i="0" dirty="0" err="1" smtClean="0">
                          <a:latin typeface="Calibri"/>
                          <a:ea typeface="Calibri"/>
                          <a:cs typeface="Times New Roman"/>
                        </a:rPr>
                        <a:t>typhi</a:t>
                      </a:r>
                      <a:endParaRPr lang="en-US" sz="28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All bacteria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Molds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Yeast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800" dirty="0"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w-KE" altLang="tr-TR" b="1" smtClean="0">
                <a:solidFill>
                  <a:srgbClr val="00B050"/>
                </a:solidFill>
              </a:rPr>
              <a:t>2. Moisture content</a:t>
            </a:r>
            <a:endParaRPr lang="en-US" altLang="tr-TR" b="1" smtClean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The effect of moisture is in terms of water activity: -the amount of free water in a food medium.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The amount of free water is important for growth of microorganisms.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If there is lack of free water microorganisms will not grow.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w-KE" dirty="0" smtClean="0"/>
              <a:t>Water activity is defined as the vapour pressure of a food substance to that of water at the same temperature. (Aw = VPFood/VPWater)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>
                <a:solidFill>
                  <a:srgbClr val="00B050"/>
                </a:solidFill>
              </a:rPr>
              <a:t>Moisture content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w-KE" altLang="tr-TR" dirty="0" smtClean="0"/>
              <a:t>The water activity of pure water is equal to 1.0</a:t>
            </a:r>
          </a:p>
          <a:p>
            <a:pPr eaLnBrk="1" hangingPunct="1"/>
            <a:r>
              <a:rPr lang="sw-KE" altLang="tr-TR" dirty="0" smtClean="0"/>
              <a:t>Food products have a water activity of less than 1.0.  </a:t>
            </a:r>
          </a:p>
          <a:p>
            <a:pPr eaLnBrk="1" hangingPunct="1"/>
            <a:r>
              <a:rPr lang="sw-KE" altLang="tr-TR" dirty="0" smtClean="0"/>
              <a:t>A saturated salt solution has a water activity of 0.75. </a:t>
            </a:r>
          </a:p>
          <a:p>
            <a:pPr eaLnBrk="1" hangingPunct="1"/>
            <a:r>
              <a:rPr lang="sw-KE" altLang="tr-TR" dirty="0" smtClean="0"/>
              <a:t>Salting and drying reduces the water activity of a food product. </a:t>
            </a:r>
            <a:endParaRPr lang="en-US" altLang="tr-TR" dirty="0" smtClean="0"/>
          </a:p>
          <a:p>
            <a:pPr eaLnBrk="1" hangingPunct="1"/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4237</TotalTime>
  <Words>1207</Words>
  <Application>Microsoft Office PowerPoint</Application>
  <PresentationFormat>On-screen Show (4:3)</PresentationFormat>
  <Paragraphs>166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Ofis Teması</vt:lpstr>
      <vt:lpstr>Important microbial genera in foods and Factors affecting microbial growth in food  by Dr Farzana Siddique</vt:lpstr>
      <vt:lpstr> Factors affecting microbial growth in food </vt:lpstr>
      <vt:lpstr> Factors affecting microbial growth in food </vt:lpstr>
      <vt:lpstr>1. Hydrogen ion concentration (pH)</vt:lpstr>
      <vt:lpstr>pH values of some food products</vt:lpstr>
      <vt:lpstr>Slide 6</vt:lpstr>
      <vt:lpstr>Minimum and maximum pH for growth of some specific microorganism</vt:lpstr>
      <vt:lpstr>2. Moisture content</vt:lpstr>
      <vt:lpstr>Moisture content</vt:lpstr>
      <vt:lpstr>Water activity of some food products</vt:lpstr>
      <vt:lpstr>Water activity levels </vt:lpstr>
      <vt:lpstr>Minimum water activity that supports growth of some microorganisms</vt:lpstr>
      <vt:lpstr>3. Nutrients content of the food </vt:lpstr>
      <vt:lpstr>Antimicrobial substances</vt:lpstr>
      <vt:lpstr>Biological structures</vt:lpstr>
      <vt:lpstr> (b) Extrinsic factors</vt:lpstr>
      <vt:lpstr>1. Temperature</vt:lpstr>
      <vt:lpstr>(i). Psychrophilic microorganisms</vt:lpstr>
      <vt:lpstr>(ii). Mesophilic bacteria</vt:lpstr>
      <vt:lpstr>(ii). Thermophilic bacteria.</vt:lpstr>
      <vt:lpstr>Note that:</vt:lpstr>
      <vt:lpstr>2. Concentration of gases in the environment</vt:lpstr>
      <vt:lpstr>Foods affected by various groups</vt:lpstr>
      <vt:lpstr>3. Relative humidity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OBoyacioglu</dc:creator>
  <cp:lastModifiedBy>Ahmad</cp:lastModifiedBy>
  <cp:revision>75</cp:revision>
  <cp:lastPrinted>2015-02-09T07:20:31Z</cp:lastPrinted>
  <dcterms:created xsi:type="dcterms:W3CDTF">2014-09-16T08:50:01Z</dcterms:created>
  <dcterms:modified xsi:type="dcterms:W3CDTF">2018-11-09T04:42:30Z</dcterms:modified>
</cp:coreProperties>
</file>