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0" r:id="rId1"/>
  </p:sldMasterIdLst>
  <p:sldIdLst>
    <p:sldId id="256" r:id="rId2"/>
    <p:sldId id="257" r:id="rId3"/>
    <p:sldId id="258" r:id="rId4"/>
    <p:sldId id="300" r:id="rId5"/>
    <p:sldId id="298" r:id="rId6"/>
    <p:sldId id="299" r:id="rId7"/>
    <p:sldId id="310" r:id="rId8"/>
    <p:sldId id="311" r:id="rId9"/>
    <p:sldId id="259" r:id="rId10"/>
    <p:sldId id="301" r:id="rId11"/>
    <p:sldId id="302" r:id="rId12"/>
    <p:sldId id="303" r:id="rId13"/>
    <p:sldId id="304" r:id="rId14"/>
    <p:sldId id="305" r:id="rId15"/>
    <p:sldId id="306" r:id="rId16"/>
    <p:sldId id="307" r:id="rId17"/>
    <p:sldId id="308" r:id="rId18"/>
    <p:sldId id="309" r:id="rId19"/>
    <p:sldId id="314" r:id="rId20"/>
    <p:sldId id="260" r:id="rId21"/>
    <p:sldId id="261" r:id="rId22"/>
    <p:sldId id="316" r:id="rId23"/>
    <p:sldId id="315" r:id="rId24"/>
    <p:sldId id="29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660"/>
  </p:normalViewPr>
  <p:slideViewPr>
    <p:cSldViewPr snapToGrid="0">
      <p:cViewPr>
        <p:scale>
          <a:sx n="81" d="100"/>
          <a:sy n="81" d="100"/>
        </p:scale>
        <p:origin x="-16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B17A4D1-0A77-45EA-A797-F929300238C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60899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17A4D1-0A77-45EA-A797-F929300238C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1065924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17A4D1-0A77-45EA-A797-F929300238C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974CF79-41B3-4232-AFC6-07E50FC5419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0966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B17A4D1-0A77-45EA-A797-F929300238C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3385499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B17A4D1-0A77-45EA-A797-F929300238C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974CF79-41B3-4232-AFC6-07E50FC5419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20601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B17A4D1-0A77-45EA-A797-F929300238C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901153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17A4D1-0A77-45EA-A797-F929300238C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244231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17A4D1-0A77-45EA-A797-F929300238C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20839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17A4D1-0A77-45EA-A797-F929300238C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244689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17A4D1-0A77-45EA-A797-F929300238C0}" type="datetimeFigureOut">
              <a:rPr lang="en-US" smtClean="0"/>
              <a:t>02-Dec-20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331877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17A4D1-0A77-45EA-A797-F929300238C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1603000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17A4D1-0A77-45EA-A797-F929300238C0}" type="datetimeFigureOut">
              <a:rPr lang="en-US" smtClean="0"/>
              <a:t>02-Dec-20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2031852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17A4D1-0A77-45EA-A797-F929300238C0}" type="datetimeFigureOut">
              <a:rPr lang="en-US" smtClean="0"/>
              <a:t>02-Dec-20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3150146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17A4D1-0A77-45EA-A797-F929300238C0}" type="datetimeFigureOut">
              <a:rPr lang="en-US" smtClean="0"/>
              <a:t>02-Dec-20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3740066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17A4D1-0A77-45EA-A797-F929300238C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1323274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17A4D1-0A77-45EA-A797-F929300238C0}" type="datetimeFigureOut">
              <a:rPr lang="en-US" smtClean="0"/>
              <a:t>02-Dec-20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974CF79-41B3-4232-AFC6-07E50FC5419B}" type="slidenum">
              <a:rPr lang="en-US" smtClean="0"/>
              <a:t>‹#›</a:t>
            </a:fld>
            <a:endParaRPr lang="en-US"/>
          </a:p>
        </p:txBody>
      </p:sp>
    </p:spTree>
    <p:extLst>
      <p:ext uri="{BB962C8B-B14F-4D97-AF65-F5344CB8AC3E}">
        <p14:creationId xmlns:p14="http://schemas.microsoft.com/office/powerpoint/2010/main" val="3341113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B17A4D1-0A77-45EA-A797-F929300238C0}" type="datetimeFigureOut">
              <a:rPr lang="en-US" smtClean="0"/>
              <a:t>02-Dec-20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974CF79-41B3-4232-AFC6-07E50FC5419B}" type="slidenum">
              <a:rPr lang="en-US" smtClean="0"/>
              <a:t>‹#›</a:t>
            </a:fld>
            <a:endParaRPr lang="en-US"/>
          </a:p>
        </p:txBody>
      </p:sp>
    </p:spTree>
    <p:extLst>
      <p:ext uri="{BB962C8B-B14F-4D97-AF65-F5344CB8AC3E}">
        <p14:creationId xmlns:p14="http://schemas.microsoft.com/office/powerpoint/2010/main" val="2422203750"/>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 id="2147484392" r:id="rId12"/>
    <p:sldLayoutId id="2147484393" r:id="rId13"/>
    <p:sldLayoutId id="2147484394" r:id="rId14"/>
    <p:sldLayoutId id="2147484395" r:id="rId15"/>
    <p:sldLayoutId id="214748439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dlineplus.gov/genetics/condition/parkinson-disease/#referenc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1026" name="Picture 2" descr="225 Bismillah Photos - Free &amp; Royalty-Free Stock Photos from Dreamsti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732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26541" y="605117"/>
            <a:ext cx="2312894" cy="726141"/>
          </a:xfrm>
        </p:spPr>
        <p:txBody>
          <a:bodyPr>
            <a:normAutofit/>
          </a:bodyPr>
          <a:lstStyle/>
          <a:p>
            <a:r>
              <a:rPr lang="en-US" sz="3200" b="1" u="sng" dirty="0"/>
              <a:t>GBA gene</a:t>
            </a:r>
          </a:p>
        </p:txBody>
      </p:sp>
      <p:sp>
        <p:nvSpPr>
          <p:cNvPr id="3" name="Subtitle 2"/>
          <p:cNvSpPr>
            <a:spLocks noGrp="1"/>
          </p:cNvSpPr>
          <p:nvPr>
            <p:ph type="subTitle" idx="1"/>
          </p:nvPr>
        </p:nvSpPr>
        <p:spPr>
          <a:xfrm>
            <a:off x="1801906" y="1523190"/>
            <a:ext cx="10260106" cy="4931398"/>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Official name: </a:t>
            </a:r>
          </a:p>
          <a:p>
            <a:pPr algn="just"/>
            <a:r>
              <a:rPr lang="en-US" sz="2000" dirty="0">
                <a:solidFill>
                  <a:schemeClr val="tx1"/>
                </a:solidFill>
                <a:latin typeface="Arial" panose="020B0604020202020204" pitchFamily="34" charset="0"/>
                <a:cs typeface="Arial" panose="020B0604020202020204" pitchFamily="34" charset="0"/>
              </a:rPr>
              <a:t>“</a:t>
            </a:r>
            <a:r>
              <a:rPr lang="en-US" sz="2000" dirty="0" err="1">
                <a:solidFill>
                  <a:schemeClr val="tx1"/>
                </a:solidFill>
                <a:latin typeface="Arial" panose="020B0604020202020204" pitchFamily="34" charset="0"/>
                <a:cs typeface="Arial" panose="020B0604020202020204" pitchFamily="34" charset="0"/>
              </a:rPr>
              <a:t>glucosidase</a:t>
            </a:r>
            <a:r>
              <a:rPr lang="en-US" sz="2000" dirty="0">
                <a:solidFill>
                  <a:schemeClr val="tx1"/>
                </a:solidFill>
                <a:latin typeface="Arial" panose="020B0604020202020204" pitchFamily="34" charset="0"/>
                <a:cs typeface="Arial" panose="020B0604020202020204" pitchFamily="34" charset="0"/>
              </a:rPr>
              <a:t>, beta, acid.” </a:t>
            </a:r>
          </a:p>
          <a:p>
            <a:pPr algn="just"/>
            <a:r>
              <a:rPr lang="en-US" sz="2000" dirty="0">
                <a:solidFill>
                  <a:schemeClr val="tx1"/>
                </a:solidFill>
                <a:latin typeface="Arial" panose="020B0604020202020204" pitchFamily="34" charset="0"/>
                <a:cs typeface="Arial" panose="020B0604020202020204" pitchFamily="34" charset="0"/>
              </a:rPr>
              <a:t>• The GBA gene provides instructions for making an enzyme called beta- glucocerebrosidase. </a:t>
            </a:r>
          </a:p>
          <a:p>
            <a:pPr algn="just"/>
            <a:r>
              <a:rPr lang="en-US" sz="2000" dirty="0">
                <a:solidFill>
                  <a:schemeClr val="tx1"/>
                </a:solidFill>
                <a:latin typeface="Arial" panose="020B0604020202020204" pitchFamily="34" charset="0"/>
                <a:cs typeface="Arial" panose="020B0604020202020204" pitchFamily="34" charset="0"/>
              </a:rPr>
              <a:t>This enzyme is active in lysosomes, which are structures inside cells that act as recycling centers. </a:t>
            </a:r>
          </a:p>
          <a:p>
            <a:pPr algn="just"/>
            <a:r>
              <a:rPr lang="en-US" sz="2000" dirty="0">
                <a:solidFill>
                  <a:schemeClr val="tx1"/>
                </a:solidFill>
                <a:latin typeface="Arial" panose="020B0604020202020204" pitchFamily="34" charset="0"/>
                <a:cs typeface="Arial" panose="020B0604020202020204" pitchFamily="34" charset="0"/>
              </a:rPr>
              <a:t>• Cytogenetic Location: 1q21</a:t>
            </a:r>
          </a:p>
          <a:p>
            <a:pPr algn="just"/>
            <a:r>
              <a:rPr lang="en-US" sz="2000" dirty="0">
                <a:solidFill>
                  <a:schemeClr val="tx1"/>
                </a:solidFill>
                <a:latin typeface="Arial" panose="020B0604020202020204" pitchFamily="34" charset="0"/>
                <a:cs typeface="Arial" panose="020B0604020202020204" pitchFamily="34" charset="0"/>
              </a:rPr>
              <a:t>People with </a:t>
            </a:r>
            <a:r>
              <a:rPr lang="en-US" sz="2000" dirty="0" err="1">
                <a:solidFill>
                  <a:schemeClr val="tx1"/>
                </a:solidFill>
                <a:latin typeface="Arial" panose="020B0604020202020204" pitchFamily="34" charset="0"/>
                <a:cs typeface="Arial" panose="020B0604020202020204" pitchFamily="34" charset="0"/>
              </a:rPr>
              <a:t>Gaucher</a:t>
            </a:r>
            <a:r>
              <a:rPr lang="en-US" sz="2000" dirty="0">
                <a:solidFill>
                  <a:schemeClr val="tx1"/>
                </a:solidFill>
                <a:latin typeface="Arial" panose="020B0604020202020204" pitchFamily="34" charset="0"/>
                <a:cs typeface="Arial" panose="020B0604020202020204" pitchFamily="34" charset="0"/>
              </a:rPr>
              <a:t> disease have mutations in both copies of the GBA gene in each cell, while those with a mutation in just one copy of the gene are called carriers.</a:t>
            </a:r>
          </a:p>
          <a:p>
            <a:pPr algn="just"/>
            <a:r>
              <a:rPr lang="en-US" sz="2000" dirty="0">
                <a:solidFill>
                  <a:schemeClr val="tx1"/>
                </a:solidFill>
                <a:latin typeface="Arial" panose="020B0604020202020204" pitchFamily="34" charset="0"/>
                <a:cs typeface="Arial" panose="020B0604020202020204" pitchFamily="34" charset="0"/>
              </a:rPr>
              <a:t> Some studies suggest that people with </a:t>
            </a:r>
            <a:r>
              <a:rPr lang="en-US" sz="2000" dirty="0" err="1">
                <a:solidFill>
                  <a:schemeClr val="tx1"/>
                </a:solidFill>
                <a:latin typeface="Arial" panose="020B0604020202020204" pitchFamily="34" charset="0"/>
                <a:cs typeface="Arial" panose="020B0604020202020204" pitchFamily="34" charset="0"/>
              </a:rPr>
              <a:t>Gaucher</a:t>
            </a:r>
            <a:r>
              <a:rPr lang="en-US" sz="2000" dirty="0">
                <a:solidFill>
                  <a:schemeClr val="tx1"/>
                </a:solidFill>
                <a:latin typeface="Arial" panose="020B0604020202020204" pitchFamily="34" charset="0"/>
                <a:cs typeface="Arial" panose="020B0604020202020204" pitchFamily="34" charset="0"/>
              </a:rPr>
              <a:t> disease and GBA mutation carriers have an increased risk of developing Parkinson disease or parkinsonism.</a:t>
            </a:r>
          </a:p>
          <a:p>
            <a:pPr algn="just"/>
            <a:r>
              <a:rPr lang="it-IT" sz="2000" dirty="0">
                <a:solidFill>
                  <a:schemeClr val="tx1"/>
                </a:solidFill>
              </a:rPr>
              <a:t> (Alessio B. Di Fonzo etal)</a:t>
            </a:r>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3519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84494" y="564776"/>
            <a:ext cx="7820118" cy="591671"/>
          </a:xfrm>
        </p:spPr>
        <p:txBody>
          <a:bodyPr>
            <a:normAutofit/>
          </a:bodyPr>
          <a:lstStyle/>
          <a:p>
            <a:r>
              <a:rPr lang="en-US" sz="3200" b="1" u="sng" dirty="0">
                <a:solidFill>
                  <a:schemeClr val="tx1"/>
                </a:solidFill>
              </a:rPr>
              <a:t>LRRK2 gene</a:t>
            </a:r>
          </a:p>
        </p:txBody>
      </p:sp>
      <p:sp>
        <p:nvSpPr>
          <p:cNvPr id="3" name="Subtitle 2"/>
          <p:cNvSpPr>
            <a:spLocks noGrp="1"/>
          </p:cNvSpPr>
          <p:nvPr>
            <p:ph type="subTitle" idx="1"/>
          </p:nvPr>
        </p:nvSpPr>
        <p:spPr>
          <a:xfrm>
            <a:off x="1775013" y="1317812"/>
            <a:ext cx="9729600" cy="5257799"/>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Official name:</a:t>
            </a:r>
          </a:p>
          <a:p>
            <a:pPr algn="just"/>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leucine</a:t>
            </a:r>
            <a:r>
              <a:rPr lang="en-US" sz="2000" dirty="0">
                <a:solidFill>
                  <a:schemeClr val="tx1"/>
                </a:solidFill>
                <a:latin typeface="Arial" panose="020B0604020202020204" pitchFamily="34" charset="0"/>
                <a:cs typeface="Arial" panose="020B0604020202020204" pitchFamily="34" charset="0"/>
              </a:rPr>
              <a:t>-rich repeat kinase 2.” </a:t>
            </a:r>
          </a:p>
          <a:p>
            <a:pPr algn="just"/>
            <a:r>
              <a:rPr lang="en-US" sz="2000" dirty="0">
                <a:solidFill>
                  <a:schemeClr val="tx1"/>
                </a:solidFill>
                <a:latin typeface="Arial" panose="020B0604020202020204" pitchFamily="34" charset="0"/>
                <a:cs typeface="Arial" panose="020B0604020202020204" pitchFamily="34" charset="0"/>
              </a:rPr>
              <a:t>• The LRRK2 gene provides instructions for making a protein called </a:t>
            </a:r>
            <a:r>
              <a:rPr lang="en-US" sz="2000" dirty="0" err="1">
                <a:solidFill>
                  <a:schemeClr val="tx1"/>
                </a:solidFill>
                <a:latin typeface="Arial" panose="020B0604020202020204" pitchFamily="34" charset="0"/>
                <a:cs typeface="Arial" panose="020B0604020202020204" pitchFamily="34" charset="0"/>
              </a:rPr>
              <a:t>dardarin</a:t>
            </a:r>
            <a:r>
              <a:rPr lang="en-US" sz="2000" dirty="0">
                <a:solidFill>
                  <a:schemeClr val="tx1"/>
                </a:solidFill>
                <a:latin typeface="Arial" panose="020B0604020202020204" pitchFamily="34" charset="0"/>
                <a:cs typeface="Arial" panose="020B0604020202020204" pitchFamily="34" charset="0"/>
              </a:rPr>
              <a:t>. The LRRK2 gene is active in the brain and other tissues throughout the body, but little is known about this gene or the </a:t>
            </a:r>
            <a:r>
              <a:rPr lang="en-US" sz="2000" dirty="0" err="1">
                <a:solidFill>
                  <a:schemeClr val="tx1"/>
                </a:solidFill>
                <a:latin typeface="Arial" panose="020B0604020202020204" pitchFamily="34" charset="0"/>
                <a:cs typeface="Arial" panose="020B0604020202020204" pitchFamily="34" charset="0"/>
              </a:rPr>
              <a:t>dardarin</a:t>
            </a:r>
            <a:r>
              <a:rPr lang="en-US" sz="2000" dirty="0">
                <a:solidFill>
                  <a:schemeClr val="tx1"/>
                </a:solidFill>
                <a:latin typeface="Arial" panose="020B0604020202020204" pitchFamily="34" charset="0"/>
                <a:cs typeface="Arial" panose="020B0604020202020204" pitchFamily="34" charset="0"/>
              </a:rPr>
              <a:t> protein. </a:t>
            </a:r>
          </a:p>
          <a:p>
            <a:pPr algn="just"/>
            <a:r>
              <a:rPr lang="en-US" sz="2000" dirty="0">
                <a:solidFill>
                  <a:schemeClr val="tx1"/>
                </a:solidFill>
                <a:latin typeface="Arial" panose="020B0604020202020204" pitchFamily="34" charset="0"/>
                <a:cs typeface="Arial" panose="020B0604020202020204" pitchFamily="34" charset="0"/>
              </a:rPr>
              <a:t>• Cytogenetic Location: 12q12</a:t>
            </a:r>
          </a:p>
          <a:p>
            <a:pPr algn="just"/>
            <a:r>
              <a:rPr lang="en-US" sz="2000" dirty="0">
                <a:solidFill>
                  <a:schemeClr val="tx1"/>
                </a:solidFill>
                <a:latin typeface="Arial" panose="020B0604020202020204" pitchFamily="34" charset="0"/>
                <a:cs typeface="Arial" panose="020B0604020202020204" pitchFamily="34" charset="0"/>
              </a:rPr>
              <a:t> • Researchers have identified at least 20 LRRK2 mutations in families with late- onset Parkinson disease.</a:t>
            </a:r>
          </a:p>
          <a:p>
            <a:pPr algn="just"/>
            <a:r>
              <a:rPr lang="en-US" sz="2000" dirty="0">
                <a:solidFill>
                  <a:schemeClr val="tx1"/>
                </a:solidFill>
                <a:latin typeface="Arial" panose="020B0604020202020204" pitchFamily="34" charset="0"/>
                <a:cs typeface="Arial" panose="020B0604020202020204" pitchFamily="34" charset="0"/>
              </a:rPr>
              <a:t> These mutations replace one amino acid with another amino acid in the </a:t>
            </a:r>
            <a:r>
              <a:rPr lang="en-US" sz="2000" dirty="0" err="1">
                <a:solidFill>
                  <a:schemeClr val="tx1"/>
                </a:solidFill>
                <a:latin typeface="Arial" panose="020B0604020202020204" pitchFamily="34" charset="0"/>
                <a:cs typeface="Arial" panose="020B0604020202020204" pitchFamily="34" charset="0"/>
              </a:rPr>
              <a:t>dardarin</a:t>
            </a:r>
            <a:r>
              <a:rPr lang="en-US" sz="2000" dirty="0">
                <a:solidFill>
                  <a:schemeClr val="tx1"/>
                </a:solidFill>
                <a:latin typeface="Arial" panose="020B0604020202020204" pitchFamily="34" charset="0"/>
                <a:cs typeface="Arial" panose="020B0604020202020204" pitchFamily="34" charset="0"/>
              </a:rPr>
              <a:t> protein, which affects the protein's structure and function. It is unclear how LRRK2 mutations lead to Parkinson disease.</a:t>
            </a:r>
          </a:p>
          <a:p>
            <a:pPr algn="just"/>
            <a:r>
              <a:rPr lang="en-US" sz="2000" dirty="0"/>
              <a:t>(Jin-Tai Yu </a:t>
            </a:r>
            <a:r>
              <a:rPr lang="en-US" sz="2000" dirty="0" err="1"/>
              <a:t>etal</a:t>
            </a:r>
            <a:r>
              <a:rPr lang="en-US" sz="2000" dirty="0"/>
              <a:t>)</a:t>
            </a:r>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7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61012" y="470647"/>
            <a:ext cx="7093977" cy="645460"/>
          </a:xfrm>
        </p:spPr>
        <p:txBody>
          <a:bodyPr>
            <a:noAutofit/>
          </a:bodyPr>
          <a:lstStyle/>
          <a:p>
            <a:r>
              <a:rPr lang="en-US" sz="3200" b="1"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PARK2 gene</a:t>
            </a:r>
          </a:p>
        </p:txBody>
      </p:sp>
      <p:sp>
        <p:nvSpPr>
          <p:cNvPr id="3" name="Subtitle 2"/>
          <p:cNvSpPr>
            <a:spLocks noGrp="1"/>
          </p:cNvSpPr>
          <p:nvPr>
            <p:ph type="subTitle" idx="1"/>
          </p:nvPr>
        </p:nvSpPr>
        <p:spPr>
          <a:xfrm>
            <a:off x="1916859" y="1294591"/>
            <a:ext cx="9808975" cy="4353174"/>
          </a:xfrm>
        </p:spPr>
        <p:txBody>
          <a:bodyPr>
            <a:noAutofit/>
          </a:bodyPr>
          <a:lstStyle/>
          <a:p>
            <a:pPr algn="just"/>
            <a:r>
              <a:rPr lang="en-US" sz="2000" dirty="0">
                <a:solidFill>
                  <a:schemeClr val="tx1"/>
                </a:solidFill>
                <a:latin typeface="Arial" panose="020B0604020202020204" pitchFamily="34" charset="0"/>
                <a:cs typeface="Arial" panose="020B0604020202020204" pitchFamily="34" charset="0"/>
              </a:rPr>
              <a:t>• Official name: “</a:t>
            </a:r>
            <a:r>
              <a:rPr lang="en-US" sz="2000" dirty="0" err="1">
                <a:solidFill>
                  <a:schemeClr val="tx1"/>
                </a:solidFill>
                <a:latin typeface="Arial" panose="020B0604020202020204" pitchFamily="34" charset="0"/>
                <a:cs typeface="Arial" panose="020B0604020202020204" pitchFamily="34" charset="0"/>
              </a:rPr>
              <a:t>parkinson</a:t>
            </a:r>
            <a:r>
              <a:rPr lang="en-US" sz="2000" dirty="0">
                <a:solidFill>
                  <a:schemeClr val="tx1"/>
                </a:solidFill>
                <a:latin typeface="Arial" panose="020B0604020202020204" pitchFamily="34" charset="0"/>
                <a:cs typeface="Arial" panose="020B0604020202020204" pitchFamily="34" charset="0"/>
              </a:rPr>
              <a:t> protein 2, E3 ubiquitin protein ligase (</a:t>
            </a:r>
            <a:r>
              <a:rPr lang="en-US" sz="2000" dirty="0" err="1">
                <a:solidFill>
                  <a:schemeClr val="tx1"/>
                </a:solidFill>
                <a:latin typeface="Arial" panose="020B0604020202020204" pitchFamily="34" charset="0"/>
                <a:cs typeface="Arial" panose="020B0604020202020204" pitchFamily="34" charset="0"/>
              </a:rPr>
              <a:t>parkin</a:t>
            </a:r>
            <a:r>
              <a:rPr lang="en-US" sz="2000" dirty="0">
                <a:solidFill>
                  <a:schemeClr val="tx1"/>
                </a:solidFill>
                <a:latin typeface="Arial" panose="020B0604020202020204" pitchFamily="34" charset="0"/>
                <a:cs typeface="Arial" panose="020B0604020202020204" pitchFamily="34" charset="0"/>
              </a:rPr>
              <a:t>).”</a:t>
            </a:r>
          </a:p>
          <a:p>
            <a:pPr algn="just"/>
            <a:r>
              <a:rPr lang="en-US" sz="2000" dirty="0">
                <a:solidFill>
                  <a:schemeClr val="tx1"/>
                </a:solidFill>
                <a:latin typeface="Arial" panose="020B0604020202020204" pitchFamily="34" charset="0"/>
                <a:cs typeface="Arial" panose="020B0604020202020204" pitchFamily="34" charset="0"/>
              </a:rPr>
              <a:t> • The PARK2 gene, one of the largest human genes, provides instructions for making a protein called </a:t>
            </a:r>
            <a:r>
              <a:rPr lang="en-US" sz="2000" dirty="0" err="1">
                <a:solidFill>
                  <a:schemeClr val="tx1"/>
                </a:solidFill>
                <a:latin typeface="Arial" panose="020B0604020202020204" pitchFamily="34" charset="0"/>
                <a:cs typeface="Arial" panose="020B0604020202020204" pitchFamily="34" charset="0"/>
              </a:rPr>
              <a:t>parkin</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Parkin</a:t>
            </a:r>
            <a:r>
              <a:rPr lang="en-US" sz="2000" dirty="0">
                <a:solidFill>
                  <a:schemeClr val="tx1"/>
                </a:solidFill>
                <a:latin typeface="Arial" panose="020B0604020202020204" pitchFamily="34" charset="0"/>
                <a:cs typeface="Arial" panose="020B0604020202020204" pitchFamily="34" charset="0"/>
              </a:rPr>
              <a:t> plays a role in the cell machinery that breaks down (degrades) unwanted proteins by tagging damaged and excess proteins with molecules called ubiquitin. .</a:t>
            </a:r>
          </a:p>
          <a:p>
            <a:pPr algn="just"/>
            <a:r>
              <a:rPr lang="en-US" sz="2000" dirty="0">
                <a:solidFill>
                  <a:schemeClr val="tx1"/>
                </a:solidFill>
                <a:latin typeface="Arial" panose="020B0604020202020204" pitchFamily="34" charset="0"/>
                <a:cs typeface="Arial" panose="020B0604020202020204" pitchFamily="34" charset="0"/>
              </a:rPr>
              <a:t>• Cytogenetic Location: 6q25.2-q27</a:t>
            </a:r>
          </a:p>
          <a:p>
            <a:pPr algn="just"/>
            <a:r>
              <a:rPr lang="en-US" sz="2000" dirty="0">
                <a:solidFill>
                  <a:schemeClr val="tx1"/>
                </a:solidFill>
                <a:latin typeface="Arial" panose="020B0604020202020204" pitchFamily="34" charset="0"/>
                <a:cs typeface="Arial" panose="020B0604020202020204" pitchFamily="34" charset="0"/>
              </a:rPr>
              <a:t> • Researchers have identified more than 100 PARK2 mutations that cause juvenile Parkinson disease and some adult-onset cases. </a:t>
            </a:r>
          </a:p>
          <a:p>
            <a:pPr algn="just"/>
            <a:r>
              <a:rPr lang="en-US" sz="2000" dirty="0">
                <a:solidFill>
                  <a:schemeClr val="tx1"/>
                </a:solidFill>
                <a:latin typeface="Arial" panose="020B0604020202020204" pitchFamily="34" charset="0"/>
                <a:cs typeface="Arial" panose="020B0604020202020204" pitchFamily="34" charset="0"/>
              </a:rPr>
              <a:t>Some mutations lead to an abnormally small </a:t>
            </a:r>
            <a:r>
              <a:rPr lang="en-US" sz="2000" dirty="0" err="1">
                <a:solidFill>
                  <a:schemeClr val="tx1"/>
                </a:solidFill>
                <a:latin typeface="Arial" panose="020B0604020202020204" pitchFamily="34" charset="0"/>
                <a:cs typeface="Arial" panose="020B0604020202020204" pitchFamily="34" charset="0"/>
              </a:rPr>
              <a:t>parkin</a:t>
            </a:r>
            <a:r>
              <a:rPr lang="en-US" sz="2000" dirty="0">
                <a:solidFill>
                  <a:schemeClr val="tx1"/>
                </a:solidFill>
                <a:latin typeface="Arial" panose="020B0604020202020204" pitchFamily="34" charset="0"/>
                <a:cs typeface="Arial" panose="020B0604020202020204" pitchFamily="34" charset="0"/>
              </a:rPr>
              <a:t> protein, which is nonfunctional and degrades rapidly.</a:t>
            </a:r>
          </a:p>
          <a:p>
            <a:pPr algn="just"/>
            <a:r>
              <a:rPr lang="en-US" sz="2000" dirty="0">
                <a:solidFill>
                  <a:schemeClr val="tx1"/>
                </a:solidFill>
                <a:latin typeface="Arial" panose="020B0604020202020204" pitchFamily="34" charset="0"/>
                <a:cs typeface="Arial" panose="020B0604020202020204" pitchFamily="34" charset="0"/>
              </a:rPr>
              <a:t> Other mutations change the building blocks (amino acids) used to make </a:t>
            </a:r>
            <a:r>
              <a:rPr lang="en-US" sz="2000" dirty="0" err="1">
                <a:solidFill>
                  <a:schemeClr val="tx1"/>
                </a:solidFill>
                <a:latin typeface="Arial" panose="020B0604020202020204" pitchFamily="34" charset="0"/>
                <a:cs typeface="Arial" panose="020B0604020202020204" pitchFamily="34" charset="0"/>
              </a:rPr>
              <a:t>parkin</a:t>
            </a:r>
            <a:r>
              <a:rPr lang="en-US" sz="2000" dirty="0">
                <a:solidFill>
                  <a:schemeClr val="tx1"/>
                </a:solidFill>
                <a:latin typeface="Arial" panose="020B0604020202020204" pitchFamily="34" charset="0"/>
                <a:cs typeface="Arial" panose="020B0604020202020204" pitchFamily="34" charset="0"/>
              </a:rPr>
              <a:t>, and the altered protein cannot function properly. PARK2 mutations usually lead to a loss of </a:t>
            </a:r>
            <a:r>
              <a:rPr lang="en-US" sz="2000" dirty="0" err="1">
                <a:solidFill>
                  <a:schemeClr val="tx1"/>
                </a:solidFill>
                <a:latin typeface="Arial" panose="020B0604020202020204" pitchFamily="34" charset="0"/>
                <a:cs typeface="Arial" panose="020B0604020202020204" pitchFamily="34" charset="0"/>
              </a:rPr>
              <a:t>parkin</a:t>
            </a:r>
            <a:r>
              <a:rPr lang="en-US" sz="2000" dirty="0">
                <a:solidFill>
                  <a:schemeClr val="tx1"/>
                </a:solidFill>
                <a:latin typeface="Arial" panose="020B0604020202020204" pitchFamily="34" charset="0"/>
                <a:cs typeface="Arial" panose="020B0604020202020204" pitchFamily="34" charset="0"/>
              </a:rPr>
              <a:t> activity.</a:t>
            </a:r>
          </a:p>
          <a:p>
            <a:pPr algn="just"/>
            <a:r>
              <a:rPr lang="en-US" sz="2000" dirty="0"/>
              <a:t> (S. N. </a:t>
            </a:r>
            <a:r>
              <a:rPr lang="en-US" sz="2000" dirty="0" err="1"/>
              <a:t>Illarioshkin</a:t>
            </a:r>
            <a:r>
              <a:rPr lang="en-US" sz="2000" dirty="0"/>
              <a:t> </a:t>
            </a:r>
            <a:r>
              <a:rPr lang="en-US" sz="2000" dirty="0" err="1"/>
              <a:t>etal</a:t>
            </a:r>
            <a:r>
              <a:rPr lang="en-US" sz="2000" dirty="0"/>
              <a:t>)</a:t>
            </a:r>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6364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44153" y="564776"/>
            <a:ext cx="7860459" cy="363071"/>
          </a:xfrm>
        </p:spPr>
        <p:txBody>
          <a:bodyPr>
            <a:normAutofit fontScale="90000"/>
          </a:bodyPr>
          <a:lstStyle/>
          <a:p>
            <a:r>
              <a:rPr lang="en-US" sz="3600" b="1" u="sng" dirty="0">
                <a:latin typeface="Arial" panose="020B0604020202020204" pitchFamily="34" charset="0"/>
                <a:cs typeface="Arial" panose="020B0604020202020204" pitchFamily="34" charset="0"/>
              </a:rPr>
              <a:t>PARK7 gene</a:t>
            </a:r>
            <a:r>
              <a:rPr lang="en-US" dirty="0"/>
              <a:t> </a:t>
            </a:r>
          </a:p>
        </p:txBody>
      </p:sp>
      <p:sp>
        <p:nvSpPr>
          <p:cNvPr id="3" name="Subtitle 2"/>
          <p:cNvSpPr>
            <a:spLocks noGrp="1"/>
          </p:cNvSpPr>
          <p:nvPr>
            <p:ph type="subTitle" idx="1"/>
          </p:nvPr>
        </p:nvSpPr>
        <p:spPr>
          <a:xfrm>
            <a:off x="1815353" y="941294"/>
            <a:ext cx="10044954" cy="5620871"/>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 Official name: “</a:t>
            </a:r>
            <a:r>
              <a:rPr lang="en-US" sz="2000" dirty="0" err="1">
                <a:solidFill>
                  <a:schemeClr val="tx1"/>
                </a:solidFill>
                <a:latin typeface="Arial" panose="020B0604020202020204" pitchFamily="34" charset="0"/>
                <a:cs typeface="Arial" panose="020B0604020202020204" pitchFamily="34" charset="0"/>
              </a:rPr>
              <a:t>parkinson</a:t>
            </a:r>
            <a:r>
              <a:rPr lang="en-US" sz="2000" dirty="0">
                <a:solidFill>
                  <a:schemeClr val="tx1"/>
                </a:solidFill>
                <a:latin typeface="Arial" panose="020B0604020202020204" pitchFamily="34" charset="0"/>
                <a:cs typeface="Arial" panose="020B0604020202020204" pitchFamily="34" charset="0"/>
              </a:rPr>
              <a:t> protein 7.” </a:t>
            </a:r>
          </a:p>
          <a:p>
            <a:pPr algn="just"/>
            <a:r>
              <a:rPr lang="en-US" sz="2000" dirty="0">
                <a:solidFill>
                  <a:schemeClr val="tx1"/>
                </a:solidFill>
                <a:latin typeface="Arial" panose="020B0604020202020204" pitchFamily="34" charset="0"/>
                <a:cs typeface="Arial" panose="020B0604020202020204" pitchFamily="34" charset="0"/>
              </a:rPr>
              <a:t>• The PARK7 gene provides instructions for making the DJ-1 protein.</a:t>
            </a:r>
          </a:p>
          <a:p>
            <a:pPr algn="just"/>
            <a:r>
              <a:rPr lang="en-US" sz="2000" dirty="0">
                <a:solidFill>
                  <a:schemeClr val="tx1"/>
                </a:solidFill>
                <a:latin typeface="Arial" panose="020B0604020202020204" pitchFamily="34" charset="0"/>
                <a:cs typeface="Arial" panose="020B0604020202020204" pitchFamily="34" charset="0"/>
              </a:rPr>
              <a:t> Studies indicate that this protein has several functions, although none are fully understood. </a:t>
            </a:r>
          </a:p>
          <a:p>
            <a:pPr algn="just"/>
            <a:r>
              <a:rPr lang="en-US" sz="2000" dirty="0">
                <a:solidFill>
                  <a:schemeClr val="tx1"/>
                </a:solidFill>
                <a:latin typeface="Arial" panose="020B0604020202020204" pitchFamily="34" charset="0"/>
                <a:cs typeface="Arial" panose="020B0604020202020204" pitchFamily="34" charset="0"/>
              </a:rPr>
              <a:t>The DJ- 1 protein may help protect cells, particularly brain cells, from oxidative stress.</a:t>
            </a:r>
          </a:p>
          <a:p>
            <a:pPr algn="just"/>
            <a:r>
              <a:rPr lang="en-US" sz="2000" dirty="0">
                <a:solidFill>
                  <a:schemeClr val="tx1"/>
                </a:solidFill>
                <a:latin typeface="Arial" panose="020B0604020202020204" pitchFamily="34" charset="0"/>
                <a:cs typeface="Arial" panose="020B0604020202020204" pitchFamily="34" charset="0"/>
              </a:rPr>
              <a:t> • Cytogenetic Location: 1p36.23</a:t>
            </a:r>
          </a:p>
          <a:p>
            <a:pPr algn="just"/>
            <a:r>
              <a:rPr lang="en-US" sz="2000" dirty="0">
                <a:solidFill>
                  <a:schemeClr val="tx1"/>
                </a:solidFill>
                <a:latin typeface="Arial" panose="020B0604020202020204" pitchFamily="34" charset="0"/>
                <a:cs typeface="Arial" panose="020B0604020202020204" pitchFamily="34" charset="0"/>
              </a:rPr>
              <a:t> • Researchers have identified more than 10 PARK7 mutations that cause early-onset Parkinson disease.</a:t>
            </a:r>
          </a:p>
          <a:p>
            <a:pPr algn="just"/>
            <a:r>
              <a:rPr lang="en-US" sz="2000" dirty="0">
                <a:solidFill>
                  <a:schemeClr val="tx1"/>
                </a:solidFill>
                <a:latin typeface="Arial" panose="020B0604020202020204" pitchFamily="34" charset="0"/>
                <a:cs typeface="Arial" panose="020B0604020202020204" pitchFamily="34" charset="0"/>
              </a:rPr>
              <a:t> In some cases, a large portion of the PARK7 gene is deleted, and no functional DJ-1 protein is made. </a:t>
            </a:r>
          </a:p>
          <a:p>
            <a:pPr algn="just"/>
            <a:r>
              <a:rPr lang="en-US" sz="2000" dirty="0">
                <a:solidFill>
                  <a:schemeClr val="tx1"/>
                </a:solidFill>
                <a:latin typeface="Arial" panose="020B0604020202020204" pitchFamily="34" charset="0"/>
                <a:cs typeface="Arial" panose="020B0604020202020204" pitchFamily="34" charset="0"/>
              </a:rPr>
              <a:t>Other mutations lead to an abnormally small DJ-1 protein or change the building blocks (amino acids) used to make the protein.</a:t>
            </a:r>
          </a:p>
          <a:p>
            <a:pPr algn="just"/>
            <a:r>
              <a:rPr lang="en-US" sz="2000" dirty="0">
                <a:solidFill>
                  <a:schemeClr val="tx1"/>
                </a:solidFill>
                <a:latin typeface="Arial" panose="020B0604020202020204" pitchFamily="34" charset="0"/>
                <a:cs typeface="Arial" panose="020B0604020202020204" pitchFamily="34" charset="0"/>
              </a:rPr>
              <a:t> The altered protein is unstable and does not function properly, if at all.</a:t>
            </a:r>
          </a:p>
        </p:txBody>
      </p:sp>
    </p:spTree>
    <p:extLst>
      <p:ext uri="{BB962C8B-B14F-4D97-AF65-F5344CB8AC3E}">
        <p14:creationId xmlns:p14="http://schemas.microsoft.com/office/powerpoint/2010/main" val="1451004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78624" y="228600"/>
            <a:ext cx="7725988" cy="833718"/>
          </a:xfrm>
        </p:spPr>
        <p:txBody>
          <a:bodyPr>
            <a:normAutofit/>
          </a:bodyPr>
          <a:lstStyle/>
          <a:p>
            <a:r>
              <a:rPr lang="en-US" sz="3200" b="1" u="sng" dirty="0">
                <a:solidFill>
                  <a:schemeClr val="tx1"/>
                </a:solidFill>
                <a:effectLst>
                  <a:outerShdw blurRad="38100" dist="38100" dir="2700000" algn="tl">
                    <a:srgbClr val="000000">
                      <a:alpha val="43137"/>
                    </a:srgbClr>
                  </a:outerShdw>
                </a:effectLst>
              </a:rPr>
              <a:t>PINK1 gene</a:t>
            </a:r>
          </a:p>
        </p:txBody>
      </p:sp>
      <p:sp>
        <p:nvSpPr>
          <p:cNvPr id="3" name="Subtitle 2"/>
          <p:cNvSpPr>
            <a:spLocks noGrp="1"/>
          </p:cNvSpPr>
          <p:nvPr>
            <p:ph type="subTitle" idx="1"/>
          </p:nvPr>
        </p:nvSpPr>
        <p:spPr>
          <a:xfrm>
            <a:off x="1775014" y="1227355"/>
            <a:ext cx="10125634" cy="4971738"/>
          </a:xfrm>
        </p:spPr>
        <p:txBody>
          <a:bodyPr/>
          <a:lstStyle/>
          <a:p>
            <a:pPr algn="just"/>
            <a:r>
              <a:rPr lang="en-US" sz="2000" dirty="0">
                <a:solidFill>
                  <a:schemeClr val="tx1"/>
                </a:solidFill>
                <a:latin typeface="Arial" panose="020B0604020202020204" pitchFamily="34" charset="0"/>
                <a:cs typeface="Arial" panose="020B0604020202020204" pitchFamily="34" charset="0"/>
              </a:rPr>
              <a:t>• Official name: “PTEN induced putative kinase 1.” </a:t>
            </a:r>
          </a:p>
          <a:p>
            <a:pPr algn="just"/>
            <a:r>
              <a:rPr lang="en-US" sz="2000" dirty="0">
                <a:solidFill>
                  <a:schemeClr val="tx1"/>
                </a:solidFill>
                <a:latin typeface="Arial" panose="020B0604020202020204" pitchFamily="34" charset="0"/>
                <a:cs typeface="Arial" panose="020B0604020202020204" pitchFamily="34" charset="0"/>
              </a:rPr>
              <a:t>• The PINK1 gene produces a protein called PTEN.</a:t>
            </a:r>
          </a:p>
          <a:p>
            <a:pPr algn="just"/>
            <a:r>
              <a:rPr lang="en-US" sz="2000" dirty="0">
                <a:solidFill>
                  <a:schemeClr val="tx1"/>
                </a:solidFill>
                <a:latin typeface="Arial" panose="020B0604020202020204" pitchFamily="34" charset="0"/>
                <a:cs typeface="Arial" panose="020B0604020202020204" pitchFamily="34" charset="0"/>
              </a:rPr>
              <a:t> It appears to help protect mitochondria from malfunctioning during periods of cellular stress, such as unusually high energy demands.</a:t>
            </a:r>
          </a:p>
          <a:p>
            <a:pPr algn="just"/>
            <a:r>
              <a:rPr lang="en-US" sz="2000" dirty="0">
                <a:solidFill>
                  <a:schemeClr val="tx1"/>
                </a:solidFill>
                <a:latin typeface="Arial" panose="020B0604020202020204" pitchFamily="34" charset="0"/>
                <a:cs typeface="Arial" panose="020B0604020202020204" pitchFamily="34" charset="0"/>
              </a:rPr>
              <a:t> • Cytogenetic Location: 1p36</a:t>
            </a:r>
          </a:p>
          <a:p>
            <a:pPr algn="just"/>
            <a:r>
              <a:rPr lang="en-US" sz="2000" dirty="0">
                <a:solidFill>
                  <a:schemeClr val="tx1"/>
                </a:solidFill>
                <a:latin typeface="Arial" panose="020B0604020202020204" pitchFamily="34" charset="0"/>
                <a:cs typeface="Arial" panose="020B0604020202020204" pitchFamily="34" charset="0"/>
              </a:rPr>
              <a:t>• More than 20 PINK1 mutations that cause early-onset Parkinson disease.</a:t>
            </a:r>
          </a:p>
          <a:p>
            <a:pPr algn="just"/>
            <a:r>
              <a:rPr lang="en-US" sz="2000" dirty="0">
                <a:solidFill>
                  <a:schemeClr val="tx1"/>
                </a:solidFill>
                <a:latin typeface="Arial" panose="020B0604020202020204" pitchFamily="34" charset="0"/>
                <a:cs typeface="Arial" panose="020B0604020202020204" pitchFamily="34" charset="0"/>
              </a:rPr>
              <a:t> Many PINK1 mutations alter or eliminate the kinase domain, leading to a loss of protein function. </a:t>
            </a:r>
          </a:p>
          <a:p>
            <a:pPr algn="just"/>
            <a:r>
              <a:rPr lang="en-US" sz="2000" dirty="0">
                <a:solidFill>
                  <a:schemeClr val="tx1"/>
                </a:solidFill>
                <a:latin typeface="Arial" panose="020B0604020202020204" pitchFamily="34" charset="0"/>
                <a:cs typeface="Arial" panose="020B0604020202020204" pitchFamily="34" charset="0"/>
              </a:rPr>
              <a:t>At least one mutation affects the mitochondrial-targeting motif and may disrupt delivery of the protein to mitochondria.</a:t>
            </a:r>
          </a:p>
          <a:p>
            <a:endParaRPr lang="en-US" dirty="0"/>
          </a:p>
        </p:txBody>
      </p:sp>
    </p:spTree>
    <p:extLst>
      <p:ext uri="{BB962C8B-B14F-4D97-AF65-F5344CB8AC3E}">
        <p14:creationId xmlns:p14="http://schemas.microsoft.com/office/powerpoint/2010/main" val="3381878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24781" y="1210925"/>
            <a:ext cx="6193023" cy="806824"/>
          </a:xfrm>
        </p:spPr>
        <p:txBody>
          <a:bodyPr>
            <a:normAutofit/>
          </a:bodyPr>
          <a:lstStyle/>
          <a:p>
            <a:r>
              <a:rPr lang="en-US" sz="3200" b="1" u="sng" dirty="0"/>
              <a:t>SNCA gene</a:t>
            </a:r>
          </a:p>
        </p:txBody>
      </p:sp>
      <p:sp>
        <p:nvSpPr>
          <p:cNvPr id="3" name="Subtitle 2"/>
          <p:cNvSpPr>
            <a:spLocks noGrp="1"/>
          </p:cNvSpPr>
          <p:nvPr>
            <p:ph type="subTitle" idx="1"/>
          </p:nvPr>
        </p:nvSpPr>
        <p:spPr>
          <a:xfrm>
            <a:off x="1864315" y="2124637"/>
            <a:ext cx="9977716" cy="4733363"/>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 Official name: “</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 alpha”</a:t>
            </a:r>
          </a:p>
          <a:p>
            <a:pPr algn="just"/>
            <a:r>
              <a:rPr lang="en-US" sz="2000" dirty="0">
                <a:solidFill>
                  <a:schemeClr val="tx1"/>
                </a:solidFill>
                <a:latin typeface="Arial" panose="020B0604020202020204" pitchFamily="34" charset="0"/>
                <a:cs typeface="Arial" panose="020B0604020202020204" pitchFamily="34" charset="0"/>
              </a:rPr>
              <a:t> • The SNCA gene provides instructions for making a small protein called alpha- </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 </a:t>
            </a:r>
          </a:p>
          <a:p>
            <a:pPr algn="just"/>
            <a:r>
              <a:rPr lang="en-US" sz="2000" dirty="0">
                <a:solidFill>
                  <a:schemeClr val="tx1"/>
                </a:solidFill>
                <a:latin typeface="Arial" panose="020B0604020202020204" pitchFamily="34" charset="0"/>
                <a:cs typeface="Arial" panose="020B0604020202020204" pitchFamily="34" charset="0"/>
              </a:rPr>
              <a:t>Studies suggest that it plays an important role in maintaining a supply of synaptic vesicles in presynaptic terminals. </a:t>
            </a:r>
          </a:p>
          <a:p>
            <a:pPr algn="just"/>
            <a:r>
              <a:rPr lang="en-US" sz="2000" dirty="0">
                <a:solidFill>
                  <a:schemeClr val="tx1"/>
                </a:solidFill>
                <a:latin typeface="Arial" panose="020B0604020202020204" pitchFamily="34" charset="0"/>
                <a:cs typeface="Arial" panose="020B0604020202020204" pitchFamily="34" charset="0"/>
              </a:rPr>
              <a:t>It may also help regulate the release of </a:t>
            </a:r>
            <a:r>
              <a:rPr lang="en-US" sz="2000" dirty="0" err="1">
                <a:solidFill>
                  <a:schemeClr val="tx1"/>
                </a:solidFill>
                <a:latin typeface="Arial" panose="020B0604020202020204" pitchFamily="34" charset="0"/>
                <a:cs typeface="Arial" panose="020B0604020202020204" pitchFamily="34" charset="0"/>
              </a:rPr>
              <a:t>dopamin</a:t>
            </a:r>
            <a:r>
              <a:rPr lang="en-US" sz="2000" dirty="0">
                <a:solidFill>
                  <a:schemeClr val="tx1"/>
                </a:solidFill>
                <a:latin typeface="Arial" panose="020B0604020202020204" pitchFamily="34" charset="0"/>
                <a:cs typeface="Arial" panose="020B0604020202020204" pitchFamily="34" charset="0"/>
              </a:rPr>
              <a:t>. </a:t>
            </a:r>
          </a:p>
          <a:p>
            <a:pPr algn="just"/>
            <a:r>
              <a:rPr lang="en-US" sz="2000" dirty="0">
                <a:solidFill>
                  <a:schemeClr val="tx1"/>
                </a:solidFill>
                <a:latin typeface="Arial" panose="020B0604020202020204" pitchFamily="34" charset="0"/>
                <a:cs typeface="Arial" panose="020B0604020202020204" pitchFamily="34" charset="0"/>
              </a:rPr>
              <a:t>• Cytogenetic Location: 4q21</a:t>
            </a:r>
          </a:p>
        </p:txBody>
      </p:sp>
    </p:spTree>
    <p:extLst>
      <p:ext uri="{BB962C8B-B14F-4D97-AF65-F5344CB8AC3E}">
        <p14:creationId xmlns:p14="http://schemas.microsoft.com/office/powerpoint/2010/main" val="1356511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80882" y="595344"/>
            <a:ext cx="9950824" cy="5751668"/>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 Researchers have described two types of alterations of the SNCA gene that can cause early-onset Parkinson disease.</a:t>
            </a:r>
          </a:p>
          <a:p>
            <a:pPr algn="just"/>
            <a:r>
              <a:rPr lang="en-US" sz="2000" dirty="0">
                <a:solidFill>
                  <a:schemeClr val="tx1"/>
                </a:solidFill>
                <a:latin typeface="Arial" panose="020B0604020202020204" pitchFamily="34" charset="0"/>
                <a:cs typeface="Arial" panose="020B0604020202020204" pitchFamily="34" charset="0"/>
              </a:rPr>
              <a:t> One type changes a single protein building block (amino acid) used to make alpha-</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 </a:t>
            </a:r>
          </a:p>
          <a:p>
            <a:pPr algn="just"/>
            <a:r>
              <a:rPr lang="en-US" sz="2000" dirty="0">
                <a:solidFill>
                  <a:schemeClr val="tx1"/>
                </a:solidFill>
                <a:latin typeface="Arial" panose="020B0604020202020204" pitchFamily="34" charset="0"/>
                <a:cs typeface="Arial" panose="020B0604020202020204" pitchFamily="34" charset="0"/>
              </a:rPr>
              <a:t>In some cases, the amino acid alanine is replaced with the amino acid threonine at protein position 53 (written as Ala53Thr) or with the amino acid </a:t>
            </a:r>
            <a:r>
              <a:rPr lang="en-US" sz="2000" dirty="0" err="1">
                <a:solidFill>
                  <a:schemeClr val="tx1"/>
                </a:solidFill>
                <a:latin typeface="Arial" panose="020B0604020202020204" pitchFamily="34" charset="0"/>
                <a:cs typeface="Arial" panose="020B0604020202020204" pitchFamily="34" charset="0"/>
              </a:rPr>
              <a:t>proline</a:t>
            </a:r>
            <a:r>
              <a:rPr lang="en-US" sz="2000" dirty="0">
                <a:solidFill>
                  <a:schemeClr val="tx1"/>
                </a:solidFill>
                <a:latin typeface="Arial" panose="020B0604020202020204" pitchFamily="34" charset="0"/>
                <a:cs typeface="Arial" panose="020B0604020202020204" pitchFamily="34" charset="0"/>
              </a:rPr>
              <a:t> at position 30 (written as Ala30Pro).</a:t>
            </a:r>
          </a:p>
          <a:p>
            <a:pPr algn="just"/>
            <a:r>
              <a:rPr lang="en-US" sz="2000" dirty="0">
                <a:solidFill>
                  <a:schemeClr val="tx1"/>
                </a:solidFill>
                <a:latin typeface="Arial" panose="020B0604020202020204" pitchFamily="34" charset="0"/>
                <a:cs typeface="Arial" panose="020B0604020202020204" pitchFamily="34" charset="0"/>
              </a:rPr>
              <a:t> In a few cases, the amino acid glutamic acid is replaced with the amino acid lysine at position 46 (written as Glu46Lys). </a:t>
            </a:r>
          </a:p>
          <a:p>
            <a:pPr algn="just"/>
            <a:r>
              <a:rPr lang="en-US" sz="2000" dirty="0">
                <a:solidFill>
                  <a:schemeClr val="tx1"/>
                </a:solidFill>
                <a:latin typeface="Arial" panose="020B0604020202020204" pitchFamily="34" charset="0"/>
                <a:cs typeface="Arial" panose="020B0604020202020204" pitchFamily="34" charset="0"/>
              </a:rPr>
              <a:t>These mutations cause the alpha-</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 protein to take on an incorrect 3- dimensional shape (</a:t>
            </a:r>
            <a:r>
              <a:rPr lang="en-US" sz="2000" dirty="0" err="1">
                <a:solidFill>
                  <a:schemeClr val="tx1"/>
                </a:solidFill>
                <a:latin typeface="Arial" panose="020B0604020202020204" pitchFamily="34" charset="0"/>
                <a:cs typeface="Arial" panose="020B0604020202020204" pitchFamily="34" charset="0"/>
              </a:rPr>
              <a:t>misfold</a:t>
            </a:r>
            <a:r>
              <a:rPr lang="en-US" sz="2000" dirty="0">
                <a:solidFill>
                  <a:schemeClr val="tx1"/>
                </a:solidFill>
                <a:latin typeface="Arial" panose="020B0604020202020204" pitchFamily="34" charset="0"/>
                <a:cs typeface="Arial" panose="020B0604020202020204" pitchFamily="34" charset="0"/>
              </a:rPr>
              <a:t>).</a:t>
            </a:r>
          </a:p>
          <a:p>
            <a:pPr algn="just"/>
            <a:r>
              <a:rPr lang="en-US" sz="2000" dirty="0">
                <a:solidFill>
                  <a:schemeClr val="tx1"/>
                </a:solidFill>
                <a:latin typeface="Arial" panose="020B0604020202020204" pitchFamily="34" charset="0"/>
                <a:cs typeface="Arial" panose="020B0604020202020204" pitchFamily="34" charset="0"/>
              </a:rPr>
              <a:t> • In the other type of alteration, one of the two SNCA genes in each cell is inappropriately duplicated or triplicated. The extra copies of the SNCA gene lead to an excess of alpha-</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a:t>
            </a:r>
          </a:p>
          <a:p>
            <a:pPr algn="just"/>
            <a:r>
              <a:rPr lang="en-US" sz="2000" dirty="0">
                <a:solidFill>
                  <a:schemeClr val="tx1"/>
                </a:solidFill>
                <a:latin typeface="Arial" panose="020B0604020202020204" pitchFamily="34" charset="0"/>
                <a:cs typeface="Arial" panose="020B0604020202020204" pitchFamily="34" charset="0"/>
              </a:rPr>
              <a:t>https://medlineplus.gov/genetics/gene/snca/#references</a:t>
            </a:r>
          </a:p>
          <a:p>
            <a:pPr algn="just"/>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8996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48318" y="389965"/>
            <a:ext cx="7416706" cy="779930"/>
          </a:xfrm>
        </p:spPr>
        <p:txBody>
          <a:bodyPr>
            <a:normAutofit/>
          </a:bodyPr>
          <a:lstStyle/>
          <a:p>
            <a:r>
              <a:rPr lang="en-US" sz="3200" b="1" u="sng" dirty="0">
                <a:effectLst>
                  <a:outerShdw blurRad="38100" dist="38100" dir="2700000" algn="tl">
                    <a:srgbClr val="000000">
                      <a:alpha val="43137"/>
                    </a:srgbClr>
                  </a:outerShdw>
                </a:effectLst>
              </a:rPr>
              <a:t>SNCAIP gene</a:t>
            </a:r>
          </a:p>
        </p:txBody>
      </p:sp>
      <p:sp>
        <p:nvSpPr>
          <p:cNvPr id="3" name="Subtitle 2"/>
          <p:cNvSpPr>
            <a:spLocks noGrp="1"/>
          </p:cNvSpPr>
          <p:nvPr>
            <p:ph type="subTitle" idx="1"/>
          </p:nvPr>
        </p:nvSpPr>
        <p:spPr>
          <a:xfrm>
            <a:off x="1788458" y="1264024"/>
            <a:ext cx="9897035" cy="5190563"/>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 Official name: “</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 alpha interacting protein.”</a:t>
            </a:r>
          </a:p>
          <a:p>
            <a:pPr algn="just"/>
            <a:r>
              <a:rPr lang="en-US" sz="2000" dirty="0">
                <a:solidFill>
                  <a:schemeClr val="tx1"/>
                </a:solidFill>
                <a:latin typeface="Arial" panose="020B0604020202020204" pitchFamily="34" charset="0"/>
                <a:cs typeface="Arial" panose="020B0604020202020204" pitchFamily="34" charset="0"/>
              </a:rPr>
              <a:t> • The SNCAIP gene provides instructions for making a protein called synphilin-1 and a slightly different version of this protein called synphilin-1A.</a:t>
            </a:r>
          </a:p>
          <a:p>
            <a:pPr algn="just"/>
            <a:r>
              <a:rPr lang="en-US" sz="2000" dirty="0">
                <a:solidFill>
                  <a:schemeClr val="tx1"/>
                </a:solidFill>
                <a:latin typeface="Arial" panose="020B0604020202020204" pitchFamily="34" charset="0"/>
                <a:cs typeface="Arial" panose="020B0604020202020204" pitchFamily="34" charset="0"/>
              </a:rPr>
              <a:t> These proteins are produced in the brain.</a:t>
            </a:r>
          </a:p>
          <a:p>
            <a:pPr algn="just"/>
            <a:r>
              <a:rPr lang="en-US" sz="2000" dirty="0">
                <a:solidFill>
                  <a:schemeClr val="tx1"/>
                </a:solidFill>
                <a:latin typeface="Arial" panose="020B0604020202020204" pitchFamily="34" charset="0"/>
                <a:cs typeface="Arial" panose="020B0604020202020204" pitchFamily="34" charset="0"/>
              </a:rPr>
              <a:t> • Cytogenetic Location: 5q23.2</a:t>
            </a:r>
          </a:p>
          <a:p>
            <a:pPr algn="just"/>
            <a:r>
              <a:rPr lang="en-US" sz="2000" dirty="0">
                <a:solidFill>
                  <a:schemeClr val="tx1"/>
                </a:solidFill>
                <a:latin typeface="Arial" panose="020B0604020202020204" pitchFamily="34" charset="0"/>
                <a:cs typeface="Arial" panose="020B0604020202020204" pitchFamily="34" charset="0"/>
              </a:rPr>
              <a:t>• One SNCAIP mutation has been identified in a small number of people with Parkinson disease. </a:t>
            </a:r>
          </a:p>
          <a:p>
            <a:pPr algn="just"/>
            <a:r>
              <a:rPr lang="en-US" sz="2000" dirty="0">
                <a:solidFill>
                  <a:schemeClr val="tx1"/>
                </a:solidFill>
                <a:latin typeface="Arial" panose="020B0604020202020204" pitchFamily="34" charset="0"/>
                <a:cs typeface="Arial" panose="020B0604020202020204" pitchFamily="34" charset="0"/>
              </a:rPr>
              <a:t>This mutation leads to a change in one of the building blocks (amino acids) used to make synphilin-1. </a:t>
            </a:r>
          </a:p>
          <a:p>
            <a:pPr algn="just"/>
            <a:r>
              <a:rPr lang="en-US" sz="2000" dirty="0">
                <a:solidFill>
                  <a:schemeClr val="tx1"/>
                </a:solidFill>
                <a:latin typeface="Arial" panose="020B0604020202020204" pitchFamily="34" charset="0"/>
                <a:cs typeface="Arial" panose="020B0604020202020204" pitchFamily="34" charset="0"/>
              </a:rPr>
              <a:t>Specifically, the amino acid arginine is replaced by the amino acid cysteine at position 621 in the protein's chain of amino acids (written as Arg621Cys or R621C). </a:t>
            </a:r>
          </a:p>
          <a:p>
            <a:pPr algn="just"/>
            <a:r>
              <a:rPr lang="en-US" sz="2000" dirty="0">
                <a:solidFill>
                  <a:schemeClr val="tx1"/>
                </a:solidFill>
                <a:latin typeface="Arial" panose="020B0604020202020204" pitchFamily="34" charset="0"/>
                <a:cs typeface="Arial" panose="020B0604020202020204" pitchFamily="34" charset="0"/>
              </a:rPr>
              <a:t>• Because the Arg621Cys mutation has been reported in so few cases, it is unclear whether the mutation affects the risk of Parkinson disease.</a:t>
            </a:r>
          </a:p>
          <a:p>
            <a:endParaRPr lang="en-US" dirty="0"/>
          </a:p>
        </p:txBody>
      </p:sp>
    </p:spTree>
    <p:extLst>
      <p:ext uri="{BB962C8B-B14F-4D97-AF65-F5344CB8AC3E}">
        <p14:creationId xmlns:p14="http://schemas.microsoft.com/office/powerpoint/2010/main" val="127536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7941" y="0"/>
            <a:ext cx="7201553" cy="1396538"/>
          </a:xfrm>
        </p:spPr>
        <p:txBody>
          <a:bodyPr>
            <a:normAutofit/>
          </a:bodyPr>
          <a:lstStyle/>
          <a:p>
            <a:r>
              <a:rPr lang="en-US" sz="3600" b="1" u="sng" dirty="0">
                <a:solidFill>
                  <a:schemeClr val="tx1"/>
                </a:solidFill>
              </a:rPr>
              <a:t>UCHL1 gene</a:t>
            </a:r>
            <a:r>
              <a:rPr lang="en-US" dirty="0"/>
              <a:t> </a:t>
            </a:r>
          </a:p>
        </p:txBody>
      </p:sp>
      <p:sp>
        <p:nvSpPr>
          <p:cNvPr id="3" name="Subtitle 2"/>
          <p:cNvSpPr>
            <a:spLocks noGrp="1"/>
          </p:cNvSpPr>
          <p:nvPr>
            <p:ph type="subTitle" idx="1"/>
          </p:nvPr>
        </p:nvSpPr>
        <p:spPr>
          <a:xfrm>
            <a:off x="1528075" y="1423927"/>
            <a:ext cx="10313894" cy="5644091"/>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 Official name: “ubiquitin carboxyl-terminal esterase L1” </a:t>
            </a:r>
          </a:p>
          <a:p>
            <a:pPr algn="just"/>
            <a:r>
              <a:rPr lang="en-US" sz="2000" dirty="0">
                <a:solidFill>
                  <a:schemeClr val="tx1"/>
                </a:solidFill>
                <a:latin typeface="Arial" panose="020B0604020202020204" pitchFamily="34" charset="0"/>
                <a:cs typeface="Arial" panose="020B0604020202020204" pitchFamily="34" charset="0"/>
              </a:rPr>
              <a:t>• The UCHL1 gene provides instructions for making an enzyme called ubiquitin carboxyl- terminal esterase L1. </a:t>
            </a:r>
          </a:p>
          <a:p>
            <a:pPr algn="just"/>
            <a:r>
              <a:rPr lang="en-US" sz="2000" dirty="0">
                <a:solidFill>
                  <a:schemeClr val="tx1"/>
                </a:solidFill>
                <a:latin typeface="Arial" panose="020B0604020202020204" pitchFamily="34" charset="0"/>
                <a:cs typeface="Arial" panose="020B0604020202020204" pitchFamily="34" charset="0"/>
              </a:rPr>
              <a:t>Ubiquitin carboxyl- terminal esterase L1 is probably involved in the cell machinery that breaks down (degrades) unwanted proteins.</a:t>
            </a:r>
          </a:p>
          <a:p>
            <a:pPr algn="just"/>
            <a:r>
              <a:rPr lang="en-US" sz="2000" dirty="0">
                <a:solidFill>
                  <a:schemeClr val="tx1"/>
                </a:solidFill>
                <a:latin typeface="Arial" panose="020B0604020202020204" pitchFamily="34" charset="0"/>
                <a:cs typeface="Arial" panose="020B0604020202020204" pitchFamily="34" charset="0"/>
              </a:rPr>
              <a:t> • Cytogenetic Location: 4p14</a:t>
            </a:r>
          </a:p>
          <a:p>
            <a:pPr algn="just"/>
            <a:r>
              <a:rPr lang="en-US" sz="2000" dirty="0">
                <a:solidFill>
                  <a:schemeClr val="tx1"/>
                </a:solidFill>
                <a:latin typeface="Arial" panose="020B0604020202020204" pitchFamily="34" charset="0"/>
                <a:cs typeface="Arial" panose="020B0604020202020204" pitchFamily="34" charset="0"/>
              </a:rPr>
              <a:t>• A normal variation (polymorphism) in the UCHL1 gene appears to reduce the risk of developing Parkinson disease, particularly in young adults.</a:t>
            </a:r>
          </a:p>
          <a:p>
            <a:pPr algn="just"/>
            <a:r>
              <a:rPr lang="en-US" sz="2000" dirty="0">
                <a:solidFill>
                  <a:schemeClr val="tx1"/>
                </a:solidFill>
                <a:latin typeface="Arial" panose="020B0604020202020204" pitchFamily="34" charset="0"/>
                <a:cs typeface="Arial" panose="020B0604020202020204" pitchFamily="34" charset="0"/>
              </a:rPr>
              <a:t> • By contrast, a particular mutation in the UCHL1 gene may increase the risk of Parkinson disease.</a:t>
            </a:r>
          </a:p>
          <a:p>
            <a:pPr algn="just"/>
            <a:r>
              <a:rPr lang="en-US" sz="2000" dirty="0">
                <a:solidFill>
                  <a:schemeClr val="tx1"/>
                </a:solidFill>
                <a:latin typeface="Arial" panose="020B0604020202020204" pitchFamily="34" charset="0"/>
                <a:cs typeface="Arial" panose="020B0604020202020204" pitchFamily="34" charset="0"/>
              </a:rPr>
              <a:t> A single UCHL1 mutation has been reported in two siblings with this disease.</a:t>
            </a:r>
          </a:p>
        </p:txBody>
      </p:sp>
    </p:spTree>
    <p:extLst>
      <p:ext uri="{BB962C8B-B14F-4D97-AF65-F5344CB8AC3E}">
        <p14:creationId xmlns:p14="http://schemas.microsoft.com/office/powerpoint/2010/main" val="4128096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5215" y="432263"/>
            <a:ext cx="6866312" cy="897773"/>
          </a:xfrm>
        </p:spPr>
        <p:txBody>
          <a:bodyPr>
            <a:normAutofit/>
          </a:bodyPr>
          <a:lstStyle/>
          <a:p>
            <a:pPr algn="r"/>
            <a:r>
              <a:rPr lang="en-US" sz="3200" b="1" u="sng" dirty="0"/>
              <a:t>Risk factors for </a:t>
            </a:r>
            <a:r>
              <a:rPr lang="en-US" sz="3200" b="1" u="sng" dirty="0" err="1"/>
              <a:t>parkinsons</a:t>
            </a:r>
            <a:r>
              <a:rPr lang="en-US" sz="3200" b="1" u="sng" dirty="0"/>
              <a:t> disease</a:t>
            </a:r>
          </a:p>
        </p:txBody>
      </p:sp>
      <p:sp>
        <p:nvSpPr>
          <p:cNvPr id="3" name="Subtitle 2"/>
          <p:cNvSpPr>
            <a:spLocks noGrp="1"/>
          </p:cNvSpPr>
          <p:nvPr>
            <p:ph type="subTitle" idx="1"/>
          </p:nvPr>
        </p:nvSpPr>
        <p:spPr>
          <a:xfrm>
            <a:off x="1733550" y="1546167"/>
            <a:ext cx="9937317" cy="4987637"/>
          </a:xfrm>
        </p:spPr>
        <p:txBody>
          <a:bodyPr/>
          <a:lstStyle/>
          <a:p>
            <a:pPr algn="just"/>
            <a:r>
              <a:rPr lang="en-US" sz="2000" dirty="0">
                <a:solidFill>
                  <a:schemeClr val="tx1"/>
                </a:solidFill>
                <a:latin typeface="Arial" panose="020B0604020202020204" pitchFamily="34" charset="0"/>
                <a:cs typeface="Arial" panose="020B0604020202020204" pitchFamily="34" charset="0"/>
              </a:rPr>
              <a:t>Highly penetrant mutations in SNCA, </a:t>
            </a:r>
            <a:r>
              <a:rPr lang="en-US" sz="2000" dirty="0" err="1">
                <a:solidFill>
                  <a:schemeClr val="tx1"/>
                </a:solidFill>
                <a:latin typeface="Arial" panose="020B0604020202020204" pitchFamily="34" charset="0"/>
                <a:cs typeface="Arial" panose="020B0604020202020204" pitchFamily="34" charset="0"/>
              </a:rPr>
              <a:t>Parkin</a:t>
            </a:r>
            <a:r>
              <a:rPr lang="en-US" sz="2000" dirty="0">
                <a:solidFill>
                  <a:schemeClr val="tx1"/>
                </a:solidFill>
                <a:latin typeface="Arial" panose="020B0604020202020204" pitchFamily="34" charset="0"/>
                <a:cs typeface="Arial" panose="020B0604020202020204" pitchFamily="34" charset="0"/>
              </a:rPr>
              <a:t>, DJ‐1, PINK 1, LRRK2 and VPS35 produce rare, monogenic forms of the disease, while unique variants within LRRK2 and GBA show incomplete penetrance and are strong risk factors for PD</a:t>
            </a:r>
            <a:r>
              <a:rPr lang="en-US" dirty="0"/>
              <a:t>.</a:t>
            </a:r>
          </a:p>
        </p:txBody>
      </p:sp>
      <p:pic>
        <p:nvPicPr>
          <p:cNvPr id="4098" name="Picture 2"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4930" y="3023005"/>
            <a:ext cx="9692639" cy="3543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92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2204" y="448575"/>
            <a:ext cx="10659223" cy="1259456"/>
          </a:xfrm>
          <a:solidFill>
            <a:schemeClr val="tx2"/>
          </a:solidFill>
        </p:spPr>
        <p:txBody>
          <a:bodyPr>
            <a:normAutofit fontScale="90000"/>
          </a:bodyPr>
          <a:lstStyle/>
          <a:p>
            <a:r>
              <a:rPr lang="en-US" sz="4400" b="1" dirty="0"/>
              <a:t>Impact of genetics on </a:t>
            </a:r>
            <a:r>
              <a:rPr lang="en-US" sz="4400" b="1" dirty="0" err="1"/>
              <a:t>Parkinsons</a:t>
            </a:r>
            <a:r>
              <a:rPr lang="en-US" sz="4400" b="1" dirty="0"/>
              <a:t> Disease</a:t>
            </a:r>
          </a:p>
        </p:txBody>
      </p:sp>
      <p:sp>
        <p:nvSpPr>
          <p:cNvPr id="3" name="Subtitle 2"/>
          <p:cNvSpPr>
            <a:spLocks noGrp="1"/>
          </p:cNvSpPr>
          <p:nvPr>
            <p:ph type="subTitle" idx="1"/>
          </p:nvPr>
        </p:nvSpPr>
        <p:spPr>
          <a:xfrm>
            <a:off x="931653" y="2104845"/>
            <a:ext cx="10572959" cy="4485736"/>
          </a:xfrm>
        </p:spPr>
        <p:txBody>
          <a:bodyPr/>
          <a:lstStyle/>
          <a:p>
            <a:pPr algn="ctr"/>
            <a:endParaRPr lang="en-US" sz="2000" dirty="0">
              <a:solidFill>
                <a:schemeClr val="tx1"/>
              </a:solidFill>
            </a:endParaRPr>
          </a:p>
        </p:txBody>
      </p:sp>
      <p:pic>
        <p:nvPicPr>
          <p:cNvPr id="4" name="Picture 3"/>
          <p:cNvPicPr>
            <a:picLocks noChangeAspect="1"/>
          </p:cNvPicPr>
          <p:nvPr/>
        </p:nvPicPr>
        <p:blipFill>
          <a:blip r:embed="rId2"/>
          <a:stretch>
            <a:fillRect/>
          </a:stretch>
        </p:blipFill>
        <p:spPr>
          <a:xfrm>
            <a:off x="4468483" y="3968151"/>
            <a:ext cx="4019909" cy="2605716"/>
          </a:xfrm>
          <a:prstGeom prst="rect">
            <a:avLst/>
          </a:prstGeom>
        </p:spPr>
      </p:pic>
    </p:spTree>
    <p:extLst>
      <p:ext uri="{BB962C8B-B14F-4D97-AF65-F5344CB8AC3E}">
        <p14:creationId xmlns:p14="http://schemas.microsoft.com/office/powerpoint/2010/main" val="1523949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96280" y="1063006"/>
            <a:ext cx="6911788" cy="869577"/>
          </a:xfrm>
          <a:solidFill>
            <a:schemeClr val="tx2"/>
          </a:solidFill>
        </p:spPr>
        <p:txBody>
          <a:bodyPr>
            <a:normAutofit fontScale="90000"/>
          </a:bodyPr>
          <a:lstStyle/>
          <a:p>
            <a:pPr algn="r"/>
            <a:r>
              <a:rPr lang="en-US" sz="4000" b="1" i="1" dirty="0"/>
              <a:t>Two Categories of Genes</a:t>
            </a:r>
            <a:r>
              <a:rPr lang="en-US" dirty="0"/>
              <a:t> </a:t>
            </a:r>
          </a:p>
        </p:txBody>
      </p:sp>
      <p:sp>
        <p:nvSpPr>
          <p:cNvPr id="3" name="Subtitle 2"/>
          <p:cNvSpPr>
            <a:spLocks noGrp="1"/>
          </p:cNvSpPr>
          <p:nvPr>
            <p:ph type="subTitle" idx="1"/>
          </p:nvPr>
        </p:nvSpPr>
        <p:spPr>
          <a:xfrm>
            <a:off x="1742536" y="2074984"/>
            <a:ext cx="9947439" cy="4325815"/>
          </a:xfrm>
        </p:spPr>
        <p:txBody>
          <a:bodyPr/>
          <a:lstStyle/>
          <a:p>
            <a:pPr algn="just"/>
            <a:r>
              <a:rPr lang="en-US" sz="2000" dirty="0">
                <a:solidFill>
                  <a:schemeClr val="tx1"/>
                </a:solidFill>
                <a:latin typeface="Arial" panose="020B0604020202020204" pitchFamily="34" charset="0"/>
                <a:cs typeface="Arial" panose="020B0604020202020204" pitchFamily="34" charset="0"/>
              </a:rPr>
              <a:t> </a:t>
            </a:r>
            <a:r>
              <a:rPr lang="en-US" sz="2000" b="1" dirty="0">
                <a:solidFill>
                  <a:schemeClr val="tx1"/>
                </a:solidFill>
                <a:latin typeface="Arial" panose="020B0604020202020204" pitchFamily="34" charset="0"/>
                <a:cs typeface="Arial" panose="020B0604020202020204" pitchFamily="34" charset="0"/>
              </a:rPr>
              <a:t>• “Causal genes”</a:t>
            </a:r>
            <a:r>
              <a:rPr lang="en-US" sz="2000" dirty="0">
                <a:solidFill>
                  <a:schemeClr val="tx1"/>
                </a:solidFill>
                <a:latin typeface="Arial" panose="020B0604020202020204" pitchFamily="34" charset="0"/>
                <a:cs typeface="Arial" panose="020B0604020202020204" pitchFamily="34" charset="0"/>
              </a:rPr>
              <a:t> actually cause the disease. A causal gene alone, without the influence of other genes or environmental factors, guarantees that a person who inherits it will develop PD. Only 2% of people with PD. • Examples: SNCA, PARK 2, PARK7</a:t>
            </a:r>
          </a:p>
          <a:p>
            <a:pPr algn="just"/>
            <a:endParaRPr lang="en-US" sz="2000" b="1" dirty="0">
              <a:solidFill>
                <a:schemeClr val="tx1"/>
              </a:solidFill>
              <a:latin typeface="Arial" panose="020B0604020202020204" pitchFamily="34" charset="0"/>
              <a:cs typeface="Arial" panose="020B0604020202020204" pitchFamily="34" charset="0"/>
            </a:endParaRPr>
          </a:p>
          <a:p>
            <a:pPr algn="just"/>
            <a:r>
              <a:rPr lang="en-US" sz="2000" b="1" dirty="0">
                <a:solidFill>
                  <a:schemeClr val="tx1"/>
                </a:solidFill>
                <a:latin typeface="Arial" panose="020B0604020202020204" pitchFamily="34" charset="0"/>
                <a:cs typeface="Arial" panose="020B0604020202020204" pitchFamily="34" charset="0"/>
              </a:rPr>
              <a:t>• “Associated genes,”</a:t>
            </a:r>
            <a:r>
              <a:rPr lang="en-US" sz="2000" dirty="0">
                <a:solidFill>
                  <a:schemeClr val="tx1"/>
                </a:solidFill>
                <a:latin typeface="Arial" panose="020B0604020202020204" pitchFamily="34" charset="0"/>
                <a:cs typeface="Arial" panose="020B0604020202020204" pitchFamily="34" charset="0"/>
              </a:rPr>
              <a:t> do not cause Parkinson’s on their own, but increase the risk of developing it. A person may have these genes and never develop PD, while people who do not have these genes can still end up being diagnosed with Parkinson’s. • Examples: LRRK2, GBA, SNCAIP (A. B. Singleton </a:t>
            </a:r>
            <a:r>
              <a:rPr lang="en-US" sz="2000" dirty="0" err="1">
                <a:solidFill>
                  <a:schemeClr val="tx1"/>
                </a:solidFill>
                <a:latin typeface="Arial" panose="020B0604020202020204" pitchFamily="34" charset="0"/>
                <a:cs typeface="Arial" panose="020B0604020202020204" pitchFamily="34" charset="0"/>
              </a:rPr>
              <a:t>etal</a:t>
            </a:r>
            <a:r>
              <a:rPr lang="en-US" sz="20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522305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06589" y="510988"/>
            <a:ext cx="5885329" cy="793376"/>
          </a:xfrm>
          <a:solidFill>
            <a:schemeClr val="tx2"/>
          </a:solidFill>
        </p:spPr>
        <p:txBody>
          <a:bodyPr>
            <a:normAutofit/>
          </a:bodyPr>
          <a:lstStyle/>
          <a:p>
            <a:pPr algn="just"/>
            <a:r>
              <a:rPr lang="en-US" sz="3600" b="1" dirty="0">
                <a:latin typeface="Arial" panose="020B0604020202020204" pitchFamily="34" charset="0"/>
                <a:cs typeface="Arial" panose="020B0604020202020204" pitchFamily="34" charset="0"/>
              </a:rPr>
              <a:t>          Inheritance </a:t>
            </a:r>
          </a:p>
        </p:txBody>
      </p:sp>
      <p:sp>
        <p:nvSpPr>
          <p:cNvPr id="3" name="Subtitle 2"/>
          <p:cNvSpPr>
            <a:spLocks noGrp="1"/>
          </p:cNvSpPr>
          <p:nvPr>
            <p:ph type="subTitle" idx="1"/>
          </p:nvPr>
        </p:nvSpPr>
        <p:spPr>
          <a:xfrm>
            <a:off x="1828800" y="1567543"/>
            <a:ext cx="10114384" cy="4940834"/>
          </a:xfrm>
        </p:spPr>
        <p:txBody>
          <a:bodyPr/>
          <a:lstStyle/>
          <a:p>
            <a:pPr algn="just"/>
            <a:r>
              <a:rPr lang="en-US" dirty="0">
                <a:latin typeface="Arial" panose="020B0604020202020204" pitchFamily="34" charset="0"/>
                <a:cs typeface="Arial" panose="020B0604020202020204" pitchFamily="34" charset="0"/>
              </a:rPr>
              <a:t> </a:t>
            </a:r>
            <a:r>
              <a:rPr lang="en-US" sz="2000" dirty="0">
                <a:solidFill>
                  <a:schemeClr val="tx1"/>
                </a:solidFill>
                <a:latin typeface="Arial" panose="020B0604020202020204" pitchFamily="34" charset="0"/>
                <a:cs typeface="Arial" panose="020B0604020202020204" pitchFamily="34" charset="0"/>
              </a:rPr>
              <a:t>Most cases of Parkinson disease occur in people with no family history of the disorder. The inheritance pattern, if any, is unknown.  Inheritance pattern differs depending on the gene that is altered.</a:t>
            </a:r>
          </a:p>
          <a:p>
            <a:pPr algn="just"/>
            <a:r>
              <a:rPr lang="en-US" sz="2000" dirty="0">
                <a:solidFill>
                  <a:schemeClr val="tx1"/>
                </a:solidFill>
                <a:latin typeface="Arial" panose="020B0604020202020204" pitchFamily="34" charset="0"/>
                <a:cs typeface="Arial" panose="020B0604020202020204" pitchFamily="34" charset="0"/>
              </a:rPr>
              <a:t> If the </a:t>
            </a:r>
            <a:r>
              <a:rPr lang="en-US" sz="2000" b="1" dirty="0">
                <a:solidFill>
                  <a:schemeClr val="tx1"/>
                </a:solidFill>
                <a:latin typeface="Arial" panose="020B0604020202020204" pitchFamily="34" charset="0"/>
                <a:cs typeface="Arial" panose="020B0604020202020204" pitchFamily="34" charset="0"/>
              </a:rPr>
              <a:t>LRRK2 or SNCA gene </a:t>
            </a:r>
            <a:r>
              <a:rPr lang="en-US" sz="2000" dirty="0">
                <a:solidFill>
                  <a:schemeClr val="tx1"/>
                </a:solidFill>
                <a:latin typeface="Arial" panose="020B0604020202020204" pitchFamily="34" charset="0"/>
                <a:cs typeface="Arial" panose="020B0604020202020204" pitchFamily="34" charset="0"/>
              </a:rPr>
              <a:t>is involved, the disorder is inherited in an </a:t>
            </a:r>
            <a:r>
              <a:rPr lang="en-US" sz="2000" u="sng" dirty="0">
                <a:solidFill>
                  <a:schemeClr val="tx1"/>
                </a:solidFill>
                <a:latin typeface="Arial" panose="020B0604020202020204" pitchFamily="34" charset="0"/>
                <a:cs typeface="Arial" panose="020B0604020202020204" pitchFamily="34" charset="0"/>
              </a:rPr>
              <a:t>autosomal dominant pattern</a:t>
            </a:r>
            <a:r>
              <a:rPr lang="en-US" sz="2000" dirty="0">
                <a:solidFill>
                  <a:schemeClr val="tx1"/>
                </a:solidFill>
                <a:latin typeface="Arial" panose="020B0604020202020204" pitchFamily="34" charset="0"/>
                <a:cs typeface="Arial" panose="020B0604020202020204" pitchFamily="34" charset="0"/>
              </a:rPr>
              <a:t>, which means one copy of an altered gene in each cell is sufficient to cause the disorder.</a:t>
            </a:r>
          </a:p>
          <a:p>
            <a:pPr algn="just"/>
            <a:r>
              <a:rPr lang="en-US" sz="2000" dirty="0">
                <a:solidFill>
                  <a:schemeClr val="tx1"/>
                </a:solidFill>
                <a:latin typeface="Arial" panose="020B0604020202020204" pitchFamily="34" charset="0"/>
                <a:cs typeface="Arial" panose="020B0604020202020204" pitchFamily="34" charset="0"/>
              </a:rPr>
              <a:t>Parkinson disease is inherited in an </a:t>
            </a:r>
            <a:r>
              <a:rPr lang="en-US" sz="2000" u="sng" dirty="0">
                <a:solidFill>
                  <a:schemeClr val="tx1"/>
                </a:solidFill>
                <a:latin typeface="Arial" panose="020B0604020202020204" pitchFamily="34" charset="0"/>
                <a:cs typeface="Arial" panose="020B0604020202020204" pitchFamily="34" charset="0"/>
              </a:rPr>
              <a:t>autosomal recessive pattern </a:t>
            </a:r>
            <a:r>
              <a:rPr lang="en-US" sz="2000" dirty="0">
                <a:solidFill>
                  <a:schemeClr val="tx1"/>
                </a:solidFill>
                <a:latin typeface="Arial" panose="020B0604020202020204" pitchFamily="34" charset="0"/>
                <a:cs typeface="Arial" panose="020B0604020202020204" pitchFamily="34" charset="0"/>
              </a:rPr>
              <a:t>if the </a:t>
            </a:r>
            <a:r>
              <a:rPr lang="en-US" sz="2000" b="1" dirty="0">
                <a:solidFill>
                  <a:schemeClr val="tx1"/>
                </a:solidFill>
                <a:latin typeface="Arial" panose="020B0604020202020204" pitchFamily="34" charset="0"/>
                <a:cs typeface="Arial" panose="020B0604020202020204" pitchFamily="34" charset="0"/>
              </a:rPr>
              <a:t>PARK2, PARK7, or PINK1 gene </a:t>
            </a:r>
            <a:r>
              <a:rPr lang="en-US" sz="2000" dirty="0">
                <a:solidFill>
                  <a:schemeClr val="tx1"/>
                </a:solidFill>
                <a:latin typeface="Arial" panose="020B0604020202020204" pitchFamily="34" charset="0"/>
                <a:cs typeface="Arial" panose="020B0604020202020204" pitchFamily="34" charset="0"/>
              </a:rPr>
              <a:t>is involved. This type of inheritance means that two copies of the gene in each cell are altered</a:t>
            </a:r>
          </a:p>
          <a:p>
            <a:pPr algn="just"/>
            <a:r>
              <a:rPr lang="en-US" sz="2000" dirty="0">
                <a:solidFill>
                  <a:schemeClr val="tx1"/>
                </a:solidFill>
                <a:latin typeface="Arial" panose="020B0604020202020204" pitchFamily="34" charset="0"/>
                <a:cs typeface="Arial" panose="020B0604020202020204" pitchFamily="34" charset="0"/>
              </a:rPr>
              <a:t>Most often, the parents of an individual with autosomal recessive Parkinson disease each carry one copy of the altered gene but do not show signs and symptoms of the disorder.</a:t>
            </a:r>
          </a:p>
          <a:p>
            <a:endParaRPr lang="en-US" dirty="0"/>
          </a:p>
        </p:txBody>
      </p:sp>
    </p:spTree>
    <p:extLst>
      <p:ext uri="{BB962C8B-B14F-4D97-AF65-F5344CB8AC3E}">
        <p14:creationId xmlns:p14="http://schemas.microsoft.com/office/powerpoint/2010/main" val="3694404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36507" y="256592"/>
            <a:ext cx="7781730" cy="1180322"/>
          </a:xfrm>
          <a:solidFill>
            <a:schemeClr val="tx2"/>
          </a:solidFill>
        </p:spPr>
        <p:txBody>
          <a:bodyPr/>
          <a:lstStyle/>
          <a:p>
            <a:pPr algn="ctr"/>
            <a:r>
              <a:rPr lang="en-US" dirty="0"/>
              <a:t>Conclusion:</a:t>
            </a:r>
          </a:p>
        </p:txBody>
      </p:sp>
      <p:sp>
        <p:nvSpPr>
          <p:cNvPr id="3" name="Subtitle 2"/>
          <p:cNvSpPr>
            <a:spLocks noGrp="1"/>
          </p:cNvSpPr>
          <p:nvPr>
            <p:ph type="subTitle" idx="1"/>
          </p:nvPr>
        </p:nvSpPr>
        <p:spPr>
          <a:xfrm>
            <a:off x="1791478" y="1679616"/>
            <a:ext cx="10133044" cy="4683862"/>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The value of screening for mutations in asymptomatic family members of LRRK2-mutation carriers are still questionable because until now no </a:t>
            </a:r>
            <a:r>
              <a:rPr lang="en-US" sz="2000" dirty="0" err="1">
                <a:solidFill>
                  <a:schemeClr val="tx1"/>
                </a:solidFill>
                <a:latin typeface="Arial" panose="020B0604020202020204" pitchFamily="34" charset="0"/>
                <a:cs typeface="Arial" panose="020B0604020202020204" pitchFamily="34" charset="0"/>
              </a:rPr>
              <a:t>neuroprotective</a:t>
            </a:r>
            <a:r>
              <a:rPr lang="en-US" sz="2000" dirty="0">
                <a:solidFill>
                  <a:schemeClr val="tx1"/>
                </a:solidFill>
                <a:latin typeface="Arial" panose="020B0604020202020204" pitchFamily="34" charset="0"/>
                <a:cs typeface="Arial" panose="020B0604020202020204" pitchFamily="34" charset="0"/>
              </a:rPr>
              <a:t> therapy has been implemented and symptomatic treatment is performed regardless of the presence or absence of mutations in known genes (Kruger, 2008)</a:t>
            </a: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Specific polymorphic variants have been validated as genetic susceptibility factors and protective factors (</a:t>
            </a:r>
            <a:r>
              <a:rPr lang="en-US" sz="2000" dirty="0" err="1">
                <a:solidFill>
                  <a:schemeClr val="tx1"/>
                </a:solidFill>
                <a:latin typeface="Arial" panose="020B0604020202020204" pitchFamily="34" charset="0"/>
                <a:cs typeface="Arial" panose="020B0604020202020204" pitchFamily="34" charset="0"/>
              </a:rPr>
              <a:t>Xiromerisiou</a:t>
            </a:r>
            <a:r>
              <a:rPr lang="en-US" sz="2000" dirty="0">
                <a:solidFill>
                  <a:schemeClr val="tx1"/>
                </a:solidFill>
                <a:latin typeface="Arial" panose="020B0604020202020204" pitchFamily="34" charset="0"/>
                <a:cs typeface="Arial" panose="020B0604020202020204" pitchFamily="34" charset="0"/>
              </a:rPr>
              <a:t> G et al, 2010)</a:t>
            </a: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Knowledge of genetic basis of PD will discover key facts of the pathogenesis and lead to new targeted therapeutic strategies in the future (</a:t>
            </a:r>
            <a:r>
              <a:rPr lang="en-US" sz="2000" dirty="0" err="1">
                <a:solidFill>
                  <a:schemeClr val="tx1"/>
                </a:solidFill>
                <a:latin typeface="Arial" panose="020B0604020202020204" pitchFamily="34" charset="0"/>
                <a:cs typeface="Arial" panose="020B0604020202020204" pitchFamily="34" charset="0"/>
              </a:rPr>
              <a:t>Xiromerisiou</a:t>
            </a:r>
            <a:r>
              <a:rPr lang="en-US" sz="2000" dirty="0">
                <a:solidFill>
                  <a:schemeClr val="tx1"/>
                </a:solidFill>
                <a:latin typeface="Arial" panose="020B0604020202020204" pitchFamily="34" charset="0"/>
                <a:cs typeface="Arial" panose="020B0604020202020204" pitchFamily="34" charset="0"/>
              </a:rPr>
              <a:t> G et al, 2010)</a:t>
            </a:r>
          </a:p>
        </p:txBody>
      </p:sp>
    </p:spTree>
    <p:extLst>
      <p:ext uri="{BB962C8B-B14F-4D97-AF65-F5344CB8AC3E}">
        <p14:creationId xmlns:p14="http://schemas.microsoft.com/office/powerpoint/2010/main" val="2337936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97544" y="882102"/>
            <a:ext cx="5337110" cy="522515"/>
          </a:xfrm>
          <a:solidFill>
            <a:schemeClr val="tx2"/>
          </a:solidFill>
        </p:spPr>
        <p:txBody>
          <a:bodyPr>
            <a:noAutofit/>
          </a:bodyPr>
          <a:lstStyle/>
          <a:p>
            <a:pPr algn="ctr"/>
            <a:r>
              <a:rPr lang="en-US" sz="3200" b="1" dirty="0">
                <a:latin typeface="Arial" panose="020B0604020202020204" pitchFamily="34" charset="0"/>
                <a:cs typeface="Arial" panose="020B0604020202020204" pitchFamily="34" charset="0"/>
              </a:rPr>
              <a:t>References:</a:t>
            </a:r>
          </a:p>
        </p:txBody>
      </p:sp>
      <p:sp>
        <p:nvSpPr>
          <p:cNvPr id="3" name="Subtitle 2"/>
          <p:cNvSpPr>
            <a:spLocks noGrp="1"/>
          </p:cNvSpPr>
          <p:nvPr>
            <p:ph type="subTitle" idx="1"/>
          </p:nvPr>
        </p:nvSpPr>
        <p:spPr>
          <a:xfrm>
            <a:off x="1749370" y="1652476"/>
            <a:ext cx="10095723" cy="5673012"/>
          </a:xfrm>
        </p:spPr>
        <p:txBody>
          <a:bodyPr/>
          <a:lstStyle/>
          <a:p>
            <a:pPr algn="just"/>
            <a:r>
              <a:rPr lang="en-US" sz="2000" dirty="0" err="1">
                <a:solidFill>
                  <a:schemeClr val="tx1"/>
                </a:solidFill>
                <a:latin typeface="Arial" panose="020B0604020202020204" pitchFamily="34" charset="0"/>
                <a:cs typeface="Arial" panose="020B0604020202020204" pitchFamily="34" charset="0"/>
              </a:rPr>
              <a:t>Savica</a:t>
            </a:r>
            <a:r>
              <a:rPr lang="en-US" sz="2000" dirty="0">
                <a:solidFill>
                  <a:schemeClr val="tx1"/>
                </a:solidFill>
                <a:latin typeface="Arial" panose="020B0604020202020204" pitchFamily="34" charset="0"/>
                <a:cs typeface="Arial" panose="020B0604020202020204" pitchFamily="34" charset="0"/>
              </a:rPr>
              <a:t> R, </a:t>
            </a:r>
            <a:r>
              <a:rPr lang="en-US" sz="2000" dirty="0" err="1">
                <a:solidFill>
                  <a:schemeClr val="tx1"/>
                </a:solidFill>
                <a:latin typeface="Arial" panose="020B0604020202020204" pitchFamily="34" charset="0"/>
                <a:cs typeface="Arial" panose="020B0604020202020204" pitchFamily="34" charset="0"/>
              </a:rPr>
              <a:t>Grossardt</a:t>
            </a:r>
            <a:r>
              <a:rPr lang="en-US" sz="2000" dirty="0">
                <a:solidFill>
                  <a:schemeClr val="tx1"/>
                </a:solidFill>
                <a:latin typeface="Arial" panose="020B0604020202020204" pitchFamily="34" charset="0"/>
                <a:cs typeface="Arial" panose="020B0604020202020204" pitchFamily="34" charset="0"/>
              </a:rPr>
              <a:t> BR, Bower JH, </a:t>
            </a:r>
            <a:r>
              <a:rPr lang="en-US" sz="2000" dirty="0" err="1">
                <a:solidFill>
                  <a:schemeClr val="tx1"/>
                </a:solidFill>
                <a:latin typeface="Arial" panose="020B0604020202020204" pitchFamily="34" charset="0"/>
                <a:cs typeface="Arial" panose="020B0604020202020204" pitchFamily="34" charset="0"/>
              </a:rPr>
              <a:t>Boeve</a:t>
            </a:r>
            <a:r>
              <a:rPr lang="en-US" sz="2000" dirty="0">
                <a:solidFill>
                  <a:schemeClr val="tx1"/>
                </a:solidFill>
                <a:latin typeface="Arial" panose="020B0604020202020204" pitchFamily="34" charset="0"/>
                <a:cs typeface="Arial" panose="020B0604020202020204" pitchFamily="34" charset="0"/>
              </a:rPr>
              <a:t> BF, </a:t>
            </a:r>
            <a:r>
              <a:rPr lang="en-US" sz="2000" dirty="0" err="1">
                <a:solidFill>
                  <a:schemeClr val="tx1"/>
                </a:solidFill>
                <a:latin typeface="Arial" panose="020B0604020202020204" pitchFamily="34" charset="0"/>
                <a:cs typeface="Arial" panose="020B0604020202020204" pitchFamily="34" charset="0"/>
              </a:rPr>
              <a:t>Ahlskog</a:t>
            </a:r>
            <a:r>
              <a:rPr lang="en-US" sz="2000" dirty="0">
                <a:solidFill>
                  <a:schemeClr val="tx1"/>
                </a:solidFill>
                <a:latin typeface="Arial" panose="020B0604020202020204" pitchFamily="34" charset="0"/>
                <a:cs typeface="Arial" panose="020B0604020202020204" pitchFamily="34" charset="0"/>
              </a:rPr>
              <a:t> JE, Rocca WA. Incidence of dementia with Lewy bodies and Parkinson disease dementia. JAMA Neurol. 2013 Nov;70(11):1396-402.</a:t>
            </a:r>
          </a:p>
          <a:p>
            <a:pPr algn="just"/>
            <a:r>
              <a:rPr lang="en-US" sz="2000" dirty="0" err="1">
                <a:solidFill>
                  <a:schemeClr val="tx1"/>
                </a:solidFill>
                <a:latin typeface="Arial" panose="020B0604020202020204" pitchFamily="34" charset="0"/>
                <a:cs typeface="Arial" panose="020B0604020202020204" pitchFamily="34" charset="0"/>
              </a:rPr>
              <a:t>Krüger</a:t>
            </a:r>
            <a:r>
              <a:rPr lang="en-US" sz="2000" dirty="0">
                <a:solidFill>
                  <a:schemeClr val="tx1"/>
                </a:solidFill>
                <a:latin typeface="Arial" panose="020B0604020202020204" pitchFamily="34" charset="0"/>
                <a:cs typeface="Arial" panose="020B0604020202020204" pitchFamily="34" charset="0"/>
              </a:rPr>
              <a:t> R. LRRK2 in Parkinson's disease - drawing the curtain of penetrance: a commentary. BMC Med. 2008 Nov 5;6:33.</a:t>
            </a:r>
          </a:p>
          <a:p>
            <a:pPr algn="just"/>
            <a:r>
              <a:rPr lang="en-US" sz="2000" dirty="0">
                <a:solidFill>
                  <a:schemeClr val="tx1"/>
                </a:solidFill>
                <a:latin typeface="Arial" panose="020B0604020202020204" pitchFamily="34" charset="0"/>
                <a:cs typeface="Arial" panose="020B0604020202020204" pitchFamily="34" charset="0"/>
              </a:rPr>
              <a:t>Thomas B, Beal MF. Parkinson's disease. Hum </a:t>
            </a:r>
            <a:r>
              <a:rPr lang="en-US" sz="2000" dirty="0" err="1">
                <a:solidFill>
                  <a:schemeClr val="tx1"/>
                </a:solidFill>
                <a:latin typeface="Arial" panose="020B0604020202020204" pitchFamily="34" charset="0"/>
                <a:cs typeface="Arial" panose="020B0604020202020204" pitchFamily="34" charset="0"/>
              </a:rPr>
              <a:t>Mol</a:t>
            </a:r>
            <a:r>
              <a:rPr lang="en-US" sz="2000" dirty="0">
                <a:solidFill>
                  <a:schemeClr val="tx1"/>
                </a:solidFill>
                <a:latin typeface="Arial" panose="020B0604020202020204" pitchFamily="34" charset="0"/>
                <a:cs typeface="Arial" panose="020B0604020202020204" pitchFamily="34" charset="0"/>
              </a:rPr>
              <a:t> Genet. 2007 Oct 15;16 Spec No. 2:R183-94. Review.</a:t>
            </a:r>
          </a:p>
          <a:p>
            <a:pPr algn="just"/>
            <a:r>
              <a:rPr lang="en-US" sz="2000" dirty="0" err="1">
                <a:solidFill>
                  <a:schemeClr val="tx1"/>
                </a:solidFill>
                <a:latin typeface="Arial" panose="020B0604020202020204" pitchFamily="34" charset="0"/>
                <a:cs typeface="Arial" panose="020B0604020202020204" pitchFamily="34" charset="0"/>
              </a:rPr>
              <a:t>Xiromerisiou</a:t>
            </a:r>
            <a:r>
              <a:rPr lang="en-US" sz="2000" dirty="0">
                <a:solidFill>
                  <a:schemeClr val="tx1"/>
                </a:solidFill>
                <a:latin typeface="Arial" panose="020B0604020202020204" pitchFamily="34" charset="0"/>
                <a:cs typeface="Arial" panose="020B0604020202020204" pitchFamily="34" charset="0"/>
              </a:rPr>
              <a:t> G, </a:t>
            </a:r>
            <a:r>
              <a:rPr lang="en-US" sz="2000" dirty="0" err="1">
                <a:solidFill>
                  <a:schemeClr val="tx1"/>
                </a:solidFill>
                <a:latin typeface="Arial" panose="020B0604020202020204" pitchFamily="34" charset="0"/>
                <a:cs typeface="Arial" panose="020B0604020202020204" pitchFamily="34" charset="0"/>
              </a:rPr>
              <a:t>Dardiotis</a:t>
            </a:r>
            <a:r>
              <a:rPr lang="en-US" sz="2000" dirty="0">
                <a:solidFill>
                  <a:schemeClr val="tx1"/>
                </a:solidFill>
                <a:latin typeface="Arial" panose="020B0604020202020204" pitchFamily="34" charset="0"/>
                <a:cs typeface="Arial" panose="020B0604020202020204" pitchFamily="34" charset="0"/>
              </a:rPr>
              <a:t> E, </a:t>
            </a:r>
            <a:r>
              <a:rPr lang="en-US" sz="2000" dirty="0" err="1">
                <a:solidFill>
                  <a:schemeClr val="tx1"/>
                </a:solidFill>
                <a:latin typeface="Arial" panose="020B0604020202020204" pitchFamily="34" charset="0"/>
                <a:cs typeface="Arial" panose="020B0604020202020204" pitchFamily="34" charset="0"/>
              </a:rPr>
              <a:t>Tsimourtou</a:t>
            </a:r>
            <a:r>
              <a:rPr lang="en-US" sz="2000" dirty="0">
                <a:solidFill>
                  <a:schemeClr val="tx1"/>
                </a:solidFill>
                <a:latin typeface="Arial" panose="020B0604020202020204" pitchFamily="34" charset="0"/>
                <a:cs typeface="Arial" panose="020B0604020202020204" pitchFamily="34" charset="0"/>
              </a:rPr>
              <a:t> V, </a:t>
            </a:r>
            <a:r>
              <a:rPr lang="en-US" sz="2000" dirty="0" err="1">
                <a:solidFill>
                  <a:schemeClr val="tx1"/>
                </a:solidFill>
                <a:latin typeface="Arial" panose="020B0604020202020204" pitchFamily="34" charset="0"/>
                <a:cs typeface="Arial" panose="020B0604020202020204" pitchFamily="34" charset="0"/>
              </a:rPr>
              <a:t>Kountra</a:t>
            </a:r>
            <a:r>
              <a:rPr lang="en-US" sz="2000" dirty="0">
                <a:solidFill>
                  <a:schemeClr val="tx1"/>
                </a:solidFill>
                <a:latin typeface="Arial" panose="020B0604020202020204" pitchFamily="34" charset="0"/>
                <a:cs typeface="Arial" panose="020B0604020202020204" pitchFamily="34" charset="0"/>
              </a:rPr>
              <a:t> PM, </a:t>
            </a:r>
            <a:r>
              <a:rPr lang="en-US" sz="2000" dirty="0" err="1">
                <a:solidFill>
                  <a:schemeClr val="tx1"/>
                </a:solidFill>
                <a:latin typeface="Arial" panose="020B0604020202020204" pitchFamily="34" charset="0"/>
                <a:cs typeface="Arial" panose="020B0604020202020204" pitchFamily="34" charset="0"/>
              </a:rPr>
              <a:t>Paterakis</a:t>
            </a:r>
            <a:r>
              <a:rPr lang="en-US" sz="2000" dirty="0">
                <a:solidFill>
                  <a:schemeClr val="tx1"/>
                </a:solidFill>
                <a:latin typeface="Arial" panose="020B0604020202020204" pitchFamily="34" charset="0"/>
                <a:cs typeface="Arial" panose="020B0604020202020204" pitchFamily="34" charset="0"/>
              </a:rPr>
              <a:t> KN, </a:t>
            </a:r>
            <a:r>
              <a:rPr lang="en-US" sz="2000" dirty="0" err="1">
                <a:solidFill>
                  <a:schemeClr val="tx1"/>
                </a:solidFill>
                <a:latin typeface="Arial" panose="020B0604020202020204" pitchFamily="34" charset="0"/>
                <a:cs typeface="Arial" panose="020B0604020202020204" pitchFamily="34" charset="0"/>
              </a:rPr>
              <a:t>Kapsalaki</a:t>
            </a:r>
            <a:r>
              <a:rPr lang="en-US" sz="2000" dirty="0">
                <a:solidFill>
                  <a:schemeClr val="tx1"/>
                </a:solidFill>
                <a:latin typeface="Arial" panose="020B0604020202020204" pitchFamily="34" charset="0"/>
                <a:cs typeface="Arial" panose="020B0604020202020204" pitchFamily="34" charset="0"/>
              </a:rPr>
              <a:t> EZ, </a:t>
            </a:r>
            <a:r>
              <a:rPr lang="en-US" sz="2000" dirty="0" err="1">
                <a:solidFill>
                  <a:schemeClr val="tx1"/>
                </a:solidFill>
                <a:latin typeface="Arial" panose="020B0604020202020204" pitchFamily="34" charset="0"/>
                <a:cs typeface="Arial" panose="020B0604020202020204" pitchFamily="34" charset="0"/>
              </a:rPr>
              <a:t>Fountas</a:t>
            </a:r>
            <a:r>
              <a:rPr lang="en-US" sz="2000" dirty="0">
                <a:solidFill>
                  <a:schemeClr val="tx1"/>
                </a:solidFill>
                <a:latin typeface="Arial" panose="020B0604020202020204" pitchFamily="34" charset="0"/>
                <a:cs typeface="Arial" panose="020B0604020202020204" pitchFamily="34" charset="0"/>
              </a:rPr>
              <a:t> KN, </a:t>
            </a:r>
            <a:r>
              <a:rPr lang="en-US" sz="2000" dirty="0" err="1">
                <a:solidFill>
                  <a:schemeClr val="tx1"/>
                </a:solidFill>
                <a:latin typeface="Arial" panose="020B0604020202020204" pitchFamily="34" charset="0"/>
                <a:cs typeface="Arial" panose="020B0604020202020204" pitchFamily="34" charset="0"/>
              </a:rPr>
              <a:t>Hadjigeorgiou</a:t>
            </a:r>
            <a:r>
              <a:rPr lang="en-US" sz="2000" dirty="0">
                <a:solidFill>
                  <a:schemeClr val="tx1"/>
                </a:solidFill>
                <a:latin typeface="Arial" panose="020B0604020202020204" pitchFamily="34" charset="0"/>
                <a:cs typeface="Arial" panose="020B0604020202020204" pitchFamily="34" charset="0"/>
              </a:rPr>
              <a:t> GM. Genetic basis of Parkinson disease. </a:t>
            </a:r>
            <a:r>
              <a:rPr lang="en-US" sz="2000" dirty="0" err="1">
                <a:solidFill>
                  <a:schemeClr val="tx1"/>
                </a:solidFill>
                <a:latin typeface="Arial" panose="020B0604020202020204" pitchFamily="34" charset="0"/>
                <a:cs typeface="Arial" panose="020B0604020202020204" pitchFamily="34" charset="0"/>
              </a:rPr>
              <a:t>Neurosurg</a:t>
            </a:r>
            <a:r>
              <a:rPr lang="en-US" sz="2000" dirty="0">
                <a:solidFill>
                  <a:schemeClr val="tx1"/>
                </a:solidFill>
                <a:latin typeface="Arial" panose="020B0604020202020204" pitchFamily="34" charset="0"/>
                <a:cs typeface="Arial" panose="020B0604020202020204" pitchFamily="34" charset="0"/>
              </a:rPr>
              <a:t> Focus. 2010 Jan</a:t>
            </a:r>
          </a:p>
          <a:p>
            <a:r>
              <a:rPr lang="en-US" sz="2000" dirty="0">
                <a:solidFill>
                  <a:schemeClr val="tx1"/>
                </a:solidFill>
                <a:latin typeface="Arial" panose="020B0604020202020204" pitchFamily="34" charset="0"/>
                <a:cs typeface="Arial" panose="020B0604020202020204" pitchFamily="34" charset="0"/>
              </a:rPr>
              <a:t>https://www.ncbi.nlm.nih.gov/pmc/articles/PMC3681179/</a:t>
            </a:r>
          </a:p>
        </p:txBody>
      </p:sp>
    </p:spTree>
    <p:extLst>
      <p:ext uri="{BB962C8B-B14F-4D97-AF65-F5344CB8AC3E}">
        <p14:creationId xmlns:p14="http://schemas.microsoft.com/office/powerpoint/2010/main" val="3161208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ank You! Heart Text · Free Stock Ph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16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34893" y="833718"/>
            <a:ext cx="9476509" cy="820270"/>
          </a:xfrm>
          <a:solidFill>
            <a:schemeClr val="tx2"/>
          </a:solidFill>
        </p:spPr>
        <p:txBody>
          <a:bodyPr>
            <a:normAutofit fontScale="90000"/>
          </a:bodyPr>
          <a:lstStyle/>
          <a:p>
            <a:r>
              <a:rPr lang="en-US" dirty="0"/>
              <a:t>           </a:t>
            </a:r>
            <a:r>
              <a:rPr lang="en-US" sz="3600" b="1" dirty="0">
                <a:solidFill>
                  <a:schemeClr val="tx1"/>
                </a:solidFill>
                <a:latin typeface="Arial" panose="020B0604020202020204" pitchFamily="34" charset="0"/>
                <a:cs typeface="Arial" panose="020B0604020202020204" pitchFamily="34" charset="0"/>
              </a:rPr>
              <a:t>PARKINSONS DISEASE</a:t>
            </a:r>
            <a:endParaRPr lang="en-US" b="1" dirty="0">
              <a:solidFill>
                <a:schemeClr val="tx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607747" y="2248460"/>
            <a:ext cx="10122020" cy="4959163"/>
          </a:xfrm>
        </p:spPr>
        <p:txBody>
          <a:bodyPr>
            <a:normAutofit/>
          </a:bodyPr>
          <a:lstStyle/>
          <a:p>
            <a:pPr algn="just"/>
            <a:r>
              <a:rPr lang="en-US" sz="2000" dirty="0" err="1">
                <a:solidFill>
                  <a:schemeClr val="tx1"/>
                </a:solidFill>
                <a:latin typeface="Arial" panose="020B0604020202020204" pitchFamily="34" charset="0"/>
                <a:cs typeface="Arial" panose="020B0604020202020204" pitchFamily="34" charset="0"/>
              </a:rPr>
              <a:t>Parkinson’S</a:t>
            </a:r>
            <a:r>
              <a:rPr lang="en-US" sz="2000" dirty="0">
                <a:solidFill>
                  <a:schemeClr val="tx1"/>
                </a:solidFill>
                <a:latin typeface="Arial" panose="020B0604020202020204" pitchFamily="34" charset="0"/>
                <a:cs typeface="Arial" panose="020B0604020202020204" pitchFamily="34" charset="0"/>
              </a:rPr>
              <a:t> disease (PD) is an age- related neurodegenerative disorder.  It affects 1% of people over 60 years of age in the west and has an incidence rate of 18 per 100000 per year (</a:t>
            </a:r>
            <a:r>
              <a:rPr lang="en-US" sz="2000" dirty="0" err="1">
                <a:solidFill>
                  <a:schemeClr val="tx1"/>
                </a:solidFill>
                <a:latin typeface="Arial" panose="020B0604020202020204" pitchFamily="34" charset="0"/>
                <a:cs typeface="Arial" panose="020B0604020202020204" pitchFamily="34" charset="0"/>
              </a:rPr>
              <a:t>Twelves</a:t>
            </a:r>
            <a:r>
              <a:rPr lang="en-US" sz="2000" dirty="0">
                <a:solidFill>
                  <a:schemeClr val="tx1"/>
                </a:solidFill>
                <a:latin typeface="Arial" panose="020B0604020202020204" pitchFamily="34" charset="0"/>
                <a:cs typeface="Arial" panose="020B0604020202020204" pitchFamily="34" charset="0"/>
              </a:rPr>
              <a:t> et al., 2003).</a:t>
            </a: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Many Parkinson disease symptoms occur when nerve cells (neurons) in the </a:t>
            </a:r>
            <a:r>
              <a:rPr lang="en-US" sz="2000" dirty="0" err="1">
                <a:solidFill>
                  <a:schemeClr val="tx1"/>
                </a:solidFill>
                <a:latin typeface="Arial" panose="020B0604020202020204" pitchFamily="34" charset="0"/>
                <a:cs typeface="Arial" panose="020B0604020202020204" pitchFamily="34" charset="0"/>
              </a:rPr>
              <a:t>substantia</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nigra</a:t>
            </a:r>
            <a:r>
              <a:rPr lang="en-US" sz="2000" dirty="0">
                <a:solidFill>
                  <a:schemeClr val="tx1"/>
                </a:solidFill>
                <a:latin typeface="Arial" panose="020B0604020202020204" pitchFamily="34" charset="0"/>
                <a:cs typeface="Arial" panose="020B0604020202020204" pitchFamily="34" charset="0"/>
              </a:rPr>
              <a:t> die or become impaired. </a:t>
            </a:r>
          </a:p>
          <a:p>
            <a:pPr algn="just"/>
            <a:r>
              <a:rPr lang="en-US" sz="2000" dirty="0">
                <a:solidFill>
                  <a:schemeClr val="tx1"/>
                </a:solidFill>
                <a:latin typeface="Arial" panose="020B0604020202020204" pitchFamily="34" charset="0"/>
                <a:cs typeface="Arial" panose="020B0604020202020204" pitchFamily="34" charset="0"/>
              </a:rPr>
              <a:t>Normally, these cells produce a chemical messenger called dopamine, which transmits signals within the brain to produce smooth physical movements. </a:t>
            </a:r>
          </a:p>
          <a:p>
            <a:pPr algn="just"/>
            <a:r>
              <a:rPr lang="en-US" sz="2000" dirty="0">
                <a:solidFill>
                  <a:schemeClr val="tx1"/>
                </a:solidFill>
                <a:latin typeface="Arial" panose="020B0604020202020204" pitchFamily="34" charset="0"/>
                <a:cs typeface="Arial" panose="020B0604020202020204" pitchFamily="34" charset="0"/>
              </a:rPr>
              <a:t>Eventually, the brain becomes unable to control muscle movement.</a:t>
            </a:r>
          </a:p>
          <a:p>
            <a:pPr algn="just"/>
            <a:endParaRPr lang="en-US" sz="2200" dirty="0">
              <a:solidFill>
                <a:schemeClr val="tx1"/>
              </a:solidFill>
              <a:latin typeface="Arial" panose="020B0604020202020204" pitchFamily="34" charset="0"/>
              <a:cs typeface="Arial" panose="020B0604020202020204" pitchFamily="34" charset="0"/>
            </a:endParaRPr>
          </a:p>
          <a:p>
            <a:pPr algn="just"/>
            <a:endParaRPr lang="en-US" dirty="0">
              <a:solidFill>
                <a:schemeClr val="tx1"/>
              </a:solidFill>
            </a:endParaRPr>
          </a:p>
        </p:txBody>
      </p:sp>
    </p:spTree>
    <p:extLst>
      <p:ext uri="{BB962C8B-B14F-4D97-AF65-F5344CB8AC3E}">
        <p14:creationId xmlns:p14="http://schemas.microsoft.com/office/powerpoint/2010/main" val="2740066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45778" y="1169894"/>
            <a:ext cx="9263198" cy="685800"/>
          </a:xfrm>
          <a:solidFill>
            <a:schemeClr val="tx2"/>
          </a:solidFill>
        </p:spPr>
        <p:txBody>
          <a:bodyPr>
            <a:normAutofit fontScale="90000"/>
          </a:bodyPr>
          <a:lstStyle/>
          <a:p>
            <a:pPr algn="ctr"/>
            <a:r>
              <a:rPr lang="en-US" dirty="0"/>
              <a:t/>
            </a:r>
            <a:br>
              <a:rPr lang="en-US" dirty="0"/>
            </a:br>
            <a:r>
              <a:rPr lang="en-US" sz="3600" b="1" dirty="0">
                <a:solidFill>
                  <a:schemeClr val="tx1"/>
                </a:solidFill>
              </a:rPr>
              <a:t>Lewy  Bodies and Parkinson’s Disease</a:t>
            </a:r>
          </a:p>
        </p:txBody>
      </p:sp>
      <p:sp>
        <p:nvSpPr>
          <p:cNvPr id="3" name="Subtitle 2"/>
          <p:cNvSpPr>
            <a:spLocks noGrp="1"/>
          </p:cNvSpPr>
          <p:nvPr>
            <p:ph type="subTitle" idx="1"/>
          </p:nvPr>
        </p:nvSpPr>
        <p:spPr>
          <a:xfrm>
            <a:off x="1689316" y="2123268"/>
            <a:ext cx="10042901" cy="4215539"/>
          </a:xfrm>
        </p:spPr>
        <p:txBody>
          <a:bodyPr/>
          <a:lstStyle/>
          <a:p>
            <a:pPr algn="just"/>
            <a:r>
              <a:rPr lang="en-US" sz="2000" dirty="0">
                <a:solidFill>
                  <a:schemeClr val="tx1"/>
                </a:solidFill>
                <a:latin typeface="Arial" panose="020B0604020202020204" pitchFamily="34" charset="0"/>
                <a:cs typeface="Arial" panose="020B0604020202020204" pitchFamily="34" charset="0"/>
              </a:rPr>
              <a:t>L</a:t>
            </a:r>
            <a:r>
              <a:rPr lang="en-US" sz="2000" b="1" dirty="0">
                <a:solidFill>
                  <a:schemeClr val="tx1"/>
                </a:solidFill>
                <a:latin typeface="Arial" panose="020B0604020202020204" pitchFamily="34" charset="0"/>
                <a:cs typeface="Arial" panose="020B0604020202020204" pitchFamily="34" charset="0"/>
              </a:rPr>
              <a:t>ewy body</a:t>
            </a:r>
            <a:r>
              <a:rPr lang="en-US" sz="2000" dirty="0">
                <a:solidFill>
                  <a:schemeClr val="tx1"/>
                </a:solidFill>
                <a:latin typeface="Arial" panose="020B0604020202020204" pitchFamily="34" charset="0"/>
                <a:cs typeface="Arial" panose="020B0604020202020204" pitchFamily="34" charset="0"/>
              </a:rPr>
              <a:t> dementia is characterized by the abnormal buildup of proteins into masses known as </a:t>
            </a:r>
            <a:r>
              <a:rPr lang="en-US" sz="2000" b="1" dirty="0">
                <a:solidFill>
                  <a:schemeClr val="tx1"/>
                </a:solidFill>
                <a:latin typeface="Arial" panose="020B0604020202020204" pitchFamily="34" charset="0"/>
                <a:cs typeface="Arial" panose="020B0604020202020204" pitchFamily="34" charset="0"/>
              </a:rPr>
              <a:t>Lewy bodies</a:t>
            </a:r>
            <a:r>
              <a:rPr lang="en-US" sz="2000" dirty="0">
                <a:solidFill>
                  <a:schemeClr val="tx1"/>
                </a:solidFill>
                <a:latin typeface="Arial" panose="020B0604020202020204" pitchFamily="34" charset="0"/>
                <a:cs typeface="Arial" panose="020B0604020202020204" pitchFamily="34" charset="0"/>
              </a:rPr>
              <a:t>. This protein is  associated with </a:t>
            </a:r>
            <a:r>
              <a:rPr lang="en-US" sz="2000" b="1" dirty="0">
                <a:solidFill>
                  <a:schemeClr val="tx1"/>
                </a:solidFill>
                <a:latin typeface="Arial" panose="020B0604020202020204" pitchFamily="34" charset="0"/>
                <a:cs typeface="Arial" panose="020B0604020202020204" pitchFamily="34" charset="0"/>
              </a:rPr>
              <a:t>Parkinson's</a:t>
            </a:r>
            <a:r>
              <a:rPr lang="en-US" sz="2000" dirty="0">
                <a:solidFill>
                  <a:schemeClr val="tx1"/>
                </a:solidFill>
                <a:latin typeface="Arial" panose="020B0604020202020204" pitchFamily="34" charset="0"/>
                <a:cs typeface="Arial" panose="020B0604020202020204" pitchFamily="34" charset="0"/>
              </a:rPr>
              <a:t> disease which appear in dead or dying dopamine- producing neurons &amp;</a:t>
            </a:r>
            <a:r>
              <a:rPr lang="en-US" sz="2000" dirty="0"/>
              <a:t> </a:t>
            </a:r>
            <a:r>
              <a:rPr lang="en-US" sz="2000" dirty="0">
                <a:solidFill>
                  <a:schemeClr val="tx1"/>
                </a:solidFill>
                <a:latin typeface="Arial" panose="020B0604020202020204" pitchFamily="34" charset="0"/>
                <a:cs typeface="Arial" panose="020B0604020202020204" pitchFamily="34" charset="0"/>
              </a:rPr>
              <a:t>are </a:t>
            </a:r>
            <a:r>
              <a:rPr lang="en-US" sz="2000" b="1" dirty="0">
                <a:solidFill>
                  <a:schemeClr val="tx1"/>
                </a:solidFill>
                <a:latin typeface="Arial" panose="020B0604020202020204" pitchFamily="34" charset="0"/>
                <a:cs typeface="Arial" panose="020B0604020202020204" pitchFamily="34" charset="0"/>
              </a:rPr>
              <a:t>found</a:t>
            </a:r>
            <a:r>
              <a:rPr lang="en-US" sz="2000" dirty="0">
                <a:solidFill>
                  <a:schemeClr val="tx1"/>
                </a:solidFill>
                <a:latin typeface="Arial" panose="020B0604020202020204" pitchFamily="34" charset="0"/>
                <a:cs typeface="Arial" panose="020B0604020202020204" pitchFamily="34" charset="0"/>
              </a:rPr>
              <a:t> mainly in the </a:t>
            </a:r>
            <a:r>
              <a:rPr lang="en-US" sz="2000" dirty="0" err="1">
                <a:solidFill>
                  <a:schemeClr val="tx1"/>
                </a:solidFill>
                <a:latin typeface="Arial" panose="020B0604020202020204" pitchFamily="34" charset="0"/>
                <a:cs typeface="Arial" panose="020B0604020202020204" pitchFamily="34" charset="0"/>
              </a:rPr>
              <a:t>substantia</a:t>
            </a:r>
            <a:r>
              <a:rPr lang="en-US" sz="2000" dirty="0">
                <a:solidFill>
                  <a:schemeClr val="tx1"/>
                </a:solidFill>
                <a:latin typeface="Arial" panose="020B0604020202020204" pitchFamily="34" charset="0"/>
                <a:cs typeface="Arial" panose="020B0604020202020204" pitchFamily="34" charset="0"/>
              </a:rPr>
              <a:t> </a:t>
            </a:r>
            <a:r>
              <a:rPr lang="en-US" sz="2000" dirty="0" err="1">
                <a:solidFill>
                  <a:schemeClr val="tx1"/>
                </a:solidFill>
                <a:latin typeface="Arial" panose="020B0604020202020204" pitchFamily="34" charset="0"/>
                <a:cs typeface="Arial" panose="020B0604020202020204" pitchFamily="34" charset="0"/>
              </a:rPr>
              <a:t>nigra</a:t>
            </a:r>
            <a:r>
              <a:rPr lang="en-US" sz="2000" dirty="0">
                <a:solidFill>
                  <a:schemeClr val="tx1"/>
                </a:solidFill>
                <a:latin typeface="Arial" panose="020B0604020202020204" pitchFamily="34" charset="0"/>
                <a:cs typeface="Arial" panose="020B0604020202020204" pitchFamily="34" charset="0"/>
              </a:rPr>
              <a:t> which is in the mid-brain</a:t>
            </a:r>
          </a:p>
          <a:p>
            <a:pPr algn="just"/>
            <a:r>
              <a:rPr lang="en-US" sz="2000" dirty="0">
                <a:solidFill>
                  <a:schemeClr val="tx1"/>
                </a:solidFill>
                <a:latin typeface="Arial" panose="020B0604020202020204" pitchFamily="34" charset="0"/>
                <a:cs typeface="Arial" panose="020B0604020202020204" pitchFamily="34" charset="0"/>
              </a:rPr>
              <a:t>LB are largely composed of </a:t>
            </a:r>
            <a:r>
              <a:rPr lang="en-US" sz="2000" dirty="0" err="1">
                <a:solidFill>
                  <a:schemeClr val="tx1"/>
                </a:solidFill>
                <a:latin typeface="Arial" panose="020B0604020202020204" pitchFamily="34" charset="0"/>
                <a:cs typeface="Arial" panose="020B0604020202020204" pitchFamily="34" charset="0"/>
              </a:rPr>
              <a:t>misfolded</a:t>
            </a:r>
            <a:r>
              <a:rPr lang="en-US" sz="2000" dirty="0">
                <a:solidFill>
                  <a:schemeClr val="tx1"/>
                </a:solidFill>
                <a:latin typeface="Arial" panose="020B0604020202020204" pitchFamily="34" charset="0"/>
                <a:cs typeface="Arial" panose="020B0604020202020204" pitchFamily="34" charset="0"/>
              </a:rPr>
              <a:t> α-</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 and also include ubiquitin and small amounts of several other proteins</a:t>
            </a:r>
          </a:p>
          <a:p>
            <a:pPr algn="just"/>
            <a:endParaRPr lang="en-US"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Cases without Lewy bodies are sometimes referred to as parkinsonism instead of Parkinson disease. It is unclear whether Lewy bodies play a role in killing nerve cells, or if they are part of a protective process.</a:t>
            </a:r>
          </a:p>
          <a:p>
            <a:r>
              <a:rPr lang="en-US" sz="2000" dirty="0">
                <a:solidFill>
                  <a:schemeClr val="tx1"/>
                </a:solidFill>
                <a:latin typeface="Arial" panose="020B0604020202020204" pitchFamily="34" charset="0"/>
                <a:cs typeface="Arial" panose="020B0604020202020204" pitchFamily="34" charset="0"/>
              </a:rPr>
              <a:t>(Rocca WA </a:t>
            </a:r>
            <a:r>
              <a:rPr lang="en-US" sz="2000" dirty="0" err="1">
                <a:solidFill>
                  <a:schemeClr val="tx1"/>
                </a:solidFill>
                <a:latin typeface="Arial" panose="020B0604020202020204" pitchFamily="34" charset="0"/>
                <a:cs typeface="Arial" panose="020B0604020202020204" pitchFamily="34" charset="0"/>
              </a:rPr>
              <a:t>etal</a:t>
            </a:r>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5619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5226" y="263471"/>
            <a:ext cx="8400081" cy="712922"/>
          </a:xfrm>
          <a:solidFill>
            <a:schemeClr val="tx2"/>
          </a:solidFill>
        </p:spPr>
        <p:txBody>
          <a:bodyPr>
            <a:noAutofit/>
          </a:bodyPr>
          <a:lstStyle/>
          <a:p>
            <a:r>
              <a:rPr lang="en-US" sz="3200" dirty="0"/>
              <a:t>                  </a:t>
            </a:r>
            <a:r>
              <a:rPr lang="en-US" sz="3200" b="1" dirty="0"/>
              <a:t>Signs of disease</a:t>
            </a:r>
          </a:p>
        </p:txBody>
      </p:sp>
      <p:sp>
        <p:nvSpPr>
          <p:cNvPr id="3" name="Subtitle 2"/>
          <p:cNvSpPr>
            <a:spLocks noGrp="1"/>
          </p:cNvSpPr>
          <p:nvPr>
            <p:ph type="subTitle" idx="1"/>
          </p:nvPr>
        </p:nvSpPr>
        <p:spPr>
          <a:xfrm>
            <a:off x="1813302" y="1146875"/>
            <a:ext cx="10001278" cy="5501898"/>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Classical signs are :</a:t>
            </a:r>
          </a:p>
          <a:p>
            <a:pPr algn="ctr"/>
            <a:endParaRPr lang="en-US" sz="2000" dirty="0">
              <a:solidFill>
                <a:schemeClr val="tx1"/>
              </a:solidFill>
              <a:latin typeface="Arial" panose="020B0604020202020204" pitchFamily="34" charset="0"/>
              <a:cs typeface="Arial" panose="020B0604020202020204" pitchFamily="34" charset="0"/>
            </a:endParaRPr>
          </a:p>
          <a:p>
            <a:pPr algn="ctr"/>
            <a:r>
              <a:rPr lang="en-US" sz="2000" dirty="0">
                <a:solidFill>
                  <a:schemeClr val="tx1"/>
                </a:solidFill>
                <a:latin typeface="Arial" panose="020B0604020202020204" pitchFamily="34" charset="0"/>
                <a:cs typeface="Arial" panose="020B0604020202020204" pitchFamily="34" charset="0"/>
              </a:rPr>
              <a:t>resting tremor</a:t>
            </a:r>
          </a:p>
          <a:p>
            <a:pPr algn="ctr"/>
            <a:r>
              <a:rPr lang="en-US" sz="2000" dirty="0">
                <a:solidFill>
                  <a:schemeClr val="tx1"/>
                </a:solidFill>
                <a:latin typeface="Arial" panose="020B0604020202020204" pitchFamily="34" charset="0"/>
                <a:cs typeface="Arial" panose="020B0604020202020204" pitchFamily="34" charset="0"/>
              </a:rPr>
              <a:t>rigidity, </a:t>
            </a:r>
          </a:p>
          <a:p>
            <a:pPr algn="ctr"/>
            <a:r>
              <a:rPr lang="en-US" sz="2000" dirty="0" err="1">
                <a:solidFill>
                  <a:schemeClr val="tx1"/>
                </a:solidFill>
                <a:latin typeface="Arial" panose="020B0604020202020204" pitchFamily="34" charset="0"/>
                <a:cs typeface="Arial" panose="020B0604020202020204" pitchFamily="34" charset="0"/>
              </a:rPr>
              <a:t>bradykinesia</a:t>
            </a:r>
            <a:r>
              <a:rPr lang="en-US" sz="2000" dirty="0">
                <a:solidFill>
                  <a:schemeClr val="tx1"/>
                </a:solidFill>
                <a:latin typeface="Arial" panose="020B0604020202020204" pitchFamily="34" charset="0"/>
                <a:cs typeface="Arial" panose="020B0604020202020204" pitchFamily="34" charset="0"/>
              </a:rPr>
              <a:t> </a:t>
            </a:r>
          </a:p>
          <a:p>
            <a:pPr algn="ctr"/>
            <a:r>
              <a:rPr lang="en-US" sz="2000" dirty="0">
                <a:solidFill>
                  <a:schemeClr val="tx1"/>
                </a:solidFill>
                <a:latin typeface="Arial" panose="020B0604020202020204" pitchFamily="34" charset="0"/>
                <a:cs typeface="Arial" panose="020B0604020202020204" pitchFamily="34" charset="0"/>
              </a:rPr>
              <a:t> postural instability</a:t>
            </a:r>
          </a:p>
          <a:p>
            <a:pPr algn="just"/>
            <a:endParaRPr lang="en-US" sz="2000" dirty="0">
              <a:solidFill>
                <a:schemeClr val="tx1"/>
              </a:solidFill>
              <a:latin typeface="Arial" panose="020B0604020202020204" pitchFamily="34" charset="0"/>
              <a:cs typeface="Arial" panose="020B0604020202020204" pitchFamily="34" charset="0"/>
            </a:endParaRP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 • Additional symptoms include flexed posture, loss of postural reflexes</a:t>
            </a:r>
          </a:p>
          <a:p>
            <a:pPr algn="just"/>
            <a:r>
              <a:rPr lang="en-US" sz="2000" dirty="0">
                <a:solidFill>
                  <a:schemeClr val="tx1"/>
                </a:solidFill>
                <a:latin typeface="Arial" panose="020B0604020202020204" pitchFamily="34" charset="0"/>
                <a:cs typeface="Arial" panose="020B0604020202020204" pitchFamily="34" charset="0"/>
              </a:rPr>
              <a:t> • 70% of PD patients show a resting tremor of 3-5 Hz frequency </a:t>
            </a:r>
            <a:r>
              <a:rPr lang="en-US" sz="2000" dirty="0" err="1">
                <a:solidFill>
                  <a:schemeClr val="tx1"/>
                </a:solidFill>
                <a:latin typeface="Arial" panose="020B0604020202020204" pitchFamily="34" charset="0"/>
                <a:cs typeface="Arial" panose="020B0604020202020204" pitchFamily="34" charset="0"/>
              </a:rPr>
              <a:t>ab</a:t>
            </a:r>
            <a:endParaRPr lang="en-US" sz="2000" dirty="0">
              <a:solidFill>
                <a:schemeClr val="tx1"/>
              </a:solidFill>
              <a:latin typeface="Arial" panose="020B0604020202020204" pitchFamily="34" charset="0"/>
              <a:cs typeface="Arial" panose="020B0604020202020204" pitchFamily="34" charset="0"/>
            </a:endParaRPr>
          </a:p>
          <a:p>
            <a:pPr algn="just"/>
            <a:endParaRPr lang="en-US" sz="2000" dirty="0">
              <a:solidFill>
                <a:schemeClr val="tx1"/>
              </a:solidFill>
              <a:latin typeface="Arial" panose="020B0604020202020204" pitchFamily="34" charset="0"/>
              <a:cs typeface="Arial" panose="020B0604020202020204" pitchFamily="34" charset="0"/>
            </a:endParaRPr>
          </a:p>
          <a:p>
            <a:pPr algn="just"/>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2061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7734" y="743918"/>
            <a:ext cx="8915399" cy="790413"/>
          </a:xfrm>
          <a:solidFill>
            <a:schemeClr val="tx2"/>
          </a:solidFill>
        </p:spPr>
        <p:txBody>
          <a:bodyPr>
            <a:normAutofit/>
          </a:bodyPr>
          <a:lstStyle/>
          <a:p>
            <a:r>
              <a:rPr lang="en-US" sz="3200" b="1" dirty="0"/>
              <a:t>              DEVELOPMENT OF A DISEASE</a:t>
            </a:r>
          </a:p>
        </p:txBody>
      </p:sp>
      <p:sp>
        <p:nvSpPr>
          <p:cNvPr id="3" name="Subtitle 2"/>
          <p:cNvSpPr>
            <a:spLocks noGrp="1"/>
          </p:cNvSpPr>
          <p:nvPr>
            <p:ph type="subTitle" idx="1"/>
          </p:nvPr>
        </p:nvSpPr>
        <p:spPr>
          <a:xfrm>
            <a:off x="2015775" y="1631223"/>
            <a:ext cx="10041906" cy="4521604"/>
          </a:xfrm>
        </p:spPr>
        <p:txBody>
          <a:bodyPr>
            <a:normAutofit/>
          </a:bodyPr>
          <a:lstStyle/>
          <a:p>
            <a:pPr algn="just"/>
            <a:r>
              <a:rPr lang="en-US" dirty="0">
                <a:solidFill>
                  <a:schemeClr val="tx1"/>
                </a:solidFill>
                <a:latin typeface="Arial" panose="020B0604020202020204" pitchFamily="34" charset="0"/>
                <a:cs typeface="Arial" panose="020B0604020202020204" pitchFamily="34" charset="0"/>
              </a:rPr>
              <a:t>Development of a disease does not follow a standard pattern</a:t>
            </a:r>
          </a:p>
          <a:p>
            <a:pPr algn="just"/>
            <a:r>
              <a:rPr lang="en-US" dirty="0">
                <a:solidFill>
                  <a:schemeClr val="tx1"/>
                </a:solidFill>
                <a:latin typeface="Arial" panose="020B0604020202020204" pitchFamily="34" charset="0"/>
                <a:cs typeface="Arial" panose="020B0604020202020204" pitchFamily="34" charset="0"/>
              </a:rPr>
              <a:t> • As the disease progresses, significant motor disability is seen in PD patients even when treated with symptomatic medications</a:t>
            </a:r>
          </a:p>
          <a:p>
            <a:pPr algn="just"/>
            <a:r>
              <a:rPr lang="en-US" dirty="0">
                <a:solidFill>
                  <a:schemeClr val="tx1"/>
                </a:solidFill>
                <a:latin typeface="Arial" panose="020B0604020202020204" pitchFamily="34" charset="0"/>
                <a:cs typeface="Arial" panose="020B0604020202020204" pitchFamily="34" charset="0"/>
              </a:rPr>
              <a:t>. • Symptoms like </a:t>
            </a:r>
            <a:r>
              <a:rPr lang="en-US" dirty="0" err="1">
                <a:solidFill>
                  <a:schemeClr val="tx1"/>
                </a:solidFill>
                <a:latin typeface="Arial" panose="020B0604020202020204" pitchFamily="34" charset="0"/>
                <a:cs typeface="Arial" panose="020B0604020202020204" pitchFamily="34" charset="0"/>
              </a:rPr>
              <a:t>hypomimia</a:t>
            </a:r>
            <a:r>
              <a:rPr lang="en-US" dirty="0">
                <a:solidFill>
                  <a:schemeClr val="tx1"/>
                </a:solidFill>
                <a:latin typeface="Arial" panose="020B0604020202020204" pitchFamily="34" charset="0"/>
                <a:cs typeface="Arial" panose="020B0604020202020204" pitchFamily="34" charset="0"/>
              </a:rPr>
              <a:t>, dysphagia, </a:t>
            </a:r>
            <a:r>
              <a:rPr lang="en-US" dirty="0" err="1">
                <a:solidFill>
                  <a:schemeClr val="tx1"/>
                </a:solidFill>
                <a:latin typeface="Arial" panose="020B0604020202020204" pitchFamily="34" charset="0"/>
                <a:cs typeface="Arial" panose="020B0604020202020204" pitchFamily="34" charset="0"/>
              </a:rPr>
              <a:t>sialorrhoea</a:t>
            </a:r>
            <a:r>
              <a:rPr lang="en-US" dirty="0">
                <a:solidFill>
                  <a:schemeClr val="tx1"/>
                </a:solidFill>
                <a:latin typeface="Arial" panose="020B0604020202020204" pitchFamily="34" charset="0"/>
                <a:cs typeface="Arial" panose="020B0604020202020204" pitchFamily="34" charset="0"/>
              </a:rPr>
              <a:t>, </a:t>
            </a:r>
            <a:r>
              <a:rPr lang="en-US" dirty="0" err="1">
                <a:solidFill>
                  <a:schemeClr val="tx1"/>
                </a:solidFill>
                <a:latin typeface="Arial" panose="020B0604020202020204" pitchFamily="34" charset="0"/>
                <a:cs typeface="Arial" panose="020B0604020202020204" pitchFamily="34" charset="0"/>
              </a:rPr>
              <a:t>microphagia</a:t>
            </a:r>
            <a:r>
              <a:rPr lang="en-US" dirty="0">
                <a:solidFill>
                  <a:schemeClr val="tx1"/>
                </a:solidFill>
                <a:latin typeface="Arial" panose="020B0604020202020204" pitchFamily="34" charset="0"/>
                <a:cs typeface="Arial" panose="020B0604020202020204" pitchFamily="34" charset="0"/>
              </a:rPr>
              <a:t>, dystonia, are also noted.</a:t>
            </a:r>
          </a:p>
          <a:p>
            <a:pPr algn="just"/>
            <a:endParaRPr lang="en-US" dirty="0">
              <a:solidFill>
                <a:schemeClr val="tx1"/>
              </a:solidFill>
              <a:latin typeface="Arial" panose="020B0604020202020204" pitchFamily="34" charset="0"/>
              <a:cs typeface="Arial" panose="020B0604020202020204" pitchFamily="34" charset="0"/>
            </a:endParaRPr>
          </a:p>
          <a:p>
            <a:pPr algn="just"/>
            <a:r>
              <a:rPr lang="en-US" dirty="0">
                <a:solidFill>
                  <a:schemeClr val="tx1"/>
                </a:solidFill>
                <a:latin typeface="Arial" panose="020B0604020202020204" pitchFamily="34" charset="0"/>
                <a:cs typeface="Arial" panose="020B0604020202020204" pitchFamily="34" charset="0"/>
              </a:rPr>
              <a:t>• cognitive (dementia) </a:t>
            </a:r>
          </a:p>
          <a:p>
            <a:pPr algn="just"/>
            <a:r>
              <a:rPr lang="en-US" dirty="0">
                <a:solidFill>
                  <a:schemeClr val="tx1"/>
                </a:solidFill>
                <a:latin typeface="Arial" panose="020B0604020202020204" pitchFamily="34" charset="0"/>
                <a:cs typeface="Arial" panose="020B0604020202020204" pitchFamily="34" charset="0"/>
              </a:rPr>
              <a:t>• neuropsychiatric (depression, apathy, psychosis, anxiety and fatigue)</a:t>
            </a:r>
          </a:p>
          <a:p>
            <a:pPr algn="just"/>
            <a:r>
              <a:rPr lang="en-US" dirty="0">
                <a:solidFill>
                  <a:schemeClr val="tx1"/>
                </a:solidFill>
                <a:latin typeface="Arial" panose="020B0604020202020204" pitchFamily="34" charset="0"/>
                <a:cs typeface="Arial" panose="020B0604020202020204" pitchFamily="34" charset="0"/>
              </a:rPr>
              <a:t> • Sleep dysfunction (rapid eye movement sleep </a:t>
            </a:r>
            <a:r>
              <a:rPr lang="en-US" dirty="0" err="1">
                <a:solidFill>
                  <a:schemeClr val="tx1"/>
                </a:solidFill>
                <a:latin typeface="Arial" panose="020B0604020202020204" pitchFamily="34" charset="0"/>
                <a:cs typeface="Arial" panose="020B0604020202020204" pitchFamily="34" charset="0"/>
              </a:rPr>
              <a:t>behaviour</a:t>
            </a:r>
            <a:r>
              <a:rPr lang="en-US" dirty="0">
                <a:solidFill>
                  <a:schemeClr val="tx1"/>
                </a:solidFill>
                <a:latin typeface="Arial" panose="020B0604020202020204" pitchFamily="34" charset="0"/>
                <a:cs typeface="Arial" panose="020B0604020202020204" pitchFamily="34" charset="0"/>
              </a:rPr>
              <a:t> disorder, sleep attacks, daytime sleepiness, advanced sleep phase syndrome and early morning awakenings) (Fenelon,2008)</a:t>
            </a:r>
          </a:p>
          <a:p>
            <a:endParaRPr lang="en-US" dirty="0"/>
          </a:p>
        </p:txBody>
      </p:sp>
    </p:spTree>
    <p:extLst>
      <p:ext uri="{BB962C8B-B14F-4D97-AF65-F5344CB8AC3E}">
        <p14:creationId xmlns:p14="http://schemas.microsoft.com/office/powerpoint/2010/main" val="3666951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6036" y="161365"/>
            <a:ext cx="9359397" cy="536904"/>
          </a:xfrm>
          <a:solidFill>
            <a:schemeClr val="tx2"/>
          </a:solidFill>
        </p:spPr>
        <p:txBody>
          <a:bodyPr>
            <a:noAutofit/>
          </a:bodyPr>
          <a:lstStyle/>
          <a:p>
            <a:pPr algn="ctr"/>
            <a:r>
              <a:rPr lang="en-US" sz="3200" b="1" dirty="0"/>
              <a:t>PATHOPHYSIOLOGY OF PARKINSONS DISEASE</a:t>
            </a:r>
          </a:p>
        </p:txBody>
      </p:sp>
      <p:sp>
        <p:nvSpPr>
          <p:cNvPr id="3" name="Subtitle 2"/>
          <p:cNvSpPr>
            <a:spLocks noGrp="1"/>
          </p:cNvSpPr>
          <p:nvPr>
            <p:ph type="subTitle" idx="1"/>
          </p:nvPr>
        </p:nvSpPr>
        <p:spPr>
          <a:xfrm>
            <a:off x="1250576" y="5859624"/>
            <a:ext cx="10941424" cy="1253870"/>
          </a:xfrm>
        </p:spPr>
        <p:txBody>
          <a:bodyPr>
            <a:normAutofit/>
          </a:bodyPr>
          <a:lstStyle/>
          <a:p>
            <a:pPr algn="just"/>
            <a:r>
              <a:rPr lang="en-US" sz="2000" b="1" dirty="0">
                <a:solidFill>
                  <a:schemeClr val="tx1"/>
                </a:solidFill>
                <a:latin typeface="Arial" panose="020B0604020202020204" pitchFamily="34" charset="0"/>
                <a:cs typeface="Arial" panose="020B0604020202020204" pitchFamily="34" charset="0"/>
              </a:rPr>
              <a:t>Increased levels of cytoplasmic dopamine: a final common pathway leading to </a:t>
            </a:r>
            <a:r>
              <a:rPr lang="en-US" sz="2000" b="1" dirty="0" err="1">
                <a:solidFill>
                  <a:schemeClr val="tx1"/>
                </a:solidFill>
                <a:latin typeface="Arial" panose="020B0604020202020204" pitchFamily="34" charset="0"/>
                <a:cs typeface="Arial" panose="020B0604020202020204" pitchFamily="34" charset="0"/>
              </a:rPr>
              <a:t>nigral</a:t>
            </a:r>
            <a:r>
              <a:rPr lang="en-US" sz="2000" b="1" dirty="0">
                <a:solidFill>
                  <a:schemeClr val="tx1"/>
                </a:solidFill>
                <a:latin typeface="Arial" panose="020B0604020202020204" pitchFamily="34" charset="0"/>
                <a:cs typeface="Arial" panose="020B0604020202020204" pitchFamily="34" charset="0"/>
              </a:rPr>
              <a:t> degeneration in Parkinson’s disease</a:t>
            </a:r>
          </a:p>
          <a:p>
            <a:endParaRPr lang="en-US" sz="2000" dirty="0">
              <a:solidFill>
                <a:schemeClr val="tx1"/>
              </a:solidFill>
              <a:latin typeface="Arial" panose="020B0604020202020204" pitchFamily="34" charset="0"/>
              <a:cs typeface="Arial" panose="020B0604020202020204" pitchFamily="34" charset="0"/>
            </a:endParaRPr>
          </a:p>
        </p:txBody>
      </p:sp>
      <p:pic>
        <p:nvPicPr>
          <p:cNvPr id="1026" name="Picture 2" descr="Pathogenesis of parkinson's disease: dopamine, vesicles and α-synuclein |  Nature Reviews Neurosci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2281" y="847167"/>
            <a:ext cx="10515601" cy="4508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543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11928" y="1147155"/>
            <a:ext cx="9925396" cy="5469775"/>
          </a:xfrm>
        </p:spPr>
        <p:txBody>
          <a:bodyPr>
            <a:normAutofit/>
          </a:bodyPr>
          <a:lstStyle/>
          <a:p>
            <a:pPr algn="just"/>
            <a:r>
              <a:rPr lang="en-US" sz="2000" dirty="0">
                <a:solidFill>
                  <a:schemeClr val="tx1"/>
                </a:solidFill>
                <a:latin typeface="Arial" panose="020B0604020202020204" pitchFamily="34" charset="0"/>
                <a:cs typeface="Arial" panose="020B0604020202020204" pitchFamily="34" charset="0"/>
              </a:rPr>
              <a:t> In the late 1990s, the discovery of the gene that causes a rare autosomal-dominant form of Parkinson's </a:t>
            </a:r>
            <a:r>
              <a:rPr lang="en-US" sz="2000" dirty="0" err="1">
                <a:solidFill>
                  <a:schemeClr val="tx1"/>
                </a:solidFill>
                <a:latin typeface="Arial" panose="020B0604020202020204" pitchFamily="34" charset="0"/>
                <a:cs typeface="Arial" panose="020B0604020202020204" pitchFamily="34" charset="0"/>
              </a:rPr>
              <a:t>disease.The</a:t>
            </a:r>
            <a:r>
              <a:rPr lang="en-US" sz="2000" dirty="0">
                <a:solidFill>
                  <a:schemeClr val="tx1"/>
                </a:solidFill>
                <a:latin typeface="Arial" panose="020B0604020202020204" pitchFamily="34" charset="0"/>
                <a:cs typeface="Arial" panose="020B0604020202020204" pitchFamily="34" charset="0"/>
              </a:rPr>
              <a:t> mutated gene encodes α-</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 a synaptic protein recycling of vesicles that have released their neurotransmitter content into the synaptic cleft. raises the levels of superoxide radicals in the cytoplasm WHICH INDUCED THE OXIDATIVE STRESS.</a:t>
            </a: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Also the mutations in </a:t>
            </a:r>
            <a:r>
              <a:rPr lang="en-US" sz="2000" dirty="0" err="1">
                <a:solidFill>
                  <a:schemeClr val="tx1"/>
                </a:solidFill>
                <a:latin typeface="Arial" panose="020B0604020202020204" pitchFamily="34" charset="0"/>
                <a:cs typeface="Arial" panose="020B0604020202020204" pitchFamily="34" charset="0"/>
              </a:rPr>
              <a:t>parkin</a:t>
            </a:r>
            <a:r>
              <a:rPr lang="en-US" sz="2000" dirty="0">
                <a:solidFill>
                  <a:schemeClr val="tx1"/>
                </a:solidFill>
                <a:latin typeface="Arial" panose="020B0604020202020204" pitchFamily="34" charset="0"/>
                <a:cs typeface="Arial" panose="020B0604020202020204" pitchFamily="34" charset="0"/>
              </a:rPr>
              <a:t> and ubiquitin </a:t>
            </a:r>
            <a:r>
              <a:rPr lang="en-US" sz="2000" dirty="0" err="1">
                <a:solidFill>
                  <a:schemeClr val="tx1"/>
                </a:solidFill>
                <a:latin typeface="Arial" panose="020B0604020202020204" pitchFamily="34" charset="0"/>
                <a:cs typeface="Arial" panose="020B0604020202020204" pitchFamily="34" charset="0"/>
              </a:rPr>
              <a:t>carboxy</a:t>
            </a:r>
            <a:r>
              <a:rPr lang="en-US" sz="2000" dirty="0">
                <a:solidFill>
                  <a:schemeClr val="tx1"/>
                </a:solidFill>
                <a:latin typeface="Arial" panose="020B0604020202020204" pitchFamily="34" charset="0"/>
                <a:cs typeface="Arial" panose="020B0604020202020204" pitchFamily="34" charset="0"/>
              </a:rPr>
              <a:t>-terminal hydrolase L1. These proteins participate in the ubiquitin–proteasome pathway, which is responsible for the degradation of unwanted proteins. </a:t>
            </a: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So the impaired synaptic vesicle function and </a:t>
            </a:r>
            <a:r>
              <a:rPr lang="en-US" sz="2000" dirty="0" err="1">
                <a:solidFill>
                  <a:schemeClr val="tx1"/>
                </a:solidFill>
                <a:latin typeface="Arial" panose="020B0604020202020204" pitchFamily="34" charset="0"/>
                <a:cs typeface="Arial" panose="020B0604020202020204" pitchFamily="34" charset="0"/>
              </a:rPr>
              <a:t>misfolding</a:t>
            </a:r>
            <a:r>
              <a:rPr lang="en-US" sz="2000" dirty="0">
                <a:solidFill>
                  <a:schemeClr val="tx1"/>
                </a:solidFill>
                <a:latin typeface="Arial" panose="020B0604020202020204" pitchFamily="34" charset="0"/>
                <a:cs typeface="Arial" panose="020B0604020202020204" pitchFamily="34" charset="0"/>
              </a:rPr>
              <a:t> of α-</a:t>
            </a:r>
            <a:r>
              <a:rPr lang="en-US" sz="2000" dirty="0" err="1">
                <a:solidFill>
                  <a:schemeClr val="tx1"/>
                </a:solidFill>
                <a:latin typeface="Arial" panose="020B0604020202020204" pitchFamily="34" charset="0"/>
                <a:cs typeface="Arial" panose="020B0604020202020204" pitchFamily="34" charset="0"/>
              </a:rPr>
              <a:t>synuclein</a:t>
            </a:r>
            <a:r>
              <a:rPr lang="en-US" sz="2000" dirty="0">
                <a:solidFill>
                  <a:schemeClr val="tx1"/>
                </a:solidFill>
                <a:latin typeface="Arial" panose="020B0604020202020204" pitchFamily="34" charset="0"/>
                <a:cs typeface="Arial" panose="020B0604020202020204" pitchFamily="34" charset="0"/>
              </a:rPr>
              <a:t>, due to mutations or to oxidative damage to this protein, that eventually leads to the demise of dopaminergic neurons.</a:t>
            </a:r>
          </a:p>
        </p:txBody>
      </p:sp>
    </p:spTree>
    <p:extLst>
      <p:ext uri="{BB962C8B-B14F-4D97-AF65-F5344CB8AC3E}">
        <p14:creationId xmlns:p14="http://schemas.microsoft.com/office/powerpoint/2010/main" val="2452774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0395" y="410547"/>
            <a:ext cx="8345979" cy="836362"/>
          </a:xfrm>
          <a:solidFill>
            <a:schemeClr val="tx2"/>
          </a:solidFill>
        </p:spPr>
        <p:txBody>
          <a:bodyPr>
            <a:normAutofit fontScale="90000"/>
          </a:bodyPr>
          <a:lstStyle/>
          <a:p>
            <a:r>
              <a:rPr lang="en-US" dirty="0">
                <a:solidFill>
                  <a:schemeClr val="tx1"/>
                </a:solidFill>
                <a:latin typeface="Arial" panose="020B0604020202020204" pitchFamily="34" charset="0"/>
                <a:cs typeface="Arial" panose="020B0604020202020204" pitchFamily="34" charset="0"/>
              </a:rPr>
              <a:t>           </a:t>
            </a:r>
            <a:r>
              <a:rPr lang="en-US" sz="3600" b="1" dirty="0">
                <a:solidFill>
                  <a:schemeClr val="tx1"/>
                </a:solidFill>
                <a:latin typeface="Arial" panose="020B0604020202020204" pitchFamily="34" charset="0"/>
                <a:cs typeface="Arial" panose="020B0604020202020204" pitchFamily="34" charset="0"/>
              </a:rPr>
              <a:t>Genetics and PD</a:t>
            </a:r>
            <a:endParaRPr lang="en-US" sz="3600" b="1" dirty="0"/>
          </a:p>
        </p:txBody>
      </p:sp>
      <p:sp>
        <p:nvSpPr>
          <p:cNvPr id="3" name="Subtitle 2"/>
          <p:cNvSpPr>
            <a:spLocks noGrp="1"/>
          </p:cNvSpPr>
          <p:nvPr>
            <p:ph type="subTitle" idx="1"/>
          </p:nvPr>
        </p:nvSpPr>
        <p:spPr>
          <a:xfrm>
            <a:off x="1794511" y="1540739"/>
            <a:ext cx="10164733" cy="5150498"/>
          </a:xfrm>
        </p:spPr>
        <p:txBody>
          <a:bodyPr/>
          <a:lstStyle/>
          <a:p>
            <a:pPr algn="just"/>
            <a:r>
              <a:rPr lang="en-US" sz="2000" dirty="0">
                <a:solidFill>
                  <a:schemeClr val="tx1"/>
                </a:solidFill>
                <a:latin typeface="Arial" panose="020B0604020202020204" pitchFamily="34" charset="0"/>
                <a:cs typeface="Arial" panose="020B0604020202020204" pitchFamily="34" charset="0"/>
              </a:rPr>
              <a:t>Most people affected with PD are not aware of any relatives with the condition but in a number of families, there is a family history. When three or more people are affected in a family, especially if they are diagnosed at an early age (under 50 years) we suspect that there may be a gene making this family more likely to develop the condition.</a:t>
            </a: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Approximately 15 percent of people with Parkinson disease have a </a:t>
            </a:r>
            <a:r>
              <a:rPr lang="en-US" sz="2000" u="sng" dirty="0">
                <a:solidFill>
                  <a:schemeClr val="tx1"/>
                </a:solidFill>
                <a:latin typeface="Arial" panose="020B0604020202020204" pitchFamily="34" charset="0"/>
                <a:cs typeface="Arial" panose="020B0604020202020204" pitchFamily="34" charset="0"/>
              </a:rPr>
              <a:t>family history </a:t>
            </a:r>
            <a:r>
              <a:rPr lang="en-US" sz="2000" dirty="0">
                <a:solidFill>
                  <a:schemeClr val="tx1"/>
                </a:solidFill>
                <a:latin typeface="Arial" panose="020B0604020202020204" pitchFamily="34" charset="0"/>
                <a:cs typeface="Arial" panose="020B0604020202020204" pitchFamily="34" charset="0"/>
              </a:rPr>
              <a:t>of this disorder. These familial cases are caused by mutations in the </a:t>
            </a:r>
            <a:r>
              <a:rPr lang="en-US" sz="2000" b="1" dirty="0">
                <a:solidFill>
                  <a:schemeClr val="tx1"/>
                </a:solidFill>
                <a:latin typeface="Arial" panose="020B0604020202020204" pitchFamily="34" charset="0"/>
                <a:cs typeface="Arial" panose="020B0604020202020204" pitchFamily="34" charset="0"/>
              </a:rPr>
              <a:t>LRRK2, PARK2, PARK7, PINK1, or SNCA gene, </a:t>
            </a:r>
            <a:r>
              <a:rPr lang="en-US" sz="2000" dirty="0">
                <a:solidFill>
                  <a:schemeClr val="tx1"/>
                </a:solidFill>
                <a:latin typeface="Arial" panose="020B0604020202020204" pitchFamily="34" charset="0"/>
                <a:cs typeface="Arial" panose="020B0604020202020204" pitchFamily="34" charset="0"/>
              </a:rPr>
              <a:t>or by alterations in genes that have not been identified.</a:t>
            </a:r>
          </a:p>
          <a:p>
            <a:pPr algn="just"/>
            <a:endParaRPr lang="en-US" sz="2000" dirty="0">
              <a:solidFill>
                <a:schemeClr val="tx1"/>
              </a:solidFill>
              <a:latin typeface="Arial" panose="020B0604020202020204" pitchFamily="34" charset="0"/>
              <a:cs typeface="Arial" panose="020B0604020202020204" pitchFamily="34" charset="0"/>
            </a:endParaRPr>
          </a:p>
          <a:p>
            <a:pPr algn="just"/>
            <a:r>
              <a:rPr lang="en-US" sz="2000" dirty="0">
                <a:solidFill>
                  <a:schemeClr val="tx1"/>
                </a:solidFill>
                <a:latin typeface="Arial" panose="020B0604020202020204" pitchFamily="34" charset="0"/>
                <a:cs typeface="Arial" panose="020B0604020202020204" pitchFamily="34" charset="0"/>
              </a:rPr>
              <a:t> Mutations in some of these genes may also play a role in cases that appear to be </a:t>
            </a:r>
            <a:r>
              <a:rPr lang="en-US" sz="2000" u="sng" dirty="0">
                <a:solidFill>
                  <a:schemeClr val="tx1"/>
                </a:solidFill>
                <a:latin typeface="Arial" panose="020B0604020202020204" pitchFamily="34" charset="0"/>
                <a:cs typeface="Arial" panose="020B0604020202020204" pitchFamily="34" charset="0"/>
              </a:rPr>
              <a:t>sporadic. </a:t>
            </a:r>
            <a:r>
              <a:rPr lang="en-US" sz="2000" dirty="0">
                <a:solidFill>
                  <a:schemeClr val="tx1"/>
                </a:solidFill>
                <a:latin typeface="Arial" panose="020B0604020202020204" pitchFamily="34" charset="0"/>
                <a:cs typeface="Arial" panose="020B0604020202020204" pitchFamily="34" charset="0"/>
              </a:rPr>
              <a:t>In some families, alterations in the </a:t>
            </a:r>
            <a:r>
              <a:rPr lang="en-US" sz="2000" b="1" dirty="0">
                <a:solidFill>
                  <a:schemeClr val="tx1"/>
                </a:solidFill>
                <a:latin typeface="Arial" panose="020B0604020202020204" pitchFamily="34" charset="0"/>
                <a:cs typeface="Arial" panose="020B0604020202020204" pitchFamily="34" charset="0"/>
              </a:rPr>
              <a:t>GBA, SNCAIP, or UCHL1 gene </a:t>
            </a:r>
            <a:r>
              <a:rPr lang="en-US" sz="2000" dirty="0">
                <a:solidFill>
                  <a:schemeClr val="tx1"/>
                </a:solidFill>
                <a:latin typeface="Arial" panose="020B0604020202020204" pitchFamily="34" charset="0"/>
                <a:cs typeface="Arial" panose="020B0604020202020204" pitchFamily="34" charset="0"/>
              </a:rPr>
              <a:t>appear to modify the risk of developing Parkinson disease</a:t>
            </a:r>
            <a:r>
              <a:rPr lang="en-US" dirty="0">
                <a:solidFill>
                  <a:schemeClr val="tx1"/>
                </a:solidFill>
              </a:rPr>
              <a:t>.</a:t>
            </a:r>
          </a:p>
          <a:p>
            <a:pPr algn="just"/>
            <a:endParaRPr lang="en-US" dirty="0">
              <a:solidFill>
                <a:schemeClr val="tx1"/>
              </a:solidFill>
            </a:endParaRPr>
          </a:p>
          <a:p>
            <a:pPr algn="just"/>
            <a:r>
              <a:rPr lang="en-US" dirty="0">
                <a:solidFill>
                  <a:schemeClr val="tx1"/>
                </a:solidFill>
                <a:hlinkClick r:id="rId2"/>
              </a:rPr>
              <a:t>https://medlineplus.gov/genetics/condition/parkinson-disease/#reference</a:t>
            </a:r>
            <a:endParaRPr lang="en-US" dirty="0">
              <a:solidFill>
                <a:schemeClr val="tx1"/>
              </a:solidFill>
            </a:endParaRPr>
          </a:p>
          <a:p>
            <a:pPr algn="just"/>
            <a:endParaRPr lang="en-US" dirty="0">
              <a:solidFill>
                <a:schemeClr val="tx1"/>
              </a:solidFill>
            </a:endParaRPr>
          </a:p>
        </p:txBody>
      </p:sp>
    </p:spTree>
    <p:extLst>
      <p:ext uri="{BB962C8B-B14F-4D97-AF65-F5344CB8AC3E}">
        <p14:creationId xmlns:p14="http://schemas.microsoft.com/office/powerpoint/2010/main" val="36105348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926</TotalTime>
  <Words>1587</Words>
  <Application>Microsoft Office PowerPoint</Application>
  <PresentationFormat>Custom</PresentationFormat>
  <Paragraphs>143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Wisp</vt:lpstr>
      <vt:lpstr>PowerPoint Presentation</vt:lpstr>
      <vt:lpstr>Impact of genetics on Parkinsons Disease</vt:lpstr>
      <vt:lpstr>           PARKINSONS DISEASE</vt:lpstr>
      <vt:lpstr> Lewy  Bodies and Parkinson’s Disease</vt:lpstr>
      <vt:lpstr>                  Signs of disease</vt:lpstr>
      <vt:lpstr>              DEVELOPMENT OF A DISEASE</vt:lpstr>
      <vt:lpstr>PATHOPHYSIOLOGY OF PARKINSONS DISEASE</vt:lpstr>
      <vt:lpstr>PowerPoint Presentation</vt:lpstr>
      <vt:lpstr>           Genetics and PD</vt:lpstr>
      <vt:lpstr>GBA gene</vt:lpstr>
      <vt:lpstr>LRRK2 gene</vt:lpstr>
      <vt:lpstr>PARK2 gene</vt:lpstr>
      <vt:lpstr>PARK7 gene </vt:lpstr>
      <vt:lpstr>PINK1 gene</vt:lpstr>
      <vt:lpstr>SNCA gene</vt:lpstr>
      <vt:lpstr>PowerPoint Presentation</vt:lpstr>
      <vt:lpstr>SNCAIP gene</vt:lpstr>
      <vt:lpstr>UCHL1 gene </vt:lpstr>
      <vt:lpstr>Risk factors for parkinsons disease</vt:lpstr>
      <vt:lpstr>Two Categories of Genes </vt:lpstr>
      <vt:lpstr>          Inheritance </vt:lpstr>
      <vt:lpstr>Conclusion:</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Alamgeer</cp:lastModifiedBy>
  <cp:revision>74</cp:revision>
  <dcterms:created xsi:type="dcterms:W3CDTF">2020-11-29T05:21:07Z</dcterms:created>
  <dcterms:modified xsi:type="dcterms:W3CDTF">2020-12-02T09:02:51Z</dcterms:modified>
</cp:coreProperties>
</file>