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320" r:id="rId3"/>
    <p:sldId id="344" r:id="rId4"/>
    <p:sldId id="322" r:id="rId5"/>
    <p:sldId id="372" r:id="rId6"/>
    <p:sldId id="349" r:id="rId7"/>
    <p:sldId id="350" r:id="rId8"/>
    <p:sldId id="323" r:id="rId9"/>
    <p:sldId id="339" r:id="rId10"/>
    <p:sldId id="340" r:id="rId11"/>
    <p:sldId id="343" r:id="rId12"/>
    <p:sldId id="325" r:id="rId13"/>
    <p:sldId id="341" r:id="rId14"/>
    <p:sldId id="326" r:id="rId15"/>
    <p:sldId id="342" r:id="rId16"/>
    <p:sldId id="328" r:id="rId17"/>
    <p:sldId id="371" r:id="rId18"/>
    <p:sldId id="329" r:id="rId19"/>
    <p:sldId id="347" r:id="rId20"/>
    <p:sldId id="348" r:id="rId21"/>
    <p:sldId id="351" r:id="rId22"/>
    <p:sldId id="358" r:id="rId23"/>
    <p:sldId id="373" r:id="rId24"/>
    <p:sldId id="374" r:id="rId25"/>
    <p:sldId id="375" r:id="rId26"/>
    <p:sldId id="352" r:id="rId27"/>
    <p:sldId id="353" r:id="rId28"/>
    <p:sldId id="356" r:id="rId29"/>
    <p:sldId id="330" r:id="rId30"/>
    <p:sldId id="354" r:id="rId31"/>
    <p:sldId id="355" r:id="rId32"/>
    <p:sldId id="359" r:id="rId33"/>
    <p:sldId id="360" r:id="rId34"/>
    <p:sldId id="332" r:id="rId35"/>
    <p:sldId id="363" r:id="rId36"/>
    <p:sldId id="361" r:id="rId37"/>
    <p:sldId id="333" r:id="rId38"/>
    <p:sldId id="334" r:id="rId39"/>
    <p:sldId id="364" r:id="rId40"/>
    <p:sldId id="335" r:id="rId41"/>
    <p:sldId id="345" r:id="rId42"/>
    <p:sldId id="365" r:id="rId43"/>
    <p:sldId id="366" r:id="rId44"/>
    <p:sldId id="336" r:id="rId45"/>
    <p:sldId id="370" r:id="rId46"/>
    <p:sldId id="367" r:id="rId47"/>
    <p:sldId id="337" r:id="rId48"/>
    <p:sldId id="368" r:id="rId49"/>
    <p:sldId id="369" r:id="rId50"/>
    <p:sldId id="346" r:id="rId51"/>
    <p:sldId id="36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89" autoAdjust="0"/>
  </p:normalViewPr>
  <p:slideViewPr>
    <p:cSldViewPr snapToGrid="0">
      <p:cViewPr varScale="1">
        <p:scale>
          <a:sx n="52" d="100"/>
          <a:sy n="52" d="100"/>
        </p:scale>
        <p:origin x="16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A5EAA-7B40-4822-A277-A37330C73A36}" type="datetimeFigureOut">
              <a:rPr lang="en-US" smtClean="0"/>
              <a:t>10-Feb-20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D4485-9E6C-47EB-B201-0D59353738BE}" type="slidenum">
              <a:rPr lang="en-US" smtClean="0"/>
              <a:t>‹#›</a:t>
            </a:fld>
            <a:endParaRPr lang="en-US"/>
          </a:p>
        </p:txBody>
      </p:sp>
    </p:spTree>
    <p:extLst>
      <p:ext uri="{BB962C8B-B14F-4D97-AF65-F5344CB8AC3E}">
        <p14:creationId xmlns:p14="http://schemas.microsoft.com/office/powerpoint/2010/main" val="279112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CE38C56-70C0-435D-8B0E-4CD331D783BF}"/>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CB4D9D08-30B3-429C-9624-E25925269BAB}"/>
              </a:ext>
            </a:extLst>
          </p:cNvPr>
          <p:cNvSpPr>
            <a:spLocks noGrp="1"/>
          </p:cNvSpPr>
          <p:nvPr>
            <p:ph type="body" idx="1"/>
          </p:nvPr>
        </p:nvSpPr>
        <p:spPr>
          <a:noFill/>
        </p:spPr>
        <p:txBody>
          <a:bodyPr/>
          <a:lstStyle/>
          <a:p>
            <a:r>
              <a:rPr lang="en-US" altLang="en-US"/>
              <a:t>-Taxonomy – “Arrangement”</a:t>
            </a:r>
          </a:p>
        </p:txBody>
      </p:sp>
      <p:sp>
        <p:nvSpPr>
          <p:cNvPr id="12292" name="Slide Number Placeholder 3">
            <a:extLst>
              <a:ext uri="{FF2B5EF4-FFF2-40B4-BE49-F238E27FC236}">
                <a16:creationId xmlns:a16="http://schemas.microsoft.com/office/drawing/2014/main" id="{E7CADE48-2A1D-4C24-83D0-31A4BB12A01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413AD0-2F00-4992-9EF8-ACC9101BB23A}" type="slidenum">
              <a:rPr lang="en-US" altLang="en-US" sz="1200" smtClean="0"/>
              <a:pPr/>
              <a:t>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Internal Revenue Service (IRS)</a:t>
            </a:r>
            <a:r>
              <a:rPr lang="en-US" dirty="0"/>
              <a:t> </a:t>
            </a:r>
            <a:br>
              <a:rPr lang="en-US" dirty="0"/>
            </a:b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08D4485-9E6C-47EB-B201-0D59353738BE}" type="slidenum">
              <a:rPr lang="en-US" smtClean="0"/>
              <a:t>9</a:t>
            </a:fld>
            <a:endParaRPr lang="en-US"/>
          </a:p>
        </p:txBody>
      </p:sp>
    </p:spTree>
    <p:extLst>
      <p:ext uri="{BB962C8B-B14F-4D97-AF65-F5344CB8AC3E}">
        <p14:creationId xmlns:p14="http://schemas.microsoft.com/office/powerpoint/2010/main" val="105826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1" i="0" kern="1200" dirty="0" err="1">
                <a:solidFill>
                  <a:schemeClr val="tx1"/>
                </a:solidFill>
                <a:effectLst/>
                <a:latin typeface="+mn-lt"/>
                <a:ea typeface="+mn-ea"/>
                <a:cs typeface="+mn-cs"/>
              </a:rPr>
              <a:t>PRojects</a:t>
            </a:r>
            <a:r>
              <a:rPr lang="en-US" sz="1200" b="1" i="0" kern="1200" dirty="0">
                <a:solidFill>
                  <a:schemeClr val="tx1"/>
                </a:solidFill>
                <a:effectLst/>
                <a:latin typeface="+mn-lt"/>
                <a:ea typeface="+mn-ea"/>
                <a:cs typeface="+mn-cs"/>
              </a:rPr>
              <a:t> IN Controlled Environments (PRINCE2)</a:t>
            </a:r>
            <a:r>
              <a:rPr lang="en-US" dirty="0"/>
              <a:t> </a:t>
            </a:r>
            <a:br>
              <a:rPr lang="en-US" dirty="0"/>
            </a:br>
            <a:r>
              <a:rPr lang="en-US" dirty="0"/>
              <a:t>- </a:t>
            </a:r>
            <a:r>
              <a:rPr lang="en-US" sz="1200" b="1" i="0" kern="1200" dirty="0">
                <a:solidFill>
                  <a:schemeClr val="tx1"/>
                </a:solidFill>
                <a:effectLst/>
                <a:latin typeface="+mn-lt"/>
                <a:ea typeface="+mn-ea"/>
                <a:cs typeface="+mn-cs"/>
              </a:rPr>
              <a:t>Agile methods</a:t>
            </a:r>
            <a:r>
              <a:rPr lang="en-US" dirty="0"/>
              <a:t> </a:t>
            </a:r>
            <a:br>
              <a:rPr lang="en-US" dirty="0"/>
            </a:br>
            <a:r>
              <a:rPr lang="en-US" dirty="0"/>
              <a:t>- </a:t>
            </a:r>
            <a:r>
              <a:rPr lang="en-US" sz="1200" b="1" i="0" kern="1200" dirty="0">
                <a:solidFill>
                  <a:schemeClr val="tx1"/>
                </a:solidFill>
                <a:effectLst/>
                <a:latin typeface="+mn-lt"/>
                <a:ea typeface="+mn-ea"/>
                <a:cs typeface="+mn-cs"/>
              </a:rPr>
              <a:t>Rational Unified Process (RUP) framework</a:t>
            </a:r>
            <a:r>
              <a:rPr lang="en-US" sz="1200" b="0" i="0" kern="1200" dirty="0">
                <a:solidFill>
                  <a:schemeClr val="tx1"/>
                </a:solidFill>
                <a:effectLst/>
                <a:latin typeface="+mn-lt"/>
                <a:ea typeface="+mn-ea"/>
                <a:cs typeface="+mn-cs"/>
              </a:rPr>
              <a:t>:</a:t>
            </a:r>
            <a:r>
              <a:rPr lang="en-US" dirty="0"/>
              <a:t> </a:t>
            </a:r>
            <a:br>
              <a:rPr lang="en-US" dirty="0"/>
            </a:br>
            <a:r>
              <a:rPr lang="en-US" dirty="0"/>
              <a:t>- </a:t>
            </a:r>
            <a:r>
              <a:rPr lang="en-US" sz="1200" b="1" i="0" kern="1200" dirty="0">
                <a:solidFill>
                  <a:schemeClr val="tx1"/>
                </a:solidFill>
                <a:effectLst/>
                <a:latin typeface="+mn-lt"/>
                <a:ea typeface="+mn-ea"/>
                <a:cs typeface="+mn-cs"/>
              </a:rPr>
              <a:t>Six Sigma methodologies</a:t>
            </a:r>
            <a:r>
              <a:rPr lang="en-US" sz="1200" b="0" i="0" kern="1200" dirty="0">
                <a:solidFill>
                  <a:schemeClr val="tx1"/>
                </a:solidFill>
                <a:effectLst/>
                <a:latin typeface="+mn-lt"/>
                <a:ea typeface="+mn-ea"/>
                <a:cs typeface="+mn-cs"/>
              </a:rPr>
              <a: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F08D4485-9E6C-47EB-B201-0D59353738BE}" type="slidenum">
              <a:rPr lang="en-US" smtClean="0"/>
              <a:t>14</a:t>
            </a:fld>
            <a:endParaRPr lang="en-US"/>
          </a:p>
        </p:txBody>
      </p:sp>
    </p:spTree>
    <p:extLst>
      <p:ext uri="{BB962C8B-B14F-4D97-AF65-F5344CB8AC3E}">
        <p14:creationId xmlns:p14="http://schemas.microsoft.com/office/powerpoint/2010/main" val="14803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atin typeface=" Roboto Black"/>
                <a:ea typeface="Roboto Black"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Roboto Medium" pitchFamily="2" charset="0"/>
                <a:ea typeface="Roboto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285921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355808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279224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110577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4263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400953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152279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130281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27254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140355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7775E67-8A12-490F-9EB7-A67B28CAB18F}" type="datetimeFigureOut">
              <a:rPr lang="en-US" smtClean="0"/>
              <a:t>10-Feb-20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EB3C6-90BA-4CE1-900E-948582D315E2}" type="slidenum">
              <a:rPr lang="en-US" smtClean="0"/>
              <a:t>‹#›</a:t>
            </a:fld>
            <a:endParaRPr lang="en-US"/>
          </a:p>
        </p:txBody>
      </p:sp>
    </p:spTree>
    <p:extLst>
      <p:ext uri="{BB962C8B-B14F-4D97-AF65-F5344CB8AC3E}">
        <p14:creationId xmlns:p14="http://schemas.microsoft.com/office/powerpoint/2010/main" val="371763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99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6787"/>
            <a:ext cx="7886700" cy="4989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EB3C6-90BA-4CE1-900E-948582D315E2}" type="slidenum">
              <a:rPr lang="en-US" smtClean="0"/>
              <a:t>‹#›</a:t>
            </a:fld>
            <a:endParaRPr lang="en-US"/>
          </a:p>
        </p:txBody>
      </p:sp>
    </p:spTree>
    <p:extLst>
      <p:ext uri="{BB962C8B-B14F-4D97-AF65-F5344CB8AC3E}">
        <p14:creationId xmlns:p14="http://schemas.microsoft.com/office/powerpoint/2010/main" val="927569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tx1"/>
          </a:solidFill>
          <a:latin typeface="Roboto Medium" pitchFamily="2" charset="0"/>
          <a:ea typeface="Roboto Medium"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Roboto Condensed" panose="02000000000000000000" pitchFamily="2" charset="0"/>
        <a:buChar char="−"/>
        <a:defRPr sz="24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1F0F-9AAB-464E-9446-BDB5D64F5A3C}"/>
              </a:ext>
            </a:extLst>
          </p:cNvPr>
          <p:cNvSpPr>
            <a:spLocks noGrp="1"/>
          </p:cNvSpPr>
          <p:nvPr>
            <p:ph type="ctrTitle"/>
          </p:nvPr>
        </p:nvSpPr>
        <p:spPr/>
        <p:txBody>
          <a:bodyPr/>
          <a:lstStyle/>
          <a:p>
            <a:r>
              <a:rPr lang="en-US" altLang="en-US" dirty="0"/>
              <a:t>Process Groups</a:t>
            </a:r>
            <a:endParaRPr lang="en-US" dirty="0"/>
          </a:p>
        </p:txBody>
      </p:sp>
      <p:sp>
        <p:nvSpPr>
          <p:cNvPr id="3" name="Subtitle 2">
            <a:extLst>
              <a:ext uri="{FF2B5EF4-FFF2-40B4-BE49-F238E27FC236}">
                <a16:creationId xmlns:a16="http://schemas.microsoft.com/office/drawing/2014/main" id="{F3151BF2-0463-4E3A-B7A1-30CE9C309FA8}"/>
              </a:ext>
            </a:extLst>
          </p:cNvPr>
          <p:cNvSpPr>
            <a:spLocks noGrp="1"/>
          </p:cNvSpPr>
          <p:nvPr>
            <p:ph type="subTitle" idx="1"/>
          </p:nvPr>
        </p:nvSpPr>
        <p:spPr/>
        <p:txBody>
          <a:bodyPr/>
          <a:lstStyle/>
          <a:p>
            <a:r>
              <a:rPr lang="en-US" altLang="en-US" dirty="0"/>
              <a:t>The Project Management Process Groups: A Case Study</a:t>
            </a:r>
            <a:endParaRPr lang="en-US" dirty="0"/>
          </a:p>
        </p:txBody>
      </p:sp>
    </p:spTree>
    <p:extLst>
      <p:ext uri="{BB962C8B-B14F-4D97-AF65-F5344CB8AC3E}">
        <p14:creationId xmlns:p14="http://schemas.microsoft.com/office/powerpoint/2010/main" val="280820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1D8E0B88-E4A4-48B9-904C-65CA6C9FC288}"/>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EF7A7613-B2A6-4130-AB05-AB90E7266D64}" type="slidenum">
              <a:rPr lang="en-US" altLang="en-US" sz="1400" smtClean="0"/>
              <a:pPr>
                <a:spcBef>
                  <a:spcPct val="0"/>
                </a:spcBef>
                <a:buClrTx/>
                <a:buFontTx/>
                <a:buNone/>
              </a:pPr>
              <a:t>10</a:t>
            </a:fld>
            <a:endParaRPr lang="en-US" altLang="en-US" sz="1400"/>
          </a:p>
        </p:txBody>
      </p:sp>
      <p:sp>
        <p:nvSpPr>
          <p:cNvPr id="15363" name="Rectangle 2">
            <a:extLst>
              <a:ext uri="{FF2B5EF4-FFF2-40B4-BE49-F238E27FC236}">
                <a16:creationId xmlns:a16="http://schemas.microsoft.com/office/drawing/2014/main" id="{6B2D408B-9716-4C52-B843-1BFD5D0CBBC2}"/>
              </a:ext>
            </a:extLst>
          </p:cNvPr>
          <p:cNvSpPr>
            <a:spLocks noGrp="1" noChangeArrowheads="1"/>
          </p:cNvSpPr>
          <p:nvPr>
            <p:ph type="title"/>
          </p:nvPr>
        </p:nvSpPr>
        <p:spPr/>
        <p:txBody>
          <a:bodyPr/>
          <a:lstStyle/>
          <a:p>
            <a:pPr eaLnBrk="1" hangingPunct="1"/>
            <a:r>
              <a:rPr lang="en-US" altLang="en-US"/>
              <a:t>Media Snapshot</a:t>
            </a:r>
          </a:p>
        </p:txBody>
      </p:sp>
      <p:sp>
        <p:nvSpPr>
          <p:cNvPr id="15364" name="Rectangle 3">
            <a:extLst>
              <a:ext uri="{FF2B5EF4-FFF2-40B4-BE49-F238E27FC236}">
                <a16:creationId xmlns:a16="http://schemas.microsoft.com/office/drawing/2014/main" id="{1F77D5EA-317E-4C15-9213-065BF3C086D6}"/>
              </a:ext>
            </a:extLst>
          </p:cNvPr>
          <p:cNvSpPr>
            <a:spLocks noGrp="1" noChangeArrowheads="1"/>
          </p:cNvSpPr>
          <p:nvPr>
            <p:ph type="body" idx="1"/>
          </p:nvPr>
        </p:nvSpPr>
        <p:spPr>
          <a:xfrm>
            <a:off x="152400" y="1371600"/>
            <a:ext cx="8839200" cy="5105400"/>
          </a:xfrm>
        </p:spPr>
        <p:txBody>
          <a:bodyPr>
            <a:normAutofit lnSpcReduction="10000"/>
          </a:bodyPr>
          <a:lstStyle/>
          <a:p>
            <a:pPr eaLnBrk="1" hangingPunct="1">
              <a:lnSpc>
                <a:spcPct val="90000"/>
              </a:lnSpc>
              <a:buFont typeface="Wingdings" panose="05000000000000000000" pitchFamily="2" charset="2"/>
              <a:buNone/>
            </a:pPr>
            <a:r>
              <a:rPr lang="en-US" altLang="en-US" sz="2400"/>
              <a:t>     Just as information technology projects need to follow the project management process groups, so do other projects, such as the production of a movie. Processes involved in making movies might include screenwriting (initiating), producing (planning), acting and directing (executing), editing (monitoring and controlling), and releasing the movie to theaters (closing). Many people enjoy watching the extra features on a DVD that describe how these processes lead to the creation of a movie…This acted “…not as promotional filler but as a serious and meticulously detailed examination of the entire filmmaking process.”* Project managers in any field know how important it is to follow a good process. </a:t>
            </a:r>
          </a:p>
          <a:p>
            <a:pPr eaLnBrk="1" hangingPunct="1">
              <a:lnSpc>
                <a:spcPct val="90000"/>
              </a:lnSpc>
              <a:buFont typeface="Wingdings" panose="05000000000000000000" pitchFamily="2" charset="2"/>
              <a:buNone/>
            </a:pPr>
            <a:endParaRPr lang="en-US" altLang="en-US" sz="2400"/>
          </a:p>
          <a:p>
            <a:pPr eaLnBrk="1" hangingPunct="1">
              <a:lnSpc>
                <a:spcPct val="90000"/>
              </a:lnSpc>
              <a:buFont typeface="Wingdings" panose="05000000000000000000" pitchFamily="2" charset="2"/>
              <a:buNone/>
            </a:pPr>
            <a:r>
              <a:rPr lang="en-US" altLang="en-US" sz="1800"/>
              <a:t>     </a:t>
            </a:r>
          </a:p>
          <a:p>
            <a:pPr eaLnBrk="1" hangingPunct="1">
              <a:lnSpc>
                <a:spcPct val="90000"/>
              </a:lnSpc>
              <a:buFont typeface="Wingdings" panose="05000000000000000000" pitchFamily="2" charset="2"/>
              <a:buNone/>
            </a:pPr>
            <a:r>
              <a:rPr lang="en-US" altLang="en-US" sz="1800"/>
              <a:t>	*Jacks, Brian, “Lord of the Rings: The Two Towers Extended Edition (New Line),” </a:t>
            </a:r>
            <a:r>
              <a:rPr lang="en-US" altLang="en-US" sz="1800" i="1"/>
              <a:t>Underground Online</a:t>
            </a:r>
            <a:r>
              <a:rPr lang="en-US" altLang="en-US" sz="1800"/>
              <a:t> (accessed from </a:t>
            </a:r>
            <a:r>
              <a:rPr lang="en-US" altLang="en-US" sz="1800" i="1"/>
              <a:t>www.ugo.com</a:t>
            </a:r>
            <a:r>
              <a:rPr lang="en-US" altLang="en-US" sz="1800"/>
              <a:t> August 4, 2004).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C232ADD4-00B8-48EC-8CF1-1D9686BC1C1C}"/>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F0CCFCF3-F770-45A5-94EA-8FB88570DD18}" type="slidenum">
              <a:rPr lang="en-US" altLang="en-US" sz="1400" smtClean="0"/>
              <a:pPr>
                <a:spcBef>
                  <a:spcPct val="0"/>
                </a:spcBef>
                <a:buClrTx/>
                <a:buFontTx/>
                <a:buNone/>
              </a:pPr>
              <a:t>11</a:t>
            </a:fld>
            <a:endParaRPr lang="en-US" altLang="en-US" sz="1400"/>
          </a:p>
        </p:txBody>
      </p:sp>
      <p:sp>
        <p:nvSpPr>
          <p:cNvPr id="16387" name="Rectangle 2">
            <a:extLst>
              <a:ext uri="{FF2B5EF4-FFF2-40B4-BE49-F238E27FC236}">
                <a16:creationId xmlns:a16="http://schemas.microsoft.com/office/drawing/2014/main" id="{953C380C-FBEE-4EE6-A18D-9CDB6184E316}"/>
              </a:ext>
            </a:extLst>
          </p:cNvPr>
          <p:cNvSpPr>
            <a:spLocks noGrp="1" noChangeArrowheads="1"/>
          </p:cNvSpPr>
          <p:nvPr>
            <p:ph type="title"/>
          </p:nvPr>
        </p:nvSpPr>
        <p:spPr/>
        <p:txBody>
          <a:bodyPr>
            <a:normAutofit fontScale="90000"/>
          </a:bodyPr>
          <a:lstStyle/>
          <a:p>
            <a:pPr eaLnBrk="1" hangingPunct="1"/>
            <a:r>
              <a:rPr lang="en-US" altLang="en-US" sz="4000"/>
              <a:t>Mapping the Process Groups to the Knowledge Areas</a:t>
            </a:r>
          </a:p>
        </p:txBody>
      </p:sp>
      <p:sp>
        <p:nvSpPr>
          <p:cNvPr id="16388" name="Rectangle 3">
            <a:extLst>
              <a:ext uri="{FF2B5EF4-FFF2-40B4-BE49-F238E27FC236}">
                <a16:creationId xmlns:a16="http://schemas.microsoft.com/office/drawing/2014/main" id="{A87FECE7-ABEA-480E-9F45-225D7D97BE0B}"/>
              </a:ext>
            </a:extLst>
          </p:cNvPr>
          <p:cNvSpPr>
            <a:spLocks noGrp="1" noChangeArrowheads="1"/>
          </p:cNvSpPr>
          <p:nvPr>
            <p:ph type="body" idx="1"/>
          </p:nvPr>
        </p:nvSpPr>
        <p:spPr>
          <a:xfrm>
            <a:off x="381000" y="1676400"/>
            <a:ext cx="8458200" cy="4648200"/>
          </a:xfrm>
        </p:spPr>
        <p:txBody>
          <a:bodyPr/>
          <a:lstStyle/>
          <a:p>
            <a:pPr eaLnBrk="1" hangingPunct="1">
              <a:spcBef>
                <a:spcPct val="100000"/>
              </a:spcBef>
            </a:pPr>
            <a:r>
              <a:rPr lang="en-US" altLang="en-US" dirty="0"/>
              <a:t>You can map the main activities of each PM process group into </a:t>
            </a:r>
            <a:r>
              <a:rPr lang="en-US" altLang="en-US"/>
              <a:t>the ten knowledge areas by using the </a:t>
            </a:r>
            <a:r>
              <a:rPr lang="en-US" altLang="en-US" i="1"/>
              <a:t>PMBOK</a:t>
            </a:r>
            <a:r>
              <a:rPr lang="en-US" altLang="en-US" i="1">
                <a:cs typeface="Times New Roman" panose="02020603050405020304" pitchFamily="18" charset="0"/>
              </a:rPr>
              <a:t>® Guide 2004</a:t>
            </a:r>
            <a:r>
              <a:rPr lang="en-US" altLang="en-US">
                <a:cs typeface="Times New Roman" panose="02020603050405020304" pitchFamily="18" charset="0"/>
              </a:rPr>
              <a:t>.</a:t>
            </a:r>
          </a:p>
          <a:p>
            <a:pPr eaLnBrk="1" hangingPunct="1">
              <a:spcBef>
                <a:spcPct val="100000"/>
              </a:spcBef>
            </a:pPr>
            <a:r>
              <a:rPr lang="en-US" altLang="en-US" dirty="0"/>
              <a:t>Note that there are activities from </a:t>
            </a:r>
            <a:r>
              <a:rPr lang="en-US" altLang="en-US" u="sng" dirty="0"/>
              <a:t>each</a:t>
            </a:r>
            <a:r>
              <a:rPr lang="en-US" altLang="en-US" dirty="0"/>
              <a:t> knowledge area under the planning process group.</a:t>
            </a:r>
          </a:p>
          <a:p>
            <a:pPr eaLnBrk="1" hangingPunct="1">
              <a:spcBef>
                <a:spcPct val="100000"/>
              </a:spcBef>
            </a:pPr>
            <a:r>
              <a:rPr lang="en-US" altLang="en-US" dirty="0"/>
              <a:t>All initiating activities are part of the project integration management knowledge area.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154C4F4F-6782-44AC-80D7-072D1D4156B5}"/>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20F46E07-6BE4-4343-82D4-2094E9D867DF}" type="slidenum">
              <a:rPr lang="en-US" altLang="en-US" sz="1400" smtClean="0"/>
              <a:pPr>
                <a:spcBef>
                  <a:spcPct val="0"/>
                </a:spcBef>
                <a:buClrTx/>
                <a:buFontTx/>
                <a:buNone/>
              </a:pPr>
              <a:t>12</a:t>
            </a:fld>
            <a:endParaRPr lang="en-US" altLang="en-US" sz="1400"/>
          </a:p>
        </p:txBody>
      </p:sp>
      <p:sp>
        <p:nvSpPr>
          <p:cNvPr id="17411" name="Rectangle 2">
            <a:extLst>
              <a:ext uri="{FF2B5EF4-FFF2-40B4-BE49-F238E27FC236}">
                <a16:creationId xmlns:a16="http://schemas.microsoft.com/office/drawing/2014/main" id="{AA652E2D-F615-416D-9344-DD143ACFEA0C}"/>
              </a:ext>
            </a:extLst>
          </p:cNvPr>
          <p:cNvSpPr>
            <a:spLocks noGrp="1" noChangeArrowheads="1"/>
          </p:cNvSpPr>
          <p:nvPr>
            <p:ph type="title"/>
          </p:nvPr>
        </p:nvSpPr>
        <p:spPr>
          <a:xfrm>
            <a:off x="381000" y="76200"/>
            <a:ext cx="8382000" cy="792163"/>
          </a:xfrm>
        </p:spPr>
        <p:txBody>
          <a:bodyPr>
            <a:normAutofit fontScale="90000"/>
          </a:bodyPr>
          <a:lstStyle/>
          <a:p>
            <a:pPr eaLnBrk="1" hangingPunct="1"/>
            <a:r>
              <a:rPr lang="en-US" altLang="en-US" sz="2800"/>
              <a:t>Relationships Among Process Groups </a:t>
            </a:r>
            <a:br>
              <a:rPr lang="en-US" altLang="en-US" sz="2800"/>
            </a:br>
            <a:r>
              <a:rPr lang="en-US" altLang="en-US" sz="2800"/>
              <a:t>and Knowledge Areas</a:t>
            </a:r>
          </a:p>
        </p:txBody>
      </p:sp>
      <p:sp>
        <p:nvSpPr>
          <p:cNvPr id="17412" name="Rectangle 8">
            <a:extLst>
              <a:ext uri="{FF2B5EF4-FFF2-40B4-BE49-F238E27FC236}">
                <a16:creationId xmlns:a16="http://schemas.microsoft.com/office/drawing/2014/main" id="{97085776-1898-4C6E-A698-A8833112DBC4}"/>
              </a:ext>
            </a:extLst>
          </p:cNvPr>
          <p:cNvSpPr>
            <a:spLocks noChangeArrowheads="1"/>
          </p:cNvSpPr>
          <p:nvPr/>
        </p:nvSpPr>
        <p:spPr bwMode="auto">
          <a:xfrm>
            <a:off x="6629400" y="3733800"/>
            <a:ext cx="5334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2400"/>
          </a:p>
        </p:txBody>
      </p:sp>
      <p:sp>
        <p:nvSpPr>
          <p:cNvPr id="17414" name="Rectangle 10">
            <a:extLst>
              <a:ext uri="{FF2B5EF4-FFF2-40B4-BE49-F238E27FC236}">
                <a16:creationId xmlns:a16="http://schemas.microsoft.com/office/drawing/2014/main" id="{60BA7810-EDEB-4C64-99A1-43C38B366379}"/>
              </a:ext>
            </a:extLst>
          </p:cNvPr>
          <p:cNvSpPr>
            <a:spLocks noChangeArrowheads="1"/>
          </p:cNvSpPr>
          <p:nvPr/>
        </p:nvSpPr>
        <p:spPr bwMode="auto">
          <a:xfrm>
            <a:off x="-123825" y="6597650"/>
            <a:ext cx="18129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100" i="1"/>
              <a:t>PMBOK® Guide 2004, p. 69</a:t>
            </a:r>
          </a:p>
        </p:txBody>
      </p:sp>
      <p:pic>
        <p:nvPicPr>
          <p:cNvPr id="2" name="Picture 1">
            <a:extLst>
              <a:ext uri="{FF2B5EF4-FFF2-40B4-BE49-F238E27FC236}">
                <a16:creationId xmlns:a16="http://schemas.microsoft.com/office/drawing/2014/main" id="{3B3CD2DD-32BB-4EC4-AC6F-24126FB58862}"/>
              </a:ext>
            </a:extLst>
          </p:cNvPr>
          <p:cNvPicPr>
            <a:picLocks noChangeAspect="1"/>
          </p:cNvPicPr>
          <p:nvPr/>
        </p:nvPicPr>
        <p:blipFill>
          <a:blip r:embed="rId2"/>
          <a:stretch>
            <a:fillRect/>
          </a:stretch>
        </p:blipFill>
        <p:spPr>
          <a:xfrm>
            <a:off x="0" y="1024595"/>
            <a:ext cx="9144000" cy="55996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04F7AD43-F939-48DC-A690-2E173CA2E9B5}"/>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62FC754C-569B-44B1-A7E1-BF6E54D91CD6}" type="slidenum">
              <a:rPr lang="en-US" altLang="en-US" sz="1400" smtClean="0"/>
              <a:pPr>
                <a:spcBef>
                  <a:spcPct val="0"/>
                </a:spcBef>
                <a:buClrTx/>
                <a:buFontTx/>
                <a:buNone/>
              </a:pPr>
              <a:t>13</a:t>
            </a:fld>
            <a:endParaRPr lang="en-US" altLang="en-US" sz="1400"/>
          </a:p>
        </p:txBody>
      </p:sp>
      <p:sp>
        <p:nvSpPr>
          <p:cNvPr id="18435" name="Rectangle 4">
            <a:extLst>
              <a:ext uri="{FF2B5EF4-FFF2-40B4-BE49-F238E27FC236}">
                <a16:creationId xmlns:a16="http://schemas.microsoft.com/office/drawing/2014/main" id="{90657C58-503A-4B77-90EE-0EA15CF95647}"/>
              </a:ext>
            </a:extLst>
          </p:cNvPr>
          <p:cNvSpPr>
            <a:spLocks noGrp="1" noChangeArrowheads="1"/>
          </p:cNvSpPr>
          <p:nvPr>
            <p:ph type="title"/>
          </p:nvPr>
        </p:nvSpPr>
        <p:spPr>
          <a:xfrm>
            <a:off x="381000" y="228600"/>
            <a:ext cx="8382000" cy="669925"/>
          </a:xfrm>
        </p:spPr>
        <p:txBody>
          <a:bodyPr>
            <a:normAutofit fontScale="90000"/>
          </a:bodyPr>
          <a:lstStyle/>
          <a:p>
            <a:pPr eaLnBrk="1" hangingPunct="1"/>
            <a:r>
              <a:rPr lang="en-US" altLang="en-US" sz="2800"/>
              <a:t>Relationships Among Process Groups </a:t>
            </a:r>
            <a:br>
              <a:rPr lang="en-US" altLang="en-US" sz="2800"/>
            </a:br>
            <a:r>
              <a:rPr lang="en-US" altLang="en-US" sz="2800"/>
              <a:t>and Knowledge Areas (cont’d)</a:t>
            </a:r>
          </a:p>
        </p:txBody>
      </p:sp>
      <p:pic>
        <p:nvPicPr>
          <p:cNvPr id="2" name="Picture 1">
            <a:extLst>
              <a:ext uri="{FF2B5EF4-FFF2-40B4-BE49-F238E27FC236}">
                <a16:creationId xmlns:a16="http://schemas.microsoft.com/office/drawing/2014/main" id="{79D778C5-A5C5-4DC5-A07C-3B942ECA6A39}"/>
              </a:ext>
            </a:extLst>
          </p:cNvPr>
          <p:cNvPicPr>
            <a:picLocks noChangeAspect="1"/>
          </p:cNvPicPr>
          <p:nvPr/>
        </p:nvPicPr>
        <p:blipFill>
          <a:blip r:embed="rId2"/>
          <a:stretch>
            <a:fillRect/>
          </a:stretch>
        </p:blipFill>
        <p:spPr>
          <a:xfrm>
            <a:off x="380999" y="28575"/>
            <a:ext cx="8381999" cy="6800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EA766344-5CD1-4D29-9D52-FAD669572ADD}"/>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980460EC-B1A8-42B8-8391-D2EAE3802E8E}" type="slidenum">
              <a:rPr lang="en-US" altLang="en-US" sz="1400" smtClean="0"/>
              <a:pPr>
                <a:spcBef>
                  <a:spcPct val="0"/>
                </a:spcBef>
                <a:buClrTx/>
                <a:buFontTx/>
                <a:buNone/>
              </a:pPr>
              <a:t>14</a:t>
            </a:fld>
            <a:endParaRPr lang="en-US" altLang="en-US" sz="1400"/>
          </a:p>
        </p:txBody>
      </p:sp>
      <p:sp>
        <p:nvSpPr>
          <p:cNvPr id="19459" name="Rectangle 2">
            <a:extLst>
              <a:ext uri="{FF2B5EF4-FFF2-40B4-BE49-F238E27FC236}">
                <a16:creationId xmlns:a16="http://schemas.microsoft.com/office/drawing/2014/main" id="{8E132D47-D7CA-433A-8766-F97702F5A1D2}"/>
              </a:ext>
            </a:extLst>
          </p:cNvPr>
          <p:cNvSpPr>
            <a:spLocks noGrp="1" noChangeArrowheads="1"/>
          </p:cNvSpPr>
          <p:nvPr>
            <p:ph type="title"/>
          </p:nvPr>
        </p:nvSpPr>
        <p:spPr/>
        <p:txBody>
          <a:bodyPr>
            <a:normAutofit fontScale="90000"/>
          </a:bodyPr>
          <a:lstStyle/>
          <a:p>
            <a:pPr eaLnBrk="1" hangingPunct="1"/>
            <a:r>
              <a:rPr lang="en-US" altLang="en-US"/>
              <a:t>Developing an IT Project Management Methodology</a:t>
            </a:r>
          </a:p>
        </p:txBody>
      </p:sp>
      <p:sp>
        <p:nvSpPr>
          <p:cNvPr id="19460" name="Rectangle 3">
            <a:extLst>
              <a:ext uri="{FF2B5EF4-FFF2-40B4-BE49-F238E27FC236}">
                <a16:creationId xmlns:a16="http://schemas.microsoft.com/office/drawing/2014/main" id="{16583F51-1B62-40E9-97FF-6E5B96904868}"/>
              </a:ext>
            </a:extLst>
          </p:cNvPr>
          <p:cNvSpPr>
            <a:spLocks noGrp="1" noChangeArrowheads="1"/>
          </p:cNvSpPr>
          <p:nvPr>
            <p:ph type="body" idx="1"/>
          </p:nvPr>
        </p:nvSpPr>
        <p:spPr>
          <a:xfrm>
            <a:off x="381000" y="1600200"/>
            <a:ext cx="8458200" cy="4648200"/>
          </a:xfrm>
        </p:spPr>
        <p:txBody>
          <a:bodyPr/>
          <a:lstStyle/>
          <a:p>
            <a:pPr eaLnBrk="1" hangingPunct="1">
              <a:spcBef>
                <a:spcPct val="30000"/>
              </a:spcBef>
            </a:pPr>
            <a:r>
              <a:rPr lang="en-US" altLang="en-US"/>
              <a:t>Just as projects are unique, so are approaches to project management.</a:t>
            </a:r>
          </a:p>
          <a:p>
            <a:pPr eaLnBrk="1" hangingPunct="1">
              <a:spcBef>
                <a:spcPct val="30000"/>
              </a:spcBef>
            </a:pPr>
            <a:r>
              <a:rPr lang="en-US" altLang="en-US"/>
              <a:t>Many organizations develop their own project management methodologies, especially for IT projects.</a:t>
            </a:r>
          </a:p>
          <a:p>
            <a:pPr eaLnBrk="1" hangingPunct="1">
              <a:spcBef>
                <a:spcPct val="30000"/>
              </a:spcBef>
            </a:pPr>
            <a:r>
              <a:rPr lang="en-US" altLang="en-US"/>
              <a:t>BlueCross BlueShield of Michigan used the </a:t>
            </a:r>
            <a:r>
              <a:rPr lang="en-US" altLang="en-US" i="1"/>
              <a:t>PMBOK® Guide 2000 </a:t>
            </a:r>
            <a:r>
              <a:rPr lang="en-US" altLang="en-US"/>
              <a:t>to develop their IT project management methodology.</a:t>
            </a:r>
          </a:p>
          <a:p>
            <a:pPr eaLnBrk="1" hangingPunct="1">
              <a:spcBef>
                <a:spcPct val="30000"/>
              </a:spcBef>
            </a:pPr>
            <a:r>
              <a:rPr lang="en-US" altLang="en-US"/>
              <a:t>Six Sigma projects and the Rational Unified Process (RUP) framework use project management methodologies.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B552A764-80E5-495A-BF78-2AD6679F6429}"/>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8DF887D3-1F7C-4A20-8CDB-AEA2DC389900}" type="slidenum">
              <a:rPr lang="en-US" altLang="en-US" sz="1400" smtClean="0"/>
              <a:pPr>
                <a:spcBef>
                  <a:spcPct val="0"/>
                </a:spcBef>
                <a:buClrTx/>
                <a:buFontTx/>
                <a:buNone/>
              </a:pPr>
              <a:t>15</a:t>
            </a:fld>
            <a:endParaRPr lang="en-US" altLang="en-US" sz="1400"/>
          </a:p>
        </p:txBody>
      </p:sp>
      <p:sp>
        <p:nvSpPr>
          <p:cNvPr id="20483" name="Rectangle 4">
            <a:extLst>
              <a:ext uri="{FF2B5EF4-FFF2-40B4-BE49-F238E27FC236}">
                <a16:creationId xmlns:a16="http://schemas.microsoft.com/office/drawing/2014/main" id="{1AFD9F19-CCF3-45D2-8E5D-4CDAA34A5CF2}"/>
              </a:ext>
            </a:extLst>
          </p:cNvPr>
          <p:cNvSpPr>
            <a:spLocks noGrp="1" noChangeArrowheads="1"/>
          </p:cNvSpPr>
          <p:nvPr>
            <p:ph type="title"/>
          </p:nvPr>
        </p:nvSpPr>
        <p:spPr/>
        <p:txBody>
          <a:bodyPr/>
          <a:lstStyle/>
          <a:p>
            <a:pPr eaLnBrk="1" hangingPunct="1"/>
            <a:r>
              <a:rPr lang="en-US" altLang="en-US"/>
              <a:t>What Went Right?</a:t>
            </a:r>
          </a:p>
        </p:txBody>
      </p:sp>
      <p:sp>
        <p:nvSpPr>
          <p:cNvPr id="20484" name="Rectangle 5">
            <a:extLst>
              <a:ext uri="{FF2B5EF4-FFF2-40B4-BE49-F238E27FC236}">
                <a16:creationId xmlns:a16="http://schemas.microsoft.com/office/drawing/2014/main" id="{94B47595-586E-4747-887F-16573525F460}"/>
              </a:ext>
            </a:extLst>
          </p:cNvPr>
          <p:cNvSpPr>
            <a:spLocks noChangeArrowheads="1"/>
          </p:cNvSpPr>
          <p:nvPr/>
        </p:nvSpPr>
        <p:spPr bwMode="auto">
          <a:xfrm>
            <a:off x="381000" y="1219200"/>
            <a:ext cx="8077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dirty="0">
                <a:latin typeface="Roboto Condensed" panose="02000000000000000000" pitchFamily="2" charset="0"/>
                <a:ea typeface="Roboto Condensed" panose="02000000000000000000" pitchFamily="2" charset="0"/>
              </a:rPr>
              <a:t>Jordan Telecom (JT), Jordan’s only telecom operator, introduced new customized project management processes to improve efficiency and reduce costs in its Information Technology department…JT created three lines of processes based on the size of the project: high, medium, or low...</a:t>
            </a:r>
            <a:r>
              <a:rPr lang="en-US" altLang="en-US" dirty="0" err="1">
                <a:latin typeface="Roboto Condensed" panose="02000000000000000000" pitchFamily="2" charset="0"/>
                <a:ea typeface="Roboto Condensed" panose="02000000000000000000" pitchFamily="2" charset="0"/>
              </a:rPr>
              <a:t>Rula</a:t>
            </a:r>
            <a:r>
              <a:rPr lang="en-US" altLang="en-US" dirty="0">
                <a:latin typeface="Roboto Condensed" panose="02000000000000000000" pitchFamily="2" charset="0"/>
                <a:ea typeface="Roboto Condensed" panose="02000000000000000000" pitchFamily="2" charset="0"/>
              </a:rPr>
              <a:t> </a:t>
            </a:r>
            <a:r>
              <a:rPr lang="en-US" altLang="en-US" dirty="0" err="1">
                <a:latin typeface="Roboto Condensed" panose="02000000000000000000" pitchFamily="2" charset="0"/>
                <a:ea typeface="Roboto Condensed" panose="02000000000000000000" pitchFamily="2" charset="0"/>
              </a:rPr>
              <a:t>Ammuri</a:t>
            </a:r>
            <a:r>
              <a:rPr lang="en-US" altLang="en-US" dirty="0">
                <a:latin typeface="Roboto Condensed" panose="02000000000000000000" pitchFamily="2" charset="0"/>
                <a:ea typeface="Roboto Condensed" panose="02000000000000000000" pitchFamily="2" charset="0"/>
              </a:rPr>
              <a:t>, JT’s Chief Information Officer, believes this new methodology will result in a 40-50 percent increase in productivity.*</a:t>
            </a:r>
          </a:p>
        </p:txBody>
      </p:sp>
      <p:sp>
        <p:nvSpPr>
          <p:cNvPr id="20485" name="Text Box 6">
            <a:extLst>
              <a:ext uri="{FF2B5EF4-FFF2-40B4-BE49-F238E27FC236}">
                <a16:creationId xmlns:a16="http://schemas.microsoft.com/office/drawing/2014/main" id="{6A474EA7-1759-4B48-BB09-F9C9EA606F8D}"/>
              </a:ext>
            </a:extLst>
          </p:cNvPr>
          <p:cNvSpPr txBox="1">
            <a:spLocks noChangeArrowheads="1"/>
          </p:cNvSpPr>
          <p:nvPr/>
        </p:nvSpPr>
        <p:spPr bwMode="auto">
          <a:xfrm>
            <a:off x="381000" y="5715000"/>
            <a:ext cx="8550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dirty="0">
                <a:latin typeface="Roboto Condensed" panose="02000000000000000000" pitchFamily="2" charset="0"/>
                <a:ea typeface="Roboto Condensed" panose="02000000000000000000" pitchFamily="2" charset="0"/>
              </a:rPr>
              <a:t>Al-Tamimi, </a:t>
            </a:r>
            <a:r>
              <a:rPr lang="en-US" altLang="en-US" sz="2000" dirty="0" err="1">
                <a:latin typeface="Roboto Condensed" panose="02000000000000000000" pitchFamily="2" charset="0"/>
                <a:ea typeface="Roboto Condensed" panose="02000000000000000000" pitchFamily="2" charset="0"/>
              </a:rPr>
              <a:t>Fairooz</a:t>
            </a:r>
            <a:r>
              <a:rPr lang="en-US" altLang="en-US" sz="2000" dirty="0">
                <a:latin typeface="Roboto Condensed" panose="02000000000000000000" pitchFamily="2" charset="0"/>
                <a:ea typeface="Roboto Condensed" panose="02000000000000000000" pitchFamily="2" charset="0"/>
              </a:rPr>
              <a:t>, “Jordanian Company Uses PMI Methods to ‘Go Global’, Improve Productivity,” </a:t>
            </a:r>
            <a:r>
              <a:rPr lang="en-US" altLang="en-US" sz="2000" i="1" dirty="0">
                <a:latin typeface="Roboto Condensed" panose="02000000000000000000" pitchFamily="2" charset="0"/>
                <a:ea typeface="Roboto Condensed" panose="02000000000000000000" pitchFamily="2" charset="0"/>
              </a:rPr>
              <a:t>PMI Today</a:t>
            </a:r>
            <a:r>
              <a:rPr lang="en-US" altLang="en-US" sz="2000" dirty="0">
                <a:latin typeface="Roboto Condensed" panose="02000000000000000000" pitchFamily="2" charset="0"/>
                <a:ea typeface="Roboto Condensed" panose="02000000000000000000" pitchFamily="2" charset="0"/>
              </a:rPr>
              <a:t> (August 2004).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2B3DA50F-B8DA-4396-8CC6-38F6731D50CD}"/>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D8D0CA51-1A1F-4DB1-BF1E-75D6667EA7D4}" type="slidenum">
              <a:rPr lang="en-US" altLang="en-US" sz="1400" smtClean="0"/>
              <a:pPr>
                <a:spcBef>
                  <a:spcPct val="0"/>
                </a:spcBef>
                <a:buClrTx/>
                <a:buFontTx/>
                <a:buNone/>
              </a:pPr>
              <a:t>16</a:t>
            </a:fld>
            <a:endParaRPr lang="en-US" altLang="en-US" sz="1400"/>
          </a:p>
        </p:txBody>
      </p:sp>
      <p:sp>
        <p:nvSpPr>
          <p:cNvPr id="21507" name="Rectangle 2">
            <a:extLst>
              <a:ext uri="{FF2B5EF4-FFF2-40B4-BE49-F238E27FC236}">
                <a16:creationId xmlns:a16="http://schemas.microsoft.com/office/drawing/2014/main" id="{96C43B98-0FA9-45E7-9A1F-4D8B482F5D3F}"/>
              </a:ext>
            </a:extLst>
          </p:cNvPr>
          <p:cNvSpPr>
            <a:spLocks noGrp="1" noChangeArrowheads="1"/>
          </p:cNvSpPr>
          <p:nvPr>
            <p:ph type="title"/>
          </p:nvPr>
        </p:nvSpPr>
        <p:spPr>
          <a:xfrm>
            <a:off x="381000" y="381000"/>
            <a:ext cx="8382000" cy="914400"/>
          </a:xfrm>
        </p:spPr>
        <p:txBody>
          <a:bodyPr>
            <a:normAutofit fontScale="90000"/>
          </a:bodyPr>
          <a:lstStyle/>
          <a:p>
            <a:pPr eaLnBrk="1" hangingPunct="1"/>
            <a:r>
              <a:rPr lang="en-US" altLang="en-US"/>
              <a:t>Case Study: JWD Consulting’s Project Management Intranet Site</a:t>
            </a:r>
          </a:p>
        </p:txBody>
      </p:sp>
      <p:sp>
        <p:nvSpPr>
          <p:cNvPr id="21508" name="Rectangle 3">
            <a:extLst>
              <a:ext uri="{FF2B5EF4-FFF2-40B4-BE49-F238E27FC236}">
                <a16:creationId xmlns:a16="http://schemas.microsoft.com/office/drawing/2014/main" id="{90795261-3229-4265-8621-01C9CEC7A7F6}"/>
              </a:ext>
            </a:extLst>
          </p:cNvPr>
          <p:cNvSpPr>
            <a:spLocks noGrp="1" noChangeArrowheads="1"/>
          </p:cNvSpPr>
          <p:nvPr>
            <p:ph type="body" idx="1"/>
          </p:nvPr>
        </p:nvSpPr>
        <p:spPr>
          <a:xfrm>
            <a:off x="381000" y="1828800"/>
            <a:ext cx="8458200" cy="4572000"/>
          </a:xfrm>
        </p:spPr>
        <p:txBody>
          <a:bodyPr/>
          <a:lstStyle/>
          <a:p>
            <a:pPr eaLnBrk="1" hangingPunct="1"/>
            <a:r>
              <a:rPr lang="en-US" altLang="en-US"/>
              <a:t>This case study provides an example of what’s involved in initiating, planning, executing, controlling, and closing an IT project.</a:t>
            </a:r>
          </a:p>
          <a:p>
            <a:pPr eaLnBrk="1" hangingPunct="1"/>
            <a:r>
              <a:rPr lang="en-US" altLang="en-US"/>
              <a:t>You can download templates for creating your own project management documents from the companion Web site for this text.</a:t>
            </a:r>
          </a:p>
          <a:p>
            <a:pPr eaLnBrk="1" hangingPunct="1"/>
            <a:r>
              <a:rPr lang="en-US" altLang="en-US"/>
              <a:t>This case study provides a big picture view of managing a project. Later chapters provide detailed information on each knowledge area.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8C7C-72E5-4F2F-AEC4-54D56E93EA5D}"/>
              </a:ext>
            </a:extLst>
          </p:cNvPr>
          <p:cNvSpPr>
            <a:spLocks noGrp="1"/>
          </p:cNvSpPr>
          <p:nvPr>
            <p:ph type="title"/>
          </p:nvPr>
        </p:nvSpPr>
        <p:spPr/>
        <p:txBody>
          <a:bodyPr/>
          <a:lstStyle/>
          <a:p>
            <a:r>
              <a:rPr lang="en-US" altLang="en-US" dirty="0"/>
              <a:t>Project Initiation</a:t>
            </a:r>
            <a:endParaRPr lang="en-US" dirty="0"/>
          </a:p>
        </p:txBody>
      </p:sp>
      <p:grpSp>
        <p:nvGrpSpPr>
          <p:cNvPr id="4" name="Group 2069">
            <a:extLst>
              <a:ext uri="{FF2B5EF4-FFF2-40B4-BE49-F238E27FC236}">
                <a16:creationId xmlns:a16="http://schemas.microsoft.com/office/drawing/2014/main" id="{53F14352-F4DC-41FF-90F5-364DD06E9B72}"/>
              </a:ext>
            </a:extLst>
          </p:cNvPr>
          <p:cNvGrpSpPr>
            <a:grpSpLocks/>
          </p:cNvGrpSpPr>
          <p:nvPr/>
        </p:nvGrpSpPr>
        <p:grpSpPr bwMode="auto">
          <a:xfrm>
            <a:off x="1219199" y="1671145"/>
            <a:ext cx="6863255" cy="4120055"/>
            <a:chOff x="768" y="1104"/>
            <a:chExt cx="4248" cy="2544"/>
          </a:xfrm>
        </p:grpSpPr>
        <p:sp>
          <p:nvSpPr>
            <p:cNvPr id="5" name="Line 2070">
              <a:extLst>
                <a:ext uri="{FF2B5EF4-FFF2-40B4-BE49-F238E27FC236}">
                  <a16:creationId xmlns:a16="http://schemas.microsoft.com/office/drawing/2014/main" id="{3BCFF6D2-DA47-4018-8198-ECD56327C61C}"/>
                </a:ext>
              </a:extLst>
            </p:cNvPr>
            <p:cNvSpPr>
              <a:spLocks noChangeShapeType="1"/>
            </p:cNvSpPr>
            <p:nvPr/>
          </p:nvSpPr>
          <p:spPr bwMode="auto">
            <a:xfrm>
              <a:off x="2014" y="1537"/>
              <a:ext cx="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Line 2071">
              <a:extLst>
                <a:ext uri="{FF2B5EF4-FFF2-40B4-BE49-F238E27FC236}">
                  <a16:creationId xmlns:a16="http://schemas.microsoft.com/office/drawing/2014/main" id="{08A9CBA9-4516-4605-9E2B-C8812CC11428}"/>
                </a:ext>
              </a:extLst>
            </p:cNvPr>
            <p:cNvSpPr>
              <a:spLocks noChangeShapeType="1"/>
            </p:cNvSpPr>
            <p:nvPr/>
          </p:nvSpPr>
          <p:spPr bwMode="auto">
            <a:xfrm>
              <a:off x="3671" y="1536"/>
              <a:ext cx="361"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Line 2072">
              <a:extLst>
                <a:ext uri="{FF2B5EF4-FFF2-40B4-BE49-F238E27FC236}">
                  <a16:creationId xmlns:a16="http://schemas.microsoft.com/office/drawing/2014/main" id="{4005FD7C-88F8-4291-9805-3BBA71F8FB03}"/>
                </a:ext>
              </a:extLst>
            </p:cNvPr>
            <p:cNvSpPr>
              <a:spLocks noChangeShapeType="1"/>
            </p:cNvSpPr>
            <p:nvPr/>
          </p:nvSpPr>
          <p:spPr bwMode="auto">
            <a:xfrm>
              <a:off x="2663" y="2448"/>
              <a:ext cx="11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Line 2073">
              <a:extLst>
                <a:ext uri="{FF2B5EF4-FFF2-40B4-BE49-F238E27FC236}">
                  <a16:creationId xmlns:a16="http://schemas.microsoft.com/office/drawing/2014/main" id="{7BCE133D-742C-4320-8F0A-5C13BC087B5B}"/>
                </a:ext>
              </a:extLst>
            </p:cNvPr>
            <p:cNvSpPr>
              <a:spLocks noChangeShapeType="1"/>
            </p:cNvSpPr>
            <p:nvPr/>
          </p:nvSpPr>
          <p:spPr bwMode="auto">
            <a:xfrm>
              <a:off x="2423" y="2736"/>
              <a:ext cx="284"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Line 2074">
              <a:extLst>
                <a:ext uri="{FF2B5EF4-FFF2-40B4-BE49-F238E27FC236}">
                  <a16:creationId xmlns:a16="http://schemas.microsoft.com/office/drawing/2014/main" id="{D958F127-207D-4DCF-819D-287D2502865C}"/>
                </a:ext>
              </a:extLst>
            </p:cNvPr>
            <p:cNvSpPr>
              <a:spLocks noChangeShapeType="1"/>
            </p:cNvSpPr>
            <p:nvPr/>
          </p:nvSpPr>
          <p:spPr bwMode="auto">
            <a:xfrm flipV="1">
              <a:off x="2423" y="1824"/>
              <a:ext cx="240"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Line 2075">
              <a:extLst>
                <a:ext uri="{FF2B5EF4-FFF2-40B4-BE49-F238E27FC236}">
                  <a16:creationId xmlns:a16="http://schemas.microsoft.com/office/drawing/2014/main" id="{28780ED8-CE35-4A97-8D9A-4FF6D9CBEAB5}"/>
                </a:ext>
              </a:extLst>
            </p:cNvPr>
            <p:cNvSpPr>
              <a:spLocks noChangeShapeType="1"/>
            </p:cNvSpPr>
            <p:nvPr/>
          </p:nvSpPr>
          <p:spPr bwMode="auto">
            <a:xfrm flipH="1">
              <a:off x="2615" y="2352"/>
              <a:ext cx="1131" cy="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Oval 2076">
              <a:extLst>
                <a:ext uri="{FF2B5EF4-FFF2-40B4-BE49-F238E27FC236}">
                  <a16:creationId xmlns:a16="http://schemas.microsoft.com/office/drawing/2014/main" id="{6EC82675-0A5E-41FB-B06F-001ABFBC6E5A}"/>
                </a:ext>
              </a:extLst>
            </p:cNvPr>
            <p:cNvSpPr>
              <a:spLocks noChangeArrowheads="1"/>
            </p:cNvSpPr>
            <p:nvPr/>
          </p:nvSpPr>
          <p:spPr bwMode="auto">
            <a:xfrm>
              <a:off x="768" y="1104"/>
              <a:ext cx="1271"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b="1" dirty="0">
                  <a:latin typeface="Roboto" panose="02000000000000000000" pitchFamily="2" charset="0"/>
                  <a:ea typeface="Roboto" panose="02000000000000000000" pitchFamily="2" charset="0"/>
                  <a:sym typeface="Marlett" pitchFamily="2" charset="2"/>
                </a:rPr>
                <a:t>Initiating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b="1" dirty="0">
                  <a:latin typeface="Roboto" panose="02000000000000000000" pitchFamily="2" charset="0"/>
                  <a:ea typeface="Roboto" panose="02000000000000000000" pitchFamily="2" charset="0"/>
                  <a:sym typeface="Marlett" pitchFamily="2" charset="2"/>
                </a:rPr>
                <a:t>Processes</a:t>
              </a:r>
            </a:p>
          </p:txBody>
        </p:sp>
        <p:sp>
          <p:nvSpPr>
            <p:cNvPr id="12" name="Oval 2077">
              <a:extLst>
                <a:ext uri="{FF2B5EF4-FFF2-40B4-BE49-F238E27FC236}">
                  <a16:creationId xmlns:a16="http://schemas.microsoft.com/office/drawing/2014/main" id="{D11E1005-3A39-4AE0-A5F0-855268E91C51}"/>
                </a:ext>
              </a:extLst>
            </p:cNvPr>
            <p:cNvSpPr>
              <a:spLocks noChangeArrowheads="1"/>
            </p:cNvSpPr>
            <p:nvPr/>
          </p:nvSpPr>
          <p:spPr bwMode="auto">
            <a:xfrm>
              <a:off x="2401" y="1108"/>
              <a:ext cx="1270"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Roboto" panose="02000000000000000000" pitchFamily="2" charset="0"/>
                  <a:ea typeface="Roboto" panose="02000000000000000000" pitchFamily="2" charset="0"/>
                  <a:sym typeface="Marlett" pitchFamily="2" charset="2"/>
                </a:rPr>
                <a:t>Planning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Roboto" panose="02000000000000000000" pitchFamily="2" charset="0"/>
                  <a:ea typeface="Roboto" panose="02000000000000000000" pitchFamily="2" charset="0"/>
                  <a:sym typeface="Marlett" pitchFamily="2" charset="2"/>
                </a:rPr>
                <a:t>Processes</a:t>
              </a:r>
            </a:p>
          </p:txBody>
        </p:sp>
        <p:sp>
          <p:nvSpPr>
            <p:cNvPr id="13" name="Oval 2078">
              <a:extLst>
                <a:ext uri="{FF2B5EF4-FFF2-40B4-BE49-F238E27FC236}">
                  <a16:creationId xmlns:a16="http://schemas.microsoft.com/office/drawing/2014/main" id="{865843FD-0F12-4FA6-9B40-EE538FEDC139}"/>
                </a:ext>
              </a:extLst>
            </p:cNvPr>
            <p:cNvSpPr>
              <a:spLocks noChangeArrowheads="1"/>
            </p:cNvSpPr>
            <p:nvPr/>
          </p:nvSpPr>
          <p:spPr bwMode="auto">
            <a:xfrm>
              <a:off x="1437" y="2078"/>
              <a:ext cx="1213"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Roboto" panose="02000000000000000000" pitchFamily="2" charset="0"/>
                  <a:ea typeface="Roboto" panose="02000000000000000000" pitchFamily="2" charset="0"/>
                  <a:sym typeface="Marlett" pitchFamily="2" charset="2"/>
                </a:rPr>
                <a:t>Controlling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Roboto" panose="02000000000000000000" pitchFamily="2" charset="0"/>
                  <a:ea typeface="Roboto" panose="02000000000000000000" pitchFamily="2" charset="0"/>
                  <a:sym typeface="Marlett" pitchFamily="2" charset="2"/>
                </a:rPr>
                <a:t>Processes</a:t>
              </a:r>
            </a:p>
          </p:txBody>
        </p:sp>
        <p:sp>
          <p:nvSpPr>
            <p:cNvPr id="14" name="Oval 2079">
              <a:extLst>
                <a:ext uri="{FF2B5EF4-FFF2-40B4-BE49-F238E27FC236}">
                  <a16:creationId xmlns:a16="http://schemas.microsoft.com/office/drawing/2014/main" id="{5C4532D0-B071-44CC-96DD-0EE6CA3D1F74}"/>
                </a:ext>
              </a:extLst>
            </p:cNvPr>
            <p:cNvSpPr>
              <a:spLocks noChangeArrowheads="1"/>
            </p:cNvSpPr>
            <p:nvPr/>
          </p:nvSpPr>
          <p:spPr bwMode="auto">
            <a:xfrm>
              <a:off x="3746" y="1916"/>
              <a:ext cx="1270" cy="86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Roboto" panose="02000000000000000000" pitchFamily="2" charset="0"/>
                  <a:ea typeface="Roboto" panose="02000000000000000000" pitchFamily="2" charset="0"/>
                  <a:sym typeface="Marlett" pitchFamily="2" charset="2"/>
                </a:rPr>
                <a:t>Executing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Roboto" panose="02000000000000000000" pitchFamily="2" charset="0"/>
                  <a:ea typeface="Roboto" panose="02000000000000000000" pitchFamily="2" charset="0"/>
                  <a:sym typeface="Marlett" pitchFamily="2" charset="2"/>
                </a:rPr>
                <a:t>Processes</a:t>
              </a:r>
            </a:p>
          </p:txBody>
        </p:sp>
        <p:sp>
          <p:nvSpPr>
            <p:cNvPr id="15" name="Oval 2080">
              <a:extLst>
                <a:ext uri="{FF2B5EF4-FFF2-40B4-BE49-F238E27FC236}">
                  <a16:creationId xmlns:a16="http://schemas.microsoft.com/office/drawing/2014/main" id="{BB951D7D-39CD-4E78-847C-5F8D5753AB08}"/>
                </a:ext>
              </a:extLst>
            </p:cNvPr>
            <p:cNvSpPr>
              <a:spLocks noChangeArrowheads="1"/>
            </p:cNvSpPr>
            <p:nvPr/>
          </p:nvSpPr>
          <p:spPr bwMode="auto">
            <a:xfrm flipH="1">
              <a:off x="2591" y="2890"/>
              <a:ext cx="1214"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dirty="0">
                  <a:latin typeface="Roboto" panose="02000000000000000000" pitchFamily="2" charset="0"/>
                  <a:ea typeface="Roboto" panose="02000000000000000000" pitchFamily="2" charset="0"/>
                  <a:sym typeface="Marlett" pitchFamily="2" charset="2"/>
                </a:rPr>
                <a:t>Closing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dirty="0">
                  <a:latin typeface="Roboto" panose="02000000000000000000" pitchFamily="2" charset="0"/>
                  <a:ea typeface="Roboto" panose="02000000000000000000" pitchFamily="2" charset="0"/>
                  <a:sym typeface="Marlett" pitchFamily="2" charset="2"/>
                </a:rPr>
                <a:t>Processes</a:t>
              </a:r>
            </a:p>
          </p:txBody>
        </p:sp>
      </p:grpSp>
      <p:sp>
        <p:nvSpPr>
          <p:cNvPr id="16" name="Oval 15">
            <a:extLst>
              <a:ext uri="{FF2B5EF4-FFF2-40B4-BE49-F238E27FC236}">
                <a16:creationId xmlns:a16="http://schemas.microsoft.com/office/drawing/2014/main" id="{620020C1-6492-4D15-854D-A83F638048EB}"/>
              </a:ext>
            </a:extLst>
          </p:cNvPr>
          <p:cNvSpPr/>
          <p:nvPr/>
        </p:nvSpPr>
        <p:spPr>
          <a:xfrm>
            <a:off x="1207889" y="1671145"/>
            <a:ext cx="2071344" cy="1324305"/>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67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DF41CD09-6E73-4544-B5D0-453B9B564085}"/>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02122FB7-DC1F-45E6-ADD3-65C9DA7B5094}" type="slidenum">
              <a:rPr lang="en-US" altLang="en-US" sz="1400" smtClean="0"/>
              <a:pPr>
                <a:spcBef>
                  <a:spcPct val="0"/>
                </a:spcBef>
                <a:buClrTx/>
                <a:buFontTx/>
                <a:buNone/>
              </a:pPr>
              <a:t>18</a:t>
            </a:fld>
            <a:endParaRPr lang="en-US" altLang="en-US" sz="1400"/>
          </a:p>
        </p:txBody>
      </p:sp>
      <p:sp>
        <p:nvSpPr>
          <p:cNvPr id="22531" name="Rectangle 2">
            <a:extLst>
              <a:ext uri="{FF2B5EF4-FFF2-40B4-BE49-F238E27FC236}">
                <a16:creationId xmlns:a16="http://schemas.microsoft.com/office/drawing/2014/main" id="{79AA77D5-D084-489F-B27D-785B91500D04}"/>
              </a:ext>
            </a:extLst>
          </p:cNvPr>
          <p:cNvSpPr>
            <a:spLocks noGrp="1" noChangeArrowheads="1"/>
          </p:cNvSpPr>
          <p:nvPr>
            <p:ph type="title"/>
          </p:nvPr>
        </p:nvSpPr>
        <p:spPr/>
        <p:txBody>
          <a:bodyPr/>
          <a:lstStyle/>
          <a:p>
            <a:pPr eaLnBrk="1" hangingPunct="1"/>
            <a:r>
              <a:rPr lang="en-US" altLang="en-US" dirty="0"/>
              <a:t>Project Initiation</a:t>
            </a:r>
          </a:p>
        </p:txBody>
      </p:sp>
      <p:sp>
        <p:nvSpPr>
          <p:cNvPr id="22532" name="Rectangle 3">
            <a:extLst>
              <a:ext uri="{FF2B5EF4-FFF2-40B4-BE49-F238E27FC236}">
                <a16:creationId xmlns:a16="http://schemas.microsoft.com/office/drawing/2014/main" id="{3563B4D2-0533-4343-90B7-942C490E61FF}"/>
              </a:ext>
            </a:extLst>
          </p:cNvPr>
          <p:cNvSpPr>
            <a:spLocks noGrp="1" noChangeArrowheads="1"/>
          </p:cNvSpPr>
          <p:nvPr>
            <p:ph type="body" idx="1"/>
          </p:nvPr>
        </p:nvSpPr>
        <p:spPr>
          <a:xfrm>
            <a:off x="381000" y="1295400"/>
            <a:ext cx="8458200" cy="4572000"/>
          </a:xfrm>
        </p:spPr>
        <p:txBody>
          <a:bodyPr/>
          <a:lstStyle/>
          <a:p>
            <a:pPr eaLnBrk="1" hangingPunct="1"/>
            <a:r>
              <a:rPr lang="en-US" altLang="en-US" sz="2400"/>
              <a:t>Initiating a project includes recognizing and starting a new project or project phase.</a:t>
            </a:r>
          </a:p>
          <a:p>
            <a:pPr eaLnBrk="1" hangingPunct="1"/>
            <a:r>
              <a:rPr lang="en-US" altLang="en-US" sz="2400"/>
              <a:t>Some organizations use a pre-initiation phase, while others include items such as developing a business case as part of the initiation.</a:t>
            </a:r>
          </a:p>
          <a:p>
            <a:pPr eaLnBrk="1" hangingPunct="1"/>
            <a:r>
              <a:rPr lang="en-US" altLang="en-US" sz="2400"/>
              <a:t>The main goal is to formally select and start off projects.</a:t>
            </a:r>
          </a:p>
          <a:p>
            <a:pPr eaLnBrk="1" hangingPunct="1"/>
            <a:r>
              <a:rPr lang="en-US" altLang="en-US" sz="2400"/>
              <a:t>Key outputs include:</a:t>
            </a:r>
          </a:p>
          <a:p>
            <a:pPr lvl="1" eaLnBrk="1" hangingPunct="1"/>
            <a:r>
              <a:rPr lang="en-US" altLang="en-US" sz="2200"/>
              <a:t>Assigning the project manager.</a:t>
            </a:r>
          </a:p>
          <a:p>
            <a:pPr lvl="1" eaLnBrk="1" hangingPunct="1"/>
            <a:r>
              <a:rPr lang="en-US" altLang="en-US" sz="2200"/>
              <a:t>Identifying key stakeholders.</a:t>
            </a:r>
          </a:p>
          <a:p>
            <a:pPr lvl="1" eaLnBrk="1" hangingPunct="1"/>
            <a:r>
              <a:rPr lang="en-US" altLang="en-US" sz="2200"/>
              <a:t>Completing a business case.</a:t>
            </a:r>
          </a:p>
          <a:p>
            <a:pPr lvl="1" eaLnBrk="1" hangingPunct="1"/>
            <a:r>
              <a:rPr lang="en-US" altLang="en-US" sz="2200"/>
              <a:t>Completing a project charter and getting signatures on 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45C348F-ACCC-48D8-919D-D2FACDC667A6}"/>
              </a:ext>
            </a:extLst>
          </p:cNvPr>
          <p:cNvSpPr>
            <a:spLocks noGrp="1"/>
          </p:cNvSpPr>
          <p:nvPr>
            <p:ph type="title"/>
          </p:nvPr>
        </p:nvSpPr>
        <p:spPr/>
        <p:txBody>
          <a:bodyPr/>
          <a:lstStyle/>
          <a:p>
            <a:r>
              <a:rPr lang="en-US" altLang="en-US"/>
              <a:t>Purpose of Initiation Process</a:t>
            </a:r>
          </a:p>
        </p:txBody>
      </p:sp>
      <p:sp>
        <p:nvSpPr>
          <p:cNvPr id="23555" name="Content Placeholder 2">
            <a:extLst>
              <a:ext uri="{FF2B5EF4-FFF2-40B4-BE49-F238E27FC236}">
                <a16:creationId xmlns:a16="http://schemas.microsoft.com/office/drawing/2014/main" id="{48DF8D1F-52F4-4CCC-B975-D41A51A8E002}"/>
              </a:ext>
            </a:extLst>
          </p:cNvPr>
          <p:cNvSpPr>
            <a:spLocks noGrp="1"/>
          </p:cNvSpPr>
          <p:nvPr>
            <p:ph idx="1"/>
          </p:nvPr>
        </p:nvSpPr>
        <p:spPr/>
        <p:txBody>
          <a:bodyPr/>
          <a:lstStyle/>
          <a:p>
            <a:r>
              <a:rPr lang="en-US" altLang="en-US"/>
              <a:t>To commit the organization to a project or phase</a:t>
            </a:r>
          </a:p>
          <a:p>
            <a:r>
              <a:rPr lang="en-US" altLang="en-US"/>
              <a:t>To set the overall solution direction </a:t>
            </a:r>
          </a:p>
          <a:p>
            <a:r>
              <a:rPr lang="en-US" altLang="en-US"/>
              <a:t>To define top-level project objectives</a:t>
            </a:r>
          </a:p>
          <a:p>
            <a:r>
              <a:rPr lang="en-US" altLang="en-US"/>
              <a:t>To secure the necessary approvals and resources</a:t>
            </a:r>
          </a:p>
          <a:p>
            <a:r>
              <a:rPr lang="en-US" altLang="en-US"/>
              <a:t>Validate alignment with strategic objectives </a:t>
            </a:r>
          </a:p>
          <a:p>
            <a:r>
              <a:rPr lang="en-US" altLang="en-US"/>
              <a:t>To assign a project manager</a:t>
            </a:r>
          </a:p>
          <a:p>
            <a:endParaRPr lang="en-US" altLang="en-US"/>
          </a:p>
        </p:txBody>
      </p:sp>
      <p:sp>
        <p:nvSpPr>
          <p:cNvPr id="23556" name="Slide Number Placeholder 4">
            <a:extLst>
              <a:ext uri="{FF2B5EF4-FFF2-40B4-BE49-F238E27FC236}">
                <a16:creationId xmlns:a16="http://schemas.microsoft.com/office/drawing/2014/main" id="{4145DE4F-89A5-40E1-B240-332141F0067F}"/>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298B8332-D9EA-4821-A224-75F568905814}" type="slidenum">
              <a:rPr lang="en-US" altLang="en-US" sz="1400" smtClean="0"/>
              <a:pPr>
                <a:spcBef>
                  <a:spcPct val="0"/>
                </a:spcBef>
                <a:buClrTx/>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A2984CF-4228-4210-9048-AC480A82DB35}"/>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049D6E7D-1A3C-46A8-9EFC-CC5BCE5B6864}" type="slidenum">
              <a:rPr lang="en-US" altLang="en-US" sz="1400" smtClean="0"/>
              <a:pPr>
                <a:spcBef>
                  <a:spcPct val="0"/>
                </a:spcBef>
                <a:buClrTx/>
                <a:buFontTx/>
                <a:buNone/>
              </a:pPr>
              <a:t>2</a:t>
            </a:fld>
            <a:endParaRPr lang="en-US" altLang="en-US" sz="1400"/>
          </a:p>
        </p:txBody>
      </p:sp>
      <p:sp>
        <p:nvSpPr>
          <p:cNvPr id="7171" name="Rectangle 2">
            <a:extLst>
              <a:ext uri="{FF2B5EF4-FFF2-40B4-BE49-F238E27FC236}">
                <a16:creationId xmlns:a16="http://schemas.microsoft.com/office/drawing/2014/main" id="{2171CD41-219E-487A-9166-FDEC95FF65E4}"/>
              </a:ext>
            </a:extLst>
          </p:cNvPr>
          <p:cNvSpPr>
            <a:spLocks noGrp="1" noChangeArrowheads="1"/>
          </p:cNvSpPr>
          <p:nvPr>
            <p:ph type="title"/>
          </p:nvPr>
        </p:nvSpPr>
        <p:spPr/>
        <p:txBody>
          <a:bodyPr/>
          <a:lstStyle/>
          <a:p>
            <a:pPr eaLnBrk="1" hangingPunct="1"/>
            <a:r>
              <a:rPr lang="en-US" altLang="en-US" dirty="0"/>
              <a:t>Learning Objectives</a:t>
            </a:r>
          </a:p>
        </p:txBody>
      </p:sp>
      <p:sp>
        <p:nvSpPr>
          <p:cNvPr id="7172" name="Rectangle 3">
            <a:extLst>
              <a:ext uri="{FF2B5EF4-FFF2-40B4-BE49-F238E27FC236}">
                <a16:creationId xmlns:a16="http://schemas.microsoft.com/office/drawing/2014/main" id="{668CD3C5-66A0-48C2-A731-E698709C39F5}"/>
              </a:ext>
            </a:extLst>
          </p:cNvPr>
          <p:cNvSpPr>
            <a:spLocks noGrp="1" noChangeArrowheads="1"/>
          </p:cNvSpPr>
          <p:nvPr>
            <p:ph type="body" idx="1"/>
          </p:nvPr>
        </p:nvSpPr>
        <p:spPr>
          <a:xfrm>
            <a:off x="533400" y="1371600"/>
            <a:ext cx="8077200" cy="4572000"/>
          </a:xfrm>
        </p:spPr>
        <p:txBody>
          <a:bodyPr/>
          <a:lstStyle/>
          <a:p>
            <a:pPr marL="609600" indent="-609600" eaLnBrk="1" hangingPunct="1">
              <a:spcBef>
                <a:spcPct val="100000"/>
              </a:spcBef>
            </a:pPr>
            <a:r>
              <a:rPr lang="en-US" altLang="en-US"/>
              <a:t>Describe the five project management (PM) process groups, the typical level of activity for each, and the interactions among them.</a:t>
            </a:r>
          </a:p>
          <a:p>
            <a:pPr marL="609600" indent="-609600" eaLnBrk="1" hangingPunct="1">
              <a:spcBef>
                <a:spcPct val="100000"/>
              </a:spcBef>
            </a:pPr>
            <a:r>
              <a:rPr lang="en-US" altLang="en-US"/>
              <a:t>Understand how the PM process groups relate to the PM knowledge areas.</a:t>
            </a:r>
          </a:p>
          <a:p>
            <a:pPr marL="609600" indent="-609600" eaLnBrk="1" hangingPunct="1">
              <a:spcBef>
                <a:spcPct val="100000"/>
              </a:spcBef>
            </a:pPr>
            <a:r>
              <a:rPr lang="en-US" altLang="en-US"/>
              <a:t>Discuss how organizations develop information technology PM methodologies to meet their needs.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BD1E25F-D358-48C3-BA27-7736BA36C959}"/>
              </a:ext>
            </a:extLst>
          </p:cNvPr>
          <p:cNvSpPr>
            <a:spLocks noGrp="1"/>
          </p:cNvSpPr>
          <p:nvPr>
            <p:ph type="title"/>
          </p:nvPr>
        </p:nvSpPr>
        <p:spPr/>
        <p:txBody>
          <a:bodyPr/>
          <a:lstStyle/>
          <a:p>
            <a:r>
              <a:rPr lang="en-US" altLang="en-US"/>
              <a:t>Process Group Overview</a:t>
            </a:r>
          </a:p>
        </p:txBody>
      </p:sp>
      <p:pic>
        <p:nvPicPr>
          <p:cNvPr id="24579" name="Content Placeholder 5">
            <a:extLst>
              <a:ext uri="{FF2B5EF4-FFF2-40B4-BE49-F238E27FC236}">
                <a16:creationId xmlns:a16="http://schemas.microsoft.com/office/drawing/2014/main" id="{992AF0A8-65B3-40EF-AA48-C96644FD25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28700" y="2476500"/>
            <a:ext cx="7162800" cy="2590800"/>
          </a:xfrm>
        </p:spPr>
      </p:pic>
      <p:sp>
        <p:nvSpPr>
          <p:cNvPr id="24580" name="Slide Number Placeholder 4">
            <a:extLst>
              <a:ext uri="{FF2B5EF4-FFF2-40B4-BE49-F238E27FC236}">
                <a16:creationId xmlns:a16="http://schemas.microsoft.com/office/drawing/2014/main" id="{3E31DF49-0ED8-428A-BAA4-60986A705281}"/>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EA95CDA4-2262-4C63-AE3A-E9320B4BCF8B}" type="slidenum">
              <a:rPr lang="en-US" altLang="en-US" sz="1400" smtClean="0"/>
              <a:pPr>
                <a:spcBef>
                  <a:spcPct val="0"/>
                </a:spcBef>
                <a:buClrTx/>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1906EC5-704C-4CB0-B417-69A5DA8CABCB}"/>
              </a:ext>
            </a:extLst>
          </p:cNvPr>
          <p:cNvSpPr>
            <a:spLocks noGrp="1"/>
          </p:cNvSpPr>
          <p:nvPr>
            <p:ph type="title"/>
          </p:nvPr>
        </p:nvSpPr>
        <p:spPr/>
        <p:txBody>
          <a:bodyPr/>
          <a:lstStyle/>
          <a:p>
            <a:r>
              <a:rPr lang="en-US" altLang="en-US"/>
              <a:t>Initiating Core Process—Initiation</a:t>
            </a:r>
          </a:p>
        </p:txBody>
      </p:sp>
      <p:pic>
        <p:nvPicPr>
          <p:cNvPr id="25603" name="Content Placeholder 5">
            <a:extLst>
              <a:ext uri="{FF2B5EF4-FFF2-40B4-BE49-F238E27FC236}">
                <a16:creationId xmlns:a16="http://schemas.microsoft.com/office/drawing/2014/main" id="{4E311D2C-2EC5-420B-8509-DC94CA4AD05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6425" y="1447800"/>
            <a:ext cx="8007350" cy="4648200"/>
          </a:xfrm>
        </p:spPr>
      </p:pic>
      <p:sp>
        <p:nvSpPr>
          <p:cNvPr id="25604" name="Slide Number Placeholder 4">
            <a:extLst>
              <a:ext uri="{FF2B5EF4-FFF2-40B4-BE49-F238E27FC236}">
                <a16:creationId xmlns:a16="http://schemas.microsoft.com/office/drawing/2014/main" id="{31903959-F31E-4F57-B835-2E2C37C3DC95}"/>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71484B76-DF4F-4A2C-8B3F-EFC7D0339501}" type="slidenum">
              <a:rPr lang="en-US" altLang="en-US" sz="1400" smtClean="0"/>
              <a:pPr>
                <a:spcBef>
                  <a:spcPct val="0"/>
                </a:spcBef>
                <a:buClrTx/>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115817F-6388-4C28-92BE-D05812792F23}"/>
              </a:ext>
            </a:extLst>
          </p:cNvPr>
          <p:cNvSpPr>
            <a:spLocks noGrp="1"/>
          </p:cNvSpPr>
          <p:nvPr>
            <p:ph type="title"/>
          </p:nvPr>
        </p:nvSpPr>
        <p:spPr/>
        <p:txBody>
          <a:bodyPr/>
          <a:lstStyle/>
          <a:p>
            <a:r>
              <a:rPr lang="en-US" altLang="en-US"/>
              <a:t>Business case information:</a:t>
            </a:r>
          </a:p>
        </p:txBody>
      </p:sp>
      <p:sp>
        <p:nvSpPr>
          <p:cNvPr id="26627" name="Content Placeholder 2">
            <a:extLst>
              <a:ext uri="{FF2B5EF4-FFF2-40B4-BE49-F238E27FC236}">
                <a16:creationId xmlns:a16="http://schemas.microsoft.com/office/drawing/2014/main" id="{1B00E86E-EBB4-42CB-A629-67D6D46156EB}"/>
              </a:ext>
            </a:extLst>
          </p:cNvPr>
          <p:cNvSpPr>
            <a:spLocks noGrp="1"/>
          </p:cNvSpPr>
          <p:nvPr>
            <p:ph idx="1"/>
          </p:nvPr>
        </p:nvSpPr>
        <p:spPr/>
        <p:txBody>
          <a:bodyPr>
            <a:normAutofit/>
          </a:bodyPr>
          <a:lstStyle/>
          <a:p>
            <a:r>
              <a:rPr lang="en-US" altLang="en-US"/>
              <a:t>Introduction/background</a:t>
            </a:r>
          </a:p>
          <a:p>
            <a:r>
              <a:rPr lang="en-US" altLang="en-US"/>
              <a:t>Business objective</a:t>
            </a:r>
          </a:p>
          <a:p>
            <a:r>
              <a:rPr lang="en-US" altLang="en-US"/>
              <a:t>Current situation and problem/opportunity statement</a:t>
            </a:r>
          </a:p>
          <a:p>
            <a:r>
              <a:rPr lang="en-US" altLang="en-US"/>
              <a:t>Critical assumptions and constraints</a:t>
            </a:r>
          </a:p>
          <a:p>
            <a:r>
              <a:rPr lang="en-US" altLang="en-US"/>
              <a:t>Analysis of options and recommendation</a:t>
            </a:r>
          </a:p>
          <a:p>
            <a:r>
              <a:rPr lang="en-US" altLang="en-US"/>
              <a:t>Preliminary project requirements</a:t>
            </a:r>
          </a:p>
          <a:p>
            <a:r>
              <a:rPr lang="en-US" altLang="en-US"/>
              <a:t>Budget estimate and financial analysis</a:t>
            </a:r>
          </a:p>
          <a:p>
            <a:r>
              <a:rPr lang="en-US" altLang="en-US"/>
              <a:t>Schedule estimate</a:t>
            </a:r>
          </a:p>
          <a:p>
            <a:r>
              <a:rPr lang="en-US" altLang="en-US"/>
              <a:t>Potential risks</a:t>
            </a:r>
          </a:p>
        </p:txBody>
      </p:sp>
      <p:sp>
        <p:nvSpPr>
          <p:cNvPr id="26628" name="Slide Number Placeholder 4">
            <a:extLst>
              <a:ext uri="{FF2B5EF4-FFF2-40B4-BE49-F238E27FC236}">
                <a16:creationId xmlns:a16="http://schemas.microsoft.com/office/drawing/2014/main" id="{C5DB69F9-F0BE-4589-A1EA-C32FDB9ACCCA}"/>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8D3C9AFA-B4E5-4438-A1E1-C87AF052E60A}" type="slidenum">
              <a:rPr lang="en-US" altLang="en-US" sz="1400" smtClean="0"/>
              <a:pPr>
                <a:spcBef>
                  <a:spcPct val="0"/>
                </a:spcBef>
                <a:buClrTx/>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E056-823F-4FF0-B007-9C7E630C7CD1}"/>
              </a:ext>
            </a:extLst>
          </p:cNvPr>
          <p:cNvSpPr>
            <a:spLocks noGrp="1"/>
          </p:cNvSpPr>
          <p:nvPr>
            <p:ph type="title"/>
          </p:nvPr>
        </p:nvSpPr>
        <p:spPr/>
        <p:txBody>
          <a:bodyPr/>
          <a:lstStyle/>
          <a:p>
            <a:r>
              <a:rPr lang="en-US" dirty="0"/>
              <a:t>JWD Consulting’s Business Case</a:t>
            </a:r>
          </a:p>
        </p:txBody>
      </p:sp>
      <p:pic>
        <p:nvPicPr>
          <p:cNvPr id="4" name="Content Placeholder 3">
            <a:extLst>
              <a:ext uri="{FF2B5EF4-FFF2-40B4-BE49-F238E27FC236}">
                <a16:creationId xmlns:a16="http://schemas.microsoft.com/office/drawing/2014/main" id="{60C4FBDF-37ED-4DBD-93E6-FF657516E68F}"/>
              </a:ext>
            </a:extLst>
          </p:cNvPr>
          <p:cNvPicPr>
            <a:picLocks noGrp="1" noChangeAspect="1"/>
          </p:cNvPicPr>
          <p:nvPr>
            <p:ph idx="1"/>
          </p:nvPr>
        </p:nvPicPr>
        <p:blipFill>
          <a:blip r:embed="rId2"/>
          <a:stretch>
            <a:fillRect/>
          </a:stretch>
        </p:blipFill>
        <p:spPr>
          <a:xfrm>
            <a:off x="628650" y="1155033"/>
            <a:ext cx="7886700" cy="5702967"/>
          </a:xfrm>
          <a:prstGeom prst="rect">
            <a:avLst/>
          </a:prstGeom>
        </p:spPr>
      </p:pic>
    </p:spTree>
    <p:extLst>
      <p:ext uri="{BB962C8B-B14F-4D97-AF65-F5344CB8AC3E}">
        <p14:creationId xmlns:p14="http://schemas.microsoft.com/office/powerpoint/2010/main" val="244571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236C-977D-4CEA-AEAD-18521E2F59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2EBDE70-BB0B-4C2F-B1CB-DF528260BC86}"/>
              </a:ext>
            </a:extLst>
          </p:cNvPr>
          <p:cNvPicPr>
            <a:picLocks noGrp="1" noChangeAspect="1"/>
          </p:cNvPicPr>
          <p:nvPr>
            <p:ph idx="1"/>
          </p:nvPr>
        </p:nvPicPr>
        <p:blipFill>
          <a:blip r:embed="rId2"/>
          <a:stretch>
            <a:fillRect/>
          </a:stretch>
        </p:blipFill>
        <p:spPr>
          <a:xfrm>
            <a:off x="1495168" y="160638"/>
            <a:ext cx="6227805" cy="6697362"/>
          </a:xfrm>
          <a:prstGeom prst="rect">
            <a:avLst/>
          </a:prstGeom>
        </p:spPr>
      </p:pic>
    </p:spTree>
    <p:extLst>
      <p:ext uri="{BB962C8B-B14F-4D97-AF65-F5344CB8AC3E}">
        <p14:creationId xmlns:p14="http://schemas.microsoft.com/office/powerpoint/2010/main" val="3488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7749-AEDD-4C1E-8778-997C5C15029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46C3861-F237-4200-B949-B193A0323274}"/>
              </a:ext>
            </a:extLst>
          </p:cNvPr>
          <p:cNvPicPr>
            <a:picLocks noGrp="1" noChangeAspect="1"/>
          </p:cNvPicPr>
          <p:nvPr>
            <p:ph idx="1"/>
          </p:nvPr>
        </p:nvPicPr>
        <p:blipFill>
          <a:blip r:embed="rId2"/>
          <a:stretch>
            <a:fillRect/>
          </a:stretch>
        </p:blipFill>
        <p:spPr>
          <a:xfrm>
            <a:off x="1402492" y="292267"/>
            <a:ext cx="6339016" cy="6565733"/>
          </a:xfrm>
          <a:prstGeom prst="rect">
            <a:avLst/>
          </a:prstGeom>
        </p:spPr>
      </p:pic>
    </p:spTree>
    <p:extLst>
      <p:ext uri="{BB962C8B-B14F-4D97-AF65-F5344CB8AC3E}">
        <p14:creationId xmlns:p14="http://schemas.microsoft.com/office/powerpoint/2010/main" val="3449166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EEBC299-CACF-471C-A4F7-58398F5B8D56}"/>
              </a:ext>
            </a:extLst>
          </p:cNvPr>
          <p:cNvSpPr>
            <a:spLocks noGrp="1"/>
          </p:cNvSpPr>
          <p:nvPr>
            <p:ph type="title"/>
          </p:nvPr>
        </p:nvSpPr>
        <p:spPr/>
        <p:txBody>
          <a:bodyPr/>
          <a:lstStyle/>
          <a:p>
            <a:r>
              <a:rPr lang="en-US" altLang="en-US"/>
              <a:t>Project Charter</a:t>
            </a:r>
          </a:p>
        </p:txBody>
      </p:sp>
      <p:sp>
        <p:nvSpPr>
          <p:cNvPr id="27651" name="Content Placeholder 2">
            <a:extLst>
              <a:ext uri="{FF2B5EF4-FFF2-40B4-BE49-F238E27FC236}">
                <a16:creationId xmlns:a16="http://schemas.microsoft.com/office/drawing/2014/main" id="{DC1DDE94-F947-44CF-9B7F-5A7597D4DD43}"/>
              </a:ext>
            </a:extLst>
          </p:cNvPr>
          <p:cNvSpPr>
            <a:spLocks noGrp="1"/>
          </p:cNvSpPr>
          <p:nvPr>
            <p:ph idx="1"/>
          </p:nvPr>
        </p:nvSpPr>
        <p:spPr/>
        <p:txBody>
          <a:bodyPr/>
          <a:lstStyle/>
          <a:p>
            <a:r>
              <a:rPr lang="en-US" altLang="en-US"/>
              <a:t>“A document issued by senior management that</a:t>
            </a:r>
            <a:br>
              <a:rPr lang="en-US" altLang="en-US"/>
            </a:br>
            <a:r>
              <a:rPr lang="en-US" altLang="en-US"/>
              <a:t>provides the project manager with the authority to apply organizational resources to project activities.”</a:t>
            </a:r>
          </a:p>
          <a:p>
            <a:endParaRPr lang="en-US" altLang="en-US"/>
          </a:p>
        </p:txBody>
      </p:sp>
      <p:sp>
        <p:nvSpPr>
          <p:cNvPr id="27652" name="Slide Number Placeholder 4">
            <a:extLst>
              <a:ext uri="{FF2B5EF4-FFF2-40B4-BE49-F238E27FC236}">
                <a16:creationId xmlns:a16="http://schemas.microsoft.com/office/drawing/2014/main" id="{A229F5E4-16BC-4817-9E27-0828EBA97185}"/>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249F1C35-1C86-4607-9D97-566AAF3D0C3F}" type="slidenum">
              <a:rPr lang="en-US" altLang="en-US" sz="1400" smtClean="0"/>
              <a:pPr>
                <a:spcBef>
                  <a:spcPct val="0"/>
                </a:spcBef>
                <a:buClrTx/>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C7C473C-2718-499C-9476-E75669D7F271}"/>
              </a:ext>
            </a:extLst>
          </p:cNvPr>
          <p:cNvSpPr>
            <a:spLocks noGrp="1"/>
          </p:cNvSpPr>
          <p:nvPr>
            <p:ph type="title"/>
          </p:nvPr>
        </p:nvSpPr>
        <p:spPr/>
        <p:txBody>
          <a:bodyPr/>
          <a:lstStyle/>
          <a:p>
            <a:r>
              <a:rPr lang="en-US" altLang="en-US"/>
              <a:t>Project Charter Content</a:t>
            </a:r>
          </a:p>
        </p:txBody>
      </p:sp>
      <p:sp>
        <p:nvSpPr>
          <p:cNvPr id="28675" name="Content Placeholder 2">
            <a:extLst>
              <a:ext uri="{FF2B5EF4-FFF2-40B4-BE49-F238E27FC236}">
                <a16:creationId xmlns:a16="http://schemas.microsoft.com/office/drawing/2014/main" id="{2C8DF75C-7D6D-4DE8-8C56-B5C9640AF8BE}"/>
              </a:ext>
            </a:extLst>
          </p:cNvPr>
          <p:cNvSpPr>
            <a:spLocks noGrp="1"/>
          </p:cNvSpPr>
          <p:nvPr>
            <p:ph idx="1"/>
          </p:nvPr>
        </p:nvSpPr>
        <p:spPr/>
        <p:txBody>
          <a:bodyPr/>
          <a:lstStyle/>
          <a:p>
            <a:r>
              <a:rPr lang="en-US" altLang="en-US"/>
              <a:t>Business need	</a:t>
            </a:r>
          </a:p>
          <a:p>
            <a:r>
              <a:rPr lang="en-US" altLang="en-US"/>
              <a:t>Project objectives	</a:t>
            </a:r>
          </a:p>
          <a:p>
            <a:r>
              <a:rPr lang="en-US" altLang="en-US"/>
              <a:t>Project deliverables</a:t>
            </a:r>
          </a:p>
          <a:p>
            <a:r>
              <a:rPr lang="en-US" altLang="en-US"/>
              <a:t>Assumptions</a:t>
            </a:r>
          </a:p>
          <a:p>
            <a:r>
              <a:rPr lang="en-US" altLang="en-US"/>
              <a:t>Constraints</a:t>
            </a:r>
          </a:p>
          <a:p>
            <a:r>
              <a:rPr lang="en-US" altLang="en-US"/>
              <a:t>Key staff</a:t>
            </a:r>
          </a:p>
          <a:p>
            <a:r>
              <a:rPr lang="en-US" altLang="en-US"/>
              <a:t>Written authorization</a:t>
            </a:r>
          </a:p>
          <a:p>
            <a:endParaRPr lang="en-US" altLang="en-US"/>
          </a:p>
        </p:txBody>
      </p:sp>
      <p:sp>
        <p:nvSpPr>
          <p:cNvPr id="28676" name="Slide Number Placeholder 4">
            <a:extLst>
              <a:ext uri="{FF2B5EF4-FFF2-40B4-BE49-F238E27FC236}">
                <a16:creationId xmlns:a16="http://schemas.microsoft.com/office/drawing/2014/main" id="{819654F0-BF6B-4D04-870B-8F018C5E2536}"/>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06344469-9347-4426-8C0B-A7A99C98DE9D}" type="slidenum">
              <a:rPr lang="en-US" altLang="en-US" sz="1400" smtClean="0"/>
              <a:pPr>
                <a:spcBef>
                  <a:spcPct val="0"/>
                </a:spcBef>
                <a:buClrTx/>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E7A4E36-4D95-4A2F-ABF6-81ED489AD832}"/>
              </a:ext>
            </a:extLst>
          </p:cNvPr>
          <p:cNvSpPr>
            <a:spLocks noGrp="1"/>
          </p:cNvSpPr>
          <p:nvPr>
            <p:ph type="title"/>
          </p:nvPr>
        </p:nvSpPr>
        <p:spPr/>
        <p:txBody>
          <a:bodyPr/>
          <a:lstStyle/>
          <a:p>
            <a:endParaRPr lang="en-US" altLang="en-US"/>
          </a:p>
        </p:txBody>
      </p:sp>
      <p:sp>
        <p:nvSpPr>
          <p:cNvPr id="29700" name="Slide Number Placeholder 4">
            <a:extLst>
              <a:ext uri="{FF2B5EF4-FFF2-40B4-BE49-F238E27FC236}">
                <a16:creationId xmlns:a16="http://schemas.microsoft.com/office/drawing/2014/main" id="{30B2EA56-1D87-4EBA-ABBC-4D4E9D8763DC}"/>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BAD3B7E6-829E-42CA-8D47-0ED7313F4A3C}" type="slidenum">
              <a:rPr lang="en-US" altLang="en-US" sz="1400" smtClean="0"/>
              <a:pPr>
                <a:spcBef>
                  <a:spcPct val="0"/>
                </a:spcBef>
                <a:buClrTx/>
                <a:buFontTx/>
                <a:buNone/>
              </a:pPr>
              <a:t>28</a:t>
            </a:fld>
            <a:endParaRPr lang="en-US" altLang="en-US" sz="1400"/>
          </a:p>
        </p:txBody>
      </p:sp>
      <p:pic>
        <p:nvPicPr>
          <p:cNvPr id="2" name="Picture 1">
            <a:extLst>
              <a:ext uri="{FF2B5EF4-FFF2-40B4-BE49-F238E27FC236}">
                <a16:creationId xmlns:a16="http://schemas.microsoft.com/office/drawing/2014/main" id="{A7C2CCF3-BC17-4723-BE45-D741F98D8462}"/>
              </a:ext>
            </a:extLst>
          </p:cNvPr>
          <p:cNvPicPr>
            <a:picLocks noChangeAspect="1"/>
          </p:cNvPicPr>
          <p:nvPr/>
        </p:nvPicPr>
        <p:blipFill>
          <a:blip r:embed="rId2"/>
          <a:stretch>
            <a:fillRect/>
          </a:stretch>
        </p:blipFill>
        <p:spPr>
          <a:xfrm>
            <a:off x="2103891" y="0"/>
            <a:ext cx="4936217" cy="6858000"/>
          </a:xfrm>
          <a:prstGeom prst="rect">
            <a:avLst/>
          </a:prstGeom>
        </p:spPr>
      </p:pic>
      <p:sp>
        <p:nvSpPr>
          <p:cNvPr id="4" name="Content Placeholder 3">
            <a:extLst>
              <a:ext uri="{FF2B5EF4-FFF2-40B4-BE49-F238E27FC236}">
                <a16:creationId xmlns:a16="http://schemas.microsoft.com/office/drawing/2014/main" id="{36B5BD59-F9F4-415C-885C-212E32E646F3}"/>
              </a:ext>
            </a:extLst>
          </p:cNvPr>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6F52E014-20C6-422F-A013-9D7D8A825FE1}"/>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220A237B-10C6-4F95-B1B7-08B6881E7240}" type="slidenum">
              <a:rPr lang="en-US" altLang="en-US" sz="1400" smtClean="0"/>
              <a:pPr>
                <a:spcBef>
                  <a:spcPct val="0"/>
                </a:spcBef>
                <a:buClrTx/>
                <a:buFontTx/>
                <a:buNone/>
              </a:pPr>
              <a:t>29</a:t>
            </a:fld>
            <a:endParaRPr lang="en-US" altLang="en-US" sz="1400"/>
          </a:p>
        </p:txBody>
      </p:sp>
      <p:sp>
        <p:nvSpPr>
          <p:cNvPr id="31747" name="Rectangle 2">
            <a:extLst>
              <a:ext uri="{FF2B5EF4-FFF2-40B4-BE49-F238E27FC236}">
                <a16:creationId xmlns:a16="http://schemas.microsoft.com/office/drawing/2014/main" id="{DE50B0CD-6359-44D0-BB38-37140BE9E220}"/>
              </a:ext>
            </a:extLst>
          </p:cNvPr>
          <p:cNvSpPr>
            <a:spLocks noGrp="1" noChangeArrowheads="1"/>
          </p:cNvSpPr>
          <p:nvPr>
            <p:ph type="title"/>
          </p:nvPr>
        </p:nvSpPr>
        <p:spPr/>
        <p:txBody>
          <a:bodyPr/>
          <a:lstStyle/>
          <a:p>
            <a:pPr eaLnBrk="1" hangingPunct="1"/>
            <a:r>
              <a:rPr lang="en-US" altLang="en-US"/>
              <a:t>Project Initiation Documents</a:t>
            </a:r>
          </a:p>
        </p:txBody>
      </p:sp>
      <p:sp>
        <p:nvSpPr>
          <p:cNvPr id="31748" name="Rectangle 3">
            <a:extLst>
              <a:ext uri="{FF2B5EF4-FFF2-40B4-BE49-F238E27FC236}">
                <a16:creationId xmlns:a16="http://schemas.microsoft.com/office/drawing/2014/main" id="{E6E34839-2160-4DD2-9421-F409F83DC50C}"/>
              </a:ext>
            </a:extLst>
          </p:cNvPr>
          <p:cNvSpPr>
            <a:spLocks noGrp="1" noChangeArrowheads="1"/>
          </p:cNvSpPr>
          <p:nvPr>
            <p:ph type="body" idx="1"/>
          </p:nvPr>
        </p:nvSpPr>
        <p:spPr/>
        <p:txBody>
          <a:bodyPr/>
          <a:lstStyle/>
          <a:p>
            <a:pPr eaLnBrk="1" hangingPunct="1">
              <a:spcBef>
                <a:spcPct val="100000"/>
              </a:spcBef>
            </a:pPr>
            <a:r>
              <a:rPr lang="en-US" altLang="en-US"/>
              <a:t>Business case: </a:t>
            </a:r>
          </a:p>
          <a:p>
            <a:pPr eaLnBrk="1" hangingPunct="1">
              <a:spcBef>
                <a:spcPct val="100000"/>
              </a:spcBef>
            </a:pPr>
            <a:r>
              <a:rPr lang="en-US" altLang="en-US"/>
              <a:t>Charter: </a:t>
            </a:r>
          </a:p>
          <a:p>
            <a:pPr eaLnBrk="1" hangingPunct="1">
              <a:spcBef>
                <a:spcPct val="100000"/>
              </a:spcBef>
            </a:pPr>
            <a:r>
              <a:rPr lang="en-US" altLang="en-US"/>
              <a:t>Every organization has its own variations of what documents are required to initiate a project. It’s important to identify the project need, stakeholders, and main goals.</a:t>
            </a:r>
          </a:p>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8C25FB70-12EA-4B0C-BA67-67AB2F8CC8AE}"/>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8DB35E5C-3480-4B89-82D3-6D433146B8FA}" type="slidenum">
              <a:rPr lang="en-US" altLang="en-US" sz="1400" smtClean="0"/>
              <a:pPr>
                <a:spcBef>
                  <a:spcPct val="0"/>
                </a:spcBef>
                <a:buClrTx/>
                <a:buFontTx/>
                <a:buNone/>
              </a:pPr>
              <a:t>3</a:t>
            </a:fld>
            <a:endParaRPr lang="en-US" altLang="en-US" sz="1400"/>
          </a:p>
        </p:txBody>
      </p:sp>
      <p:sp>
        <p:nvSpPr>
          <p:cNvPr id="8195" name="Rectangle 2">
            <a:extLst>
              <a:ext uri="{FF2B5EF4-FFF2-40B4-BE49-F238E27FC236}">
                <a16:creationId xmlns:a16="http://schemas.microsoft.com/office/drawing/2014/main" id="{48366832-21C3-4E40-ACE9-B173F6E4484E}"/>
              </a:ext>
            </a:extLst>
          </p:cNvPr>
          <p:cNvSpPr>
            <a:spLocks noGrp="1" noChangeArrowheads="1"/>
          </p:cNvSpPr>
          <p:nvPr>
            <p:ph type="title"/>
          </p:nvPr>
        </p:nvSpPr>
        <p:spPr/>
        <p:txBody>
          <a:bodyPr/>
          <a:lstStyle/>
          <a:p>
            <a:pPr eaLnBrk="1" hangingPunct="1"/>
            <a:r>
              <a:rPr lang="en-US" altLang="en-US" dirty="0"/>
              <a:t>Learning Objectives </a:t>
            </a:r>
          </a:p>
        </p:txBody>
      </p:sp>
      <p:sp>
        <p:nvSpPr>
          <p:cNvPr id="8196" name="Rectangle 3">
            <a:extLst>
              <a:ext uri="{FF2B5EF4-FFF2-40B4-BE49-F238E27FC236}">
                <a16:creationId xmlns:a16="http://schemas.microsoft.com/office/drawing/2014/main" id="{52B8D682-6EA5-4F83-A631-AC607E9E81E2}"/>
              </a:ext>
            </a:extLst>
          </p:cNvPr>
          <p:cNvSpPr>
            <a:spLocks noGrp="1" noChangeArrowheads="1"/>
          </p:cNvSpPr>
          <p:nvPr>
            <p:ph type="body" idx="1"/>
          </p:nvPr>
        </p:nvSpPr>
        <p:spPr/>
        <p:txBody>
          <a:bodyPr/>
          <a:lstStyle/>
          <a:p>
            <a:pPr eaLnBrk="1" hangingPunct="1"/>
            <a:r>
              <a:rPr lang="en-US" altLang="en-US"/>
              <a:t>Review a case study of an organization applying the PM process groups to manage an information technology project, and understand the contribution that effective project initiation, project planning, project execution, project monitoring and controlling, and project closing make to project success.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A707A0A-163C-41E4-81DD-72DF4A698BA9}"/>
              </a:ext>
            </a:extLst>
          </p:cNvPr>
          <p:cNvSpPr>
            <a:spLocks noGrp="1"/>
          </p:cNvSpPr>
          <p:nvPr>
            <p:ph type="title"/>
          </p:nvPr>
        </p:nvSpPr>
        <p:spPr/>
        <p:txBody>
          <a:bodyPr/>
          <a:lstStyle/>
          <a:p>
            <a:r>
              <a:rPr lang="en-US" altLang="en-US"/>
              <a:t>Exercise: Project Charter</a:t>
            </a:r>
          </a:p>
        </p:txBody>
      </p:sp>
      <p:sp>
        <p:nvSpPr>
          <p:cNvPr id="32771" name="Content Placeholder 2">
            <a:extLst>
              <a:ext uri="{FF2B5EF4-FFF2-40B4-BE49-F238E27FC236}">
                <a16:creationId xmlns:a16="http://schemas.microsoft.com/office/drawing/2014/main" id="{CAD43F1B-BD5B-41E9-9C06-63E7B3D57A31}"/>
              </a:ext>
            </a:extLst>
          </p:cNvPr>
          <p:cNvSpPr>
            <a:spLocks noGrp="1"/>
          </p:cNvSpPr>
          <p:nvPr>
            <p:ph idx="1"/>
          </p:nvPr>
        </p:nvSpPr>
        <p:spPr/>
        <p:txBody>
          <a:bodyPr>
            <a:normAutofit/>
          </a:bodyPr>
          <a:lstStyle/>
          <a:p>
            <a:r>
              <a:rPr lang="en-US" altLang="en-US"/>
              <a:t>Using the handout, complete the sample project charter of your project</a:t>
            </a:r>
          </a:p>
          <a:p>
            <a:r>
              <a:rPr lang="en-US" altLang="en-US"/>
              <a:t>Assume you are the project manager</a:t>
            </a:r>
          </a:p>
          <a:p>
            <a:r>
              <a:rPr lang="en-US" altLang="en-US" b="1"/>
              <a:t>Sample Initiating Activities</a:t>
            </a:r>
          </a:p>
          <a:p>
            <a:pPr lvl="1"/>
            <a:r>
              <a:rPr lang="en-US" altLang="en-US"/>
              <a:t>Negotiate, write, and refine the project charter </a:t>
            </a:r>
          </a:p>
          <a:p>
            <a:pPr lvl="1"/>
            <a:r>
              <a:rPr lang="en-US" altLang="en-US"/>
              <a:t>Confirm how the project links to the business need</a:t>
            </a:r>
          </a:p>
          <a:p>
            <a:pPr lvl="1"/>
            <a:r>
              <a:rPr lang="en-US" altLang="en-US"/>
              <a:t>Identify management responsibilities</a:t>
            </a:r>
          </a:p>
          <a:p>
            <a:pPr lvl="1"/>
            <a:r>
              <a:rPr lang="en-US" altLang="en-US"/>
              <a:t>Identify geographic locations involved</a:t>
            </a:r>
          </a:p>
          <a:p>
            <a:pPr lvl="1"/>
            <a:r>
              <a:rPr lang="en-US" altLang="en-US"/>
              <a:t>Test top-level objectives versus strategic business plans</a:t>
            </a:r>
          </a:p>
          <a:p>
            <a:pPr lvl="1"/>
            <a:r>
              <a:rPr lang="en-US" altLang="en-US"/>
              <a:t>Make strategic procurement decisions, e.g., make, buy, or identify qualified vendors </a:t>
            </a:r>
          </a:p>
        </p:txBody>
      </p:sp>
      <p:sp>
        <p:nvSpPr>
          <p:cNvPr id="32772" name="Slide Number Placeholder 4">
            <a:extLst>
              <a:ext uri="{FF2B5EF4-FFF2-40B4-BE49-F238E27FC236}">
                <a16:creationId xmlns:a16="http://schemas.microsoft.com/office/drawing/2014/main" id="{E4CDD0D5-472C-4769-BE36-A31021903D84}"/>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5F5FF8EB-E7E0-4C1D-A2D5-29C6D5C8DA75}" type="slidenum">
              <a:rPr lang="en-US" altLang="en-US" sz="1400" smtClean="0"/>
              <a:pPr>
                <a:spcBef>
                  <a:spcPct val="0"/>
                </a:spcBef>
                <a:buClrTx/>
                <a:buFontTx/>
                <a:buNone/>
              </a:pPr>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97894D5-BA6B-41F6-A64E-79FA40E73D99}"/>
              </a:ext>
            </a:extLst>
          </p:cNvPr>
          <p:cNvSpPr>
            <a:spLocks noGrp="1"/>
          </p:cNvSpPr>
          <p:nvPr>
            <p:ph type="title"/>
          </p:nvPr>
        </p:nvSpPr>
        <p:spPr/>
        <p:txBody>
          <a:bodyPr/>
          <a:lstStyle/>
          <a:p>
            <a:r>
              <a:rPr lang="en-US" altLang="en-US"/>
              <a:t>Key Outputs of Initiation Process</a:t>
            </a:r>
          </a:p>
        </p:txBody>
      </p:sp>
      <p:sp>
        <p:nvSpPr>
          <p:cNvPr id="33795" name="Content Placeholder 2">
            <a:extLst>
              <a:ext uri="{FF2B5EF4-FFF2-40B4-BE49-F238E27FC236}">
                <a16:creationId xmlns:a16="http://schemas.microsoft.com/office/drawing/2014/main" id="{55913F05-9443-4123-96B5-A91690973804}"/>
              </a:ext>
            </a:extLst>
          </p:cNvPr>
          <p:cNvSpPr>
            <a:spLocks noGrp="1"/>
          </p:cNvSpPr>
          <p:nvPr>
            <p:ph idx="1"/>
          </p:nvPr>
        </p:nvSpPr>
        <p:spPr/>
        <p:txBody>
          <a:bodyPr/>
          <a:lstStyle/>
          <a:p>
            <a:r>
              <a:rPr lang="en-US" altLang="en-US"/>
              <a:t>Project charter</a:t>
            </a:r>
          </a:p>
          <a:p>
            <a:r>
              <a:rPr lang="en-US" altLang="en-US"/>
              <a:t>Project manager identified/assigned</a:t>
            </a:r>
          </a:p>
          <a:p>
            <a:r>
              <a:rPr lang="en-US" altLang="en-US"/>
              <a:t>Other key positions identified/assigned</a:t>
            </a:r>
          </a:p>
          <a:p>
            <a:r>
              <a:rPr lang="en-US" altLang="en-US"/>
              <a:t>Constraints identified</a:t>
            </a:r>
          </a:p>
          <a:p>
            <a:r>
              <a:rPr lang="en-US" altLang="en-US"/>
              <a:t>Assumptions identified</a:t>
            </a:r>
          </a:p>
          <a:p>
            <a:endParaRPr lang="en-US" altLang="en-US"/>
          </a:p>
        </p:txBody>
      </p:sp>
      <p:sp>
        <p:nvSpPr>
          <p:cNvPr id="33796" name="Slide Number Placeholder 4">
            <a:extLst>
              <a:ext uri="{FF2B5EF4-FFF2-40B4-BE49-F238E27FC236}">
                <a16:creationId xmlns:a16="http://schemas.microsoft.com/office/drawing/2014/main" id="{CA22EB92-56DC-4F9E-8E6E-F2DBD95ECD11}"/>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1E0F1E9E-8EFF-4926-AE69-A0E7F3E7E65B}" type="slidenum">
              <a:rPr lang="en-US" altLang="en-US" sz="1400" smtClean="0"/>
              <a:pPr>
                <a:spcBef>
                  <a:spcPct val="0"/>
                </a:spcBef>
                <a:buClrTx/>
                <a:buFontTx/>
                <a:buNone/>
              </a:pPr>
              <a:t>31</a:t>
            </a:fld>
            <a:endParaRPr lang="en-US"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175D16F-A850-46DE-8753-1E78339B417E}"/>
              </a:ext>
            </a:extLst>
          </p:cNvPr>
          <p:cNvSpPr>
            <a:spLocks noGrp="1"/>
          </p:cNvSpPr>
          <p:nvPr>
            <p:ph type="title"/>
          </p:nvPr>
        </p:nvSpPr>
        <p:spPr/>
        <p:txBody>
          <a:bodyPr/>
          <a:lstStyle/>
          <a:p>
            <a:r>
              <a:rPr lang="en-US" altLang="en-US"/>
              <a:t>Planning Process Group</a:t>
            </a:r>
          </a:p>
        </p:txBody>
      </p:sp>
      <p:pic>
        <p:nvPicPr>
          <p:cNvPr id="34819" name="Content Placeholder 5">
            <a:extLst>
              <a:ext uri="{FF2B5EF4-FFF2-40B4-BE49-F238E27FC236}">
                <a16:creationId xmlns:a16="http://schemas.microsoft.com/office/drawing/2014/main" id="{8724846F-437F-4685-8F19-7CB5EAC74E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30313" y="1744663"/>
            <a:ext cx="6759575" cy="4054475"/>
          </a:xfrm>
        </p:spPr>
      </p:pic>
      <p:sp>
        <p:nvSpPr>
          <p:cNvPr id="34820" name="Slide Number Placeholder 4">
            <a:extLst>
              <a:ext uri="{FF2B5EF4-FFF2-40B4-BE49-F238E27FC236}">
                <a16:creationId xmlns:a16="http://schemas.microsoft.com/office/drawing/2014/main" id="{06E9818F-F2D9-4D1E-B3E9-DD1C940C8360}"/>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D90BEAC9-66D9-474C-8F97-44CE9FB2CE87}" type="slidenum">
              <a:rPr lang="en-US" altLang="en-US" sz="1400" smtClean="0"/>
              <a:pPr>
                <a:spcBef>
                  <a:spcPct val="0"/>
                </a:spcBef>
                <a:buClrTx/>
                <a:buFontTx/>
                <a:buNone/>
              </a:pPr>
              <a:t>32</a:t>
            </a:fld>
            <a:endParaRPr lang="en-US" altLang="en-US" sz="1400"/>
          </a:p>
        </p:txBody>
      </p:sp>
      <p:sp>
        <p:nvSpPr>
          <p:cNvPr id="2" name="Oval 1">
            <a:extLst>
              <a:ext uri="{FF2B5EF4-FFF2-40B4-BE49-F238E27FC236}">
                <a16:creationId xmlns:a16="http://schemas.microsoft.com/office/drawing/2014/main" id="{1F6A3405-4176-473A-8CDA-7D42B5DF3D4A}"/>
              </a:ext>
            </a:extLst>
          </p:cNvPr>
          <p:cNvSpPr/>
          <p:nvPr/>
        </p:nvSpPr>
        <p:spPr>
          <a:xfrm>
            <a:off x="3836276" y="1755173"/>
            <a:ext cx="2017986" cy="1303337"/>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135EC00-9028-457E-B7F2-8EAE2F63DA22}"/>
              </a:ext>
            </a:extLst>
          </p:cNvPr>
          <p:cNvSpPr>
            <a:spLocks noGrp="1"/>
          </p:cNvSpPr>
          <p:nvPr>
            <p:ph type="title"/>
          </p:nvPr>
        </p:nvSpPr>
        <p:spPr/>
        <p:txBody>
          <a:bodyPr/>
          <a:lstStyle/>
          <a:p>
            <a:r>
              <a:rPr lang="en-US" altLang="en-US"/>
              <a:t>Purpose of Planning Processes</a:t>
            </a:r>
          </a:p>
        </p:txBody>
      </p:sp>
      <p:sp>
        <p:nvSpPr>
          <p:cNvPr id="35843" name="Content Placeholder 2">
            <a:extLst>
              <a:ext uri="{FF2B5EF4-FFF2-40B4-BE49-F238E27FC236}">
                <a16:creationId xmlns:a16="http://schemas.microsoft.com/office/drawing/2014/main" id="{8F117FE8-1229-42C6-A753-5ED04906A26D}"/>
              </a:ext>
            </a:extLst>
          </p:cNvPr>
          <p:cNvSpPr>
            <a:spLocks noGrp="1"/>
          </p:cNvSpPr>
          <p:nvPr>
            <p:ph idx="1"/>
          </p:nvPr>
        </p:nvSpPr>
        <p:spPr/>
        <p:txBody>
          <a:bodyPr/>
          <a:lstStyle/>
          <a:p>
            <a:r>
              <a:rPr lang="en-US" altLang="en-US"/>
              <a:t>To develop a project plan that:</a:t>
            </a:r>
          </a:p>
          <a:p>
            <a:pPr lvl="1"/>
            <a:r>
              <a:rPr lang="en-US" altLang="en-US"/>
              <a:t>Facilitates later accomplishment*</a:t>
            </a:r>
          </a:p>
          <a:p>
            <a:pPr lvl="1"/>
            <a:r>
              <a:rPr lang="en-US" altLang="en-US"/>
              <a:t>Ensures project wide integration</a:t>
            </a:r>
          </a:p>
          <a:p>
            <a:pPr lvl="1"/>
            <a:r>
              <a:rPr lang="en-US" altLang="en-US"/>
              <a:t>Monitors change effectively</a:t>
            </a:r>
          </a:p>
          <a:p>
            <a:pPr lvl="1"/>
            <a:r>
              <a:rPr lang="en-US" altLang="en-US"/>
              <a:t>Provides decision support information to stakeholders</a:t>
            </a:r>
          </a:p>
          <a:p>
            <a:pPr lvl="1"/>
            <a:r>
              <a:rPr lang="en-US" altLang="en-US"/>
              <a:t>Can be updated by iterative planning activities</a:t>
            </a:r>
          </a:p>
          <a:p>
            <a:endParaRPr lang="en-US" altLang="en-US"/>
          </a:p>
        </p:txBody>
      </p:sp>
      <p:sp>
        <p:nvSpPr>
          <p:cNvPr id="35844" name="Slide Number Placeholder 4">
            <a:extLst>
              <a:ext uri="{FF2B5EF4-FFF2-40B4-BE49-F238E27FC236}">
                <a16:creationId xmlns:a16="http://schemas.microsoft.com/office/drawing/2014/main" id="{9D1788B0-D8E2-433C-B952-9EEAF38D2F0F}"/>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7381614E-C043-491A-9B66-5AC590D54D20}" type="slidenum">
              <a:rPr lang="en-US" altLang="en-US" sz="1400" smtClean="0"/>
              <a:pPr>
                <a:spcBef>
                  <a:spcPct val="0"/>
                </a:spcBef>
                <a:buClrTx/>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D594872E-1A4C-4E3F-BDFA-A32A18DD1C32}"/>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6B4F8A68-3D81-4F2A-9371-5E061B9E75F2}" type="slidenum">
              <a:rPr lang="en-US" altLang="en-US" sz="1400" smtClean="0"/>
              <a:pPr>
                <a:spcBef>
                  <a:spcPct val="0"/>
                </a:spcBef>
                <a:buClrTx/>
                <a:buFontTx/>
                <a:buNone/>
              </a:pPr>
              <a:t>34</a:t>
            </a:fld>
            <a:endParaRPr lang="en-US" altLang="en-US" sz="1400"/>
          </a:p>
        </p:txBody>
      </p:sp>
      <p:sp>
        <p:nvSpPr>
          <p:cNvPr id="36867" name="Rectangle 2">
            <a:extLst>
              <a:ext uri="{FF2B5EF4-FFF2-40B4-BE49-F238E27FC236}">
                <a16:creationId xmlns:a16="http://schemas.microsoft.com/office/drawing/2014/main" id="{6E78FE37-1808-4B44-BB9D-9027588DA1B5}"/>
              </a:ext>
            </a:extLst>
          </p:cNvPr>
          <p:cNvSpPr>
            <a:spLocks noGrp="1" noChangeArrowheads="1"/>
          </p:cNvSpPr>
          <p:nvPr>
            <p:ph type="title"/>
          </p:nvPr>
        </p:nvSpPr>
        <p:spPr>
          <a:xfrm>
            <a:off x="381000" y="228600"/>
            <a:ext cx="8382000" cy="731838"/>
          </a:xfrm>
        </p:spPr>
        <p:txBody>
          <a:bodyPr/>
          <a:lstStyle/>
          <a:p>
            <a:pPr eaLnBrk="1" hangingPunct="1"/>
            <a:r>
              <a:rPr lang="en-US" altLang="en-US"/>
              <a:t>Project Planning</a:t>
            </a:r>
          </a:p>
        </p:txBody>
      </p:sp>
      <p:sp>
        <p:nvSpPr>
          <p:cNvPr id="36868" name="Rectangle 3">
            <a:extLst>
              <a:ext uri="{FF2B5EF4-FFF2-40B4-BE49-F238E27FC236}">
                <a16:creationId xmlns:a16="http://schemas.microsoft.com/office/drawing/2014/main" id="{A8403B1C-A40B-41CC-8229-7F78519E07FD}"/>
              </a:ext>
            </a:extLst>
          </p:cNvPr>
          <p:cNvSpPr>
            <a:spLocks noGrp="1" noChangeArrowheads="1"/>
          </p:cNvSpPr>
          <p:nvPr>
            <p:ph type="body" idx="1"/>
          </p:nvPr>
        </p:nvSpPr>
        <p:spPr>
          <a:xfrm>
            <a:off x="381000" y="1371600"/>
            <a:ext cx="8458200" cy="4267200"/>
          </a:xfrm>
        </p:spPr>
        <p:txBody>
          <a:bodyPr/>
          <a:lstStyle/>
          <a:p>
            <a:pPr eaLnBrk="1" hangingPunct="1">
              <a:lnSpc>
                <a:spcPct val="90000"/>
              </a:lnSpc>
            </a:pPr>
            <a:r>
              <a:rPr lang="en-US" altLang="en-US" sz="2600"/>
              <a:t>The main purpose of project planning is to </a:t>
            </a:r>
            <a:r>
              <a:rPr lang="en-US" altLang="en-US" sz="2600" b="1"/>
              <a:t>guide execution</a:t>
            </a:r>
            <a:r>
              <a:rPr lang="en-US" altLang="en-US" sz="2600"/>
              <a:t>.</a:t>
            </a:r>
            <a:endParaRPr lang="en-US" altLang="en-US" sz="2600" b="1"/>
          </a:p>
          <a:p>
            <a:pPr eaLnBrk="1" hangingPunct="1">
              <a:lnSpc>
                <a:spcPct val="90000"/>
              </a:lnSpc>
            </a:pPr>
            <a:r>
              <a:rPr lang="en-US" altLang="en-US" sz="2600"/>
              <a:t>Every knowledge area includes planning information</a:t>
            </a:r>
          </a:p>
          <a:p>
            <a:pPr eaLnBrk="1" hangingPunct="1">
              <a:lnSpc>
                <a:spcPct val="90000"/>
              </a:lnSpc>
            </a:pPr>
            <a:r>
              <a:rPr lang="en-US" altLang="en-US" sz="2600"/>
              <a:t>Key outputs included in the JWD project include:</a:t>
            </a:r>
          </a:p>
          <a:p>
            <a:pPr lvl="1" eaLnBrk="1" hangingPunct="1">
              <a:lnSpc>
                <a:spcPct val="90000"/>
              </a:lnSpc>
            </a:pPr>
            <a:r>
              <a:rPr lang="en-US" altLang="en-US" sz="2400"/>
              <a:t>A team contract.</a:t>
            </a:r>
          </a:p>
          <a:p>
            <a:pPr lvl="1" eaLnBrk="1" hangingPunct="1">
              <a:lnSpc>
                <a:spcPct val="90000"/>
              </a:lnSpc>
            </a:pPr>
            <a:r>
              <a:rPr lang="en-US" altLang="en-US" sz="2400"/>
              <a:t>A scope statement.</a:t>
            </a:r>
          </a:p>
          <a:p>
            <a:pPr lvl="1" eaLnBrk="1" hangingPunct="1">
              <a:lnSpc>
                <a:spcPct val="90000"/>
              </a:lnSpc>
            </a:pPr>
            <a:r>
              <a:rPr lang="en-US" altLang="en-US" sz="2400"/>
              <a:t>A work breakdown structure (WBS).</a:t>
            </a:r>
          </a:p>
          <a:p>
            <a:pPr lvl="1" eaLnBrk="1" hangingPunct="1">
              <a:lnSpc>
                <a:spcPct val="90000"/>
              </a:lnSpc>
            </a:pPr>
            <a:r>
              <a:rPr lang="en-US" altLang="en-US" sz="2400"/>
              <a:t>A project schedule, in the form of a Gantt chart with all dependencies and resources entered.</a:t>
            </a:r>
          </a:p>
          <a:p>
            <a:pPr lvl="1" eaLnBrk="1" hangingPunct="1">
              <a:lnSpc>
                <a:spcPct val="90000"/>
              </a:lnSpc>
            </a:pPr>
            <a:r>
              <a:rPr lang="en-US" altLang="en-US" sz="2400"/>
              <a:t>A list of prioritized risks (part of a risk register).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E34CE27D-5F7D-44EE-A855-7C2ADCF74D18}"/>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8F4FE4-0087-46D2-83B4-6352E125BC28}" type="slidenum">
              <a:rPr lang="en-US" altLang="en-US" sz="1400" smtClean="0"/>
              <a:pPr/>
              <a:t>35</a:t>
            </a:fld>
            <a:endParaRPr lang="en-US" altLang="en-US" sz="1400"/>
          </a:p>
        </p:txBody>
      </p:sp>
      <p:pic>
        <p:nvPicPr>
          <p:cNvPr id="37891" name="Picture 1027">
            <a:extLst>
              <a:ext uri="{FF2B5EF4-FFF2-40B4-BE49-F238E27FC236}">
                <a16:creationId xmlns:a16="http://schemas.microsoft.com/office/drawing/2014/main" id="{4E9EF797-B97D-45E0-B47D-5ACE8DEB78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0988" cy="6858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a:extLst>
              <a:ext uri="{FF2B5EF4-FFF2-40B4-BE49-F238E27FC236}">
                <a16:creationId xmlns:a16="http://schemas.microsoft.com/office/drawing/2014/main" id="{CB788222-EE78-4B0A-AE62-8FC9A50DBACD}"/>
              </a:ext>
            </a:extLst>
          </p:cNvPr>
          <p:cNvSpPr>
            <a:spLocks noGrp="1"/>
          </p:cNvSpPr>
          <p:nvPr>
            <p:ph type="title"/>
          </p:nvPr>
        </p:nvSpPr>
        <p:spPr/>
        <p:txBody>
          <a:bodyPr/>
          <a:lstStyle/>
          <a:p>
            <a:r>
              <a:rPr lang="en-US" altLang="en-US" sz="4000"/>
              <a:t>WBS</a:t>
            </a:r>
          </a:p>
        </p:txBody>
      </p:sp>
      <p:pic>
        <p:nvPicPr>
          <p:cNvPr id="38915" name="Content Placeholder 5">
            <a:extLst>
              <a:ext uri="{FF2B5EF4-FFF2-40B4-BE49-F238E27FC236}">
                <a16:creationId xmlns:a16="http://schemas.microsoft.com/office/drawing/2014/main" id="{DF8DBDF7-A2AC-4E03-B368-5809928047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7938"/>
            <a:ext cx="3810000" cy="6869112"/>
          </a:xfrm>
        </p:spPr>
      </p:pic>
      <p:sp>
        <p:nvSpPr>
          <p:cNvPr id="38916" name="Text Placeholder 7">
            <a:extLst>
              <a:ext uri="{FF2B5EF4-FFF2-40B4-BE49-F238E27FC236}">
                <a16:creationId xmlns:a16="http://schemas.microsoft.com/office/drawing/2014/main" id="{2085474D-1FB0-4772-A051-DFBD052439FE}"/>
              </a:ext>
            </a:extLst>
          </p:cNvPr>
          <p:cNvSpPr>
            <a:spLocks noGrp="1"/>
          </p:cNvSpPr>
          <p:nvPr>
            <p:ph type="body" sz="half" idx="2"/>
          </p:nvPr>
        </p:nvSpPr>
        <p:spPr/>
        <p:txBody>
          <a:bodyPr/>
          <a:lstStyle/>
          <a:p>
            <a:r>
              <a:rPr lang="en-US" altLang="en-US" sz="2400"/>
              <a:t>JWD Consulting intranet project work breakdown structure (WBS)</a:t>
            </a:r>
          </a:p>
        </p:txBody>
      </p:sp>
      <p:sp>
        <p:nvSpPr>
          <p:cNvPr id="38917" name="Slide Number Placeholder 4">
            <a:extLst>
              <a:ext uri="{FF2B5EF4-FFF2-40B4-BE49-F238E27FC236}">
                <a16:creationId xmlns:a16="http://schemas.microsoft.com/office/drawing/2014/main" id="{0E91F980-0601-460A-AD5A-063FFB911E06}"/>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01DC2385-C25A-493A-ABE5-2B7D95FF2B28}" type="slidenum">
              <a:rPr lang="en-US" altLang="en-US" sz="1400" smtClean="0"/>
              <a:pPr>
                <a:spcBef>
                  <a:spcPct val="0"/>
                </a:spcBef>
                <a:buClrTx/>
                <a:buFontTx/>
                <a:buNone/>
              </a:pPr>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A484EAD-F376-45F1-A0A2-624CB2B11268}"/>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3E51B3E7-7191-4BFD-A8F5-06337D7E098E}" type="slidenum">
              <a:rPr lang="en-US" altLang="en-US" sz="1400" smtClean="0"/>
              <a:pPr>
                <a:spcBef>
                  <a:spcPct val="0"/>
                </a:spcBef>
                <a:buClrTx/>
                <a:buFontTx/>
                <a:buNone/>
              </a:pPr>
              <a:t>37</a:t>
            </a:fld>
            <a:endParaRPr lang="en-US" altLang="en-US" sz="1400"/>
          </a:p>
        </p:txBody>
      </p:sp>
      <p:sp>
        <p:nvSpPr>
          <p:cNvPr id="39939" name="Rectangle 2">
            <a:extLst>
              <a:ext uri="{FF2B5EF4-FFF2-40B4-BE49-F238E27FC236}">
                <a16:creationId xmlns:a16="http://schemas.microsoft.com/office/drawing/2014/main" id="{362859C8-0459-4B28-924A-C084525D0773}"/>
              </a:ext>
            </a:extLst>
          </p:cNvPr>
          <p:cNvSpPr>
            <a:spLocks noGrp="1" noChangeArrowheads="1"/>
          </p:cNvSpPr>
          <p:nvPr>
            <p:ph type="title"/>
          </p:nvPr>
        </p:nvSpPr>
        <p:spPr/>
        <p:txBody>
          <a:bodyPr>
            <a:normAutofit fontScale="90000"/>
          </a:bodyPr>
          <a:lstStyle/>
          <a:p>
            <a:pPr eaLnBrk="1" hangingPunct="1"/>
            <a:r>
              <a:rPr lang="en-US" altLang="en-US" sz="4000"/>
              <a:t>JWD Consulting Intranet Site Project Baseline Gantt Chart</a:t>
            </a:r>
          </a:p>
        </p:txBody>
      </p:sp>
      <p:pic>
        <p:nvPicPr>
          <p:cNvPr id="39940" name="Picture 1">
            <a:extLst>
              <a:ext uri="{FF2B5EF4-FFF2-40B4-BE49-F238E27FC236}">
                <a16:creationId xmlns:a16="http://schemas.microsoft.com/office/drawing/2014/main" id="{6199EE9D-60FA-4B81-9510-27A0F8621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551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EEFADCC1-544D-4815-AB03-A6ACC8D522CB}"/>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F00FFF99-A049-41D6-A054-BB2A93D5D789}" type="slidenum">
              <a:rPr lang="en-US" altLang="en-US" sz="1400" smtClean="0"/>
              <a:pPr>
                <a:spcBef>
                  <a:spcPct val="0"/>
                </a:spcBef>
                <a:buClrTx/>
                <a:buFontTx/>
                <a:buNone/>
              </a:pPr>
              <a:t>38</a:t>
            </a:fld>
            <a:endParaRPr lang="en-US" altLang="en-US" sz="1400"/>
          </a:p>
        </p:txBody>
      </p:sp>
      <p:sp>
        <p:nvSpPr>
          <p:cNvPr id="40963" name="Rectangle 2">
            <a:extLst>
              <a:ext uri="{FF2B5EF4-FFF2-40B4-BE49-F238E27FC236}">
                <a16:creationId xmlns:a16="http://schemas.microsoft.com/office/drawing/2014/main" id="{38BF8575-9096-4236-9905-D5AAFF53E874}"/>
              </a:ext>
            </a:extLst>
          </p:cNvPr>
          <p:cNvSpPr>
            <a:spLocks noGrp="1" noChangeArrowheads="1"/>
          </p:cNvSpPr>
          <p:nvPr>
            <p:ph type="title"/>
          </p:nvPr>
        </p:nvSpPr>
        <p:spPr/>
        <p:txBody>
          <a:bodyPr/>
          <a:lstStyle/>
          <a:p>
            <a:pPr eaLnBrk="1" hangingPunct="1"/>
            <a:r>
              <a:rPr lang="en-US" altLang="en-US" sz="4000"/>
              <a:t>List of Prioritized Risks</a:t>
            </a:r>
          </a:p>
        </p:txBody>
      </p:sp>
      <p:pic>
        <p:nvPicPr>
          <p:cNvPr id="2" name="Picture 1">
            <a:extLst>
              <a:ext uri="{FF2B5EF4-FFF2-40B4-BE49-F238E27FC236}">
                <a16:creationId xmlns:a16="http://schemas.microsoft.com/office/drawing/2014/main" id="{75D40A26-FA74-42B3-B0CF-CA2010980EB3}"/>
              </a:ext>
            </a:extLst>
          </p:cNvPr>
          <p:cNvPicPr>
            <a:picLocks noChangeAspect="1"/>
          </p:cNvPicPr>
          <p:nvPr/>
        </p:nvPicPr>
        <p:blipFill>
          <a:blip r:embed="rId2"/>
          <a:stretch>
            <a:fillRect/>
          </a:stretch>
        </p:blipFill>
        <p:spPr>
          <a:xfrm>
            <a:off x="0" y="1374913"/>
            <a:ext cx="9144000" cy="410817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a:extLst>
              <a:ext uri="{FF2B5EF4-FFF2-40B4-BE49-F238E27FC236}">
                <a16:creationId xmlns:a16="http://schemas.microsoft.com/office/drawing/2014/main" id="{613AB4BB-7A48-4900-863B-38DD4D2E8956}"/>
              </a:ext>
            </a:extLst>
          </p:cNvPr>
          <p:cNvSpPr>
            <a:spLocks noGrp="1"/>
          </p:cNvSpPr>
          <p:nvPr>
            <p:ph type="ftr"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Infomation Technology Project Management, Fourth Edition</a:t>
            </a:r>
          </a:p>
        </p:txBody>
      </p:sp>
      <p:sp>
        <p:nvSpPr>
          <p:cNvPr id="41987" name="Slide Number Placeholder 4">
            <a:extLst>
              <a:ext uri="{FF2B5EF4-FFF2-40B4-BE49-F238E27FC236}">
                <a16:creationId xmlns:a16="http://schemas.microsoft.com/office/drawing/2014/main" id="{07888BE9-C541-4A25-AD07-F3A0BE9CA043}"/>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B92397-4989-4E3B-81BC-FE6E9A2817DA}" type="slidenum">
              <a:rPr lang="en-US" altLang="en-US" sz="1400" smtClean="0"/>
              <a:pPr/>
              <a:t>39</a:t>
            </a:fld>
            <a:endParaRPr lang="en-US" altLang="en-US" sz="1400"/>
          </a:p>
        </p:txBody>
      </p:sp>
      <p:grpSp>
        <p:nvGrpSpPr>
          <p:cNvPr id="41988" name="Group 24">
            <a:extLst>
              <a:ext uri="{FF2B5EF4-FFF2-40B4-BE49-F238E27FC236}">
                <a16:creationId xmlns:a16="http://schemas.microsoft.com/office/drawing/2014/main" id="{85461844-883E-450A-AE5E-C81A4DB15DB9}"/>
              </a:ext>
            </a:extLst>
          </p:cNvPr>
          <p:cNvGrpSpPr>
            <a:grpSpLocks/>
          </p:cNvGrpSpPr>
          <p:nvPr/>
        </p:nvGrpSpPr>
        <p:grpSpPr bwMode="auto">
          <a:xfrm>
            <a:off x="304800" y="1371600"/>
            <a:ext cx="8610600" cy="4876800"/>
            <a:chOff x="768" y="1104"/>
            <a:chExt cx="4248" cy="2544"/>
          </a:xfrm>
        </p:grpSpPr>
        <p:sp>
          <p:nvSpPr>
            <p:cNvPr id="41990" name="Line 25">
              <a:extLst>
                <a:ext uri="{FF2B5EF4-FFF2-40B4-BE49-F238E27FC236}">
                  <a16:creationId xmlns:a16="http://schemas.microsoft.com/office/drawing/2014/main" id="{B8C44884-17AF-4E72-8F03-AF2C2E962CA8}"/>
                </a:ext>
              </a:extLst>
            </p:cNvPr>
            <p:cNvSpPr>
              <a:spLocks noChangeShapeType="1"/>
            </p:cNvSpPr>
            <p:nvPr/>
          </p:nvSpPr>
          <p:spPr bwMode="auto">
            <a:xfrm>
              <a:off x="2014" y="1537"/>
              <a:ext cx="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1" name="Line 26">
              <a:extLst>
                <a:ext uri="{FF2B5EF4-FFF2-40B4-BE49-F238E27FC236}">
                  <a16:creationId xmlns:a16="http://schemas.microsoft.com/office/drawing/2014/main" id="{3DF3F245-2846-45CA-A599-4FAC2A79AA14}"/>
                </a:ext>
              </a:extLst>
            </p:cNvPr>
            <p:cNvSpPr>
              <a:spLocks noChangeShapeType="1"/>
            </p:cNvSpPr>
            <p:nvPr/>
          </p:nvSpPr>
          <p:spPr bwMode="auto">
            <a:xfrm>
              <a:off x="3671" y="1536"/>
              <a:ext cx="361"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2" name="Line 27">
              <a:extLst>
                <a:ext uri="{FF2B5EF4-FFF2-40B4-BE49-F238E27FC236}">
                  <a16:creationId xmlns:a16="http://schemas.microsoft.com/office/drawing/2014/main" id="{CA78F20B-6EA8-4954-A0E0-F58F5B68A92A}"/>
                </a:ext>
              </a:extLst>
            </p:cNvPr>
            <p:cNvSpPr>
              <a:spLocks noChangeShapeType="1"/>
            </p:cNvSpPr>
            <p:nvPr/>
          </p:nvSpPr>
          <p:spPr bwMode="auto">
            <a:xfrm>
              <a:off x="2663" y="2448"/>
              <a:ext cx="11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3" name="Line 28">
              <a:extLst>
                <a:ext uri="{FF2B5EF4-FFF2-40B4-BE49-F238E27FC236}">
                  <a16:creationId xmlns:a16="http://schemas.microsoft.com/office/drawing/2014/main" id="{2C0B1C9E-72EF-4272-8257-D1A59BF55958}"/>
                </a:ext>
              </a:extLst>
            </p:cNvPr>
            <p:cNvSpPr>
              <a:spLocks noChangeShapeType="1"/>
            </p:cNvSpPr>
            <p:nvPr/>
          </p:nvSpPr>
          <p:spPr bwMode="auto">
            <a:xfrm>
              <a:off x="2423" y="2736"/>
              <a:ext cx="284"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4" name="Line 29">
              <a:extLst>
                <a:ext uri="{FF2B5EF4-FFF2-40B4-BE49-F238E27FC236}">
                  <a16:creationId xmlns:a16="http://schemas.microsoft.com/office/drawing/2014/main" id="{6218971E-504D-4CBB-B3CA-36FA26D49F40}"/>
                </a:ext>
              </a:extLst>
            </p:cNvPr>
            <p:cNvSpPr>
              <a:spLocks noChangeShapeType="1"/>
            </p:cNvSpPr>
            <p:nvPr/>
          </p:nvSpPr>
          <p:spPr bwMode="auto">
            <a:xfrm flipV="1">
              <a:off x="2423" y="1824"/>
              <a:ext cx="240"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5" name="Line 30">
              <a:extLst>
                <a:ext uri="{FF2B5EF4-FFF2-40B4-BE49-F238E27FC236}">
                  <a16:creationId xmlns:a16="http://schemas.microsoft.com/office/drawing/2014/main" id="{555FABB5-D7B4-44BB-81D6-5E4502EEC1C7}"/>
                </a:ext>
              </a:extLst>
            </p:cNvPr>
            <p:cNvSpPr>
              <a:spLocks noChangeShapeType="1"/>
            </p:cNvSpPr>
            <p:nvPr/>
          </p:nvSpPr>
          <p:spPr bwMode="auto">
            <a:xfrm flipH="1">
              <a:off x="2615" y="2352"/>
              <a:ext cx="1131" cy="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6" name="Oval 31">
              <a:extLst>
                <a:ext uri="{FF2B5EF4-FFF2-40B4-BE49-F238E27FC236}">
                  <a16:creationId xmlns:a16="http://schemas.microsoft.com/office/drawing/2014/main" id="{E7B3B668-8B5C-4A50-9FD6-45C68C4E18C3}"/>
                </a:ext>
              </a:extLst>
            </p:cNvPr>
            <p:cNvSpPr>
              <a:spLocks noChangeArrowheads="1"/>
            </p:cNvSpPr>
            <p:nvPr/>
          </p:nvSpPr>
          <p:spPr bwMode="auto">
            <a:xfrm>
              <a:off x="768" y="1104"/>
              <a:ext cx="1271"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Initiating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1997" name="Oval 32">
              <a:extLst>
                <a:ext uri="{FF2B5EF4-FFF2-40B4-BE49-F238E27FC236}">
                  <a16:creationId xmlns:a16="http://schemas.microsoft.com/office/drawing/2014/main" id="{4031AB0C-5147-4B4D-B2A7-8E338C2154D1}"/>
                </a:ext>
              </a:extLst>
            </p:cNvPr>
            <p:cNvSpPr>
              <a:spLocks noChangeArrowheads="1"/>
            </p:cNvSpPr>
            <p:nvPr/>
          </p:nvSpPr>
          <p:spPr bwMode="auto">
            <a:xfrm>
              <a:off x="2401" y="1108"/>
              <a:ext cx="1270"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Planning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1998" name="Oval 33">
              <a:extLst>
                <a:ext uri="{FF2B5EF4-FFF2-40B4-BE49-F238E27FC236}">
                  <a16:creationId xmlns:a16="http://schemas.microsoft.com/office/drawing/2014/main" id="{C10D8862-9458-43B2-88BC-61F37DC62E6F}"/>
                </a:ext>
              </a:extLst>
            </p:cNvPr>
            <p:cNvSpPr>
              <a:spLocks noChangeArrowheads="1"/>
            </p:cNvSpPr>
            <p:nvPr/>
          </p:nvSpPr>
          <p:spPr bwMode="auto">
            <a:xfrm>
              <a:off x="1437" y="2078"/>
              <a:ext cx="1213"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Controlling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1999" name="Oval 34">
              <a:extLst>
                <a:ext uri="{FF2B5EF4-FFF2-40B4-BE49-F238E27FC236}">
                  <a16:creationId xmlns:a16="http://schemas.microsoft.com/office/drawing/2014/main" id="{BE6128B3-4088-499D-A717-10371BDF5EA7}"/>
                </a:ext>
              </a:extLst>
            </p:cNvPr>
            <p:cNvSpPr>
              <a:spLocks noChangeArrowheads="1"/>
            </p:cNvSpPr>
            <p:nvPr/>
          </p:nvSpPr>
          <p:spPr bwMode="auto">
            <a:xfrm>
              <a:off x="3746" y="1916"/>
              <a:ext cx="1270" cy="86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Executing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2000" name="Oval 35">
              <a:extLst>
                <a:ext uri="{FF2B5EF4-FFF2-40B4-BE49-F238E27FC236}">
                  <a16:creationId xmlns:a16="http://schemas.microsoft.com/office/drawing/2014/main" id="{BFCFC25F-598D-4620-8986-0CAB283EA86B}"/>
                </a:ext>
              </a:extLst>
            </p:cNvPr>
            <p:cNvSpPr>
              <a:spLocks noChangeArrowheads="1"/>
            </p:cNvSpPr>
            <p:nvPr/>
          </p:nvSpPr>
          <p:spPr bwMode="auto">
            <a:xfrm flipH="1">
              <a:off x="2591" y="2890"/>
              <a:ext cx="1214"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Closing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grpSp>
      <p:sp>
        <p:nvSpPr>
          <p:cNvPr id="41989" name="Oval 34">
            <a:extLst>
              <a:ext uri="{FF2B5EF4-FFF2-40B4-BE49-F238E27FC236}">
                <a16:creationId xmlns:a16="http://schemas.microsoft.com/office/drawing/2014/main" id="{222B36EF-0304-472F-90BA-EAD15F8D505A}"/>
              </a:ext>
            </a:extLst>
          </p:cNvPr>
          <p:cNvSpPr>
            <a:spLocks noChangeArrowheads="1"/>
          </p:cNvSpPr>
          <p:nvPr/>
        </p:nvSpPr>
        <p:spPr bwMode="auto">
          <a:xfrm>
            <a:off x="6330950" y="2935288"/>
            <a:ext cx="2584450" cy="1652587"/>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b="1">
                <a:latin typeface="Arial" panose="020B0604020202020204" pitchFamily="34" charset="0"/>
                <a:sym typeface="Marlett" pitchFamily="2" charset="2"/>
              </a:rPr>
              <a:t>Executing</a:t>
            </a:r>
          </a:p>
          <a:p>
            <a:pPr algn="ctr">
              <a:lnSpc>
                <a:spcPts val="2400"/>
              </a:lnSpc>
              <a:spcBef>
                <a:spcPct val="0"/>
              </a:spcBef>
              <a:buClr>
                <a:schemeClr val="accent1"/>
              </a:buClr>
              <a:buSzPct val="75000"/>
              <a:buFont typeface="Wingdings" panose="05000000000000000000" pitchFamily="2" charset="2"/>
              <a:buNone/>
            </a:pPr>
            <a:r>
              <a:rPr kumimoji="1" lang="en-US" altLang="en-US" sz="2000" b="1">
                <a:latin typeface="Arial" panose="020B0604020202020204" pitchFamily="34" charset="0"/>
                <a:sym typeface="Marlett" pitchFamily="2" charset="2"/>
              </a:rPr>
              <a:t>Processes</a:t>
            </a:r>
          </a:p>
        </p:txBody>
      </p:sp>
      <p:sp>
        <p:nvSpPr>
          <p:cNvPr id="17" name="Oval 16">
            <a:extLst>
              <a:ext uri="{FF2B5EF4-FFF2-40B4-BE49-F238E27FC236}">
                <a16:creationId xmlns:a16="http://schemas.microsoft.com/office/drawing/2014/main" id="{24C5CD84-143C-4EDF-9A8C-DECB8D5C3E1F}"/>
              </a:ext>
            </a:extLst>
          </p:cNvPr>
          <p:cNvSpPr/>
          <p:nvPr/>
        </p:nvSpPr>
        <p:spPr>
          <a:xfrm>
            <a:off x="6330950" y="2927771"/>
            <a:ext cx="2592557" cy="1660104"/>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721A3379-AFF4-4011-8D0F-C36DBAD62A64}"/>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C2CC7F54-E460-4B89-9D81-992CCCE2B806}" type="slidenum">
              <a:rPr lang="en-US" altLang="en-US" sz="1400" smtClean="0"/>
              <a:pPr>
                <a:spcBef>
                  <a:spcPct val="0"/>
                </a:spcBef>
                <a:buClrTx/>
                <a:buFontTx/>
                <a:buNone/>
              </a:pPr>
              <a:t>4</a:t>
            </a:fld>
            <a:endParaRPr lang="en-US" altLang="en-US" sz="1400"/>
          </a:p>
        </p:txBody>
      </p:sp>
      <p:sp>
        <p:nvSpPr>
          <p:cNvPr id="9219" name="Rectangle 2">
            <a:extLst>
              <a:ext uri="{FF2B5EF4-FFF2-40B4-BE49-F238E27FC236}">
                <a16:creationId xmlns:a16="http://schemas.microsoft.com/office/drawing/2014/main" id="{875DD8AB-D844-4080-A6AF-13D8925007B3}"/>
              </a:ext>
            </a:extLst>
          </p:cNvPr>
          <p:cNvSpPr>
            <a:spLocks noGrp="1" noChangeArrowheads="1"/>
          </p:cNvSpPr>
          <p:nvPr>
            <p:ph type="title"/>
          </p:nvPr>
        </p:nvSpPr>
        <p:spPr/>
        <p:txBody>
          <a:bodyPr>
            <a:normAutofit fontScale="90000"/>
          </a:bodyPr>
          <a:lstStyle/>
          <a:p>
            <a:pPr eaLnBrk="1" hangingPunct="1"/>
            <a:r>
              <a:rPr lang="en-US" altLang="en-US"/>
              <a:t>Project Management Process Groups</a:t>
            </a:r>
          </a:p>
        </p:txBody>
      </p:sp>
      <p:sp>
        <p:nvSpPr>
          <p:cNvPr id="9220" name="Rectangle 3">
            <a:extLst>
              <a:ext uri="{FF2B5EF4-FFF2-40B4-BE49-F238E27FC236}">
                <a16:creationId xmlns:a16="http://schemas.microsoft.com/office/drawing/2014/main" id="{F273513D-E4F0-470B-A8D0-7FD5099F91D8}"/>
              </a:ext>
            </a:extLst>
          </p:cNvPr>
          <p:cNvSpPr>
            <a:spLocks noGrp="1" noChangeArrowheads="1"/>
          </p:cNvSpPr>
          <p:nvPr>
            <p:ph type="body" idx="1"/>
          </p:nvPr>
        </p:nvSpPr>
        <p:spPr/>
        <p:txBody>
          <a:bodyPr/>
          <a:lstStyle/>
          <a:p>
            <a:pPr eaLnBrk="1" hangingPunct="1"/>
            <a:r>
              <a:rPr lang="en-US" altLang="en-US" sz="2600"/>
              <a:t>A </a:t>
            </a:r>
            <a:r>
              <a:rPr lang="en-US" altLang="en-US" sz="2600" b="1"/>
              <a:t>process</a:t>
            </a:r>
            <a:r>
              <a:rPr lang="en-US" altLang="en-US" sz="2600"/>
              <a:t> is a series of actions directed toward a particular result.</a:t>
            </a:r>
          </a:p>
          <a:p>
            <a:pPr eaLnBrk="1" hangingPunct="1"/>
            <a:r>
              <a:rPr lang="en-US" altLang="en-US" sz="2600"/>
              <a:t>Project management can be viewed as a number of interlinked processes.</a:t>
            </a:r>
          </a:p>
          <a:p>
            <a:pPr eaLnBrk="1" hangingPunct="1"/>
            <a:r>
              <a:rPr lang="en-US" altLang="en-US" sz="2600"/>
              <a:t>The project management process groups include:</a:t>
            </a:r>
          </a:p>
          <a:p>
            <a:pPr lvl="1" eaLnBrk="1" hangingPunct="1"/>
            <a:r>
              <a:rPr lang="en-US" altLang="en-US" sz="2400"/>
              <a:t>Initiating processes</a:t>
            </a:r>
          </a:p>
          <a:p>
            <a:pPr lvl="1" eaLnBrk="1" hangingPunct="1"/>
            <a:r>
              <a:rPr lang="en-US" altLang="en-US" sz="2400"/>
              <a:t>Planning processes</a:t>
            </a:r>
          </a:p>
          <a:p>
            <a:pPr lvl="1" eaLnBrk="1" hangingPunct="1"/>
            <a:r>
              <a:rPr lang="en-US" altLang="en-US" sz="2400"/>
              <a:t>Executing processes</a:t>
            </a:r>
          </a:p>
          <a:p>
            <a:pPr lvl="1" eaLnBrk="1" hangingPunct="1"/>
            <a:r>
              <a:rPr lang="en-US" altLang="en-US" sz="2400"/>
              <a:t>Monitoring and controlling processes</a:t>
            </a:r>
          </a:p>
          <a:p>
            <a:pPr lvl="1" eaLnBrk="1" hangingPunct="1"/>
            <a:r>
              <a:rPr lang="en-US" altLang="en-US" sz="2400"/>
              <a:t>Closing processes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701B49B2-DBA9-4F78-8E27-CB55C3AD7391}"/>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FFEF238C-6A39-4DC5-BF7C-1C4A0748E3A0}" type="slidenum">
              <a:rPr lang="en-US" altLang="en-US" sz="1400" smtClean="0"/>
              <a:pPr>
                <a:spcBef>
                  <a:spcPct val="0"/>
                </a:spcBef>
                <a:buClrTx/>
                <a:buFontTx/>
                <a:buNone/>
              </a:pPr>
              <a:t>40</a:t>
            </a:fld>
            <a:endParaRPr lang="en-US" altLang="en-US" sz="1400"/>
          </a:p>
        </p:txBody>
      </p:sp>
      <p:sp>
        <p:nvSpPr>
          <p:cNvPr id="43011" name="Rectangle 2">
            <a:extLst>
              <a:ext uri="{FF2B5EF4-FFF2-40B4-BE49-F238E27FC236}">
                <a16:creationId xmlns:a16="http://schemas.microsoft.com/office/drawing/2014/main" id="{7A8B60C0-471B-4D58-BC6B-40D52844A074}"/>
              </a:ext>
            </a:extLst>
          </p:cNvPr>
          <p:cNvSpPr>
            <a:spLocks noGrp="1" noChangeArrowheads="1"/>
          </p:cNvSpPr>
          <p:nvPr>
            <p:ph type="title"/>
          </p:nvPr>
        </p:nvSpPr>
        <p:spPr/>
        <p:txBody>
          <a:bodyPr/>
          <a:lstStyle/>
          <a:p>
            <a:pPr eaLnBrk="1" hangingPunct="1"/>
            <a:r>
              <a:rPr lang="en-US" altLang="en-US"/>
              <a:t>Project Executing</a:t>
            </a:r>
          </a:p>
        </p:txBody>
      </p:sp>
      <p:sp>
        <p:nvSpPr>
          <p:cNvPr id="43012" name="Rectangle 3">
            <a:extLst>
              <a:ext uri="{FF2B5EF4-FFF2-40B4-BE49-F238E27FC236}">
                <a16:creationId xmlns:a16="http://schemas.microsoft.com/office/drawing/2014/main" id="{D1DB6A44-4D35-4524-A53F-59984466EC42}"/>
              </a:ext>
            </a:extLst>
          </p:cNvPr>
          <p:cNvSpPr>
            <a:spLocks noGrp="1" noChangeArrowheads="1"/>
          </p:cNvSpPr>
          <p:nvPr>
            <p:ph type="body" idx="1"/>
          </p:nvPr>
        </p:nvSpPr>
        <p:spPr/>
        <p:txBody>
          <a:bodyPr/>
          <a:lstStyle/>
          <a:p>
            <a:pPr eaLnBrk="1" hangingPunct="1"/>
            <a:r>
              <a:rPr lang="en-US" altLang="en-US" sz="2600"/>
              <a:t>Project execution usually takes the most time and resources. </a:t>
            </a:r>
          </a:p>
          <a:p>
            <a:pPr eaLnBrk="1" hangingPunct="1"/>
            <a:r>
              <a:rPr lang="en-US" altLang="en-US" sz="2600"/>
              <a:t>Project managers must use their leadership skills to handle the many challenges that occur during project execution.</a:t>
            </a:r>
          </a:p>
          <a:p>
            <a:pPr eaLnBrk="1" hangingPunct="1"/>
            <a:r>
              <a:rPr lang="en-US" altLang="en-US" sz="2600"/>
              <a:t>Many project sponsors and customers focus on deliverables related to providing the products, services, or results desired from the project.</a:t>
            </a:r>
          </a:p>
          <a:p>
            <a:pPr eaLnBrk="1" hangingPunct="1"/>
            <a:r>
              <a:rPr lang="en-US" altLang="en-US" sz="2600"/>
              <a:t>A milestone report can keep the focus on completing major milestones.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12CB2D33-096E-4B94-BAB1-078435BD0AD8}"/>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0C7D33CD-E8F1-454D-A915-FC089E5A1814}" type="slidenum">
              <a:rPr lang="en-US" altLang="en-US" sz="1400" smtClean="0"/>
              <a:pPr>
                <a:spcBef>
                  <a:spcPct val="0"/>
                </a:spcBef>
                <a:buClrTx/>
                <a:buFontTx/>
                <a:buNone/>
              </a:pPr>
              <a:t>41</a:t>
            </a:fld>
            <a:endParaRPr lang="en-US" altLang="en-US" sz="1400"/>
          </a:p>
        </p:txBody>
      </p:sp>
      <p:sp>
        <p:nvSpPr>
          <p:cNvPr id="44035" name="Rectangle 2">
            <a:extLst>
              <a:ext uri="{FF2B5EF4-FFF2-40B4-BE49-F238E27FC236}">
                <a16:creationId xmlns:a16="http://schemas.microsoft.com/office/drawing/2014/main" id="{1FB6628E-161B-4EE1-8E95-8C772C803F07}"/>
              </a:ext>
            </a:extLst>
          </p:cNvPr>
          <p:cNvSpPr>
            <a:spLocks noGrp="1" noChangeArrowheads="1"/>
          </p:cNvSpPr>
          <p:nvPr>
            <p:ph type="title"/>
          </p:nvPr>
        </p:nvSpPr>
        <p:spPr>
          <a:xfrm>
            <a:off x="197708" y="365127"/>
            <a:ext cx="2001795" cy="6109814"/>
          </a:xfrm>
        </p:spPr>
        <p:txBody>
          <a:bodyPr>
            <a:normAutofit/>
          </a:bodyPr>
          <a:lstStyle/>
          <a:p>
            <a:pPr eaLnBrk="1" hangingPunct="1"/>
            <a:r>
              <a:rPr lang="en-US" altLang="en-US" sz="3200" dirty="0"/>
              <a:t>Part of Milestone Report</a:t>
            </a:r>
          </a:p>
        </p:txBody>
      </p:sp>
      <p:pic>
        <p:nvPicPr>
          <p:cNvPr id="2" name="Picture 1">
            <a:extLst>
              <a:ext uri="{FF2B5EF4-FFF2-40B4-BE49-F238E27FC236}">
                <a16:creationId xmlns:a16="http://schemas.microsoft.com/office/drawing/2014/main" id="{7DD88AE7-B755-4F7E-A30B-06DDC76D7329}"/>
              </a:ext>
            </a:extLst>
          </p:cNvPr>
          <p:cNvPicPr>
            <a:picLocks noChangeAspect="1"/>
          </p:cNvPicPr>
          <p:nvPr/>
        </p:nvPicPr>
        <p:blipFill>
          <a:blip r:embed="rId2"/>
          <a:stretch>
            <a:fillRect/>
          </a:stretch>
        </p:blipFill>
        <p:spPr>
          <a:xfrm>
            <a:off x="2328836" y="0"/>
            <a:ext cx="6815164"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BBDE5CD-71CD-4073-85E7-50502B02DFDF}"/>
              </a:ext>
            </a:extLst>
          </p:cNvPr>
          <p:cNvSpPr>
            <a:spLocks noGrp="1"/>
          </p:cNvSpPr>
          <p:nvPr>
            <p:ph type="title"/>
          </p:nvPr>
        </p:nvSpPr>
        <p:spPr/>
        <p:txBody>
          <a:bodyPr/>
          <a:lstStyle/>
          <a:p>
            <a:endParaRPr lang="en-US" altLang="en-US"/>
          </a:p>
        </p:txBody>
      </p:sp>
      <p:pic>
        <p:nvPicPr>
          <p:cNvPr id="45059" name="Content Placeholder 5">
            <a:extLst>
              <a:ext uri="{FF2B5EF4-FFF2-40B4-BE49-F238E27FC236}">
                <a16:creationId xmlns:a16="http://schemas.microsoft.com/office/drawing/2014/main" id="{AC123DA4-BD6E-4170-A5CB-F65E8B9891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43000"/>
            <a:ext cx="9144000" cy="5715000"/>
          </a:xfrm>
        </p:spPr>
      </p:pic>
      <p:sp>
        <p:nvSpPr>
          <p:cNvPr id="45060" name="Slide Number Placeholder 4">
            <a:extLst>
              <a:ext uri="{FF2B5EF4-FFF2-40B4-BE49-F238E27FC236}">
                <a16:creationId xmlns:a16="http://schemas.microsoft.com/office/drawing/2014/main" id="{5DFC9556-CC02-4E37-861E-AF06D73D6F3C}"/>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608FD0-0B4C-4F42-B494-4D899DD91D84}" type="slidenum">
              <a:rPr lang="en-US" altLang="en-US" sz="1400" smtClean="0"/>
              <a:pPr/>
              <a:t>42</a:t>
            </a:fld>
            <a:endParaRPr lang="en-US"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ED03D6B-0A89-4EDB-878E-F3DBE8167184}"/>
              </a:ext>
            </a:extLst>
          </p:cNvPr>
          <p:cNvSpPr>
            <a:spLocks noGrp="1"/>
          </p:cNvSpPr>
          <p:nvPr>
            <p:ph type="title"/>
          </p:nvPr>
        </p:nvSpPr>
        <p:spPr/>
        <p:txBody>
          <a:bodyPr/>
          <a:lstStyle/>
          <a:p>
            <a:endParaRPr lang="en-US" altLang="en-US"/>
          </a:p>
        </p:txBody>
      </p:sp>
      <p:sp>
        <p:nvSpPr>
          <p:cNvPr id="46083" name="Slide Number Placeholder 4">
            <a:extLst>
              <a:ext uri="{FF2B5EF4-FFF2-40B4-BE49-F238E27FC236}">
                <a16:creationId xmlns:a16="http://schemas.microsoft.com/office/drawing/2014/main" id="{EB3818CA-FC17-4987-A5AC-1B4CFF183AD3}"/>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2A0A71-E5A3-403F-9019-65A63BE8C8E4}" type="slidenum">
              <a:rPr lang="en-US" altLang="en-US" sz="1400" smtClean="0"/>
              <a:pPr/>
              <a:t>43</a:t>
            </a:fld>
            <a:endParaRPr lang="en-US" altLang="en-US" sz="1400"/>
          </a:p>
        </p:txBody>
      </p:sp>
      <p:grpSp>
        <p:nvGrpSpPr>
          <p:cNvPr id="46084" name="Group 27">
            <a:extLst>
              <a:ext uri="{FF2B5EF4-FFF2-40B4-BE49-F238E27FC236}">
                <a16:creationId xmlns:a16="http://schemas.microsoft.com/office/drawing/2014/main" id="{2F401EE1-5D11-4798-9D07-2777525890A6}"/>
              </a:ext>
            </a:extLst>
          </p:cNvPr>
          <p:cNvGrpSpPr>
            <a:grpSpLocks/>
          </p:cNvGrpSpPr>
          <p:nvPr/>
        </p:nvGrpSpPr>
        <p:grpSpPr bwMode="auto">
          <a:xfrm>
            <a:off x="228600" y="1371600"/>
            <a:ext cx="8534400" cy="4800600"/>
            <a:chOff x="768" y="1104"/>
            <a:chExt cx="4248" cy="2544"/>
          </a:xfrm>
        </p:grpSpPr>
        <p:sp>
          <p:nvSpPr>
            <p:cNvPr id="46085" name="Line 28">
              <a:extLst>
                <a:ext uri="{FF2B5EF4-FFF2-40B4-BE49-F238E27FC236}">
                  <a16:creationId xmlns:a16="http://schemas.microsoft.com/office/drawing/2014/main" id="{CADA5DFC-A73A-4F91-9C2A-01842B9AED1E}"/>
                </a:ext>
              </a:extLst>
            </p:cNvPr>
            <p:cNvSpPr>
              <a:spLocks noChangeShapeType="1"/>
            </p:cNvSpPr>
            <p:nvPr/>
          </p:nvSpPr>
          <p:spPr bwMode="auto">
            <a:xfrm>
              <a:off x="2014" y="1537"/>
              <a:ext cx="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86" name="Line 29">
              <a:extLst>
                <a:ext uri="{FF2B5EF4-FFF2-40B4-BE49-F238E27FC236}">
                  <a16:creationId xmlns:a16="http://schemas.microsoft.com/office/drawing/2014/main" id="{2B2B9B66-0D28-4DC8-9F5E-D8AAECDBECDF}"/>
                </a:ext>
              </a:extLst>
            </p:cNvPr>
            <p:cNvSpPr>
              <a:spLocks noChangeShapeType="1"/>
            </p:cNvSpPr>
            <p:nvPr/>
          </p:nvSpPr>
          <p:spPr bwMode="auto">
            <a:xfrm>
              <a:off x="3671" y="1536"/>
              <a:ext cx="361"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87" name="Line 30">
              <a:extLst>
                <a:ext uri="{FF2B5EF4-FFF2-40B4-BE49-F238E27FC236}">
                  <a16:creationId xmlns:a16="http://schemas.microsoft.com/office/drawing/2014/main" id="{77AB0A1D-6B60-4AF3-8A80-300F62225D52}"/>
                </a:ext>
              </a:extLst>
            </p:cNvPr>
            <p:cNvSpPr>
              <a:spLocks noChangeShapeType="1"/>
            </p:cNvSpPr>
            <p:nvPr/>
          </p:nvSpPr>
          <p:spPr bwMode="auto">
            <a:xfrm>
              <a:off x="2663" y="2448"/>
              <a:ext cx="11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88" name="Line 31">
              <a:extLst>
                <a:ext uri="{FF2B5EF4-FFF2-40B4-BE49-F238E27FC236}">
                  <a16:creationId xmlns:a16="http://schemas.microsoft.com/office/drawing/2014/main" id="{1516078E-9404-4DF5-B481-1F527B2AF778}"/>
                </a:ext>
              </a:extLst>
            </p:cNvPr>
            <p:cNvSpPr>
              <a:spLocks noChangeShapeType="1"/>
            </p:cNvSpPr>
            <p:nvPr/>
          </p:nvSpPr>
          <p:spPr bwMode="auto">
            <a:xfrm>
              <a:off x="2423" y="2736"/>
              <a:ext cx="284"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89" name="Line 32">
              <a:extLst>
                <a:ext uri="{FF2B5EF4-FFF2-40B4-BE49-F238E27FC236}">
                  <a16:creationId xmlns:a16="http://schemas.microsoft.com/office/drawing/2014/main" id="{9E4FF007-99CF-4D98-B7B6-B3C8C2D6EE47}"/>
                </a:ext>
              </a:extLst>
            </p:cNvPr>
            <p:cNvSpPr>
              <a:spLocks noChangeShapeType="1"/>
            </p:cNvSpPr>
            <p:nvPr/>
          </p:nvSpPr>
          <p:spPr bwMode="auto">
            <a:xfrm flipV="1">
              <a:off x="2423" y="1824"/>
              <a:ext cx="240"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90" name="Line 33">
              <a:extLst>
                <a:ext uri="{FF2B5EF4-FFF2-40B4-BE49-F238E27FC236}">
                  <a16:creationId xmlns:a16="http://schemas.microsoft.com/office/drawing/2014/main" id="{ED271063-9DF5-4149-B465-42A095ADAC28}"/>
                </a:ext>
              </a:extLst>
            </p:cNvPr>
            <p:cNvSpPr>
              <a:spLocks noChangeShapeType="1"/>
            </p:cNvSpPr>
            <p:nvPr/>
          </p:nvSpPr>
          <p:spPr bwMode="auto">
            <a:xfrm flipH="1">
              <a:off x="2615" y="2352"/>
              <a:ext cx="1131" cy="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91" name="Oval 34">
              <a:extLst>
                <a:ext uri="{FF2B5EF4-FFF2-40B4-BE49-F238E27FC236}">
                  <a16:creationId xmlns:a16="http://schemas.microsoft.com/office/drawing/2014/main" id="{18377735-F61B-4B71-B182-BD35CAA7F292}"/>
                </a:ext>
              </a:extLst>
            </p:cNvPr>
            <p:cNvSpPr>
              <a:spLocks noChangeArrowheads="1"/>
            </p:cNvSpPr>
            <p:nvPr/>
          </p:nvSpPr>
          <p:spPr bwMode="auto">
            <a:xfrm>
              <a:off x="768" y="1104"/>
              <a:ext cx="1271"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Initiating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6092" name="Oval 35">
              <a:extLst>
                <a:ext uri="{FF2B5EF4-FFF2-40B4-BE49-F238E27FC236}">
                  <a16:creationId xmlns:a16="http://schemas.microsoft.com/office/drawing/2014/main" id="{0802536F-93BA-494F-92B8-EF501A96F400}"/>
                </a:ext>
              </a:extLst>
            </p:cNvPr>
            <p:cNvSpPr>
              <a:spLocks noChangeArrowheads="1"/>
            </p:cNvSpPr>
            <p:nvPr/>
          </p:nvSpPr>
          <p:spPr bwMode="auto">
            <a:xfrm>
              <a:off x="2401" y="1108"/>
              <a:ext cx="1270"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Planning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6093" name="Oval 36">
              <a:extLst>
                <a:ext uri="{FF2B5EF4-FFF2-40B4-BE49-F238E27FC236}">
                  <a16:creationId xmlns:a16="http://schemas.microsoft.com/office/drawing/2014/main" id="{DB884C68-E576-4233-80F8-D644B8D6669C}"/>
                </a:ext>
              </a:extLst>
            </p:cNvPr>
            <p:cNvSpPr>
              <a:spLocks noChangeArrowheads="1"/>
            </p:cNvSpPr>
            <p:nvPr/>
          </p:nvSpPr>
          <p:spPr bwMode="auto">
            <a:xfrm>
              <a:off x="1437" y="2078"/>
              <a:ext cx="1213"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b="1">
                  <a:latin typeface="Arial" panose="020B0604020202020204" pitchFamily="34" charset="0"/>
                  <a:sym typeface="Marlett" pitchFamily="2" charset="2"/>
                </a:rPr>
                <a:t>Controlling</a:t>
              </a:r>
            </a:p>
            <a:p>
              <a:pPr algn="ctr">
                <a:lnSpc>
                  <a:spcPts val="2400"/>
                </a:lnSpc>
                <a:spcBef>
                  <a:spcPct val="0"/>
                </a:spcBef>
                <a:buClr>
                  <a:schemeClr val="accent1"/>
                </a:buClr>
                <a:buSzPct val="75000"/>
                <a:buFont typeface="Wingdings" panose="05000000000000000000" pitchFamily="2" charset="2"/>
                <a:buNone/>
              </a:pPr>
              <a:r>
                <a:rPr kumimoji="1" lang="en-US" altLang="en-US" sz="2000" b="1">
                  <a:latin typeface="Arial" panose="020B0604020202020204" pitchFamily="34" charset="0"/>
                  <a:sym typeface="Marlett" pitchFamily="2" charset="2"/>
                </a:rPr>
                <a:t>Processes</a:t>
              </a:r>
            </a:p>
          </p:txBody>
        </p:sp>
        <p:sp>
          <p:nvSpPr>
            <p:cNvPr id="46094" name="Oval 37">
              <a:extLst>
                <a:ext uri="{FF2B5EF4-FFF2-40B4-BE49-F238E27FC236}">
                  <a16:creationId xmlns:a16="http://schemas.microsoft.com/office/drawing/2014/main" id="{967B5965-63AD-4EE9-AB8C-1BEEB2AB429A}"/>
                </a:ext>
              </a:extLst>
            </p:cNvPr>
            <p:cNvSpPr>
              <a:spLocks noChangeArrowheads="1"/>
            </p:cNvSpPr>
            <p:nvPr/>
          </p:nvSpPr>
          <p:spPr bwMode="auto">
            <a:xfrm>
              <a:off x="3746" y="1916"/>
              <a:ext cx="1270" cy="86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Executing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6095" name="Oval 38">
              <a:extLst>
                <a:ext uri="{FF2B5EF4-FFF2-40B4-BE49-F238E27FC236}">
                  <a16:creationId xmlns:a16="http://schemas.microsoft.com/office/drawing/2014/main" id="{742C2C91-672A-4A85-9019-23A66268F2AB}"/>
                </a:ext>
              </a:extLst>
            </p:cNvPr>
            <p:cNvSpPr>
              <a:spLocks noChangeArrowheads="1"/>
            </p:cNvSpPr>
            <p:nvPr/>
          </p:nvSpPr>
          <p:spPr bwMode="auto">
            <a:xfrm flipH="1">
              <a:off x="2591" y="2890"/>
              <a:ext cx="1214"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Closing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grpSp>
      <p:sp>
        <p:nvSpPr>
          <p:cNvPr id="16" name="Oval 15">
            <a:extLst>
              <a:ext uri="{FF2B5EF4-FFF2-40B4-BE49-F238E27FC236}">
                <a16:creationId xmlns:a16="http://schemas.microsoft.com/office/drawing/2014/main" id="{456F3E6E-15C7-4E97-BA13-68511D3C3B21}"/>
              </a:ext>
            </a:extLst>
          </p:cNvPr>
          <p:cNvSpPr/>
          <p:nvPr/>
        </p:nvSpPr>
        <p:spPr>
          <a:xfrm>
            <a:off x="1572646" y="3216114"/>
            <a:ext cx="2436965" cy="1398510"/>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2797B0B7-6167-4249-A0B5-FD3842F93453}"/>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8F6D6F3E-5FB1-4F65-96B7-682FC2F12E19}" type="slidenum">
              <a:rPr lang="en-US" altLang="en-US" sz="1400" smtClean="0"/>
              <a:pPr>
                <a:spcBef>
                  <a:spcPct val="0"/>
                </a:spcBef>
                <a:buClrTx/>
                <a:buFontTx/>
                <a:buNone/>
              </a:pPr>
              <a:t>44</a:t>
            </a:fld>
            <a:endParaRPr lang="en-US" altLang="en-US" sz="1400"/>
          </a:p>
        </p:txBody>
      </p:sp>
      <p:sp>
        <p:nvSpPr>
          <p:cNvPr id="47107" name="Rectangle 2">
            <a:extLst>
              <a:ext uri="{FF2B5EF4-FFF2-40B4-BE49-F238E27FC236}">
                <a16:creationId xmlns:a16="http://schemas.microsoft.com/office/drawing/2014/main" id="{C23017A4-B07C-4E03-8EF1-59A9DDEC763A}"/>
              </a:ext>
            </a:extLst>
          </p:cNvPr>
          <p:cNvSpPr>
            <a:spLocks noGrp="1" noChangeArrowheads="1"/>
          </p:cNvSpPr>
          <p:nvPr>
            <p:ph type="title"/>
          </p:nvPr>
        </p:nvSpPr>
        <p:spPr/>
        <p:txBody>
          <a:bodyPr/>
          <a:lstStyle/>
          <a:p>
            <a:pPr eaLnBrk="1" hangingPunct="1"/>
            <a:r>
              <a:rPr lang="en-US" altLang="en-US" sz="4000"/>
              <a:t>Project Monitoring and Controlling</a:t>
            </a:r>
          </a:p>
        </p:txBody>
      </p:sp>
      <p:sp>
        <p:nvSpPr>
          <p:cNvPr id="47108" name="Rectangle 3">
            <a:extLst>
              <a:ext uri="{FF2B5EF4-FFF2-40B4-BE49-F238E27FC236}">
                <a16:creationId xmlns:a16="http://schemas.microsoft.com/office/drawing/2014/main" id="{67CF60ED-7FF8-4647-BDCF-B86DB932763C}"/>
              </a:ext>
            </a:extLst>
          </p:cNvPr>
          <p:cNvSpPr>
            <a:spLocks noGrp="1" noChangeArrowheads="1"/>
          </p:cNvSpPr>
          <p:nvPr>
            <p:ph type="body" idx="1"/>
          </p:nvPr>
        </p:nvSpPr>
        <p:spPr>
          <a:xfrm>
            <a:off x="381000" y="1524000"/>
            <a:ext cx="8458200" cy="4876800"/>
          </a:xfrm>
        </p:spPr>
        <p:txBody>
          <a:bodyPr/>
          <a:lstStyle/>
          <a:p>
            <a:pPr eaLnBrk="1" hangingPunct="1">
              <a:spcBef>
                <a:spcPct val="100000"/>
              </a:spcBef>
            </a:pPr>
            <a:r>
              <a:rPr lang="en-US" altLang="en-US"/>
              <a:t>Involves measuring progress toward project objectives, monitoring deviation from the plan, and taking corrective action to match progress with the plan.</a:t>
            </a:r>
          </a:p>
          <a:p>
            <a:pPr eaLnBrk="1" hangingPunct="1">
              <a:spcBef>
                <a:spcPct val="100000"/>
              </a:spcBef>
            </a:pPr>
            <a:r>
              <a:rPr lang="en-US" altLang="en-US"/>
              <a:t>Affects all other process groups and occurs during all phases of the project life cycle.</a:t>
            </a:r>
          </a:p>
          <a:p>
            <a:pPr eaLnBrk="1" hangingPunct="1">
              <a:spcBef>
                <a:spcPct val="100000"/>
              </a:spcBef>
            </a:pPr>
            <a:r>
              <a:rPr lang="en-US" altLang="en-US"/>
              <a:t>Outputs include performance reports, requested changes, and updates to various plans.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8F44BC5-2933-481E-94C0-91738D8E11DE}"/>
              </a:ext>
            </a:extLst>
          </p:cNvPr>
          <p:cNvSpPr>
            <a:spLocks noGrp="1"/>
          </p:cNvSpPr>
          <p:nvPr>
            <p:ph type="title"/>
          </p:nvPr>
        </p:nvSpPr>
        <p:spPr/>
        <p:txBody>
          <a:bodyPr/>
          <a:lstStyle/>
          <a:p>
            <a:endParaRPr lang="en-US" altLang="en-US"/>
          </a:p>
        </p:txBody>
      </p:sp>
      <p:pic>
        <p:nvPicPr>
          <p:cNvPr id="48131" name="Content Placeholder 5">
            <a:extLst>
              <a:ext uri="{FF2B5EF4-FFF2-40B4-BE49-F238E27FC236}">
                <a16:creationId xmlns:a16="http://schemas.microsoft.com/office/drawing/2014/main" id="{12C36749-C26E-45BB-8248-9B9808C35B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1447800"/>
            <a:ext cx="9126537" cy="5410200"/>
          </a:xfrm>
        </p:spPr>
      </p:pic>
      <p:sp>
        <p:nvSpPr>
          <p:cNvPr id="48132" name="Slide Number Placeholder 4">
            <a:extLst>
              <a:ext uri="{FF2B5EF4-FFF2-40B4-BE49-F238E27FC236}">
                <a16:creationId xmlns:a16="http://schemas.microsoft.com/office/drawing/2014/main" id="{89C57499-5733-4B74-8D51-E39ED6D3494D}"/>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5472C0-D5AF-4A05-8E7B-A0EAD8E88554}" type="slidenum">
              <a:rPr lang="en-US" altLang="en-US" sz="1400" smtClean="0"/>
              <a:pPr/>
              <a:t>45</a:t>
            </a:fld>
            <a:endParaRPr lang="en-US" altLang="en-US"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58CE35-BDBF-4373-BC32-A32F9F334C43}"/>
              </a:ext>
            </a:extLst>
          </p:cNvPr>
          <p:cNvSpPr>
            <a:spLocks noGrp="1"/>
          </p:cNvSpPr>
          <p:nvPr>
            <p:ph type="title"/>
          </p:nvPr>
        </p:nvSpPr>
        <p:spPr/>
        <p:txBody>
          <a:bodyPr/>
          <a:lstStyle/>
          <a:p>
            <a:endParaRPr lang="en-US" altLang="en-US"/>
          </a:p>
        </p:txBody>
      </p:sp>
      <p:sp>
        <p:nvSpPr>
          <p:cNvPr id="49155" name="Slide Number Placeholder 4">
            <a:extLst>
              <a:ext uri="{FF2B5EF4-FFF2-40B4-BE49-F238E27FC236}">
                <a16:creationId xmlns:a16="http://schemas.microsoft.com/office/drawing/2014/main" id="{147A44C5-23CA-4329-AE59-DE5B5DEC221C}"/>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E89F14-CB0D-45C4-A18E-B5FA524416F4}" type="slidenum">
              <a:rPr lang="en-US" altLang="en-US" sz="1400" smtClean="0"/>
              <a:pPr/>
              <a:t>46</a:t>
            </a:fld>
            <a:endParaRPr lang="en-US" altLang="en-US" sz="1400"/>
          </a:p>
        </p:txBody>
      </p:sp>
      <p:grpSp>
        <p:nvGrpSpPr>
          <p:cNvPr id="49156" name="Group 20">
            <a:extLst>
              <a:ext uri="{FF2B5EF4-FFF2-40B4-BE49-F238E27FC236}">
                <a16:creationId xmlns:a16="http://schemas.microsoft.com/office/drawing/2014/main" id="{24E48467-F462-49C9-A1D9-EA506E540E96}"/>
              </a:ext>
            </a:extLst>
          </p:cNvPr>
          <p:cNvGrpSpPr>
            <a:grpSpLocks/>
          </p:cNvGrpSpPr>
          <p:nvPr/>
        </p:nvGrpSpPr>
        <p:grpSpPr bwMode="auto">
          <a:xfrm>
            <a:off x="381000" y="1371600"/>
            <a:ext cx="8382000" cy="5181600"/>
            <a:chOff x="768" y="1104"/>
            <a:chExt cx="4248" cy="2544"/>
          </a:xfrm>
        </p:grpSpPr>
        <p:sp>
          <p:nvSpPr>
            <p:cNvPr id="49157" name="Line 21">
              <a:extLst>
                <a:ext uri="{FF2B5EF4-FFF2-40B4-BE49-F238E27FC236}">
                  <a16:creationId xmlns:a16="http://schemas.microsoft.com/office/drawing/2014/main" id="{BC3E1BC5-D08E-4D55-8B38-078EFDE37F32}"/>
                </a:ext>
              </a:extLst>
            </p:cNvPr>
            <p:cNvSpPr>
              <a:spLocks noChangeShapeType="1"/>
            </p:cNvSpPr>
            <p:nvPr/>
          </p:nvSpPr>
          <p:spPr bwMode="auto">
            <a:xfrm>
              <a:off x="2014" y="1537"/>
              <a:ext cx="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8" name="Line 22">
              <a:extLst>
                <a:ext uri="{FF2B5EF4-FFF2-40B4-BE49-F238E27FC236}">
                  <a16:creationId xmlns:a16="http://schemas.microsoft.com/office/drawing/2014/main" id="{4979CF3F-5ABA-453E-8AFD-E0A4AAF7A211}"/>
                </a:ext>
              </a:extLst>
            </p:cNvPr>
            <p:cNvSpPr>
              <a:spLocks noChangeShapeType="1"/>
            </p:cNvSpPr>
            <p:nvPr/>
          </p:nvSpPr>
          <p:spPr bwMode="auto">
            <a:xfrm>
              <a:off x="3671" y="1536"/>
              <a:ext cx="361"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9" name="Line 23">
              <a:extLst>
                <a:ext uri="{FF2B5EF4-FFF2-40B4-BE49-F238E27FC236}">
                  <a16:creationId xmlns:a16="http://schemas.microsoft.com/office/drawing/2014/main" id="{83CB5AFC-A5EA-4707-8ADF-F44A9778CD74}"/>
                </a:ext>
              </a:extLst>
            </p:cNvPr>
            <p:cNvSpPr>
              <a:spLocks noChangeShapeType="1"/>
            </p:cNvSpPr>
            <p:nvPr/>
          </p:nvSpPr>
          <p:spPr bwMode="auto">
            <a:xfrm>
              <a:off x="2663" y="2448"/>
              <a:ext cx="11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0" name="Line 24">
              <a:extLst>
                <a:ext uri="{FF2B5EF4-FFF2-40B4-BE49-F238E27FC236}">
                  <a16:creationId xmlns:a16="http://schemas.microsoft.com/office/drawing/2014/main" id="{CAE21730-C403-4C80-8186-171B397D3716}"/>
                </a:ext>
              </a:extLst>
            </p:cNvPr>
            <p:cNvSpPr>
              <a:spLocks noChangeShapeType="1"/>
            </p:cNvSpPr>
            <p:nvPr/>
          </p:nvSpPr>
          <p:spPr bwMode="auto">
            <a:xfrm>
              <a:off x="2423" y="2736"/>
              <a:ext cx="284"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1" name="Line 25">
              <a:extLst>
                <a:ext uri="{FF2B5EF4-FFF2-40B4-BE49-F238E27FC236}">
                  <a16:creationId xmlns:a16="http://schemas.microsoft.com/office/drawing/2014/main" id="{BF7B4052-6D6C-429D-92BF-FBD7D08D1BDD}"/>
                </a:ext>
              </a:extLst>
            </p:cNvPr>
            <p:cNvSpPr>
              <a:spLocks noChangeShapeType="1"/>
            </p:cNvSpPr>
            <p:nvPr/>
          </p:nvSpPr>
          <p:spPr bwMode="auto">
            <a:xfrm flipV="1">
              <a:off x="2423" y="1824"/>
              <a:ext cx="240"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2" name="Line 26">
              <a:extLst>
                <a:ext uri="{FF2B5EF4-FFF2-40B4-BE49-F238E27FC236}">
                  <a16:creationId xmlns:a16="http://schemas.microsoft.com/office/drawing/2014/main" id="{E97D2925-E1BF-4EC5-998A-B145592495EE}"/>
                </a:ext>
              </a:extLst>
            </p:cNvPr>
            <p:cNvSpPr>
              <a:spLocks noChangeShapeType="1"/>
            </p:cNvSpPr>
            <p:nvPr/>
          </p:nvSpPr>
          <p:spPr bwMode="auto">
            <a:xfrm flipH="1">
              <a:off x="2615" y="2352"/>
              <a:ext cx="1131" cy="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63" name="Oval 27">
              <a:extLst>
                <a:ext uri="{FF2B5EF4-FFF2-40B4-BE49-F238E27FC236}">
                  <a16:creationId xmlns:a16="http://schemas.microsoft.com/office/drawing/2014/main" id="{B9A1F329-35A4-41AA-866E-70794DC47F50}"/>
                </a:ext>
              </a:extLst>
            </p:cNvPr>
            <p:cNvSpPr>
              <a:spLocks noChangeArrowheads="1"/>
            </p:cNvSpPr>
            <p:nvPr/>
          </p:nvSpPr>
          <p:spPr bwMode="auto">
            <a:xfrm>
              <a:off x="768" y="1104"/>
              <a:ext cx="1271"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Initiating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9164" name="Oval 28">
              <a:extLst>
                <a:ext uri="{FF2B5EF4-FFF2-40B4-BE49-F238E27FC236}">
                  <a16:creationId xmlns:a16="http://schemas.microsoft.com/office/drawing/2014/main" id="{0A5D0E1B-15A4-41DD-8887-1E77B25A18F1}"/>
                </a:ext>
              </a:extLst>
            </p:cNvPr>
            <p:cNvSpPr>
              <a:spLocks noChangeArrowheads="1"/>
            </p:cNvSpPr>
            <p:nvPr/>
          </p:nvSpPr>
          <p:spPr bwMode="auto">
            <a:xfrm>
              <a:off x="2401" y="1108"/>
              <a:ext cx="1270"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Planning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9165" name="Oval 29">
              <a:extLst>
                <a:ext uri="{FF2B5EF4-FFF2-40B4-BE49-F238E27FC236}">
                  <a16:creationId xmlns:a16="http://schemas.microsoft.com/office/drawing/2014/main" id="{DAB309DC-A1FF-458B-A13D-CB7663C10A58}"/>
                </a:ext>
              </a:extLst>
            </p:cNvPr>
            <p:cNvSpPr>
              <a:spLocks noChangeArrowheads="1"/>
            </p:cNvSpPr>
            <p:nvPr/>
          </p:nvSpPr>
          <p:spPr bwMode="auto">
            <a:xfrm>
              <a:off x="1437" y="2078"/>
              <a:ext cx="1213"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Controlling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9166" name="Oval 30">
              <a:extLst>
                <a:ext uri="{FF2B5EF4-FFF2-40B4-BE49-F238E27FC236}">
                  <a16:creationId xmlns:a16="http://schemas.microsoft.com/office/drawing/2014/main" id="{FDF63020-006F-4891-ADCD-0B92639E017C}"/>
                </a:ext>
              </a:extLst>
            </p:cNvPr>
            <p:cNvSpPr>
              <a:spLocks noChangeArrowheads="1"/>
            </p:cNvSpPr>
            <p:nvPr/>
          </p:nvSpPr>
          <p:spPr bwMode="auto">
            <a:xfrm>
              <a:off x="3746" y="1916"/>
              <a:ext cx="1270" cy="86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Executing</a:t>
              </a:r>
            </a:p>
            <a:p>
              <a:pPr algn="ctr">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49167" name="Oval 31">
              <a:extLst>
                <a:ext uri="{FF2B5EF4-FFF2-40B4-BE49-F238E27FC236}">
                  <a16:creationId xmlns:a16="http://schemas.microsoft.com/office/drawing/2014/main" id="{ABE5422A-FD03-4969-B0E2-A3EE778F38C2}"/>
                </a:ext>
              </a:extLst>
            </p:cNvPr>
            <p:cNvSpPr>
              <a:spLocks noChangeArrowheads="1"/>
            </p:cNvSpPr>
            <p:nvPr/>
          </p:nvSpPr>
          <p:spPr bwMode="auto">
            <a:xfrm flipH="1">
              <a:off x="2591" y="2890"/>
              <a:ext cx="1214"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a:lnSpc>
                  <a:spcPts val="2400"/>
                </a:lnSpc>
                <a:spcBef>
                  <a:spcPct val="0"/>
                </a:spcBef>
                <a:buClr>
                  <a:schemeClr val="accent1"/>
                </a:buClr>
                <a:buSzPct val="75000"/>
                <a:buFont typeface="Wingdings" panose="05000000000000000000" pitchFamily="2" charset="2"/>
                <a:buNone/>
              </a:pPr>
              <a:r>
                <a:rPr kumimoji="1" lang="en-US" altLang="en-US" sz="2000" b="1">
                  <a:latin typeface="Arial" panose="020B0604020202020204" pitchFamily="34" charset="0"/>
                  <a:sym typeface="Marlett" pitchFamily="2" charset="2"/>
                </a:rPr>
                <a:t>Closing</a:t>
              </a:r>
            </a:p>
            <a:p>
              <a:pPr algn="ctr">
                <a:lnSpc>
                  <a:spcPts val="2400"/>
                </a:lnSpc>
                <a:spcBef>
                  <a:spcPct val="0"/>
                </a:spcBef>
                <a:buClr>
                  <a:schemeClr val="accent1"/>
                </a:buClr>
                <a:buSzPct val="75000"/>
                <a:buFont typeface="Wingdings" panose="05000000000000000000" pitchFamily="2" charset="2"/>
                <a:buNone/>
              </a:pPr>
              <a:r>
                <a:rPr kumimoji="1" lang="en-US" altLang="en-US" sz="2000" b="1">
                  <a:latin typeface="Arial" panose="020B0604020202020204" pitchFamily="34" charset="0"/>
                  <a:sym typeface="Marlett" pitchFamily="2" charset="2"/>
                </a:rPr>
                <a:t>Processes</a:t>
              </a:r>
            </a:p>
          </p:txBody>
        </p:sp>
      </p:grpSp>
      <p:sp>
        <p:nvSpPr>
          <p:cNvPr id="16" name="Oval 15">
            <a:extLst>
              <a:ext uri="{FF2B5EF4-FFF2-40B4-BE49-F238E27FC236}">
                <a16:creationId xmlns:a16="http://schemas.microsoft.com/office/drawing/2014/main" id="{1980E0C1-BAC8-43DF-91CC-807ECE95D638}"/>
              </a:ext>
            </a:extLst>
          </p:cNvPr>
          <p:cNvSpPr/>
          <p:nvPr/>
        </p:nvSpPr>
        <p:spPr>
          <a:xfrm>
            <a:off x="3978078" y="5009311"/>
            <a:ext cx="2395421" cy="1543884"/>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id="{82FBE29A-B6E8-4419-AE62-2E683CF1DDEF}"/>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54F90F85-5B42-49C4-AEBA-249D4874CD45}" type="slidenum">
              <a:rPr lang="en-US" altLang="en-US" sz="1400" smtClean="0"/>
              <a:pPr>
                <a:spcBef>
                  <a:spcPct val="0"/>
                </a:spcBef>
                <a:buClrTx/>
                <a:buFontTx/>
                <a:buNone/>
              </a:pPr>
              <a:t>47</a:t>
            </a:fld>
            <a:endParaRPr lang="en-US" altLang="en-US" sz="1400"/>
          </a:p>
        </p:txBody>
      </p:sp>
      <p:sp>
        <p:nvSpPr>
          <p:cNvPr id="50179" name="Rectangle 2">
            <a:extLst>
              <a:ext uri="{FF2B5EF4-FFF2-40B4-BE49-F238E27FC236}">
                <a16:creationId xmlns:a16="http://schemas.microsoft.com/office/drawing/2014/main" id="{396A4011-088E-414C-BCDB-4C7D34CCA3C7}"/>
              </a:ext>
            </a:extLst>
          </p:cNvPr>
          <p:cNvSpPr>
            <a:spLocks noGrp="1" noChangeArrowheads="1"/>
          </p:cNvSpPr>
          <p:nvPr>
            <p:ph type="title"/>
          </p:nvPr>
        </p:nvSpPr>
        <p:spPr/>
        <p:txBody>
          <a:bodyPr/>
          <a:lstStyle/>
          <a:p>
            <a:pPr eaLnBrk="1" hangingPunct="1"/>
            <a:r>
              <a:rPr lang="en-US" altLang="en-US"/>
              <a:t>Project Closing</a:t>
            </a:r>
          </a:p>
        </p:txBody>
      </p:sp>
      <p:sp>
        <p:nvSpPr>
          <p:cNvPr id="50180" name="Rectangle 3">
            <a:extLst>
              <a:ext uri="{FF2B5EF4-FFF2-40B4-BE49-F238E27FC236}">
                <a16:creationId xmlns:a16="http://schemas.microsoft.com/office/drawing/2014/main" id="{4E3E33AE-0A78-46A5-84F7-D570FC02A9AD}"/>
              </a:ext>
            </a:extLst>
          </p:cNvPr>
          <p:cNvSpPr>
            <a:spLocks noGrp="1" noChangeArrowheads="1"/>
          </p:cNvSpPr>
          <p:nvPr>
            <p:ph type="body" idx="1"/>
          </p:nvPr>
        </p:nvSpPr>
        <p:spPr>
          <a:xfrm>
            <a:off x="381000" y="1371600"/>
            <a:ext cx="8458200" cy="5257800"/>
          </a:xfrm>
        </p:spPr>
        <p:txBody>
          <a:bodyPr/>
          <a:lstStyle/>
          <a:p>
            <a:pPr eaLnBrk="1" hangingPunct="1"/>
            <a:r>
              <a:rPr lang="en-US" altLang="en-US"/>
              <a:t>Involves gaining stakeholder and customer acceptance of the final products and services. </a:t>
            </a:r>
          </a:p>
          <a:p>
            <a:pPr eaLnBrk="1" hangingPunct="1"/>
            <a:r>
              <a:rPr lang="en-US" altLang="en-US"/>
              <a:t>Even if projects are not completed, they should be formally closed in order to reflect on what can be learned to improve future projects.</a:t>
            </a:r>
          </a:p>
          <a:p>
            <a:pPr eaLnBrk="1" hangingPunct="1"/>
            <a:r>
              <a:rPr lang="en-US" altLang="en-US"/>
              <a:t>Outputs include project archives and lessons learned, which are part of organizational process assets.</a:t>
            </a:r>
          </a:p>
          <a:p>
            <a:pPr eaLnBrk="1" hangingPunct="1"/>
            <a:r>
              <a:rPr lang="en-US" altLang="en-US"/>
              <a:t>Most projects also include a final report and presentation to the sponsor or senior management.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3060C29-AEBD-42E0-9E6A-09A70AB8F869}"/>
              </a:ext>
            </a:extLst>
          </p:cNvPr>
          <p:cNvSpPr>
            <a:spLocks noGrp="1"/>
          </p:cNvSpPr>
          <p:nvPr>
            <p:ph type="title"/>
          </p:nvPr>
        </p:nvSpPr>
        <p:spPr/>
        <p:txBody>
          <a:bodyPr/>
          <a:lstStyle/>
          <a:p>
            <a:endParaRPr lang="en-US" altLang="en-US"/>
          </a:p>
        </p:txBody>
      </p:sp>
      <p:pic>
        <p:nvPicPr>
          <p:cNvPr id="51203" name="Content Placeholder 5">
            <a:extLst>
              <a:ext uri="{FF2B5EF4-FFF2-40B4-BE49-F238E27FC236}">
                <a16:creationId xmlns:a16="http://schemas.microsoft.com/office/drawing/2014/main" id="{5FD42E5E-C9C6-4FFF-9C8A-5C0273F561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 y="1981200"/>
            <a:ext cx="8408988" cy="3429000"/>
          </a:xfrm>
        </p:spPr>
      </p:pic>
      <p:sp>
        <p:nvSpPr>
          <p:cNvPr id="51204" name="Slide Number Placeholder 4">
            <a:extLst>
              <a:ext uri="{FF2B5EF4-FFF2-40B4-BE49-F238E27FC236}">
                <a16:creationId xmlns:a16="http://schemas.microsoft.com/office/drawing/2014/main" id="{6230051B-B1BD-436D-AE5D-4F5DE91DF3D8}"/>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33240B-972A-497A-9EF0-9FC816CF517F}" type="slidenum">
              <a:rPr lang="en-US" altLang="en-US" sz="1400" smtClean="0"/>
              <a:pPr/>
              <a:t>48</a:t>
            </a:fld>
            <a:endParaRPr lang="en-US" alt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513C973-D655-41B3-8BDF-3A61F4CC419B}"/>
              </a:ext>
            </a:extLst>
          </p:cNvPr>
          <p:cNvSpPr>
            <a:spLocks noGrp="1"/>
          </p:cNvSpPr>
          <p:nvPr>
            <p:ph type="title"/>
          </p:nvPr>
        </p:nvSpPr>
        <p:spPr/>
        <p:txBody>
          <a:bodyPr/>
          <a:lstStyle/>
          <a:p>
            <a:r>
              <a:rPr lang="en-US" altLang="en-US"/>
              <a:t>Communication Flow</a:t>
            </a:r>
          </a:p>
        </p:txBody>
      </p:sp>
      <p:pic>
        <p:nvPicPr>
          <p:cNvPr id="52227" name="Content Placeholder 6">
            <a:extLst>
              <a:ext uri="{FF2B5EF4-FFF2-40B4-BE49-F238E27FC236}">
                <a16:creationId xmlns:a16="http://schemas.microsoft.com/office/drawing/2014/main" id="{2D0C7924-F22D-4685-8200-95B045BF83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738" y="1585913"/>
            <a:ext cx="8689975" cy="5119687"/>
          </a:xfrm>
        </p:spPr>
      </p:pic>
      <p:sp>
        <p:nvSpPr>
          <p:cNvPr id="52228" name="Slide Number Placeholder 4">
            <a:extLst>
              <a:ext uri="{FF2B5EF4-FFF2-40B4-BE49-F238E27FC236}">
                <a16:creationId xmlns:a16="http://schemas.microsoft.com/office/drawing/2014/main" id="{D62128AE-1E7C-4B8E-A8E8-10249714C91D}"/>
              </a:ext>
            </a:extLst>
          </p:cNvPr>
          <p:cNvSpPr>
            <a:spLocks noGrp="1"/>
          </p:cNvSpPr>
          <p:nvPr>
            <p:ph type="sldNum"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AF9F9B-FFB2-4084-8E97-6D6AA3D05AB3}" type="slidenum">
              <a:rPr lang="en-US" altLang="en-US" sz="1400" smtClean="0"/>
              <a:pPr/>
              <a:t>49</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D1C9-BD39-4203-BB3E-80154F8D23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3102D2-FF6C-4060-8E12-6A04413C57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31FBF37-F12A-4378-9473-54EA00586E09}"/>
              </a:ext>
            </a:extLst>
          </p:cNvPr>
          <p:cNvPicPr>
            <a:picLocks noChangeAspect="1"/>
          </p:cNvPicPr>
          <p:nvPr/>
        </p:nvPicPr>
        <p:blipFill>
          <a:blip r:embed="rId2"/>
          <a:stretch>
            <a:fillRect/>
          </a:stretch>
        </p:blipFill>
        <p:spPr>
          <a:xfrm>
            <a:off x="628649" y="1366787"/>
            <a:ext cx="7886699" cy="5207382"/>
          </a:xfrm>
          <a:prstGeom prst="rect">
            <a:avLst/>
          </a:prstGeom>
        </p:spPr>
      </p:pic>
    </p:spTree>
    <p:extLst>
      <p:ext uri="{BB962C8B-B14F-4D97-AF65-F5344CB8AC3E}">
        <p14:creationId xmlns:p14="http://schemas.microsoft.com/office/powerpoint/2010/main" val="832159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766955B3-33F5-4925-8715-588EF7A7272F}"/>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8F9BFA81-37BA-42F3-91A5-636315ABF07C}" type="slidenum">
              <a:rPr lang="en-US" altLang="en-US" sz="1400" smtClean="0"/>
              <a:pPr>
                <a:spcBef>
                  <a:spcPct val="0"/>
                </a:spcBef>
                <a:buClrTx/>
                <a:buFontTx/>
                <a:buNone/>
              </a:pPr>
              <a:t>50</a:t>
            </a:fld>
            <a:endParaRPr lang="en-US" altLang="en-US" sz="1400"/>
          </a:p>
        </p:txBody>
      </p:sp>
      <p:sp>
        <p:nvSpPr>
          <p:cNvPr id="53251" name="Rectangle 2">
            <a:extLst>
              <a:ext uri="{FF2B5EF4-FFF2-40B4-BE49-F238E27FC236}">
                <a16:creationId xmlns:a16="http://schemas.microsoft.com/office/drawing/2014/main" id="{DA002AF1-5630-46FD-A6F5-2099A136E589}"/>
              </a:ext>
            </a:extLst>
          </p:cNvPr>
          <p:cNvSpPr>
            <a:spLocks noGrp="1" noChangeArrowheads="1"/>
          </p:cNvSpPr>
          <p:nvPr>
            <p:ph type="title"/>
          </p:nvPr>
        </p:nvSpPr>
        <p:spPr/>
        <p:txBody>
          <a:bodyPr/>
          <a:lstStyle/>
          <a:p>
            <a:pPr eaLnBrk="1" hangingPunct="1"/>
            <a:r>
              <a:rPr lang="en-US" altLang="en-US"/>
              <a:t>Chapter Summary</a:t>
            </a:r>
          </a:p>
        </p:txBody>
      </p:sp>
      <p:sp>
        <p:nvSpPr>
          <p:cNvPr id="53252" name="Rectangle 3">
            <a:extLst>
              <a:ext uri="{FF2B5EF4-FFF2-40B4-BE49-F238E27FC236}">
                <a16:creationId xmlns:a16="http://schemas.microsoft.com/office/drawing/2014/main" id="{0FD9E416-69E0-4AE3-96F5-5EC644752429}"/>
              </a:ext>
            </a:extLst>
          </p:cNvPr>
          <p:cNvSpPr>
            <a:spLocks noGrp="1" noChangeArrowheads="1"/>
          </p:cNvSpPr>
          <p:nvPr>
            <p:ph type="body" idx="1"/>
          </p:nvPr>
        </p:nvSpPr>
        <p:spPr/>
        <p:txBody>
          <a:bodyPr/>
          <a:lstStyle/>
          <a:p>
            <a:pPr eaLnBrk="1" hangingPunct="1"/>
            <a:r>
              <a:rPr lang="en-US" altLang="en-US" dirty="0"/>
              <a:t>The five project management process groups are initiating, planning, executing, monitoring and controlling, and closing.</a:t>
            </a:r>
          </a:p>
          <a:p>
            <a:pPr eaLnBrk="1" hangingPunct="1"/>
            <a:r>
              <a:rPr lang="en-US" altLang="en-US" dirty="0"/>
              <a:t>You can map the main activities of each process group to the nine knowledge areas.</a:t>
            </a:r>
          </a:p>
          <a:p>
            <a:pPr eaLnBrk="1" hangingPunct="1"/>
            <a:r>
              <a:rPr lang="en-US" altLang="en-US" dirty="0"/>
              <a:t>Some organizations develop their own information technology project management methodologies.</a:t>
            </a:r>
          </a:p>
          <a:p>
            <a:pPr eaLnBrk="1" hangingPunct="1"/>
            <a:r>
              <a:rPr lang="en-US" altLang="en-US" dirty="0"/>
              <a:t>The JWD Consulting case study provides an example of using the process groups and shows several important project documents.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AD6488B-6580-4F13-A1DC-7B6722B3D5DF}"/>
              </a:ext>
            </a:extLst>
          </p:cNvPr>
          <p:cNvSpPr>
            <a:spLocks noGrp="1"/>
          </p:cNvSpPr>
          <p:nvPr>
            <p:ph type="title"/>
          </p:nvPr>
        </p:nvSpPr>
        <p:spPr/>
        <p:txBody>
          <a:bodyPr/>
          <a:lstStyle/>
          <a:p>
            <a:r>
              <a:rPr lang="en-US" altLang="en-US"/>
              <a:t>Bibliography</a:t>
            </a:r>
          </a:p>
        </p:txBody>
      </p:sp>
      <p:sp>
        <p:nvSpPr>
          <p:cNvPr id="54276" name="Slide Number Placeholder 4">
            <a:extLst>
              <a:ext uri="{FF2B5EF4-FFF2-40B4-BE49-F238E27FC236}">
                <a16:creationId xmlns:a16="http://schemas.microsoft.com/office/drawing/2014/main" id="{53B42C06-15CD-45E2-B838-9E9E521E982A}"/>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2321EBE9-404A-48E8-B14C-F71C202D2199}" type="slidenum">
              <a:rPr lang="en-US" altLang="en-US" sz="1400" smtClean="0"/>
              <a:pPr>
                <a:spcBef>
                  <a:spcPct val="0"/>
                </a:spcBef>
                <a:buClrTx/>
                <a:buFontTx/>
                <a:buNone/>
              </a:pPr>
              <a:t>51</a:t>
            </a:fld>
            <a:endParaRPr lang="en-US" altLang="en-US" sz="1400"/>
          </a:p>
        </p:txBody>
      </p:sp>
      <p:sp>
        <p:nvSpPr>
          <p:cNvPr id="54278" name="TextBox 7">
            <a:extLst>
              <a:ext uri="{FF2B5EF4-FFF2-40B4-BE49-F238E27FC236}">
                <a16:creationId xmlns:a16="http://schemas.microsoft.com/office/drawing/2014/main" id="{95216D1C-810A-462B-9B58-E08FB98682AD}"/>
              </a:ext>
            </a:extLst>
          </p:cNvPr>
          <p:cNvSpPr txBox="1">
            <a:spLocks noChangeArrowheads="1"/>
          </p:cNvSpPr>
          <p:nvPr/>
        </p:nvSpPr>
        <p:spPr bwMode="auto">
          <a:xfrm>
            <a:off x="261938" y="1380052"/>
            <a:ext cx="825341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buNone/>
            </a:pPr>
            <a:r>
              <a:rPr lang="en-US" altLang="en-US" sz="2000" b="1" dirty="0">
                <a:latin typeface="Roboto Condensed" panose="02000000000000000000" pitchFamily="2" charset="0"/>
                <a:ea typeface="Roboto Condensed" panose="02000000000000000000" pitchFamily="2" charset="0"/>
              </a:rPr>
              <a:t>[1] </a:t>
            </a:r>
            <a:r>
              <a:rPr lang="en-US" sz="2000" b="1" dirty="0">
                <a:latin typeface="Roboto Condensed" panose="02000000000000000000" pitchFamily="2" charset="0"/>
                <a:ea typeface="Roboto Condensed" panose="02000000000000000000" pitchFamily="2" charset="0"/>
              </a:rPr>
              <a:t>Information Technology Project Management | 7th Edition by Kathy Schwalbe</a:t>
            </a:r>
          </a:p>
          <a:p>
            <a:pPr>
              <a:buNone/>
            </a:pPr>
            <a:r>
              <a:rPr lang="en-US" altLang="en-US" sz="2000" dirty="0">
                <a:latin typeface="Roboto Condensed" panose="02000000000000000000" pitchFamily="2" charset="0"/>
                <a:ea typeface="Roboto Condensed" panose="02000000000000000000" pitchFamily="2" charset="0"/>
              </a:rPr>
              <a:t>Chapter No: 3</a:t>
            </a:r>
          </a:p>
          <a:p>
            <a:pPr>
              <a:buNone/>
            </a:pPr>
            <a:endParaRPr lang="en-US" sz="2000" b="1" dirty="0">
              <a:latin typeface="Roboto Condensed" panose="02000000000000000000" pitchFamily="2" charset="0"/>
              <a:ea typeface="Roboto Condensed" panose="02000000000000000000" pitchFamily="2" charset="0"/>
            </a:endParaRPr>
          </a:p>
          <a:p>
            <a:pPr>
              <a:buNone/>
            </a:pPr>
            <a:r>
              <a:rPr lang="en-US" altLang="en-US" sz="2000" b="1" dirty="0">
                <a:latin typeface="Roboto Condensed" panose="02000000000000000000" pitchFamily="2" charset="0"/>
                <a:ea typeface="Roboto Condensed" panose="02000000000000000000" pitchFamily="2" charset="0"/>
              </a:rPr>
              <a:t>[2] A Guide to the Project  Management body of knowledge (PMBOK ®  Guide) </a:t>
            </a:r>
            <a:r>
              <a:rPr lang="en-US" sz="2000" b="1" dirty="0">
                <a:latin typeface="Roboto Condensed" panose="02000000000000000000" pitchFamily="2" charset="0"/>
                <a:ea typeface="Roboto Condensed" panose="02000000000000000000" pitchFamily="2" charset="0"/>
              </a:rPr>
              <a:t>|</a:t>
            </a:r>
            <a:r>
              <a:rPr lang="en-US" altLang="en-US" sz="2000" b="1" dirty="0">
                <a:latin typeface="Roboto Condensed" panose="02000000000000000000" pitchFamily="2" charset="0"/>
                <a:ea typeface="Roboto Condensed" panose="02000000000000000000" pitchFamily="2" charset="0"/>
              </a:rPr>
              <a:t> Fifth Edition</a:t>
            </a:r>
          </a:p>
          <a:p>
            <a:pPr>
              <a:buNone/>
            </a:pPr>
            <a:r>
              <a:rPr lang="en-US" altLang="en-US" sz="2000" dirty="0">
                <a:latin typeface="Roboto Condensed" panose="02000000000000000000" pitchFamily="2" charset="0"/>
                <a:ea typeface="Roboto Condensed" panose="02000000000000000000" pitchFamily="2" charset="0"/>
              </a:rPr>
              <a:t>Chapter No: 3</a:t>
            </a:r>
          </a:p>
          <a:p>
            <a:pPr>
              <a:buNone/>
            </a:pPr>
            <a:endParaRPr lang="en-US" sz="2000" b="1" dirty="0"/>
          </a:p>
          <a:p>
            <a:pPr eaLnBrk="1" hangingPunct="1">
              <a:spcBef>
                <a:spcPct val="0"/>
              </a:spcBef>
              <a:buClrTx/>
              <a:buFontTx/>
              <a:buNone/>
            </a:pPr>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D4115C5-553B-4A79-9625-4D47A190EE32}"/>
              </a:ext>
            </a:extLst>
          </p:cNvPr>
          <p:cNvSpPr>
            <a:spLocks noGrp="1"/>
          </p:cNvSpPr>
          <p:nvPr>
            <p:ph type="title"/>
          </p:nvPr>
        </p:nvSpPr>
        <p:spPr/>
        <p:txBody>
          <a:bodyPr/>
          <a:lstStyle/>
          <a:p>
            <a:r>
              <a:rPr lang="en-US" altLang="en-US"/>
              <a:t>Process Groups</a:t>
            </a:r>
          </a:p>
        </p:txBody>
      </p:sp>
      <p:sp>
        <p:nvSpPr>
          <p:cNvPr id="10243" name="Slide Number Placeholder 4">
            <a:extLst>
              <a:ext uri="{FF2B5EF4-FFF2-40B4-BE49-F238E27FC236}">
                <a16:creationId xmlns:a16="http://schemas.microsoft.com/office/drawing/2014/main" id="{FA6820B2-B944-4A09-88B0-21D79F5CA632}"/>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A16BECD0-BC12-4ABE-8170-1A100D39727D}" type="slidenum">
              <a:rPr lang="en-US" altLang="en-US" sz="1400" smtClean="0"/>
              <a:pPr>
                <a:spcBef>
                  <a:spcPct val="0"/>
                </a:spcBef>
                <a:buClrTx/>
                <a:buFontTx/>
                <a:buNone/>
              </a:pPr>
              <a:t>6</a:t>
            </a:fld>
            <a:endParaRPr lang="en-US" altLang="en-US" sz="1400"/>
          </a:p>
        </p:txBody>
      </p:sp>
      <p:grpSp>
        <p:nvGrpSpPr>
          <p:cNvPr id="10244" name="Group 2069">
            <a:extLst>
              <a:ext uri="{FF2B5EF4-FFF2-40B4-BE49-F238E27FC236}">
                <a16:creationId xmlns:a16="http://schemas.microsoft.com/office/drawing/2014/main" id="{976AD5BF-A19A-40F8-A35C-5B33098A06DE}"/>
              </a:ext>
            </a:extLst>
          </p:cNvPr>
          <p:cNvGrpSpPr>
            <a:grpSpLocks/>
          </p:cNvGrpSpPr>
          <p:nvPr/>
        </p:nvGrpSpPr>
        <p:grpSpPr bwMode="auto">
          <a:xfrm>
            <a:off x="1219199" y="1671145"/>
            <a:ext cx="6863255" cy="4120055"/>
            <a:chOff x="768" y="1104"/>
            <a:chExt cx="4248" cy="2544"/>
          </a:xfrm>
        </p:grpSpPr>
        <p:sp>
          <p:nvSpPr>
            <p:cNvPr id="10245" name="Line 2070">
              <a:extLst>
                <a:ext uri="{FF2B5EF4-FFF2-40B4-BE49-F238E27FC236}">
                  <a16:creationId xmlns:a16="http://schemas.microsoft.com/office/drawing/2014/main" id="{439D2D91-81CC-4599-971A-4827BA7E6069}"/>
                </a:ext>
              </a:extLst>
            </p:cNvPr>
            <p:cNvSpPr>
              <a:spLocks noChangeShapeType="1"/>
            </p:cNvSpPr>
            <p:nvPr/>
          </p:nvSpPr>
          <p:spPr bwMode="auto">
            <a:xfrm>
              <a:off x="2014" y="1537"/>
              <a:ext cx="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6" name="Line 2071">
              <a:extLst>
                <a:ext uri="{FF2B5EF4-FFF2-40B4-BE49-F238E27FC236}">
                  <a16:creationId xmlns:a16="http://schemas.microsoft.com/office/drawing/2014/main" id="{87B2AE5E-6A66-40BF-A91A-B0DC3333875F}"/>
                </a:ext>
              </a:extLst>
            </p:cNvPr>
            <p:cNvSpPr>
              <a:spLocks noChangeShapeType="1"/>
            </p:cNvSpPr>
            <p:nvPr/>
          </p:nvSpPr>
          <p:spPr bwMode="auto">
            <a:xfrm>
              <a:off x="3671" y="1536"/>
              <a:ext cx="361"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7" name="Line 2072">
              <a:extLst>
                <a:ext uri="{FF2B5EF4-FFF2-40B4-BE49-F238E27FC236}">
                  <a16:creationId xmlns:a16="http://schemas.microsoft.com/office/drawing/2014/main" id="{CDBB4B6B-5A9B-462D-8552-2424EED958DB}"/>
                </a:ext>
              </a:extLst>
            </p:cNvPr>
            <p:cNvSpPr>
              <a:spLocks noChangeShapeType="1"/>
            </p:cNvSpPr>
            <p:nvPr/>
          </p:nvSpPr>
          <p:spPr bwMode="auto">
            <a:xfrm>
              <a:off x="2663" y="2448"/>
              <a:ext cx="11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8" name="Line 2073">
              <a:extLst>
                <a:ext uri="{FF2B5EF4-FFF2-40B4-BE49-F238E27FC236}">
                  <a16:creationId xmlns:a16="http://schemas.microsoft.com/office/drawing/2014/main" id="{8BF4764D-3E95-4527-90D8-E775F2AB910B}"/>
                </a:ext>
              </a:extLst>
            </p:cNvPr>
            <p:cNvSpPr>
              <a:spLocks noChangeShapeType="1"/>
            </p:cNvSpPr>
            <p:nvPr/>
          </p:nvSpPr>
          <p:spPr bwMode="auto">
            <a:xfrm>
              <a:off x="2423" y="2736"/>
              <a:ext cx="284"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9" name="Line 2074">
              <a:extLst>
                <a:ext uri="{FF2B5EF4-FFF2-40B4-BE49-F238E27FC236}">
                  <a16:creationId xmlns:a16="http://schemas.microsoft.com/office/drawing/2014/main" id="{A71349FF-4A30-4126-A846-3BEDF2622EFC}"/>
                </a:ext>
              </a:extLst>
            </p:cNvPr>
            <p:cNvSpPr>
              <a:spLocks noChangeShapeType="1"/>
            </p:cNvSpPr>
            <p:nvPr/>
          </p:nvSpPr>
          <p:spPr bwMode="auto">
            <a:xfrm flipV="1">
              <a:off x="2423" y="1824"/>
              <a:ext cx="240" cy="3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0" name="Line 2075">
              <a:extLst>
                <a:ext uri="{FF2B5EF4-FFF2-40B4-BE49-F238E27FC236}">
                  <a16:creationId xmlns:a16="http://schemas.microsoft.com/office/drawing/2014/main" id="{D1A1F446-6DCA-4ED3-94C3-E972F7A4B93D}"/>
                </a:ext>
              </a:extLst>
            </p:cNvPr>
            <p:cNvSpPr>
              <a:spLocks noChangeShapeType="1"/>
            </p:cNvSpPr>
            <p:nvPr/>
          </p:nvSpPr>
          <p:spPr bwMode="auto">
            <a:xfrm flipH="1">
              <a:off x="2615" y="2352"/>
              <a:ext cx="1131" cy="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51" name="Oval 2076">
              <a:extLst>
                <a:ext uri="{FF2B5EF4-FFF2-40B4-BE49-F238E27FC236}">
                  <a16:creationId xmlns:a16="http://schemas.microsoft.com/office/drawing/2014/main" id="{3B4E48D4-59F0-492D-A243-0D7F1F2BCBAE}"/>
                </a:ext>
              </a:extLst>
            </p:cNvPr>
            <p:cNvSpPr>
              <a:spLocks noChangeArrowheads="1"/>
            </p:cNvSpPr>
            <p:nvPr/>
          </p:nvSpPr>
          <p:spPr bwMode="auto">
            <a:xfrm>
              <a:off x="768" y="1104"/>
              <a:ext cx="1271"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Initiating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10252" name="Oval 2077">
              <a:extLst>
                <a:ext uri="{FF2B5EF4-FFF2-40B4-BE49-F238E27FC236}">
                  <a16:creationId xmlns:a16="http://schemas.microsoft.com/office/drawing/2014/main" id="{A35BEB03-B6DF-43ED-AC24-156AA39CB787}"/>
                </a:ext>
              </a:extLst>
            </p:cNvPr>
            <p:cNvSpPr>
              <a:spLocks noChangeArrowheads="1"/>
            </p:cNvSpPr>
            <p:nvPr/>
          </p:nvSpPr>
          <p:spPr bwMode="auto">
            <a:xfrm>
              <a:off x="2401" y="1108"/>
              <a:ext cx="1270" cy="812"/>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Planning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10253" name="Oval 2078">
              <a:extLst>
                <a:ext uri="{FF2B5EF4-FFF2-40B4-BE49-F238E27FC236}">
                  <a16:creationId xmlns:a16="http://schemas.microsoft.com/office/drawing/2014/main" id="{3C3577D6-533C-49FF-986B-110D97BA8B1A}"/>
                </a:ext>
              </a:extLst>
            </p:cNvPr>
            <p:cNvSpPr>
              <a:spLocks noChangeArrowheads="1"/>
            </p:cNvSpPr>
            <p:nvPr/>
          </p:nvSpPr>
          <p:spPr bwMode="auto">
            <a:xfrm>
              <a:off x="1437" y="2078"/>
              <a:ext cx="1213"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Controlling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10254" name="Oval 2079">
              <a:extLst>
                <a:ext uri="{FF2B5EF4-FFF2-40B4-BE49-F238E27FC236}">
                  <a16:creationId xmlns:a16="http://schemas.microsoft.com/office/drawing/2014/main" id="{87A164BE-4F26-4C00-8E53-C1B5F0D3FFCA}"/>
                </a:ext>
              </a:extLst>
            </p:cNvPr>
            <p:cNvSpPr>
              <a:spLocks noChangeArrowheads="1"/>
            </p:cNvSpPr>
            <p:nvPr/>
          </p:nvSpPr>
          <p:spPr bwMode="auto">
            <a:xfrm>
              <a:off x="3746" y="1916"/>
              <a:ext cx="1270" cy="86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Executing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a:latin typeface="Arial" panose="020B0604020202020204" pitchFamily="34" charset="0"/>
                  <a:sym typeface="Marlett" pitchFamily="2" charset="2"/>
                </a:rPr>
                <a:t>Processes</a:t>
              </a:r>
            </a:p>
          </p:txBody>
        </p:sp>
        <p:sp>
          <p:nvSpPr>
            <p:cNvPr id="10255" name="Oval 2080">
              <a:extLst>
                <a:ext uri="{FF2B5EF4-FFF2-40B4-BE49-F238E27FC236}">
                  <a16:creationId xmlns:a16="http://schemas.microsoft.com/office/drawing/2014/main" id="{B0B95065-A0C8-4F1E-A165-C8E97C037EE3}"/>
                </a:ext>
              </a:extLst>
            </p:cNvPr>
            <p:cNvSpPr>
              <a:spLocks noChangeArrowheads="1"/>
            </p:cNvSpPr>
            <p:nvPr/>
          </p:nvSpPr>
          <p:spPr bwMode="auto">
            <a:xfrm flipH="1">
              <a:off x="2591" y="2890"/>
              <a:ext cx="1214" cy="75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814" tIns="41907" rIns="83814" bIns="41907" anchor="ctr"/>
            <a:lstStyle>
              <a:lvl1pPr defTabSz="838200">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419100" indent="-285750" defTabSz="83820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838200" indent="-228600" defTabSz="8382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257300" indent="-228600" defTabSz="8382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1676400" indent="-228600" defTabSz="8382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1336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5908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0480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505200" indent="-228600" defTabSz="8382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dirty="0">
                  <a:latin typeface="Arial" panose="020B0604020202020204" pitchFamily="34" charset="0"/>
                  <a:sym typeface="Marlett" pitchFamily="2" charset="2"/>
                </a:rPr>
                <a:t>Closing</a:t>
              </a:r>
            </a:p>
            <a:p>
              <a:pPr algn="ctr" eaLnBrk="1" hangingPunct="1">
                <a:lnSpc>
                  <a:spcPts val="2400"/>
                </a:lnSpc>
                <a:spcBef>
                  <a:spcPct val="0"/>
                </a:spcBef>
                <a:buClr>
                  <a:schemeClr val="accent1"/>
                </a:buClr>
                <a:buSzPct val="75000"/>
                <a:buFont typeface="Wingdings" panose="05000000000000000000" pitchFamily="2" charset="2"/>
                <a:buNone/>
              </a:pPr>
              <a:r>
                <a:rPr kumimoji="1" lang="en-US" altLang="en-US" sz="2000" dirty="0">
                  <a:latin typeface="Arial" panose="020B0604020202020204" pitchFamily="34" charset="0"/>
                  <a:sym typeface="Marlett" pitchFamily="2" charset="2"/>
                </a:rPr>
                <a:t>Processes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EF30276-4819-4E7D-843A-177413268BAB}"/>
              </a:ext>
            </a:extLst>
          </p:cNvPr>
          <p:cNvSpPr>
            <a:spLocks noGrp="1"/>
          </p:cNvSpPr>
          <p:nvPr>
            <p:ph type="title"/>
          </p:nvPr>
        </p:nvSpPr>
        <p:spPr/>
        <p:txBody>
          <a:bodyPr/>
          <a:lstStyle/>
          <a:p>
            <a:r>
              <a:rPr lang="en-US" altLang="en-US"/>
              <a:t>Process Interactions </a:t>
            </a:r>
          </a:p>
        </p:txBody>
      </p:sp>
      <p:sp>
        <p:nvSpPr>
          <p:cNvPr id="11267" name="Content Placeholder 2">
            <a:extLst>
              <a:ext uri="{FF2B5EF4-FFF2-40B4-BE49-F238E27FC236}">
                <a16:creationId xmlns:a16="http://schemas.microsoft.com/office/drawing/2014/main" id="{56FDAD04-E7ED-4204-8F29-E77F6E617040}"/>
              </a:ext>
            </a:extLst>
          </p:cNvPr>
          <p:cNvSpPr>
            <a:spLocks noGrp="1"/>
          </p:cNvSpPr>
          <p:nvPr>
            <p:ph idx="1"/>
          </p:nvPr>
        </p:nvSpPr>
        <p:spPr/>
        <p:txBody>
          <a:bodyPr/>
          <a:lstStyle/>
          <a:p>
            <a:r>
              <a:rPr lang="en-US" altLang="en-US"/>
              <a:t>Inputs</a:t>
            </a:r>
          </a:p>
          <a:p>
            <a:r>
              <a:rPr lang="en-US" altLang="en-US"/>
              <a:t>Tools and techniques</a:t>
            </a:r>
          </a:p>
          <a:p>
            <a:r>
              <a:rPr lang="en-US" altLang="en-US"/>
              <a:t>Outputs</a:t>
            </a:r>
          </a:p>
          <a:p>
            <a:r>
              <a:rPr lang="en-US" altLang="en-US"/>
              <a:t>Taxonomy</a:t>
            </a:r>
          </a:p>
          <a:p>
            <a:endParaRPr lang="en-US" altLang="en-US"/>
          </a:p>
        </p:txBody>
      </p:sp>
      <p:sp>
        <p:nvSpPr>
          <p:cNvPr id="11268" name="Slide Number Placeholder 4">
            <a:extLst>
              <a:ext uri="{FF2B5EF4-FFF2-40B4-BE49-F238E27FC236}">
                <a16:creationId xmlns:a16="http://schemas.microsoft.com/office/drawing/2014/main" id="{C2AA6E80-B26B-439D-BD5E-01B864D10FFE}"/>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029995E1-BE4A-4602-961A-665CE6FA9557}" type="slidenum">
              <a:rPr lang="en-US" altLang="en-US" sz="1400" smtClean="0"/>
              <a:pPr>
                <a:spcBef>
                  <a:spcPct val="0"/>
                </a:spcBef>
                <a:buClrTx/>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C689228B-2DB7-4FA2-9C4C-B2176A78661E}"/>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74251206-4368-42BD-A69A-3CE4B8AF48FF}" type="slidenum">
              <a:rPr lang="en-US" altLang="en-US" sz="1400" smtClean="0"/>
              <a:pPr>
                <a:spcBef>
                  <a:spcPct val="0"/>
                </a:spcBef>
                <a:buClrTx/>
                <a:buFontTx/>
                <a:buNone/>
              </a:pPr>
              <a:t>8</a:t>
            </a:fld>
            <a:endParaRPr lang="en-US" altLang="en-US" sz="1400"/>
          </a:p>
        </p:txBody>
      </p:sp>
      <p:sp>
        <p:nvSpPr>
          <p:cNvPr id="13315" name="Rectangle 2">
            <a:extLst>
              <a:ext uri="{FF2B5EF4-FFF2-40B4-BE49-F238E27FC236}">
                <a16:creationId xmlns:a16="http://schemas.microsoft.com/office/drawing/2014/main" id="{A56D4E9C-180F-4C82-9512-F4AD327774E5}"/>
              </a:ext>
            </a:extLst>
          </p:cNvPr>
          <p:cNvSpPr>
            <a:spLocks noGrp="1" noChangeArrowheads="1"/>
          </p:cNvSpPr>
          <p:nvPr>
            <p:ph type="title"/>
          </p:nvPr>
        </p:nvSpPr>
        <p:spPr/>
        <p:txBody>
          <a:bodyPr>
            <a:normAutofit fontScale="90000"/>
          </a:bodyPr>
          <a:lstStyle/>
          <a:p>
            <a:pPr eaLnBrk="1" hangingPunct="1"/>
            <a:r>
              <a:rPr lang="en-US" altLang="en-US" sz="3600"/>
              <a:t>Level of Activity and Overlap of Process Groups Over Time</a:t>
            </a:r>
          </a:p>
        </p:txBody>
      </p:sp>
      <p:pic>
        <p:nvPicPr>
          <p:cNvPr id="13316" name="Picture 5" descr="Fig03-01">
            <a:extLst>
              <a:ext uri="{FF2B5EF4-FFF2-40B4-BE49-F238E27FC236}">
                <a16:creationId xmlns:a16="http://schemas.microsoft.com/office/drawing/2014/main" id="{D3805DEA-5C39-4CB1-A3AC-13FDBE64D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844"/>
          <a:stretch>
            <a:fillRect/>
          </a:stretch>
        </p:blipFill>
        <p:spPr bwMode="auto">
          <a:xfrm>
            <a:off x="38100" y="1676400"/>
            <a:ext cx="9067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13A4EB09-D2C8-49C7-93AB-1A9C94EAE5DF}"/>
              </a:ext>
            </a:extLst>
          </p:cNvPr>
          <p:cNvSpPr>
            <a:spLocks noGrp="1"/>
          </p:cNvSpPr>
          <p:nvPr>
            <p:ph type="sldNum" sz="quarter" idx="11"/>
          </p:nvPr>
        </p:nvSpPr>
        <p:spPr>
          <a:noFill/>
        </p:spPr>
        <p:txBody>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fld id="{3E6E69A1-8DD9-49ED-ADE1-9FF6B5BC15AB}" type="slidenum">
              <a:rPr lang="en-US" altLang="en-US" sz="1400" smtClean="0"/>
              <a:pPr>
                <a:spcBef>
                  <a:spcPct val="0"/>
                </a:spcBef>
                <a:buClrTx/>
                <a:buFontTx/>
                <a:buNone/>
              </a:pPr>
              <a:t>9</a:t>
            </a:fld>
            <a:endParaRPr lang="en-US" altLang="en-US" sz="1400"/>
          </a:p>
        </p:txBody>
      </p:sp>
      <p:sp>
        <p:nvSpPr>
          <p:cNvPr id="14339" name="Rectangle 4">
            <a:extLst>
              <a:ext uri="{FF2B5EF4-FFF2-40B4-BE49-F238E27FC236}">
                <a16:creationId xmlns:a16="http://schemas.microsoft.com/office/drawing/2014/main" id="{46FA9584-7908-48DD-B325-2E25C8C89BC6}"/>
              </a:ext>
            </a:extLst>
          </p:cNvPr>
          <p:cNvSpPr>
            <a:spLocks noGrp="1" noChangeArrowheads="1"/>
          </p:cNvSpPr>
          <p:nvPr>
            <p:ph type="title"/>
          </p:nvPr>
        </p:nvSpPr>
        <p:spPr/>
        <p:txBody>
          <a:bodyPr/>
          <a:lstStyle/>
          <a:p>
            <a:pPr eaLnBrk="1" hangingPunct="1"/>
            <a:r>
              <a:rPr lang="en-US" altLang="en-US"/>
              <a:t>What Went Wrong?</a:t>
            </a:r>
          </a:p>
        </p:txBody>
      </p:sp>
      <p:sp>
        <p:nvSpPr>
          <p:cNvPr id="14340" name="Rectangle 5">
            <a:extLst>
              <a:ext uri="{FF2B5EF4-FFF2-40B4-BE49-F238E27FC236}">
                <a16:creationId xmlns:a16="http://schemas.microsoft.com/office/drawing/2014/main" id="{27DC1F52-FE12-4A17-B1C2-C5FFDDBF37E6}"/>
              </a:ext>
            </a:extLst>
          </p:cNvPr>
          <p:cNvSpPr>
            <a:spLocks noChangeArrowheads="1"/>
          </p:cNvSpPr>
          <p:nvPr/>
        </p:nvSpPr>
        <p:spPr bwMode="auto">
          <a:xfrm>
            <a:off x="304800" y="1901825"/>
            <a:ext cx="8610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dirty="0">
                <a:latin typeface="Roboto Condensed" panose="02000000000000000000" pitchFamily="2" charset="0"/>
                <a:ea typeface="Roboto Condensed" panose="02000000000000000000" pitchFamily="2" charset="0"/>
              </a:rPr>
              <a:t>Philip A. Pell, PMP, commented on how the U.S. IRS needed to improve its project management process. “Pure and simple, good, methodology-centric, predictable, and repeatable project management is the SINGLE greatest factor in the success (or in this case failure) of any project…The project manager is ultimately responsible for the success or failure of the project.”*</a:t>
            </a:r>
          </a:p>
        </p:txBody>
      </p:sp>
      <p:sp>
        <p:nvSpPr>
          <p:cNvPr id="14341" name="Text Box 6">
            <a:extLst>
              <a:ext uri="{FF2B5EF4-FFF2-40B4-BE49-F238E27FC236}">
                <a16:creationId xmlns:a16="http://schemas.microsoft.com/office/drawing/2014/main" id="{7E99A549-98F5-4E8A-A705-365E3B164C57}"/>
              </a:ext>
            </a:extLst>
          </p:cNvPr>
          <p:cNvSpPr txBox="1">
            <a:spLocks noChangeArrowheads="1"/>
          </p:cNvSpPr>
          <p:nvPr/>
        </p:nvSpPr>
        <p:spPr bwMode="auto">
          <a:xfrm>
            <a:off x="457200" y="5535613"/>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66699"/>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rgbClr val="666699"/>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rgbClr val="666699"/>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666699"/>
              </a:buClr>
              <a:buFont typeface="Wingdings" panose="05000000000000000000" pitchFamily="2" charset="2"/>
              <a:buChar char="§"/>
              <a:defRPr sz="2200">
                <a:solidFill>
                  <a:schemeClr val="tx1"/>
                </a:solidFill>
                <a:latin typeface="Times New Roman" panose="02020603050405020304" pitchFamily="18" charset="0"/>
              </a:defRPr>
            </a:lvl4pPr>
            <a:lvl5pPr marL="2057400" indent="-228600">
              <a:spcBef>
                <a:spcPct val="20000"/>
              </a:spcBef>
              <a:buClr>
                <a:srgbClr val="666699"/>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666699"/>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dirty="0">
                <a:latin typeface="Roboto Condensed" panose="02000000000000000000" pitchFamily="2" charset="0"/>
                <a:ea typeface="Roboto Condensed" panose="02000000000000000000" pitchFamily="2" charset="0"/>
              </a:rPr>
              <a:t>*Pell, Phillip A., Comments posted on </a:t>
            </a:r>
            <a:r>
              <a:rPr lang="en-US" altLang="en-US" sz="2000" i="1" dirty="0">
                <a:latin typeface="Roboto Condensed" panose="02000000000000000000" pitchFamily="2" charset="0"/>
                <a:ea typeface="Roboto Condensed" panose="02000000000000000000" pitchFamily="2" charset="0"/>
              </a:rPr>
              <a:t>CIO Magazine</a:t>
            </a:r>
            <a:r>
              <a:rPr lang="en-US" altLang="en-US" sz="2000" dirty="0">
                <a:latin typeface="Roboto Condensed" panose="02000000000000000000" pitchFamily="2" charset="0"/>
                <a:ea typeface="Roboto Condensed" panose="02000000000000000000" pitchFamily="2" charset="0"/>
              </a:rPr>
              <a:t> Web site on article “For the IRS, There’s No EZ Fix” (April 1, 2004).</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3285</TotalTime>
  <Words>1726</Words>
  <Application>Microsoft Office PowerPoint</Application>
  <PresentationFormat>On-screen Show (4:3)</PresentationFormat>
  <Paragraphs>263</Paragraphs>
  <Slides>51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 Roboto Black</vt:lpstr>
      <vt:lpstr>Arial</vt:lpstr>
      <vt:lpstr>Calibri</vt:lpstr>
      <vt:lpstr>Roboto</vt:lpstr>
      <vt:lpstr>Roboto Condensed</vt:lpstr>
      <vt:lpstr>Roboto Medium</vt:lpstr>
      <vt:lpstr>Times New Roman</vt:lpstr>
      <vt:lpstr>Wingdings</vt:lpstr>
      <vt:lpstr>Office Theme</vt:lpstr>
      <vt:lpstr>Process Groups</vt:lpstr>
      <vt:lpstr>Learning Objectives</vt:lpstr>
      <vt:lpstr>Learning Objectives </vt:lpstr>
      <vt:lpstr>Project Management Process Groups</vt:lpstr>
      <vt:lpstr>PowerPoint Presentation</vt:lpstr>
      <vt:lpstr>Process Groups</vt:lpstr>
      <vt:lpstr>Process Interactions </vt:lpstr>
      <vt:lpstr>Level of Activity and Overlap of Process Groups Over Time</vt:lpstr>
      <vt:lpstr>What Went Wrong?</vt:lpstr>
      <vt:lpstr>Media Snapshot</vt:lpstr>
      <vt:lpstr>Mapping the Process Groups to the Knowledge Areas</vt:lpstr>
      <vt:lpstr>Relationships Among Process Groups  and Knowledge Areas</vt:lpstr>
      <vt:lpstr>Relationships Among Process Groups  and Knowledge Areas (cont’d)</vt:lpstr>
      <vt:lpstr>Developing an IT Project Management Methodology</vt:lpstr>
      <vt:lpstr>What Went Right?</vt:lpstr>
      <vt:lpstr>Case Study: JWD Consulting’s Project Management Intranet Site</vt:lpstr>
      <vt:lpstr>Project Initiation</vt:lpstr>
      <vt:lpstr>Project Initiation</vt:lpstr>
      <vt:lpstr>Purpose of Initiation Process</vt:lpstr>
      <vt:lpstr>Process Group Overview</vt:lpstr>
      <vt:lpstr>Initiating Core Process—Initiation</vt:lpstr>
      <vt:lpstr>Business case information:</vt:lpstr>
      <vt:lpstr>JWD Consulting’s Business Case</vt:lpstr>
      <vt:lpstr>PowerPoint Presentation</vt:lpstr>
      <vt:lpstr>PowerPoint Presentation</vt:lpstr>
      <vt:lpstr>Project Charter</vt:lpstr>
      <vt:lpstr>Project Charter Content</vt:lpstr>
      <vt:lpstr>PowerPoint Presentation</vt:lpstr>
      <vt:lpstr>Project Initiation Documents</vt:lpstr>
      <vt:lpstr>Exercise: Project Charter</vt:lpstr>
      <vt:lpstr>Key Outputs of Initiation Process</vt:lpstr>
      <vt:lpstr>Planning Process Group</vt:lpstr>
      <vt:lpstr>Purpose of Planning Processes</vt:lpstr>
      <vt:lpstr>Project Planning</vt:lpstr>
      <vt:lpstr>PowerPoint Presentation</vt:lpstr>
      <vt:lpstr>WBS</vt:lpstr>
      <vt:lpstr>JWD Consulting Intranet Site Project Baseline Gantt Chart</vt:lpstr>
      <vt:lpstr>List of Prioritized Risks</vt:lpstr>
      <vt:lpstr>PowerPoint Presentation</vt:lpstr>
      <vt:lpstr>Project Executing</vt:lpstr>
      <vt:lpstr>Part of Milestone Report</vt:lpstr>
      <vt:lpstr>PowerPoint Presentation</vt:lpstr>
      <vt:lpstr>PowerPoint Presentation</vt:lpstr>
      <vt:lpstr>Project Monitoring and Controlling</vt:lpstr>
      <vt:lpstr>PowerPoint Presentation</vt:lpstr>
      <vt:lpstr>PowerPoint Presentation</vt:lpstr>
      <vt:lpstr>Project Closing</vt:lpstr>
      <vt:lpstr>PowerPoint Presentation</vt:lpstr>
      <vt:lpstr>Communication Flow</vt:lpstr>
      <vt:lpstr>Chapter Summary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Qay xar</dc:creator>
  <cp:lastModifiedBy>Qay xar</cp:lastModifiedBy>
  <cp:revision>20</cp:revision>
  <dcterms:created xsi:type="dcterms:W3CDTF">2020-02-01T12:32:55Z</dcterms:created>
  <dcterms:modified xsi:type="dcterms:W3CDTF">2020-02-10T12:26:20Z</dcterms:modified>
</cp:coreProperties>
</file>