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3" r:id="rId2"/>
  </p:sldMasterIdLst>
  <p:sldIdLst>
    <p:sldId id="257" r:id="rId3"/>
    <p:sldId id="267" r:id="rId4"/>
    <p:sldId id="268" r:id="rId5"/>
    <p:sldId id="269" r:id="rId6"/>
    <p:sldId id="270" r:id="rId7"/>
    <p:sldId id="271" r:id="rId8"/>
    <p:sldId id="260" r:id="rId9"/>
    <p:sldId id="262" r:id="rId10"/>
    <p:sldId id="272" r:id="rId11"/>
    <p:sldId id="273" r:id="rId12"/>
    <p:sldId id="274" r:id="rId13"/>
    <p:sldId id="275" r:id="rId14"/>
    <p:sldId id="276" r:id="rId15"/>
    <p:sldId id="277" r:id="rId16"/>
    <p:sldId id="278" r:id="rId17"/>
    <p:sldId id="279" r:id="rId18"/>
    <p:sldId id="280" r:id="rId19"/>
    <p:sldId id="284" r:id="rId20"/>
    <p:sldId id="285" r:id="rId21"/>
    <p:sldId id="259" r:id="rId22"/>
    <p:sldId id="286" r:id="rId23"/>
    <p:sldId id="287" r:id="rId24"/>
    <p:sldId id="288" r:id="rId25"/>
    <p:sldId id="289" r:id="rId26"/>
    <p:sldId id="290" r:id="rId27"/>
    <p:sldId id="291" r:id="rId28"/>
    <p:sldId id="29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15"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grpSp>
        <p:nvGrpSpPr>
          <p:cNvPr id="4" name="Group 3"/>
          <p:cNvGrpSpPr/>
          <p:nvPr userDrawn="1"/>
        </p:nvGrpSpPr>
        <p:grpSpPr>
          <a:xfrm>
            <a:off x="0" y="6324600"/>
            <a:ext cx="9140826" cy="533400"/>
            <a:chOff x="-1" y="6324600"/>
            <a:chExt cx="12188826" cy="533400"/>
          </a:xfrm>
        </p:grpSpPr>
        <p:sp>
          <p:nvSpPr>
            <p:cNvPr id="5" name="Rectangle 4"/>
            <p:cNvSpPr/>
            <p:nvPr userDrawn="1"/>
          </p:nvSpPr>
          <p:spPr bwMode="auto">
            <a:xfrm>
              <a:off x="6856412" y="6324600"/>
              <a:ext cx="5332413" cy="533400"/>
            </a:xfrm>
            <a:prstGeom prst="rect">
              <a:avLst/>
            </a:prstGeom>
            <a:gradFill flip="none" rotWithShape="1">
              <a:gsLst>
                <a:gs pos="100000">
                  <a:schemeClr val="tx1"/>
                </a:gs>
                <a:gs pos="0">
                  <a:schemeClr val="lt1">
                    <a:shade val="67500"/>
                    <a:satMod val="115000"/>
                    <a:alpha val="0"/>
                  </a:schemeClr>
                </a:gs>
              </a:gsLst>
              <a:lin ang="0" scaled="1"/>
              <a:tileRect/>
            </a:gra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mj-lt"/>
              </a:endParaRPr>
            </a:p>
          </p:txBody>
        </p:sp>
        <p:pic>
          <p:nvPicPr>
            <p:cNvPr id="6" name="Picture 5" descr="white-bar.png"/>
            <p:cNvPicPr>
              <a:picLocks noChangeAspect="1"/>
            </p:cNvPicPr>
            <p:nvPr userDrawn="1"/>
          </p:nvPicPr>
          <p:blipFill>
            <a:blip r:embed="rId3" cstate="print"/>
            <a:stretch>
              <a:fillRect/>
            </a:stretch>
          </p:blipFill>
          <p:spPr>
            <a:xfrm flipH="1">
              <a:off x="-1" y="6324600"/>
              <a:ext cx="12188825" cy="533400"/>
            </a:xfrm>
            <a:prstGeom prst="rect">
              <a:avLst/>
            </a:prstGeom>
          </p:spPr>
        </p:pic>
      </p:gr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7609E-22EE-43A7-A174-EB662290E4B4}" type="slidenum">
              <a:rPr lang="en-GB" smtClean="0"/>
              <a:pPr/>
              <a:t>‹#›</a:t>
            </a:fld>
            <a:endParaRPr lang="en-GB"/>
          </a:p>
        </p:txBody>
      </p:sp>
      <p:grpSp>
        <p:nvGrpSpPr>
          <p:cNvPr id="7" name="Group 6"/>
          <p:cNvGrpSpPr/>
          <p:nvPr userDrawn="1"/>
        </p:nvGrpSpPr>
        <p:grpSpPr>
          <a:xfrm>
            <a:off x="0" y="6324600"/>
            <a:ext cx="9140826" cy="533400"/>
            <a:chOff x="-1" y="6324600"/>
            <a:chExt cx="12188826" cy="533400"/>
          </a:xfrm>
        </p:grpSpPr>
        <p:sp>
          <p:nvSpPr>
            <p:cNvPr id="8" name="Rectangle 7"/>
            <p:cNvSpPr/>
            <p:nvPr userDrawn="1"/>
          </p:nvSpPr>
          <p:spPr bwMode="auto">
            <a:xfrm>
              <a:off x="6856412" y="6324600"/>
              <a:ext cx="5332413" cy="533400"/>
            </a:xfrm>
            <a:prstGeom prst="rect">
              <a:avLst/>
            </a:prstGeom>
            <a:gradFill flip="none" rotWithShape="1">
              <a:gsLst>
                <a:gs pos="100000">
                  <a:schemeClr val="tx1"/>
                </a:gs>
                <a:gs pos="0">
                  <a:schemeClr val="lt1">
                    <a:shade val="67500"/>
                    <a:satMod val="115000"/>
                    <a:alpha val="0"/>
                  </a:schemeClr>
                </a:gs>
              </a:gsLst>
              <a:lin ang="0" scaled="1"/>
              <a:tileRect/>
            </a:gra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mj-lt"/>
              </a:endParaRPr>
            </a:p>
          </p:txBody>
        </p:sp>
        <p:pic>
          <p:nvPicPr>
            <p:cNvPr id="9" name="Picture 8" descr="white-bar.png"/>
            <p:cNvPicPr>
              <a:picLocks noChangeAspect="1"/>
            </p:cNvPicPr>
            <p:nvPr userDrawn="1"/>
          </p:nvPicPr>
          <p:blipFill>
            <a:blip r:embed="rId2" cstate="print"/>
            <a:stretch>
              <a:fillRect/>
            </a:stretch>
          </p:blipFill>
          <p:spPr>
            <a:xfrm flipH="1">
              <a:off x="-1" y="6324600"/>
              <a:ext cx="12188825" cy="533400"/>
            </a:xfrm>
            <a:prstGeom prst="rect">
              <a:avLst/>
            </a:prstGeom>
          </p:spPr>
        </p:pic>
      </p:gr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vert="horz" wrap="square" lIns="0" tIns="0" rIns="0" bIns="0" rtlCol="0" anchor="ctr" anchorCtr="0">
            <a:noAutofit/>
          </a:bodyPr>
          <a:lstStyle>
            <a:lvl1pPr algn="l" defTabSz="914363" rtl="0" eaLnBrk="1" latinLnBrk="0" hangingPunct="1">
              <a:lnSpc>
                <a:spcPct val="90000"/>
              </a:lnSpc>
              <a:spcBef>
                <a:spcPct val="0"/>
              </a:spcBef>
              <a:buNone/>
              <a:defRPr kumimoji="0" lang="en-US" sz="5400" b="0" i="1" u="none" strike="noStrike" kern="1200" cap="none" spc="-150" normalizeH="0" baseline="0" noProof="0" dirty="0">
                <a:ln w="11430"/>
                <a:gradFill flip="none" rotWithShape="1">
                  <a:gsLst>
                    <a:gs pos="0">
                      <a:srgbClr val="FFFFB9"/>
                    </a:gs>
                    <a:gs pos="100000">
                      <a:schemeClr val="accent1">
                        <a:lumMod val="60000"/>
                        <a:lumOff val="40000"/>
                      </a:schemeClr>
                    </a:gs>
                  </a:gsLst>
                  <a:lin ang="5400000" scaled="0"/>
                  <a:tileRect/>
                </a:gradFill>
                <a:effectLst>
                  <a:outerShdw blurRad="50800" dist="38100" dir="2700000" algn="tl" rotWithShape="0">
                    <a:prstClr val="black">
                      <a:alpha val="40000"/>
                    </a:prstClr>
                  </a:outerShdw>
                </a:effectLst>
                <a:uLnTx/>
                <a:uFillTx/>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grpSp>
        <p:nvGrpSpPr>
          <p:cNvPr id="4" name="Group 4"/>
          <p:cNvGrpSpPr/>
          <p:nvPr userDrawn="1"/>
        </p:nvGrpSpPr>
        <p:grpSpPr>
          <a:xfrm>
            <a:off x="0" y="6324600"/>
            <a:ext cx="9140826" cy="533400"/>
            <a:chOff x="-1" y="6324600"/>
            <a:chExt cx="12188826" cy="533400"/>
          </a:xfrm>
        </p:grpSpPr>
        <p:sp>
          <p:nvSpPr>
            <p:cNvPr id="6" name="Rectangle 5"/>
            <p:cNvSpPr/>
            <p:nvPr userDrawn="1"/>
          </p:nvSpPr>
          <p:spPr bwMode="auto">
            <a:xfrm>
              <a:off x="6856412" y="6324600"/>
              <a:ext cx="5332413" cy="533400"/>
            </a:xfrm>
            <a:prstGeom prst="rect">
              <a:avLst/>
            </a:prstGeom>
            <a:gradFill flip="none" rotWithShape="1">
              <a:gsLst>
                <a:gs pos="100000">
                  <a:schemeClr val="tx1"/>
                </a:gs>
                <a:gs pos="0">
                  <a:schemeClr val="lt1">
                    <a:shade val="67500"/>
                    <a:satMod val="115000"/>
                    <a:alpha val="0"/>
                  </a:schemeClr>
                </a:gs>
              </a:gsLst>
              <a:lin ang="0" scaled="1"/>
              <a:tileRect/>
            </a:grad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mj-lt"/>
              </a:endParaRPr>
            </a:p>
          </p:txBody>
        </p:sp>
        <p:pic>
          <p:nvPicPr>
            <p:cNvPr id="8" name="Picture 7" descr="white-bar.png"/>
            <p:cNvPicPr>
              <a:picLocks noChangeAspect="1"/>
            </p:cNvPicPr>
            <p:nvPr userDrawn="1"/>
          </p:nvPicPr>
          <p:blipFill>
            <a:blip r:embed="rId3" cstate="print"/>
            <a:stretch>
              <a:fillRect/>
            </a:stretch>
          </p:blipFill>
          <p:spPr>
            <a:xfrm flipH="1">
              <a:off x="-1" y="6324600"/>
              <a:ext cx="12188825" cy="533400"/>
            </a:xfrm>
            <a:prstGeom prst="rect">
              <a:avLst/>
            </a:prstGeom>
          </p:spPr>
        </p:pic>
      </p:gr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6B1199-1F01-41AC-BB05-E9C17F97A686}" type="datetimeFigureOut">
              <a:rPr lang="en-GB" smtClean="0"/>
              <a:pPr/>
              <a:t>27/02/2019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07609E-22EE-43A7-A174-EB662290E4B4}"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135969"/>
          </a:xfrm>
        </p:spPr>
        <p:txBody>
          <a:bodyPr/>
          <a:lstStyle>
            <a:lvl1pPr>
              <a:lnSpc>
                <a:spcPct val="90000"/>
              </a:lnSpc>
              <a:defRPr/>
            </a:lvl1pPr>
            <a:lvl2pPr algn="l" defTabSz="914363" rtl="0" eaLnBrk="1" latinLnBrk="0" hangingPunct="1">
              <a:lnSpc>
                <a:spcPct val="90000"/>
              </a:lnSpc>
              <a:spcBef>
                <a:spcPct val="20000"/>
              </a:spcBef>
              <a:buSzPct val="85000"/>
              <a:buFontTx/>
              <a:buBlip>
                <a:blip r:embed="rId2"/>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135969"/>
          </a:xfrm>
        </p:spPr>
        <p:txBody>
          <a:bodyPr/>
          <a:lstStyle>
            <a:lvl1pPr>
              <a:lnSpc>
                <a:spcPct val="90000"/>
              </a:lnSpc>
              <a:defRPr/>
            </a:lvl1pPr>
            <a:lvl2pPr algn="l" defTabSz="914363" rtl="0" eaLnBrk="1" latinLnBrk="0" hangingPunct="1">
              <a:lnSpc>
                <a:spcPct val="90000"/>
              </a:lnSpc>
              <a:spcBef>
                <a:spcPct val="20000"/>
              </a:spcBef>
              <a:buSzPct val="85000"/>
              <a:buFontTx/>
              <a:buBlip>
                <a:blip r:embed="rId2"/>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03680"/>
          </a:xfrm>
        </p:spPr>
        <p:txBody>
          <a:bodyPr/>
          <a:lstStyle>
            <a:lvl1pPr>
              <a:lnSpc>
                <a:spcPct val="90000"/>
              </a:lnSpc>
              <a:defRPr/>
            </a:lvl1pPr>
            <a:lvl2pPr algn="l" defTabSz="914363" rtl="0" eaLnBrk="1" latinLnBrk="0" hangingPunct="1">
              <a:lnSpc>
                <a:spcPct val="90000"/>
              </a:lnSpc>
              <a:spcBef>
                <a:spcPct val="20000"/>
              </a:spcBef>
              <a:buSzPct val="85000"/>
              <a:buFontTx/>
              <a:buBlip>
                <a:blip r:embed="rId2"/>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400657"/>
          </a:xfrm>
        </p:spPr>
        <p:txBody>
          <a:bodyPr/>
          <a:lstStyle>
            <a:lvl1pPr marL="339976" indent="-339976">
              <a:lnSpc>
                <a:spcPct val="90000"/>
              </a:lnSpc>
              <a:defRPr sz="2800"/>
            </a:lvl1pPr>
            <a:lvl2pPr marL="673338" indent="-325424"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953785" indent="-288384"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227618" indent="-273833"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516002" indent="-280447"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400657"/>
          </a:xfrm>
        </p:spPr>
        <p:txBody>
          <a:bodyPr/>
          <a:lstStyle>
            <a:lvl1pPr marL="347914" indent="-347914">
              <a:lnSpc>
                <a:spcPct val="90000"/>
              </a:lnSpc>
              <a:defRPr sz="2800"/>
            </a:lvl1pPr>
            <a:lvl2pPr marL="673338" indent="-339976"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961722" indent="-302936"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227618" indent="-265896" algn="l" defTabSz="914363" rtl="0" eaLnBrk="1" latinLnBrk="0" hangingPunct="1">
              <a:lnSpc>
                <a:spcPct val="90000"/>
              </a:lnSpc>
              <a:spcBef>
                <a:spcPct val="20000"/>
              </a:spcBef>
              <a:buSzPct val="85000"/>
              <a:buFontTx/>
              <a:buBlip>
                <a:blip r:embed="rId2"/>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516002" indent="-273833" algn="l" defTabSz="914363" rtl="0" eaLnBrk="1" latinLnBrk="0" hangingPunct="1">
              <a:lnSpc>
                <a:spcPct val="90000"/>
              </a:lnSpc>
              <a:spcBef>
                <a:spcPct val="20000"/>
              </a:spcBef>
              <a:buSzPct val="85000"/>
              <a:buFontTx/>
              <a:buBlip>
                <a:blip r:embed="rId2"/>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991314"/>
          </a:xfrm>
        </p:spPr>
        <p:txBody>
          <a:bodyPr/>
          <a:lstStyle>
            <a:lvl1pPr marL="281770" indent="-281770">
              <a:defRPr sz="2300"/>
            </a:lvl1pPr>
            <a:lvl2pPr marL="562218" indent="-265896"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813562" indent="-243407"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050354" indent="-228856"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279210" indent="-206367" algn="l" defTabSz="914363" rtl="0" eaLnBrk="1" latinLnBrk="0" hangingPunct="1">
              <a:lnSpc>
                <a:spcPct val="90000"/>
              </a:lnSpc>
              <a:spcBef>
                <a:spcPct val="20000"/>
              </a:spcBef>
              <a:buSzPct val="85000"/>
              <a:buFontTx/>
              <a:buBlip>
                <a:blip r:embed="rId2"/>
              </a:buBlip>
              <a:defRPr lang="en-US" sz="20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991314"/>
          </a:xfrm>
        </p:spPr>
        <p:txBody>
          <a:bodyPr/>
          <a:lstStyle>
            <a:lvl1pPr marL="296321" indent="-296321">
              <a:defRPr sz="2300"/>
            </a:lvl1pPr>
            <a:lvl2pPr marL="570155" indent="-273833"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821499" indent="-244730"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050354" indent="-236793" algn="l" defTabSz="914363" rtl="0" eaLnBrk="1" latinLnBrk="0" hangingPunct="1">
              <a:lnSpc>
                <a:spcPct val="90000"/>
              </a:lnSpc>
              <a:spcBef>
                <a:spcPct val="20000"/>
              </a:spcBef>
              <a:buSzPct val="85000"/>
              <a:buFontTx/>
              <a:buBlip>
                <a:blip r:embed="rId2"/>
              </a:buBlip>
              <a:defRPr lang="en-US" sz="20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279210" indent="-220919" algn="l" defTabSz="914363" rtl="0" eaLnBrk="1" latinLnBrk="0" hangingPunct="1">
              <a:lnSpc>
                <a:spcPct val="90000"/>
              </a:lnSpc>
              <a:spcBef>
                <a:spcPct val="20000"/>
              </a:spcBef>
              <a:buSzPct val="85000"/>
              <a:buFontTx/>
              <a:buBlip>
                <a:blip r:embed="rId2"/>
              </a:buBlip>
              <a:defRPr lang="en-US" sz="20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lang="en-US" sz="3200" kern="1200" dirty="0" smtClean="0">
          <a:solidFill>
            <a:schemeClr val="tx1"/>
          </a:solidFill>
          <a:effectLst>
            <a:outerShdw blurRad="63500" dist="38100" dir="2700000" algn="tl" rotWithShape="0">
              <a:prstClr val="black">
                <a:alpha val="20000"/>
              </a:prstClr>
            </a:outerShdw>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lang="en-US" sz="2800" kern="1200" dirty="0" smtClean="0">
          <a:solidFill>
            <a:schemeClr val="tx1"/>
          </a:solidFill>
          <a:effectLst>
            <a:outerShdw blurRad="63500" dist="38100" dir="2700000" algn="tl" rotWithShape="0">
              <a:prstClr val="black">
                <a:alpha val="20000"/>
              </a:prstClr>
            </a:outerShdw>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lang="en-US" sz="2400" kern="1200" dirty="0" smtClean="0">
          <a:solidFill>
            <a:schemeClr val="tx1"/>
          </a:solidFill>
          <a:effectLst>
            <a:outerShdw blurRad="63500" dist="38100" dir="2700000" algn="tl" rotWithShape="0">
              <a:prstClr val="black">
                <a:alpha val="20000"/>
              </a:prstClr>
            </a:outerShdw>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lang="en-US" sz="2400" kern="1200" dirty="0">
          <a:solidFill>
            <a:schemeClr val="tx1"/>
          </a:solidFill>
          <a:effectLst>
            <a:outerShdw blurRad="63500" dist="38100" dir="2700000" algn="tl" rotWithShape="0">
              <a:prstClr val="black">
                <a:alpha val="20000"/>
              </a:prstClr>
            </a:outerShdw>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6B1199-1F01-41AC-BB05-E9C17F97A686}" type="datetimeFigureOut">
              <a:rPr lang="en-GB" smtClean="0"/>
              <a:pPr/>
              <a:t>27/02/2019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7609E-22EE-43A7-A174-EB662290E4B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sz="quarter" idx="10"/>
          </p:nvPr>
        </p:nvSpPr>
        <p:spPr/>
        <p:txBody>
          <a:bodyPr/>
          <a:lstStyle/>
          <a:p>
            <a:endParaRPr lang="en-US" dirty="0"/>
          </a:p>
        </p:txBody>
      </p:sp>
      <p:pic>
        <p:nvPicPr>
          <p:cNvPr id="5" name="Picture 4" descr="Bismillah 7.jpg"/>
          <p:cNvPicPr>
            <a:picLocks noChangeAspect="1"/>
          </p:cNvPicPr>
          <p:nvPr/>
        </p:nvPicPr>
        <p:blipFill>
          <a:blip r:embed="rId2" cstate="print"/>
          <a:stretch>
            <a:fillRect/>
          </a:stretch>
        </p:blipFill>
        <p:spPr>
          <a:xfrm>
            <a:off x="0" y="0"/>
            <a:ext cx="9134231" cy="6858000"/>
          </a:xfrm>
          <a:prstGeom prst="rect">
            <a:avLst/>
          </a:prstGeom>
        </p:spPr>
      </p:pic>
      <p:sp>
        <p:nvSpPr>
          <p:cNvPr id="6" name="TextBox 5"/>
          <p:cNvSpPr txBox="1"/>
          <p:nvPr/>
        </p:nvSpPr>
        <p:spPr>
          <a:xfrm>
            <a:off x="0" y="5657671"/>
            <a:ext cx="3429000" cy="1200329"/>
          </a:xfrm>
          <a:prstGeom prst="rect">
            <a:avLst/>
          </a:prstGeom>
          <a:noFill/>
        </p:spPr>
        <p:txBody>
          <a:bodyPr wrap="square" rtlCol="0">
            <a:spAutoFit/>
          </a:bodyPr>
          <a:lstStyle/>
          <a:p>
            <a:pPr algn="r"/>
            <a:r>
              <a:rPr lang="en-US" b="1" dirty="0" smtClean="0"/>
              <a:t>Dr. Muhammad Ali-</a:t>
            </a:r>
            <a:r>
              <a:rPr lang="en-US" b="1" dirty="0" err="1" smtClean="0"/>
              <a:t>ur</a:t>
            </a:r>
            <a:r>
              <a:rPr lang="en-US" b="1" dirty="0" smtClean="0"/>
              <a:t>-Rasheed</a:t>
            </a:r>
          </a:p>
          <a:p>
            <a:pPr algn="r"/>
            <a:r>
              <a:rPr lang="en-US" dirty="0" smtClean="0"/>
              <a:t>Lecturer , Department of Physiotherapy.</a:t>
            </a:r>
          </a:p>
          <a:p>
            <a:pPr algn="r"/>
            <a:r>
              <a:rPr lang="en-US" dirty="0" smtClean="0"/>
              <a:t>Sargodha Medical College.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AROUSAL</a:t>
            </a:r>
            <a:endParaRPr lang="en-GB" dirty="0"/>
          </a:p>
        </p:txBody>
      </p:sp>
      <p:sp>
        <p:nvSpPr>
          <p:cNvPr id="3" name="Text Placeholder 2"/>
          <p:cNvSpPr>
            <a:spLocks noGrp="1"/>
          </p:cNvSpPr>
          <p:nvPr>
            <p:ph type="body" sz="quarter" idx="10"/>
          </p:nvPr>
        </p:nvSpPr>
        <p:spPr>
          <a:xfrm>
            <a:off x="381000" y="1411552"/>
            <a:ext cx="8382000" cy="4161139"/>
          </a:xfrm>
        </p:spPr>
        <p:txBody>
          <a:bodyPr>
            <a:normAutofit lnSpcReduction="10000"/>
          </a:bodyPr>
          <a:lstStyle/>
          <a:p>
            <a:r>
              <a:rPr lang="en-GB" dirty="0" smtClean="0"/>
              <a:t>Arousal is the physiological readiness of the human system for activity.</a:t>
            </a:r>
          </a:p>
          <a:p>
            <a:pPr lvl="1"/>
            <a:r>
              <a:rPr lang="en-GB" i="1" dirty="0" smtClean="0"/>
              <a:t>Alert. the patient is awake and attentive to normal </a:t>
            </a:r>
            <a:r>
              <a:rPr lang="en-GB" dirty="0" smtClean="0"/>
              <a:t>levels of stimulation. Interactions with the therapist are normal and appropriate.</a:t>
            </a:r>
          </a:p>
          <a:p>
            <a:pPr lvl="1"/>
            <a:r>
              <a:rPr lang="en-GB" i="1" dirty="0" smtClean="0"/>
              <a:t>Lethargic. the patient appears drowsy and may fall </a:t>
            </a:r>
            <a:r>
              <a:rPr lang="en-GB" dirty="0" smtClean="0"/>
              <a:t>asleep if not stimulated in some way. Interactions with the therapist may get diverted. Patient may have difficulty in focusing or maintaining attention on a question or task.</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a:xfrm>
            <a:off x="381000" y="1411552"/>
            <a:ext cx="8382000" cy="5213735"/>
          </a:xfrm>
        </p:spPr>
        <p:txBody>
          <a:bodyPr>
            <a:normAutofit lnSpcReduction="10000"/>
          </a:bodyPr>
          <a:lstStyle/>
          <a:p>
            <a:pPr lvl="1"/>
            <a:r>
              <a:rPr lang="en-GB" i="1" dirty="0" err="1"/>
              <a:t>Obtunded</a:t>
            </a:r>
            <a:r>
              <a:rPr lang="en-GB" i="1" dirty="0"/>
              <a:t>. </a:t>
            </a:r>
            <a:r>
              <a:rPr lang="en-GB" i="1" dirty="0" smtClean="0"/>
              <a:t>the </a:t>
            </a:r>
            <a:r>
              <a:rPr lang="en-GB" i="1" dirty="0"/>
              <a:t>patient is difficult to arouse from a </a:t>
            </a:r>
            <a:r>
              <a:rPr lang="en-GB" dirty="0"/>
              <a:t>somnolent state and is frequently confused when awake. Repeated stimulation is required to maintain consciousness. Interactions with the therapist may be largely unproductive.</a:t>
            </a:r>
          </a:p>
          <a:p>
            <a:pPr lvl="1"/>
            <a:r>
              <a:rPr lang="en-GB" i="1" dirty="0"/>
              <a:t>Stupor (</a:t>
            </a:r>
            <a:r>
              <a:rPr lang="en-GB" i="1" dirty="0" err="1"/>
              <a:t>semicoma</a:t>
            </a:r>
            <a:r>
              <a:rPr lang="en-GB" i="1" dirty="0"/>
              <a:t>). </a:t>
            </a:r>
            <a:r>
              <a:rPr lang="en-GB" i="1" dirty="0" smtClean="0"/>
              <a:t>the </a:t>
            </a:r>
            <a:r>
              <a:rPr lang="en-GB" i="1" dirty="0"/>
              <a:t>patient responds only to </a:t>
            </a:r>
            <a:r>
              <a:rPr lang="en-GB" dirty="0"/>
              <a:t>strong, generally noxious stimuli and returns to the unconscious state when stimulation is stopped. When aroused, the patient is unable to interact with the therapist.</a:t>
            </a:r>
          </a:p>
          <a:p>
            <a:pPr lvl="1"/>
            <a:r>
              <a:rPr lang="en-GB" i="1" dirty="0"/>
              <a:t>Coma (deep coma). </a:t>
            </a:r>
            <a:r>
              <a:rPr lang="en-GB" i="1" dirty="0" smtClean="0"/>
              <a:t>the </a:t>
            </a:r>
            <a:r>
              <a:rPr lang="en-GB" i="1" dirty="0"/>
              <a:t>patient cannot be aroused </a:t>
            </a:r>
            <a:r>
              <a:rPr lang="en-GB" dirty="0"/>
              <a:t>by any type of stimulation. Reflex motor responses may or may not be seen</a:t>
            </a:r>
            <a:r>
              <a:rPr lang="en-GB" dirty="0" smtClean="0"/>
              <a:t>.</a:t>
            </a:r>
            <a:endParaRPr lang="en-GB"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ATTENTION</a:t>
            </a:r>
            <a:endParaRPr lang="en-GB" dirty="0"/>
          </a:p>
        </p:txBody>
      </p:sp>
      <p:sp>
        <p:nvSpPr>
          <p:cNvPr id="3" name="Text Placeholder 2"/>
          <p:cNvSpPr>
            <a:spLocks noGrp="1"/>
          </p:cNvSpPr>
          <p:nvPr>
            <p:ph type="body" sz="quarter" idx="10"/>
          </p:nvPr>
        </p:nvSpPr>
        <p:spPr>
          <a:xfrm>
            <a:off x="381000" y="1411552"/>
            <a:ext cx="8382000" cy="3299365"/>
          </a:xfrm>
        </p:spPr>
        <p:txBody>
          <a:bodyPr/>
          <a:lstStyle/>
          <a:p>
            <a:r>
              <a:rPr lang="en-GB" i="1" dirty="0" smtClean="0"/>
              <a:t>Attention is selective awareness of the environment </a:t>
            </a:r>
            <a:r>
              <a:rPr lang="en-GB" dirty="0" smtClean="0"/>
              <a:t>or responsiveness to a stimulus or task without being  distracted by other stimuli.</a:t>
            </a:r>
          </a:p>
          <a:p>
            <a:r>
              <a:rPr lang="en-GB" dirty="0" smtClean="0"/>
              <a:t>Attention can be examined by asking the patient to repeat items on a progressively more challenging list.</a:t>
            </a:r>
          </a:p>
          <a:p>
            <a:endParaRPr lang="en-GB"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ORIENTATION</a:t>
            </a:r>
            <a:endParaRPr lang="en-GB" dirty="0"/>
          </a:p>
        </p:txBody>
      </p:sp>
      <p:sp>
        <p:nvSpPr>
          <p:cNvPr id="3" name="Text Placeholder 2"/>
          <p:cNvSpPr>
            <a:spLocks noGrp="1"/>
          </p:cNvSpPr>
          <p:nvPr>
            <p:ph type="body" sz="quarter" idx="10"/>
          </p:nvPr>
        </p:nvSpPr>
        <p:spPr>
          <a:xfrm>
            <a:off x="381000" y="1411552"/>
            <a:ext cx="8382000" cy="3988784"/>
          </a:xfrm>
        </p:spPr>
        <p:txBody>
          <a:bodyPr>
            <a:normAutofit lnSpcReduction="10000"/>
          </a:bodyPr>
          <a:lstStyle/>
          <a:p>
            <a:r>
              <a:rPr lang="en-GB" dirty="0" smtClean="0"/>
              <a:t>Orientation refers to the patient’s awareness of time, person, and place. In medical record documentation the results of this mental status screening are often abbreviated “oriented × 3,” referring to the three parameters of time, person, and place. If a patient is not fully oriented to one or more domains, the notation would read “oriented × 2 (time)” or “oriented × 1 (time, place).”</a:t>
            </a:r>
            <a:endParaRPr lang="en-GB"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p:txBody>
          <a:bodyPr/>
          <a:lstStyle/>
          <a:p>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COGNITION</a:t>
            </a:r>
            <a:endParaRPr lang="en-GB" dirty="0"/>
          </a:p>
        </p:txBody>
      </p:sp>
      <p:sp>
        <p:nvSpPr>
          <p:cNvPr id="3" name="Text Placeholder 2"/>
          <p:cNvSpPr>
            <a:spLocks noGrp="1"/>
          </p:cNvSpPr>
          <p:nvPr>
            <p:ph type="body" sz="quarter" idx="10"/>
          </p:nvPr>
        </p:nvSpPr>
        <p:spPr>
          <a:xfrm>
            <a:off x="381000" y="1411552"/>
            <a:ext cx="8382000" cy="3496342"/>
          </a:xfrm>
        </p:spPr>
        <p:txBody>
          <a:bodyPr>
            <a:normAutofit lnSpcReduction="10000"/>
          </a:bodyPr>
          <a:lstStyle/>
          <a:p>
            <a:r>
              <a:rPr lang="en-GB" i="1" dirty="0" smtClean="0"/>
              <a:t>Cognition is defined as the process of knowing and </a:t>
            </a:r>
            <a:r>
              <a:rPr lang="en-GB" dirty="0" smtClean="0"/>
              <a:t>includes both awareness and judgment.</a:t>
            </a:r>
          </a:p>
          <a:p>
            <a:r>
              <a:rPr lang="en-GB" dirty="0" smtClean="0"/>
              <a:t>three areas for testing cognition-dependent functions:</a:t>
            </a:r>
          </a:p>
          <a:p>
            <a:r>
              <a:rPr lang="en-GB" dirty="0" smtClean="0"/>
              <a:t>(1) fund of knowledge, </a:t>
            </a:r>
          </a:p>
          <a:p>
            <a:r>
              <a:rPr lang="en-GB" dirty="0" smtClean="0"/>
              <a:t>(2) calculation ability,</a:t>
            </a:r>
          </a:p>
          <a:p>
            <a:r>
              <a:rPr lang="en-GB" dirty="0" smtClean="0"/>
              <a:t>and (3) proverb interpretation.</a:t>
            </a:r>
            <a:endParaRPr lang="en-GB"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dirty="0"/>
              <a:t>Memory, Hearing, and Visual Acuity</a:t>
            </a:r>
            <a:endParaRPr lang="en-GB" dirty="0"/>
          </a:p>
        </p:txBody>
      </p:sp>
      <p:sp>
        <p:nvSpPr>
          <p:cNvPr id="3" name="Text Placeholder 2"/>
          <p:cNvSpPr>
            <a:spLocks noGrp="1"/>
          </p:cNvSpPr>
          <p:nvPr>
            <p:ph type="body" sz="quarter" idx="10"/>
          </p:nvPr>
        </p:nvSpPr>
        <p:spPr>
          <a:xfrm>
            <a:off x="323528" y="1700808"/>
            <a:ext cx="8382000" cy="4973669"/>
          </a:xfrm>
        </p:spPr>
        <p:txBody>
          <a:bodyPr>
            <a:normAutofit lnSpcReduction="10000"/>
          </a:bodyPr>
          <a:lstStyle/>
          <a:p>
            <a:r>
              <a:rPr lang="en-GB" i="1" dirty="0" smtClean="0"/>
              <a:t>Long-term (remote) memory can be examined by </a:t>
            </a:r>
            <a:r>
              <a:rPr lang="en-GB" dirty="0" smtClean="0"/>
              <a:t>requesting information on date and place of birth, number of siblings, date of marriage, schools attended, and historical facts.</a:t>
            </a:r>
          </a:p>
          <a:p>
            <a:r>
              <a:rPr lang="en-GB" dirty="0" smtClean="0"/>
              <a:t> </a:t>
            </a:r>
            <a:r>
              <a:rPr lang="en-GB" i="1" dirty="0" smtClean="0"/>
              <a:t>Short-term memory can be addressed by </a:t>
            </a:r>
            <a:r>
              <a:rPr lang="en-GB" dirty="0" smtClean="0"/>
              <a:t>verbally providing the patient with a series of words or numbers. For example, a series of words might include “car, book, cup”; use of numbers could include </a:t>
            </a:r>
            <a:r>
              <a:rPr lang="en-GB" smtClean="0"/>
              <a:t>a </a:t>
            </a:r>
            <a:r>
              <a:rPr lang="en-GB" smtClean="0"/>
              <a:t>seven digit </a:t>
            </a:r>
            <a:r>
              <a:rPr lang="en-GB" dirty="0" smtClean="0"/>
              <a:t>list; a short sentence could also be used to test short-term memory.</a:t>
            </a:r>
            <a:endParaRPr lang="en-GB"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dirty="0"/>
              <a:t>CLASSIFICATION OF THE</a:t>
            </a:r>
            <a:br>
              <a:rPr lang="en-GB" b="1" dirty="0"/>
            </a:br>
            <a:r>
              <a:rPr lang="en-GB" b="1" dirty="0"/>
              <a:t>SENSORY SYSTEM</a:t>
            </a:r>
            <a:endParaRPr lang="en-GB" dirty="0"/>
          </a:p>
        </p:txBody>
      </p:sp>
      <p:sp>
        <p:nvSpPr>
          <p:cNvPr id="3" name="Text Placeholder 2"/>
          <p:cNvSpPr>
            <a:spLocks noGrp="1"/>
          </p:cNvSpPr>
          <p:nvPr>
            <p:ph type="body" sz="quarter" idx="10"/>
          </p:nvPr>
        </p:nvSpPr>
        <p:spPr>
          <a:xfrm>
            <a:off x="381000" y="1411552"/>
            <a:ext cx="8382000" cy="4758226"/>
          </a:xfrm>
        </p:spPr>
        <p:txBody>
          <a:bodyPr/>
          <a:lstStyle/>
          <a:p>
            <a:r>
              <a:rPr lang="en-GB" b="1" dirty="0" smtClean="0"/>
              <a:t>Sensory Receptors</a:t>
            </a:r>
          </a:p>
          <a:p>
            <a:pPr lvl="1"/>
            <a:r>
              <a:rPr lang="en-GB" dirty="0" smtClean="0"/>
              <a:t>The three divisions of sensory receptors include those that mediate the </a:t>
            </a:r>
          </a:p>
          <a:p>
            <a:pPr lvl="1"/>
            <a:r>
              <a:rPr lang="en-GB" dirty="0" smtClean="0"/>
              <a:t>(1) superficial, </a:t>
            </a:r>
          </a:p>
          <a:p>
            <a:pPr lvl="1"/>
            <a:r>
              <a:rPr lang="en-GB" dirty="0" smtClean="0"/>
              <a:t>(2) deep, and </a:t>
            </a:r>
          </a:p>
          <a:p>
            <a:pPr lvl="1"/>
            <a:r>
              <a:rPr lang="en-GB" dirty="0" smtClean="0"/>
              <a:t>(3) combined (cortical) sensations.</a:t>
            </a:r>
            <a:endParaRPr lang="en-GB" b="1" dirty="0" smtClean="0"/>
          </a:p>
          <a:p>
            <a:r>
              <a:rPr lang="en-GB" b="1" dirty="0" smtClean="0"/>
              <a:t>Spinal pathways</a:t>
            </a:r>
          </a:p>
          <a:p>
            <a:pPr lvl="1"/>
            <a:r>
              <a:rPr lang="en-GB" b="1" dirty="0" err="1"/>
              <a:t>Anterolateral</a:t>
            </a:r>
            <a:r>
              <a:rPr lang="en-GB" b="1" dirty="0"/>
              <a:t> </a:t>
            </a:r>
            <a:r>
              <a:rPr lang="en-GB" b="1" dirty="0" err="1" smtClean="0"/>
              <a:t>Spinothalamic</a:t>
            </a:r>
            <a:endParaRPr lang="en-GB" b="1" dirty="0" smtClean="0"/>
          </a:p>
          <a:p>
            <a:pPr lvl="1"/>
            <a:r>
              <a:rPr lang="en-GB" b="1" dirty="0"/>
              <a:t>Dorsal Column–Medial Lemniscal System</a:t>
            </a:r>
            <a:endParaRPr lang="en-GB" b="1" dirty="0" smtClean="0"/>
          </a:p>
          <a:p>
            <a:endParaRPr lang="en-GB"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dirty="0"/>
              <a:t>Anterolateral Spinothalamic Pathway</a:t>
            </a:r>
            <a:endParaRPr lang="en-GB" dirty="0"/>
          </a:p>
        </p:txBody>
      </p:sp>
      <p:sp>
        <p:nvSpPr>
          <p:cNvPr id="3" name="Text Placeholder 2"/>
          <p:cNvSpPr>
            <a:spLocks noGrp="1"/>
          </p:cNvSpPr>
          <p:nvPr>
            <p:ph type="body" sz="quarter" idx="10"/>
          </p:nvPr>
        </p:nvSpPr>
        <p:spPr>
          <a:xfrm>
            <a:off x="381000" y="1628800"/>
            <a:ext cx="8382000" cy="4284250"/>
          </a:xfrm>
        </p:spPr>
        <p:txBody>
          <a:bodyPr>
            <a:normAutofit lnSpcReduction="10000"/>
          </a:bodyPr>
          <a:lstStyle/>
          <a:p>
            <a:r>
              <a:rPr lang="en-GB" dirty="0" smtClean="0"/>
              <a:t>The three major tracts of the </a:t>
            </a:r>
            <a:r>
              <a:rPr lang="en-GB" dirty="0" err="1" smtClean="0"/>
              <a:t>spinothalamic</a:t>
            </a:r>
            <a:r>
              <a:rPr lang="en-GB" dirty="0" smtClean="0"/>
              <a:t> system are the </a:t>
            </a:r>
          </a:p>
          <a:p>
            <a:r>
              <a:rPr lang="en-GB" dirty="0" smtClean="0"/>
              <a:t>(1) </a:t>
            </a:r>
            <a:r>
              <a:rPr lang="en-GB" i="1" dirty="0" smtClean="0"/>
              <a:t>anterior (ventral) </a:t>
            </a:r>
            <a:r>
              <a:rPr lang="en-GB" i="1" dirty="0" err="1" smtClean="0"/>
              <a:t>spinothalamic</a:t>
            </a:r>
            <a:r>
              <a:rPr lang="en-GB" i="1" dirty="0" smtClean="0"/>
              <a:t> tract, which </a:t>
            </a:r>
            <a:r>
              <a:rPr lang="en-GB" dirty="0" smtClean="0"/>
              <a:t>carries the sensations of crudely localized touch and pressure;</a:t>
            </a:r>
          </a:p>
          <a:p>
            <a:r>
              <a:rPr lang="en-GB" dirty="0" smtClean="0"/>
              <a:t>(2) the </a:t>
            </a:r>
            <a:r>
              <a:rPr lang="en-GB" i="1" dirty="0" smtClean="0"/>
              <a:t>lateral </a:t>
            </a:r>
            <a:r>
              <a:rPr lang="en-GB" i="1" dirty="0" err="1" smtClean="0"/>
              <a:t>spinothalamic</a:t>
            </a:r>
            <a:r>
              <a:rPr lang="en-GB" i="1" dirty="0" smtClean="0"/>
              <a:t> tract, which carries pain </a:t>
            </a:r>
            <a:r>
              <a:rPr lang="en-GB" dirty="0" smtClean="0"/>
              <a:t>and temperature; and </a:t>
            </a:r>
          </a:p>
          <a:p>
            <a:r>
              <a:rPr lang="en-GB" dirty="0" smtClean="0"/>
              <a:t>(3) the </a:t>
            </a:r>
            <a:r>
              <a:rPr lang="en-GB" i="1" dirty="0" err="1" smtClean="0"/>
              <a:t>spinoreticular</a:t>
            </a:r>
            <a:r>
              <a:rPr lang="en-GB" i="1" dirty="0" smtClean="0"/>
              <a:t> tract, which </a:t>
            </a:r>
            <a:r>
              <a:rPr lang="en-GB" dirty="0" smtClean="0"/>
              <a:t>is involved with diffuse pain sensations</a:t>
            </a:r>
            <a:endParaRPr lang="en-GB"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dirty="0"/>
              <a:t>Dorsal Column–Medial Lemniscal</a:t>
            </a:r>
            <a:br>
              <a:rPr lang="en-GB" b="1" dirty="0"/>
            </a:br>
            <a:r>
              <a:rPr lang="en-GB" b="1" dirty="0"/>
              <a:t>Pathway</a:t>
            </a:r>
            <a:endParaRPr lang="en-GB" dirty="0"/>
          </a:p>
        </p:txBody>
      </p:sp>
      <p:sp>
        <p:nvSpPr>
          <p:cNvPr id="3" name="Text Placeholder 2"/>
          <p:cNvSpPr>
            <a:spLocks noGrp="1"/>
          </p:cNvSpPr>
          <p:nvPr>
            <p:ph type="body" sz="quarter" idx="10"/>
          </p:nvPr>
        </p:nvSpPr>
        <p:spPr>
          <a:xfrm>
            <a:off x="381000" y="1725079"/>
            <a:ext cx="8382000" cy="5152180"/>
          </a:xfrm>
        </p:spPr>
        <p:txBody>
          <a:bodyPr>
            <a:normAutofit lnSpcReduction="10000"/>
          </a:bodyPr>
          <a:lstStyle/>
          <a:p>
            <a:r>
              <a:rPr lang="en-GB" dirty="0" smtClean="0"/>
              <a:t>Sensations transmitted by the dorsal column–medial </a:t>
            </a:r>
            <a:r>
              <a:rPr lang="en-GB" dirty="0" err="1" smtClean="0"/>
              <a:t>lemniscal</a:t>
            </a:r>
            <a:r>
              <a:rPr lang="en-GB" dirty="0" smtClean="0"/>
              <a:t> pathway include</a:t>
            </a:r>
          </a:p>
          <a:p>
            <a:pPr lvl="1"/>
            <a:r>
              <a:rPr lang="en-GB" dirty="0" smtClean="0"/>
              <a:t>discriminative touch, </a:t>
            </a:r>
          </a:p>
          <a:p>
            <a:pPr lvl="1"/>
            <a:r>
              <a:rPr lang="en-GB" dirty="0" err="1" smtClean="0"/>
              <a:t>stereognosis</a:t>
            </a:r>
            <a:r>
              <a:rPr lang="en-GB" dirty="0" smtClean="0"/>
              <a:t>,</a:t>
            </a:r>
          </a:p>
          <a:p>
            <a:pPr lvl="1"/>
            <a:r>
              <a:rPr lang="en-GB" dirty="0" smtClean="0"/>
              <a:t>tactile pressure, </a:t>
            </a:r>
          </a:p>
          <a:p>
            <a:pPr lvl="1"/>
            <a:r>
              <a:rPr lang="en-GB" dirty="0" err="1" smtClean="0"/>
              <a:t>barognosis</a:t>
            </a:r>
            <a:r>
              <a:rPr lang="en-GB" dirty="0" smtClean="0"/>
              <a:t>, </a:t>
            </a:r>
          </a:p>
          <a:p>
            <a:pPr lvl="1"/>
            <a:r>
              <a:rPr lang="en-GB" dirty="0" err="1" smtClean="0"/>
              <a:t>graphesthesia</a:t>
            </a:r>
            <a:r>
              <a:rPr lang="en-GB" dirty="0" smtClean="0"/>
              <a:t>, </a:t>
            </a:r>
          </a:p>
          <a:p>
            <a:pPr lvl="1"/>
            <a:r>
              <a:rPr lang="en-GB" dirty="0" smtClean="0"/>
              <a:t>kinesthesia, </a:t>
            </a:r>
          </a:p>
          <a:p>
            <a:pPr lvl="1"/>
            <a:r>
              <a:rPr lang="en-GB" dirty="0" smtClean="0"/>
              <a:t>two-point discrimination, </a:t>
            </a:r>
          </a:p>
          <a:p>
            <a:pPr lvl="1"/>
            <a:r>
              <a:rPr lang="en-GB" dirty="0" err="1" smtClean="0"/>
              <a:t>proprioception</a:t>
            </a:r>
            <a:r>
              <a:rPr lang="en-GB" dirty="0" smtClean="0"/>
              <a:t>,</a:t>
            </a:r>
          </a:p>
          <a:p>
            <a:pPr lvl="1"/>
            <a:r>
              <a:rPr lang="en-GB" dirty="0" smtClean="0"/>
              <a:t>and vibration.</a:t>
            </a:r>
            <a:endParaRPr lang="en-GB"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SENSORY INTEGRATION</a:t>
            </a:r>
            <a:endParaRPr lang="en-GB" dirty="0"/>
          </a:p>
        </p:txBody>
      </p:sp>
      <p:sp>
        <p:nvSpPr>
          <p:cNvPr id="3" name="Text Placeholder 2"/>
          <p:cNvSpPr>
            <a:spLocks noGrp="1"/>
          </p:cNvSpPr>
          <p:nvPr>
            <p:ph type="body" sz="quarter" idx="10"/>
          </p:nvPr>
        </p:nvSpPr>
        <p:spPr>
          <a:xfrm>
            <a:off x="381000" y="1411552"/>
            <a:ext cx="8382000" cy="5121402"/>
          </a:xfrm>
        </p:spPr>
        <p:txBody>
          <a:bodyPr>
            <a:normAutofit/>
          </a:bodyPr>
          <a:lstStyle/>
          <a:p>
            <a:r>
              <a:rPr lang="en-GB" sz="2400" dirty="0" smtClean="0"/>
              <a:t>If all of the sensory stimuli which enter the central nervous system were allowed to bombard the higher centres of the brain, the individual would be rendered utterly ineffective. It is the brain’s task to filter, organize, and integrate a mass of sensory information so that it can be used for the development and execution of the brain’s functions</a:t>
            </a:r>
          </a:p>
          <a:p>
            <a:r>
              <a:rPr lang="en-GB" sz="2400" b="1" u="sng" dirty="0" smtClean="0"/>
              <a:t>Sensory integration is the ability of the brain to organize, interpret, and use sensory information.</a:t>
            </a:r>
            <a:r>
              <a:rPr lang="en-GB" sz="2400" dirty="0" smtClean="0"/>
              <a:t> </a:t>
            </a:r>
          </a:p>
          <a:p>
            <a:r>
              <a:rPr lang="en-GB" sz="2400" dirty="0" smtClean="0"/>
              <a:t>This integration provides an internal representation of the environment that informs and guides motor responses.  </a:t>
            </a:r>
          </a:p>
          <a:p>
            <a:r>
              <a:rPr lang="en-GB" sz="2400" dirty="0" smtClean="0"/>
              <a:t>This sensory representations provide the foundation on which motor programs for purposeful movements are planned, coordinated, and implemented</a:t>
            </a:r>
            <a:endParaRPr lang="en-GB" sz="2400"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normAutofit fontScale="90000"/>
          </a:bodyPr>
          <a:lstStyle/>
          <a:p>
            <a:r>
              <a:rPr lang="en-GB" b="1" dirty="0"/>
              <a:t>Modalities of </a:t>
            </a:r>
            <a:r>
              <a:rPr lang="en-GB" b="1" dirty="0" smtClean="0"/>
              <a:t>sensation to be tested</a:t>
            </a:r>
            <a:endParaRPr lang="en-GB" dirty="0"/>
          </a:p>
        </p:txBody>
      </p:sp>
      <p:sp>
        <p:nvSpPr>
          <p:cNvPr id="3" name="Subtitle 2"/>
          <p:cNvSpPr>
            <a:spLocks noGrp="1"/>
          </p:cNvSpPr>
          <p:nvPr>
            <p:ph type="body" sz="quarter" idx="10"/>
          </p:nvPr>
        </p:nvSpPr>
        <p:spPr>
          <a:xfrm>
            <a:off x="395536" y="1772816"/>
            <a:ext cx="8382000" cy="4752070"/>
          </a:xfrm>
        </p:spPr>
        <p:txBody>
          <a:bodyPr>
            <a:normAutofit lnSpcReduction="10000"/>
          </a:bodyPr>
          <a:lstStyle/>
          <a:p>
            <a:pPr>
              <a:buFont typeface="Arial" pitchFamily="34" charset="0"/>
              <a:buChar char="•"/>
            </a:pPr>
            <a:r>
              <a:rPr lang="en-GB" b="1" dirty="0" smtClean="0"/>
              <a:t>Superficial Sensations</a:t>
            </a:r>
          </a:p>
          <a:p>
            <a:pPr lvl="1">
              <a:buFont typeface="Arial" pitchFamily="34" charset="0"/>
              <a:buChar char="•"/>
            </a:pPr>
            <a:r>
              <a:rPr lang="en-GB" b="1" dirty="0" smtClean="0">
                <a:solidFill>
                  <a:srgbClr val="FF0000"/>
                </a:solidFill>
              </a:rPr>
              <a:t>Pain Perception T</a:t>
            </a:r>
            <a:r>
              <a:rPr lang="en-GB" dirty="0" smtClean="0"/>
              <a:t>his test is also referred to as </a:t>
            </a:r>
            <a:r>
              <a:rPr lang="en-GB" i="1" dirty="0" smtClean="0"/>
              <a:t>sharp/dull discrimination </a:t>
            </a:r>
            <a:r>
              <a:rPr lang="en-GB" dirty="0" smtClean="0"/>
              <a:t>and indicates function of protective sensation</a:t>
            </a:r>
            <a:endParaRPr lang="en-GB" b="1" dirty="0">
              <a:solidFill>
                <a:srgbClr val="FF0000"/>
              </a:solidFill>
            </a:endParaRPr>
          </a:p>
          <a:p>
            <a:pPr lvl="1">
              <a:buFont typeface="Arial" pitchFamily="34" charset="0"/>
              <a:buChar char="•"/>
            </a:pPr>
            <a:r>
              <a:rPr lang="en-GB" b="1" dirty="0" err="1" smtClean="0"/>
              <a:t>Response</a:t>
            </a:r>
            <a:r>
              <a:rPr lang="en-GB" dirty="0" err="1" smtClean="0"/>
              <a:t>The</a:t>
            </a:r>
            <a:r>
              <a:rPr lang="en-GB" dirty="0" smtClean="0"/>
              <a:t> patient is asked to verbally indicate </a:t>
            </a:r>
            <a:r>
              <a:rPr lang="en-GB" i="1" dirty="0" smtClean="0"/>
              <a:t>sharp or dull when </a:t>
            </a:r>
            <a:r>
              <a:rPr lang="en-GB" dirty="0" smtClean="0"/>
              <a:t>a stimulus is felt. All areas of the body may be tested.</a:t>
            </a:r>
          </a:p>
          <a:p>
            <a:pPr lvl="1">
              <a:buFont typeface="Arial" pitchFamily="34" charset="0"/>
              <a:buChar char="•"/>
            </a:pPr>
            <a:r>
              <a:rPr lang="en-GB" b="1" dirty="0">
                <a:solidFill>
                  <a:srgbClr val="FF0000"/>
                </a:solidFill>
              </a:rPr>
              <a:t>Temperature </a:t>
            </a:r>
            <a:r>
              <a:rPr lang="en-GB" b="1" dirty="0" smtClean="0">
                <a:solidFill>
                  <a:srgbClr val="FF0000"/>
                </a:solidFill>
              </a:rPr>
              <a:t>Awareness </a:t>
            </a:r>
            <a:r>
              <a:rPr lang="en-GB" dirty="0" smtClean="0"/>
              <a:t>Ideal temperatures for cold are between (5°C) and (10°C) and for warmth, between (40°C) and (45°C).</a:t>
            </a:r>
          </a:p>
          <a:p>
            <a:pPr lvl="1">
              <a:buFont typeface="Arial" pitchFamily="34" charset="0"/>
              <a:buChar char="•"/>
            </a:pPr>
            <a:r>
              <a:rPr lang="en-GB" b="1" i="1" dirty="0" smtClean="0"/>
              <a:t>Response </a:t>
            </a:r>
            <a:r>
              <a:rPr lang="en-GB" dirty="0" smtClean="0"/>
              <a:t>The patient is asked to reply </a:t>
            </a:r>
            <a:r>
              <a:rPr lang="en-GB" i="1" dirty="0" smtClean="0"/>
              <a:t>hot or cold after each stimulus </a:t>
            </a:r>
            <a:r>
              <a:rPr lang="en-GB" dirty="0" smtClean="0"/>
              <a:t>application.</a:t>
            </a:r>
            <a:endParaRPr lang="en-GB"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p:txBody>
          <a:bodyPr/>
          <a:lstStyle/>
          <a:p>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0" y="-1"/>
            <a:ext cx="9144000" cy="6858001"/>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332656"/>
            <a:ext cx="8382000" cy="6075509"/>
          </a:xfrm>
        </p:spPr>
        <p:txBody>
          <a:bodyPr>
            <a:normAutofit lnSpcReduction="10000"/>
          </a:bodyPr>
          <a:lstStyle/>
          <a:p>
            <a:pPr lvl="1"/>
            <a:r>
              <a:rPr lang="en-GB" b="1" dirty="0" smtClean="0">
                <a:solidFill>
                  <a:srgbClr val="FF0000"/>
                </a:solidFill>
              </a:rPr>
              <a:t>Touch Awareness</a:t>
            </a:r>
            <a:r>
              <a:rPr lang="en-GB" b="1" dirty="0" smtClean="0"/>
              <a:t> </a:t>
            </a:r>
            <a:r>
              <a:rPr lang="en-GB" dirty="0" smtClean="0"/>
              <a:t>This test determines perception of tactile touch input. A camel-hair brush, piece of cotton (ball or swab), or tissue is used. The area to be tested is lightly touched or stroked. </a:t>
            </a:r>
          </a:p>
          <a:p>
            <a:pPr lvl="1"/>
            <a:r>
              <a:rPr lang="en-GB" b="1" i="1" dirty="0" smtClean="0"/>
              <a:t>Response </a:t>
            </a:r>
            <a:r>
              <a:rPr lang="en-GB" dirty="0" smtClean="0"/>
              <a:t>The patient is asked to indicate when he or she recognizes that a stimulus has been applied by responding “yes” or “now.”</a:t>
            </a:r>
          </a:p>
          <a:p>
            <a:pPr lvl="1"/>
            <a:r>
              <a:rPr lang="en-GB" b="1" i="1" dirty="0" smtClean="0">
                <a:solidFill>
                  <a:srgbClr val="FF0000"/>
                </a:solidFill>
              </a:rPr>
              <a:t>Pressure Perception </a:t>
            </a:r>
            <a:r>
              <a:rPr lang="en-GB" dirty="0" smtClean="0"/>
              <a:t>The therapist’s fingertip or a double-tipped cotton swab is used to apply a firm pressure on the skin surface. This pressure should be firm enough to indent the skin and to stimulate the deep receptors. </a:t>
            </a:r>
          </a:p>
          <a:p>
            <a:pPr lvl="1"/>
            <a:r>
              <a:rPr lang="en-GB" b="1" i="1" dirty="0" smtClean="0"/>
              <a:t>Response </a:t>
            </a:r>
            <a:r>
              <a:rPr lang="en-GB" dirty="0" smtClean="0"/>
              <a:t>The patient is asked to indicate when an applied stimulus is recognized by responding “yes” or “now.”</a:t>
            </a:r>
            <a:endParaRPr lang="en-GB"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Deep Sensations</a:t>
            </a:r>
            <a:endParaRPr lang="en-GB" dirty="0"/>
          </a:p>
        </p:txBody>
      </p:sp>
      <p:sp>
        <p:nvSpPr>
          <p:cNvPr id="3" name="Text Placeholder 2"/>
          <p:cNvSpPr>
            <a:spLocks noGrp="1"/>
          </p:cNvSpPr>
          <p:nvPr>
            <p:ph type="body" sz="quarter" idx="10"/>
          </p:nvPr>
        </p:nvSpPr>
        <p:spPr>
          <a:xfrm>
            <a:off x="381000" y="1411552"/>
            <a:ext cx="8382000" cy="5324535"/>
          </a:xfrm>
        </p:spPr>
        <p:txBody>
          <a:bodyPr>
            <a:normAutofit lnSpcReduction="10000"/>
          </a:bodyPr>
          <a:lstStyle/>
          <a:p>
            <a:r>
              <a:rPr lang="en-GB" dirty="0" smtClean="0"/>
              <a:t>The deep sensations include kinesthesia, Proprioception, and vibration.</a:t>
            </a:r>
          </a:p>
          <a:p>
            <a:pPr lvl="1"/>
            <a:r>
              <a:rPr lang="en-GB" b="1" dirty="0" smtClean="0">
                <a:solidFill>
                  <a:srgbClr val="FF0000"/>
                </a:solidFill>
              </a:rPr>
              <a:t>Kinesthesia Awareness </a:t>
            </a:r>
            <a:r>
              <a:rPr lang="en-GB" dirty="0" smtClean="0"/>
              <a:t>This test examines </a:t>
            </a:r>
            <a:r>
              <a:rPr lang="en-GB" i="1" dirty="0" smtClean="0"/>
              <a:t>awareness of movement. The extremity </a:t>
            </a:r>
            <a:r>
              <a:rPr lang="en-GB" dirty="0" smtClean="0"/>
              <a:t>or joint(s) is moved passively through a relatively small range of motion (ROM).</a:t>
            </a:r>
          </a:p>
          <a:p>
            <a:pPr lvl="1"/>
            <a:r>
              <a:rPr lang="en-GB" b="1" i="1" dirty="0" smtClean="0"/>
              <a:t>Response </a:t>
            </a:r>
            <a:r>
              <a:rPr lang="en-GB" dirty="0" smtClean="0"/>
              <a:t>The patient is asked to describe verbally the direction (up, down, in, out, and so forth) and range of movement in terms previously discussed with the therapist while the extremity is </a:t>
            </a:r>
            <a:r>
              <a:rPr lang="en-GB" i="1" dirty="0" smtClean="0"/>
              <a:t>in motion. The patient may also </a:t>
            </a:r>
            <a:r>
              <a:rPr lang="en-GB" dirty="0" smtClean="0"/>
              <a:t>respond by simultaneously duplicating the movement with the contra lateral extremity</a:t>
            </a:r>
            <a:endParaRPr lang="en-GB"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95536" y="332656"/>
            <a:ext cx="8382000" cy="3576364"/>
          </a:xfrm>
        </p:spPr>
        <p:txBody>
          <a:bodyPr>
            <a:normAutofit lnSpcReduction="10000"/>
          </a:bodyPr>
          <a:lstStyle/>
          <a:p>
            <a:pPr lvl="1"/>
            <a:r>
              <a:rPr lang="en-GB" b="1" dirty="0" smtClean="0">
                <a:solidFill>
                  <a:srgbClr val="FF0000"/>
                </a:solidFill>
              </a:rPr>
              <a:t>Proprioceptive Awareness </a:t>
            </a:r>
            <a:r>
              <a:rPr lang="en-GB" dirty="0" smtClean="0"/>
              <a:t>This test examines </a:t>
            </a:r>
            <a:r>
              <a:rPr lang="en-GB" i="1" dirty="0" smtClean="0"/>
              <a:t>joint position sense and the awareness of joints at rest. </a:t>
            </a:r>
            <a:r>
              <a:rPr lang="en-GB" i="1" dirty="0"/>
              <a:t>T</a:t>
            </a:r>
            <a:r>
              <a:rPr lang="en-GB" i="1" dirty="0" smtClean="0"/>
              <a:t>he </a:t>
            </a:r>
            <a:r>
              <a:rPr lang="en-GB" i="1" dirty="0" smtClean="0"/>
              <a:t>extremity or joint(s) is moved </a:t>
            </a:r>
            <a:r>
              <a:rPr lang="en-GB" dirty="0" smtClean="0"/>
              <a:t>through a ROM and held in a static position.</a:t>
            </a:r>
          </a:p>
          <a:p>
            <a:pPr lvl="1"/>
            <a:r>
              <a:rPr lang="en-GB" b="1" i="1" dirty="0" smtClean="0"/>
              <a:t>Response </a:t>
            </a:r>
            <a:r>
              <a:rPr lang="en-GB" dirty="0" smtClean="0"/>
              <a:t>While the extremity or joint(s) is held in a static position by the therapist, the patient is asked to describe the position verbally or to duplicate the position of the extremity or joint(s) with the </a:t>
            </a:r>
            <a:r>
              <a:rPr lang="en-GB" dirty="0" err="1" smtClean="0"/>
              <a:t>contralateral</a:t>
            </a:r>
            <a:r>
              <a:rPr lang="en-GB" dirty="0" smtClean="0"/>
              <a:t> extremity (position matching).</a:t>
            </a:r>
            <a:endParaRPr lang="en-GB"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95536" y="260648"/>
            <a:ext cx="8382000" cy="3576364"/>
          </a:xfrm>
        </p:spPr>
        <p:txBody>
          <a:bodyPr>
            <a:normAutofit lnSpcReduction="10000"/>
          </a:bodyPr>
          <a:lstStyle/>
          <a:p>
            <a:pPr lvl="1"/>
            <a:r>
              <a:rPr lang="en-GB" b="1" dirty="0" smtClean="0">
                <a:solidFill>
                  <a:srgbClr val="FF0000"/>
                </a:solidFill>
              </a:rPr>
              <a:t>Vibration Perception </a:t>
            </a:r>
            <a:r>
              <a:rPr lang="en-GB" dirty="0" smtClean="0"/>
              <a:t>This test requires a tuning fork that vibrates at 128 Hz. The ability to perceive a vibratory stimulus is tested by placing the base of a vibrating tuning fork on a bony prominence (such as the sternum, elbow, or ankle).</a:t>
            </a:r>
          </a:p>
          <a:p>
            <a:pPr lvl="1"/>
            <a:r>
              <a:rPr lang="en-GB" b="1" i="1" dirty="0" smtClean="0"/>
              <a:t>Response</a:t>
            </a:r>
            <a:r>
              <a:rPr lang="en-GB" b="1" i="1" dirty="0"/>
              <a:t> </a:t>
            </a:r>
            <a:r>
              <a:rPr lang="en-GB" dirty="0" smtClean="0"/>
              <a:t>The patient is asked to respond by verbally identifying or otherwise indicating if the stimulus is vibrating or non-vibrating each time the fork makes contact</a:t>
            </a:r>
            <a:r>
              <a:rPr lang="en-GB" i="1" dirty="0" smtClean="0"/>
              <a:t>.</a:t>
            </a:r>
            <a:endParaRPr lang="en-GB"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Combined Cortical Sensations</a:t>
            </a:r>
            <a:endParaRPr lang="en-GB" dirty="0"/>
          </a:p>
        </p:txBody>
      </p:sp>
      <p:sp>
        <p:nvSpPr>
          <p:cNvPr id="3" name="Text Placeholder 2"/>
          <p:cNvSpPr>
            <a:spLocks noGrp="1"/>
          </p:cNvSpPr>
          <p:nvPr>
            <p:ph type="body" sz="quarter" idx="10"/>
          </p:nvPr>
        </p:nvSpPr>
        <p:spPr>
          <a:xfrm>
            <a:off x="381000" y="1411552"/>
            <a:ext cx="8382000" cy="4351961"/>
          </a:xfrm>
        </p:spPr>
        <p:txBody>
          <a:bodyPr>
            <a:normAutofit lnSpcReduction="10000"/>
          </a:bodyPr>
          <a:lstStyle/>
          <a:p>
            <a:pPr lvl="1"/>
            <a:r>
              <a:rPr lang="en-GB" b="1" dirty="0" smtClean="0">
                <a:solidFill>
                  <a:srgbClr val="FF0000"/>
                </a:solidFill>
              </a:rPr>
              <a:t>Stereognosis Perception </a:t>
            </a:r>
            <a:r>
              <a:rPr lang="en-GB" dirty="0" smtClean="0"/>
              <a:t>This test determines the ability to recognize the form of objects by touch (Stereognosis). A variety of small, easily obtainable, and culturally familiar objects of differing size and shape are required (e.g., keys, coins, combs, safety pins, pencils)</a:t>
            </a:r>
          </a:p>
          <a:p>
            <a:pPr lvl="1"/>
            <a:r>
              <a:rPr lang="en-GB" b="1" i="1" dirty="0" smtClean="0"/>
              <a:t>Response </a:t>
            </a:r>
            <a:r>
              <a:rPr lang="en-GB" dirty="0" smtClean="0"/>
              <a:t>The patient is asked to name the object verbally. For patients with speech impairments, sensory testing shields can be used. Alternatively, the item manipulated can be identified from a group of images presented after each test.</a:t>
            </a: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95536" y="476672"/>
            <a:ext cx="8382000" cy="3693319"/>
          </a:xfrm>
        </p:spPr>
        <p:txBody>
          <a:bodyPr/>
          <a:lstStyle/>
          <a:p>
            <a:r>
              <a:rPr lang="en-GB" b="1" dirty="0" smtClean="0">
                <a:solidFill>
                  <a:srgbClr val="FF0000"/>
                </a:solidFill>
              </a:rPr>
              <a:t>Tactile Localization</a:t>
            </a:r>
          </a:p>
          <a:p>
            <a:r>
              <a:rPr lang="en-GB" b="1" dirty="0" smtClean="0">
                <a:solidFill>
                  <a:srgbClr val="FF0000"/>
                </a:solidFill>
              </a:rPr>
              <a:t>Two-Point Discrimination</a:t>
            </a:r>
          </a:p>
          <a:p>
            <a:r>
              <a:rPr lang="en-GB" b="1" dirty="0" smtClean="0">
                <a:solidFill>
                  <a:srgbClr val="FF0000"/>
                </a:solidFill>
              </a:rPr>
              <a:t>Double Simultaneous Stimulation</a:t>
            </a:r>
          </a:p>
          <a:p>
            <a:r>
              <a:rPr lang="en-GB" b="1" dirty="0" smtClean="0">
                <a:solidFill>
                  <a:srgbClr val="FF0000"/>
                </a:solidFill>
              </a:rPr>
              <a:t>Graphesthesia (Traced Figure Identification)</a:t>
            </a:r>
          </a:p>
          <a:p>
            <a:r>
              <a:rPr lang="en-GB" b="1" dirty="0" smtClean="0">
                <a:solidFill>
                  <a:srgbClr val="FF0000"/>
                </a:solidFill>
              </a:rPr>
              <a:t>Recognition of Texture</a:t>
            </a:r>
          </a:p>
          <a:p>
            <a:r>
              <a:rPr lang="en-GB" b="1" dirty="0" err="1" smtClean="0">
                <a:solidFill>
                  <a:srgbClr val="FF0000"/>
                </a:solidFill>
              </a:rPr>
              <a:t>Barognosis</a:t>
            </a:r>
            <a:r>
              <a:rPr lang="en-GB" b="1" dirty="0" smtClean="0">
                <a:solidFill>
                  <a:srgbClr val="FF0000"/>
                </a:solidFill>
              </a:rPr>
              <a:t> (Recognition of Weight)</a:t>
            </a:r>
          </a:p>
          <a:p>
            <a:endParaRPr lang="en-GB"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95536" y="260648"/>
            <a:ext cx="8064896" cy="6192688"/>
          </a:xfrm>
        </p:spPr>
        <p:txBody>
          <a:bodyPr>
            <a:normAutofit/>
          </a:bodyPr>
          <a:lstStyle/>
          <a:p>
            <a:r>
              <a:rPr lang="en-GB" sz="2800" dirty="0" smtClean="0"/>
              <a:t>Ayers defined </a:t>
            </a:r>
            <a:r>
              <a:rPr lang="en-GB" sz="2800" i="1" dirty="0" smtClean="0"/>
              <a:t>sensory integration </a:t>
            </a:r>
            <a:r>
              <a:rPr lang="en-GB" sz="2800" dirty="0" smtClean="0"/>
              <a:t>as “the neurological process that organizes sensation from one’s own body and from the environment and makes it possible to use the body effectively within the environment.”</a:t>
            </a:r>
          </a:p>
          <a:p>
            <a:endParaRPr lang="en-GB" sz="280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SENSATION AND MOVEMENT</a:t>
            </a:r>
            <a:endParaRPr lang="en-GB" dirty="0"/>
          </a:p>
        </p:txBody>
      </p:sp>
      <p:sp>
        <p:nvSpPr>
          <p:cNvPr id="3" name="Text Placeholder 2"/>
          <p:cNvSpPr>
            <a:spLocks noGrp="1"/>
          </p:cNvSpPr>
          <p:nvPr>
            <p:ph type="body" sz="quarter" idx="10"/>
          </p:nvPr>
        </p:nvSpPr>
        <p:spPr>
          <a:xfrm>
            <a:off x="381000" y="1411552"/>
            <a:ext cx="8382000" cy="5041784"/>
          </a:xfrm>
        </p:spPr>
        <p:txBody>
          <a:bodyPr>
            <a:normAutofit fontScale="92500" lnSpcReduction="10000"/>
          </a:bodyPr>
          <a:lstStyle/>
          <a:p>
            <a:r>
              <a:rPr lang="en-GB" dirty="0" smtClean="0"/>
              <a:t>The CNS uses this information to influence movement by both </a:t>
            </a:r>
            <a:r>
              <a:rPr lang="en-GB" b="1" u="sng" dirty="0" smtClean="0"/>
              <a:t>feedback </a:t>
            </a:r>
            <a:r>
              <a:rPr lang="en-GB" dirty="0" smtClean="0"/>
              <a:t>and </a:t>
            </a:r>
            <a:r>
              <a:rPr lang="en-GB" b="1" u="sng" dirty="0" err="1" smtClean="0"/>
              <a:t>feedforward</a:t>
            </a:r>
            <a:r>
              <a:rPr lang="en-GB" b="1" u="sng" dirty="0" smtClean="0"/>
              <a:t> control</a:t>
            </a:r>
            <a:r>
              <a:rPr lang="en-GB" dirty="0" smtClean="0"/>
              <a:t>.</a:t>
            </a:r>
          </a:p>
          <a:p>
            <a:r>
              <a:rPr lang="en-GB" b="1" i="1" u="sng" dirty="0" err="1" smtClean="0"/>
              <a:t>Feedforward</a:t>
            </a:r>
            <a:endParaRPr lang="en-GB" b="1" i="1" u="sng" dirty="0" smtClean="0"/>
          </a:p>
          <a:p>
            <a:pPr lvl="1"/>
            <a:r>
              <a:rPr lang="en-GB" i="1" dirty="0" smtClean="0"/>
              <a:t>control is a proactive strategy that uses sensory information </a:t>
            </a:r>
            <a:r>
              <a:rPr lang="en-GB" dirty="0" smtClean="0"/>
              <a:t>obtained from experience. Signals are sent in </a:t>
            </a:r>
            <a:r>
              <a:rPr lang="en-GB" i="1" dirty="0" smtClean="0"/>
              <a:t>advance of movement allowing for anticipatory adjustments </a:t>
            </a:r>
            <a:r>
              <a:rPr lang="en-GB" dirty="0" smtClean="0"/>
              <a:t>in postural control or movement.</a:t>
            </a:r>
          </a:p>
          <a:p>
            <a:r>
              <a:rPr lang="en-GB" b="1" u="sng" dirty="0" smtClean="0"/>
              <a:t>Feedback</a:t>
            </a:r>
          </a:p>
          <a:p>
            <a:r>
              <a:rPr lang="en-GB" i="1" dirty="0" smtClean="0"/>
              <a:t>Feedback control uses sensory information received during the movement to monitor and adjust output.</a:t>
            </a:r>
            <a:endParaRPr lang="en-GB"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SENSORY INTEGRITY</a:t>
            </a:r>
            <a:endParaRPr lang="en-GB" dirty="0"/>
          </a:p>
        </p:txBody>
      </p:sp>
      <p:sp>
        <p:nvSpPr>
          <p:cNvPr id="3" name="Text Placeholder 2"/>
          <p:cNvSpPr>
            <a:spLocks noGrp="1"/>
          </p:cNvSpPr>
          <p:nvPr>
            <p:ph type="body" sz="quarter" idx="10"/>
          </p:nvPr>
        </p:nvSpPr>
        <p:spPr>
          <a:xfrm>
            <a:off x="381000" y="1411552"/>
            <a:ext cx="8382000" cy="4681744"/>
          </a:xfrm>
        </p:spPr>
        <p:txBody>
          <a:bodyPr>
            <a:normAutofit/>
          </a:bodyPr>
          <a:lstStyle/>
          <a:p>
            <a:r>
              <a:rPr lang="en-GB" sz="2800" dirty="0" smtClean="0"/>
              <a:t>The term </a:t>
            </a:r>
            <a:r>
              <a:rPr lang="en-GB" sz="2800" b="1" i="1" u="sng" dirty="0" err="1" smtClean="0"/>
              <a:t>somatosensation</a:t>
            </a:r>
            <a:r>
              <a:rPr lang="en-GB" sz="2800" b="1" i="1" u="sng" dirty="0" smtClean="0"/>
              <a:t> (</a:t>
            </a:r>
            <a:r>
              <a:rPr lang="en-GB" sz="2800" b="1" i="1" u="sng" dirty="0" err="1" smtClean="0"/>
              <a:t>somatosensory</a:t>
            </a:r>
            <a:r>
              <a:rPr lang="en-GB" sz="2800" i="1" dirty="0" smtClean="0"/>
              <a:t>) refers to sensation </a:t>
            </a:r>
            <a:r>
              <a:rPr lang="en-GB" sz="2800" dirty="0" smtClean="0"/>
              <a:t>received from the skin and musculoskeletal system</a:t>
            </a:r>
          </a:p>
          <a:p>
            <a:r>
              <a:rPr lang="en-GB" sz="2800" dirty="0" smtClean="0"/>
              <a:t>Examination of sensory function involves testing </a:t>
            </a:r>
            <a:r>
              <a:rPr lang="en-GB" sz="2800" b="1" i="1" u="sng" dirty="0" smtClean="0"/>
              <a:t>sensory integrity </a:t>
            </a:r>
            <a:r>
              <a:rPr lang="en-GB" sz="2800" i="1" dirty="0" smtClean="0"/>
              <a:t>by determining the patient’s </a:t>
            </a:r>
            <a:r>
              <a:rPr lang="en-GB" sz="2800" dirty="0" smtClean="0"/>
              <a:t>ability to interpret and discriminate among incoming sensory information.</a:t>
            </a:r>
            <a:endParaRPr lang="en-GB" sz="28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p:txBody>
          <a:bodyPr/>
          <a:lstStyle/>
          <a:p>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4046984" cy="3414836"/>
          </a:xfrm>
        </p:spPr>
        <p:txBody>
          <a:bodyPr/>
          <a:lstStyle/>
          <a:p>
            <a:r>
              <a:rPr lang="en-GB" dirty="0" smtClean="0"/>
              <a:t>Pattem (Distribution) of Sensory Impairment</a:t>
            </a:r>
            <a:endParaRPr lang="en-GB" dirty="0"/>
          </a:p>
        </p:txBody>
      </p:sp>
      <p:sp>
        <p:nvSpPr>
          <p:cNvPr id="5" name="Text Placeholder 4"/>
          <p:cNvSpPr>
            <a:spLocks noGrp="1"/>
          </p:cNvSpPr>
          <p:nvPr>
            <p:ph type="body" sz="quarter" idx="10"/>
          </p:nvPr>
        </p:nvSpPr>
        <p:spPr>
          <a:xfrm>
            <a:off x="0" y="3068960"/>
            <a:ext cx="3347864" cy="2520280"/>
          </a:xfrm>
        </p:spPr>
        <p:txBody>
          <a:bodyPr/>
          <a:lstStyle/>
          <a:p>
            <a:r>
              <a:rPr lang="en-GB" b="1" dirty="0" smtClean="0"/>
              <a:t>Sensory dermatomes</a:t>
            </a:r>
            <a:endParaRPr lang="en-GB" dirty="0"/>
          </a:p>
        </p:txBody>
      </p:sp>
      <p:pic>
        <p:nvPicPr>
          <p:cNvPr id="1026" name="Picture 2"/>
          <p:cNvPicPr>
            <a:picLocks noChangeAspect="1" noChangeArrowheads="1"/>
          </p:cNvPicPr>
          <p:nvPr/>
        </p:nvPicPr>
        <p:blipFill>
          <a:blip r:embed="rId2" cstate="print"/>
          <a:srcRect/>
          <a:stretch>
            <a:fillRect/>
          </a:stretch>
        </p:blipFill>
        <p:spPr bwMode="auto">
          <a:xfrm>
            <a:off x="3547136" y="1"/>
            <a:ext cx="5596864" cy="68580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a:p>
        </p:txBody>
      </p:sp>
      <p:sp>
        <p:nvSpPr>
          <p:cNvPr id="6" name="Text Placeholder 5"/>
          <p:cNvSpPr>
            <a:spLocks noGrp="1"/>
          </p:cNvSpPr>
          <p:nvPr>
            <p:ph type="body" sz="quarter" idx="10"/>
          </p:nvPr>
        </p:nvSpPr>
        <p:spPr/>
        <p:txBody>
          <a:bodyPr/>
          <a:lstStyle/>
          <a:p>
            <a:endParaRPr lang="en-GB"/>
          </a:p>
        </p:txBody>
      </p:sp>
      <p:pic>
        <p:nvPicPr>
          <p:cNvPr id="2050" name="Picture 2"/>
          <p:cNvPicPr>
            <a:picLocks noChangeAspect="1" noChangeArrowheads="1"/>
          </p:cNvPicPr>
          <p:nvPr/>
        </p:nvPicPr>
        <p:blipFill>
          <a:blip r:embed="rId2" cstate="print"/>
          <a:srcRect/>
          <a:stretch>
            <a:fillRect/>
          </a:stretch>
        </p:blipFill>
        <p:spPr bwMode="auto">
          <a:xfrm>
            <a:off x="1657350" y="0"/>
            <a:ext cx="5829300" cy="68770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PRELIMINARY CONSIDERATIONS</a:t>
            </a:r>
            <a:endParaRPr lang="en-GB" dirty="0"/>
          </a:p>
        </p:txBody>
      </p:sp>
      <p:sp>
        <p:nvSpPr>
          <p:cNvPr id="3" name="Text Placeholder 2"/>
          <p:cNvSpPr>
            <a:spLocks noGrp="1"/>
          </p:cNvSpPr>
          <p:nvPr>
            <p:ph type="body" sz="quarter" idx="10"/>
          </p:nvPr>
        </p:nvSpPr>
        <p:spPr>
          <a:xfrm>
            <a:off x="381000" y="1411552"/>
            <a:ext cx="8382000" cy="2757678"/>
          </a:xfrm>
        </p:spPr>
        <p:txBody>
          <a:bodyPr>
            <a:normAutofit lnSpcReduction="10000"/>
          </a:bodyPr>
          <a:lstStyle/>
          <a:p>
            <a:r>
              <a:rPr lang="en-GB" dirty="0" smtClean="0"/>
              <a:t>(1) Arousal level, Attention span, Orientation, and Cognition </a:t>
            </a:r>
          </a:p>
          <a:p>
            <a:r>
              <a:rPr lang="en-GB" dirty="0" smtClean="0"/>
              <a:t>(2) memory, hearing, and visual acuity. these preliminary tests are typically considered with sensory involvement associated with CNS lesions.</a:t>
            </a:r>
            <a:endParaRPr lang="en-GB"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Feathered_Lime_Green 4X3 Template Segoe">
  <a:themeElements>
    <a:clrScheme name="Template-light">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effectLst>
              <a:outerShdw blurRad="38100" dist="38100" dir="2700000" algn="tl">
                <a:srgbClr val="000000">
                  <a:alpha val="43137"/>
                </a:srgbClr>
              </a:outerShdw>
            </a:effectLs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1970</TotalTime>
  <Words>1483</Words>
  <Application>Microsoft Office PowerPoint</Application>
  <PresentationFormat>On-screen Show (4:3)</PresentationFormat>
  <Paragraphs>96</Paragraphs>
  <Slides>27</Slides>
  <Notes>0</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1_Feathered_Lime_Green 4X3 Template Segoe</vt:lpstr>
      <vt:lpstr>Office Theme</vt:lpstr>
      <vt:lpstr>Slide 1</vt:lpstr>
      <vt:lpstr>SENSORY INTEGRATION</vt:lpstr>
      <vt:lpstr>Slide 3</vt:lpstr>
      <vt:lpstr>SENSATION AND MOVEMENT</vt:lpstr>
      <vt:lpstr>SENSORY INTEGRITY</vt:lpstr>
      <vt:lpstr>Slide 6</vt:lpstr>
      <vt:lpstr>Pattem (Distribution) of Sensory Impairment</vt:lpstr>
      <vt:lpstr>Slide 8</vt:lpstr>
      <vt:lpstr>PRELIMINARY CONSIDERATIONS</vt:lpstr>
      <vt:lpstr>AROUSAL</vt:lpstr>
      <vt:lpstr>Slide 11</vt:lpstr>
      <vt:lpstr>ATTENTION</vt:lpstr>
      <vt:lpstr>ORIENTATION</vt:lpstr>
      <vt:lpstr>Slide 14</vt:lpstr>
      <vt:lpstr>COGNITION</vt:lpstr>
      <vt:lpstr>Memory, Hearing, and Visual Acuity</vt:lpstr>
      <vt:lpstr>CLASSIFICATION OF THE SENSORY SYSTEM</vt:lpstr>
      <vt:lpstr>Anterolateral Spinothalamic Pathway</vt:lpstr>
      <vt:lpstr>Dorsal Column–Medial Lemniscal Pathway</vt:lpstr>
      <vt:lpstr>Modalities of sensation to be tested</vt:lpstr>
      <vt:lpstr>Slide 21</vt:lpstr>
      <vt:lpstr>Slide 22</vt:lpstr>
      <vt:lpstr>Deep Sensations</vt:lpstr>
      <vt:lpstr>Slide 24</vt:lpstr>
      <vt:lpstr>Slide 25</vt:lpstr>
      <vt:lpstr>Combined Cortical Sensations</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SALEEM</dc:creator>
  <cp:lastModifiedBy>Windows User</cp:lastModifiedBy>
  <cp:revision>55</cp:revision>
  <dcterms:created xsi:type="dcterms:W3CDTF">2014-02-23T17:19:49Z</dcterms:created>
  <dcterms:modified xsi:type="dcterms:W3CDTF">2019-02-27T03:48:16Z</dcterms:modified>
</cp:coreProperties>
</file>