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1"/>
  </p:notesMasterIdLst>
  <p:sldIdLst>
    <p:sldId id="1324" r:id="rId2"/>
    <p:sldId id="1325" r:id="rId3"/>
    <p:sldId id="1328" r:id="rId4"/>
    <p:sldId id="1327" r:id="rId5"/>
    <p:sldId id="1228" r:id="rId6"/>
    <p:sldId id="1229" r:id="rId7"/>
    <p:sldId id="1231" r:id="rId8"/>
    <p:sldId id="1317" r:id="rId9"/>
    <p:sldId id="1232" r:id="rId10"/>
    <p:sldId id="1233" r:id="rId11"/>
    <p:sldId id="1234" r:id="rId12"/>
    <p:sldId id="1235" r:id="rId13"/>
    <p:sldId id="1236" r:id="rId14"/>
    <p:sldId id="1237" r:id="rId15"/>
    <p:sldId id="1238" r:id="rId16"/>
    <p:sldId id="1239" r:id="rId17"/>
    <p:sldId id="1240" r:id="rId18"/>
    <p:sldId id="1241" r:id="rId19"/>
    <p:sldId id="1242" r:id="rId20"/>
    <p:sldId id="1243" r:id="rId21"/>
    <p:sldId id="1244" r:id="rId22"/>
    <p:sldId id="1245" r:id="rId23"/>
    <p:sldId id="1246" r:id="rId24"/>
    <p:sldId id="1247" r:id="rId25"/>
    <p:sldId id="1248" r:id="rId26"/>
    <p:sldId id="1249" r:id="rId27"/>
    <p:sldId id="1250" r:id="rId28"/>
    <p:sldId id="1251" r:id="rId29"/>
    <p:sldId id="1252" r:id="rId30"/>
    <p:sldId id="1329" r:id="rId31"/>
    <p:sldId id="1253" r:id="rId32"/>
    <p:sldId id="1254" r:id="rId33"/>
    <p:sldId id="1255" r:id="rId34"/>
    <p:sldId id="1256" r:id="rId35"/>
    <p:sldId id="1257" r:id="rId36"/>
    <p:sldId id="1258" r:id="rId37"/>
    <p:sldId id="1259" r:id="rId38"/>
    <p:sldId id="1260" r:id="rId39"/>
    <p:sldId id="1261" r:id="rId40"/>
    <p:sldId id="1262" r:id="rId41"/>
    <p:sldId id="1263" r:id="rId42"/>
    <p:sldId id="1264" r:id="rId43"/>
    <p:sldId id="1265" r:id="rId44"/>
    <p:sldId id="1266" r:id="rId45"/>
    <p:sldId id="1267" r:id="rId46"/>
    <p:sldId id="1332" r:id="rId47"/>
    <p:sldId id="1268" r:id="rId48"/>
    <p:sldId id="1270" r:id="rId49"/>
    <p:sldId id="1271" r:id="rId50"/>
    <p:sldId id="1272" r:id="rId51"/>
    <p:sldId id="1273" r:id="rId52"/>
    <p:sldId id="1274" r:id="rId53"/>
    <p:sldId id="1275" r:id="rId54"/>
    <p:sldId id="1276" r:id="rId55"/>
    <p:sldId id="1277" r:id="rId56"/>
    <p:sldId id="1278" r:id="rId57"/>
    <p:sldId id="1279" r:id="rId58"/>
    <p:sldId id="1280" r:id="rId59"/>
    <p:sldId id="1281" r:id="rId60"/>
    <p:sldId id="1282" r:id="rId61"/>
    <p:sldId id="1283" r:id="rId62"/>
    <p:sldId id="1284" r:id="rId63"/>
    <p:sldId id="1285" r:id="rId64"/>
    <p:sldId id="1286" r:id="rId65"/>
    <p:sldId id="1287" r:id="rId66"/>
    <p:sldId id="1288" r:id="rId67"/>
    <p:sldId id="1289" r:id="rId68"/>
    <p:sldId id="1290" r:id="rId69"/>
    <p:sldId id="1291" r:id="rId70"/>
    <p:sldId id="1292" r:id="rId71"/>
    <p:sldId id="1293" r:id="rId72"/>
    <p:sldId id="1294" r:id="rId73"/>
    <p:sldId id="1295" r:id="rId74"/>
    <p:sldId id="1296" r:id="rId75"/>
    <p:sldId id="1297" r:id="rId76"/>
    <p:sldId id="1298" r:id="rId77"/>
    <p:sldId id="1299" r:id="rId78"/>
    <p:sldId id="1300" r:id="rId79"/>
    <p:sldId id="1301" r:id="rId80"/>
    <p:sldId id="1302" r:id="rId81"/>
    <p:sldId id="1303" r:id="rId82"/>
    <p:sldId id="1304" r:id="rId83"/>
    <p:sldId id="1334" r:id="rId84"/>
    <p:sldId id="1305" r:id="rId85"/>
    <p:sldId id="1306" r:id="rId86"/>
    <p:sldId id="1339" r:id="rId87"/>
    <p:sldId id="1307" r:id="rId88"/>
    <p:sldId id="1309" r:id="rId89"/>
    <p:sldId id="1310" r:id="rId90"/>
    <p:sldId id="1311" r:id="rId91"/>
    <p:sldId id="1312" r:id="rId92"/>
    <p:sldId id="1313" r:id="rId93"/>
    <p:sldId id="1314" r:id="rId94"/>
    <p:sldId id="1315" r:id="rId95"/>
    <p:sldId id="1316" r:id="rId96"/>
    <p:sldId id="1337" r:id="rId97"/>
    <p:sldId id="1137" r:id="rId98"/>
    <p:sldId id="1369" r:id="rId99"/>
    <p:sldId id="1370" r:id="rId100"/>
    <p:sldId id="1371" r:id="rId101"/>
    <p:sldId id="1372" r:id="rId102"/>
    <p:sldId id="1373" r:id="rId103"/>
    <p:sldId id="1374" r:id="rId104"/>
    <p:sldId id="1375" r:id="rId105"/>
    <p:sldId id="1376" r:id="rId106"/>
    <p:sldId id="1377" r:id="rId107"/>
    <p:sldId id="1378" r:id="rId108"/>
    <p:sldId id="1379" r:id="rId109"/>
    <p:sldId id="1380" r:id="rId110"/>
    <p:sldId id="1381" r:id="rId111"/>
    <p:sldId id="1368" r:id="rId112"/>
    <p:sldId id="1138" r:id="rId113"/>
    <p:sldId id="1139" r:id="rId114"/>
    <p:sldId id="1319" r:id="rId115"/>
    <p:sldId id="1331" r:id="rId116"/>
    <p:sldId id="1320" r:id="rId117"/>
    <p:sldId id="1340" r:id="rId118"/>
    <p:sldId id="1385" r:id="rId119"/>
    <p:sldId id="1386" r:id="rId120"/>
    <p:sldId id="1382" r:id="rId121"/>
    <p:sldId id="1383" r:id="rId122"/>
    <p:sldId id="1384" r:id="rId123"/>
    <p:sldId id="1345" r:id="rId124"/>
    <p:sldId id="1346" r:id="rId125"/>
    <p:sldId id="1348" r:id="rId126"/>
    <p:sldId id="1349" r:id="rId127"/>
    <p:sldId id="1351" r:id="rId128"/>
    <p:sldId id="1350" r:id="rId129"/>
    <p:sldId id="1352" r:id="rId130"/>
    <p:sldId id="1353" r:id="rId131"/>
    <p:sldId id="1354" r:id="rId132"/>
    <p:sldId id="1355" r:id="rId133"/>
    <p:sldId id="1356" r:id="rId134"/>
    <p:sldId id="1359" r:id="rId135"/>
    <p:sldId id="1360" r:id="rId136"/>
    <p:sldId id="1361" r:id="rId137"/>
    <p:sldId id="1362" r:id="rId138"/>
    <p:sldId id="1363" r:id="rId139"/>
    <p:sldId id="1364" r:id="rId140"/>
    <p:sldId id="1365" r:id="rId141"/>
    <p:sldId id="1366" r:id="rId142"/>
    <p:sldId id="1387" r:id="rId143"/>
    <p:sldId id="1367" r:id="rId144"/>
    <p:sldId id="1341" r:id="rId145"/>
    <p:sldId id="1154" r:id="rId146"/>
    <p:sldId id="1155" r:id="rId147"/>
    <p:sldId id="1156" r:id="rId148"/>
    <p:sldId id="1157" r:id="rId149"/>
    <p:sldId id="1158" r:id="rId150"/>
    <p:sldId id="1159" r:id="rId151"/>
    <p:sldId id="1160" r:id="rId152"/>
    <p:sldId id="1161" r:id="rId153"/>
    <p:sldId id="1162" r:id="rId154"/>
    <p:sldId id="1342" r:id="rId155"/>
    <p:sldId id="1163" r:id="rId156"/>
    <p:sldId id="1164" r:id="rId157"/>
    <p:sldId id="1165" r:id="rId158"/>
    <p:sldId id="1166" r:id="rId159"/>
    <p:sldId id="1167" r:id="rId160"/>
    <p:sldId id="1168" r:id="rId161"/>
    <p:sldId id="1343" r:id="rId162"/>
    <p:sldId id="1191" r:id="rId163"/>
    <p:sldId id="1192" r:id="rId164"/>
    <p:sldId id="1193" r:id="rId165"/>
    <p:sldId id="1194" r:id="rId166"/>
    <p:sldId id="1195" r:id="rId167"/>
    <p:sldId id="1196" r:id="rId168"/>
    <p:sldId id="1197" r:id="rId169"/>
    <p:sldId id="1198" r:id="rId170"/>
    <p:sldId id="1344" r:id="rId171"/>
    <p:sldId id="1199" r:id="rId172"/>
    <p:sldId id="1200" r:id="rId173"/>
    <p:sldId id="1201" r:id="rId174"/>
    <p:sldId id="1202" r:id="rId175"/>
    <p:sldId id="1203" r:id="rId176"/>
    <p:sldId id="1204" r:id="rId177"/>
    <p:sldId id="1205" r:id="rId178"/>
    <p:sldId id="1206" r:id="rId179"/>
    <p:sldId id="1207" r:id="rId180"/>
    <p:sldId id="1208" r:id="rId181"/>
    <p:sldId id="1209" r:id="rId182"/>
    <p:sldId id="1210" r:id="rId183"/>
    <p:sldId id="1211" r:id="rId184"/>
    <p:sldId id="1212" r:id="rId185"/>
    <p:sldId id="1213" r:id="rId186"/>
    <p:sldId id="1214" r:id="rId187"/>
    <p:sldId id="1215" r:id="rId188"/>
    <p:sldId id="1216" r:id="rId189"/>
    <p:sldId id="1217" r:id="rId190"/>
    <p:sldId id="1218" r:id="rId191"/>
    <p:sldId id="1219" r:id="rId192"/>
    <p:sldId id="1220" r:id="rId193"/>
    <p:sldId id="1221" r:id="rId194"/>
    <p:sldId id="1222" r:id="rId195"/>
    <p:sldId id="1223" r:id="rId196"/>
    <p:sldId id="1224" r:id="rId197"/>
    <p:sldId id="1225" r:id="rId198"/>
    <p:sldId id="1226" r:id="rId199"/>
    <p:sldId id="1227" r:id="rId200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323" autoAdjust="0"/>
  </p:normalViewPr>
  <p:slideViewPr>
    <p:cSldViewPr>
      <p:cViewPr varScale="1">
        <p:scale>
          <a:sx n="71" d="100"/>
          <a:sy n="71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0.xml"/><Relationship Id="rId13" Type="http://schemas.openxmlformats.org/officeDocument/2006/relationships/slide" Target="slides/slide68.xml"/><Relationship Id="rId18" Type="http://schemas.openxmlformats.org/officeDocument/2006/relationships/slide" Target="slides/slide76.xml"/><Relationship Id="rId26" Type="http://schemas.openxmlformats.org/officeDocument/2006/relationships/slide" Target="slides/slide87.xml"/><Relationship Id="rId3" Type="http://schemas.openxmlformats.org/officeDocument/2006/relationships/slide" Target="slides/slide50.xml"/><Relationship Id="rId21" Type="http://schemas.openxmlformats.org/officeDocument/2006/relationships/slide" Target="slides/slide79.xml"/><Relationship Id="rId7" Type="http://schemas.openxmlformats.org/officeDocument/2006/relationships/slide" Target="slides/slide59.xml"/><Relationship Id="rId12" Type="http://schemas.openxmlformats.org/officeDocument/2006/relationships/slide" Target="slides/slide67.xml"/><Relationship Id="rId17" Type="http://schemas.openxmlformats.org/officeDocument/2006/relationships/slide" Target="slides/slide75.xml"/><Relationship Id="rId25" Type="http://schemas.openxmlformats.org/officeDocument/2006/relationships/slide" Target="slides/slide84.xml"/><Relationship Id="rId2" Type="http://schemas.openxmlformats.org/officeDocument/2006/relationships/slide" Target="slides/slide49.xml"/><Relationship Id="rId16" Type="http://schemas.openxmlformats.org/officeDocument/2006/relationships/slide" Target="slides/slide73.xml"/><Relationship Id="rId20" Type="http://schemas.openxmlformats.org/officeDocument/2006/relationships/slide" Target="slides/slide78.xml"/><Relationship Id="rId29" Type="http://schemas.openxmlformats.org/officeDocument/2006/relationships/slide" Target="slides/slide91.xml"/><Relationship Id="rId1" Type="http://schemas.openxmlformats.org/officeDocument/2006/relationships/slide" Target="slides/slide48.xml"/><Relationship Id="rId6" Type="http://schemas.openxmlformats.org/officeDocument/2006/relationships/slide" Target="slides/slide54.xml"/><Relationship Id="rId11" Type="http://schemas.openxmlformats.org/officeDocument/2006/relationships/slide" Target="slides/slide66.xml"/><Relationship Id="rId24" Type="http://schemas.openxmlformats.org/officeDocument/2006/relationships/slide" Target="slides/slide82.xml"/><Relationship Id="rId32" Type="http://schemas.openxmlformats.org/officeDocument/2006/relationships/slide" Target="slides/slide95.xml"/><Relationship Id="rId5" Type="http://schemas.openxmlformats.org/officeDocument/2006/relationships/slide" Target="slides/slide53.xml"/><Relationship Id="rId15" Type="http://schemas.openxmlformats.org/officeDocument/2006/relationships/slide" Target="slides/slide71.xml"/><Relationship Id="rId23" Type="http://schemas.openxmlformats.org/officeDocument/2006/relationships/slide" Target="slides/slide81.xml"/><Relationship Id="rId28" Type="http://schemas.openxmlformats.org/officeDocument/2006/relationships/slide" Target="slides/slide90.xml"/><Relationship Id="rId10" Type="http://schemas.openxmlformats.org/officeDocument/2006/relationships/slide" Target="slides/slide64.xml"/><Relationship Id="rId19" Type="http://schemas.openxmlformats.org/officeDocument/2006/relationships/slide" Target="slides/slide77.xml"/><Relationship Id="rId31" Type="http://schemas.openxmlformats.org/officeDocument/2006/relationships/slide" Target="slides/slide94.xml"/><Relationship Id="rId4" Type="http://schemas.openxmlformats.org/officeDocument/2006/relationships/slide" Target="slides/slide51.xml"/><Relationship Id="rId9" Type="http://schemas.openxmlformats.org/officeDocument/2006/relationships/slide" Target="slides/slide62.xml"/><Relationship Id="rId14" Type="http://schemas.openxmlformats.org/officeDocument/2006/relationships/slide" Target="slides/slide70.xml"/><Relationship Id="rId22" Type="http://schemas.openxmlformats.org/officeDocument/2006/relationships/slide" Target="slides/slide80.xml"/><Relationship Id="rId27" Type="http://schemas.openxmlformats.org/officeDocument/2006/relationships/slide" Target="slides/slide88.xml"/><Relationship Id="rId30" Type="http://schemas.openxmlformats.org/officeDocument/2006/relationships/slide" Target="slides/slide9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111419" tIns="55708" rIns="111419" bIns="55708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111419" tIns="55708" rIns="111419" bIns="55708" rtlCol="0"/>
          <a:lstStyle>
            <a:lvl1pPr algn="r">
              <a:defRPr sz="1400"/>
            </a:lvl1pPr>
          </a:lstStyle>
          <a:p>
            <a:fld id="{B958914D-6B61-4236-B9E9-9D950FA74CF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7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1419" tIns="55708" rIns="111419" bIns="5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5"/>
            <a:ext cx="5608320" cy="4156234"/>
          </a:xfrm>
          <a:prstGeom prst="rect">
            <a:avLst/>
          </a:prstGeom>
        </p:spPr>
        <p:txBody>
          <a:bodyPr vert="horz" lIns="111419" tIns="55708" rIns="111419" bIns="5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111419" tIns="55708" rIns="111419" bIns="55708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1804"/>
          </a:xfrm>
          <a:prstGeom prst="rect">
            <a:avLst/>
          </a:prstGeom>
        </p:spPr>
        <p:txBody>
          <a:bodyPr vert="horz" lIns="111419" tIns="55708" rIns="111419" bIns="55708" rtlCol="0" anchor="b"/>
          <a:lstStyle>
            <a:lvl1pPr algn="r">
              <a:defRPr sz="1400"/>
            </a:lvl1pPr>
          </a:lstStyle>
          <a:p>
            <a:fld id="{7A3A5D0C-64ED-4732-92E3-2C7ADC5A7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5DBA7C-8A05-446A-B110-2C4C826F91D7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47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6AD2FE-F320-4C64-82A2-D6E357F39226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8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5D0C-64ED-4732-92E3-2C7ADC5A723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50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3035" indent="-29347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3900" indent="-23478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3461" indent="-23478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3020" indent="-23478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82581" indent="-2347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52141" indent="-2347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21700" indent="-2347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91261" indent="-23478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CA92E5-5EB2-49A5-8C78-9024BC0BAF61}" type="slidenum">
              <a:rPr lang="en-US" sz="1200"/>
              <a:pPr eaLnBrk="1" hangingPunct="1"/>
              <a:t>102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74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A5D0C-64ED-4732-92E3-2C7ADC5A723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5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DDD0-3A7E-43AA-9A34-FB38BBE8BFD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AA73-8928-4F1F-8992-B2866DBA3FB6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A1C7-C28E-4703-8523-B5607A2FA41B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582D-F3E6-42E9-B0EA-ADFE508CCD32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4A22-4116-4706-8E2B-456A08B68248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81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3192-49C2-4F56-9B21-48918047227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156-0059-41BF-BEC3-77E029D5A8FF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6F95-A343-42FF-894D-E49507FCC70F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2007-29BF-48F4-ACFE-BDAD6D73E086}" type="datetime1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1E48-6D37-4438-837B-9FE860F76B8B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6023-8FAF-43D8-98EC-C8535ACF7D4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4C91-1EAD-4C7C-957B-D46854CE7F7B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B922-A507-4E39-B284-22663F9A1CA2}" type="datetime1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DBFD-179B-49AB-98E4-C28953BFB64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ountries/pak/en/" TargetMode="External"/><Relationship Id="rId2" Type="http://schemas.openxmlformats.org/officeDocument/2006/relationships/hyperlink" Target="http://apps.who.int/ghodata/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environmentalgraffiti.com/featured/images-inside-human-body-images/8292" TargetMode="Externa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BCbomW7xHfY/UMy5opsb9GI/AAAAAAAAEOs/xKdEobcTt3M/s1600/Bismillah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85738"/>
            <a:ext cx="87312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3C5B47-3E0D-46BC-A794-3316FA20745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410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75FD9AD-E3AE-45CE-803B-B7AFB8CD75C3}" type="slidenum">
              <a:rPr lang="en-US" altLang="en-US">
                <a:solidFill>
                  <a:srgbClr val="898989"/>
                </a:solidFill>
              </a:rPr>
              <a:pPr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289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LIPIDS - INTRODUCTION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j-lt"/>
                <a:cs typeface="Times New Roman" pitchFamily="18" charset="0"/>
              </a:rPr>
              <a:t>CHEMICALLY, LIPIDS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CONSIST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 	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								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							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SOME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ALSO CONTAIN 			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&amp;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</a:t>
            </a:r>
          </a:p>
          <a:p>
            <a:r>
              <a:rPr lang="en-GB" sz="2800" dirty="0" smtClean="0">
                <a:latin typeface="+mj-lt"/>
                <a:cs typeface="Times New Roman" pitchFamily="18" charset="0"/>
              </a:rPr>
              <a:t>SOME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NUTRITIONALLY IMPORTANT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LIPIDS</a:t>
            </a:r>
          </a:p>
          <a:p>
            <a:pPr marL="914400" lvl="8" indent="0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					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FATS AND OILS</a:t>
            </a:r>
          </a:p>
          <a:p>
            <a:pPr marL="914400" lvl="8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				PHOSPHOLIPIDS</a:t>
            </a:r>
          </a:p>
          <a:p>
            <a:pPr marL="914400" lvl="8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				GLYCOLIPIDS </a:t>
            </a:r>
          </a:p>
          <a:p>
            <a:pPr marL="914400" lvl="8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				STEROLS </a:t>
            </a:r>
          </a:p>
          <a:p>
            <a:pPr marL="914400" lvl="8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				STEROIDS</a:t>
            </a:r>
            <a:endParaRPr lang="en-US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378F-CE9C-40D9-9105-F37C4CE194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9A68B-CE08-49DA-B586-FDE71CFBEE8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cs typeface="Times New Roman" pitchFamily="18" charset="0"/>
              </a:rPr>
              <a:t>DIET</a:t>
            </a:r>
            <a:endParaRPr lang="en-US" sz="4000" dirty="0" smtClean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dirty="0" smtClean="0">
                <a:cs typeface="Times New Roman" pitchFamily="18" charset="0"/>
              </a:rPr>
              <a:t>DIET IS THE MAJOR ENVIRONMENTAL INFLUENCE AFFECTING HUMAN HEALTH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  <a:cs typeface="Times New Roman" pitchFamily="18" charset="0"/>
              </a:rPr>
              <a:t>NATURAL FOODS </a:t>
            </a:r>
            <a:r>
              <a:rPr lang="en-GB" dirty="0" smtClean="0">
                <a:solidFill>
                  <a:srgbClr val="CC3300"/>
                </a:solidFill>
                <a:cs typeface="Times New Roman" pitchFamily="18" charset="0"/>
              </a:rPr>
              <a:t>- </a:t>
            </a:r>
            <a:r>
              <a:rPr lang="en-GB" dirty="0" smtClean="0">
                <a:cs typeface="Times New Roman" pitchFamily="18" charset="0"/>
              </a:rPr>
              <a:t>RICH IN SUBSTANCES BENEFICIAL FOR    HEALTH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dirty="0" smtClean="0">
                <a:cs typeface="Times New Roman" pitchFamily="18" charset="0"/>
              </a:rPr>
              <a:t>SOME COMPONENTS HARMFUL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3000" i="1" dirty="0" smtClean="0">
                <a:solidFill>
                  <a:srgbClr val="FF0000"/>
                </a:solidFill>
                <a:cs typeface="Times New Roman" pitchFamily="18" charset="0"/>
              </a:rPr>
              <a:t>INTRINSIC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3000" i="1" dirty="0" smtClean="0">
                <a:solidFill>
                  <a:srgbClr val="FF0000"/>
                </a:solidFill>
                <a:cs typeface="Times New Roman" pitchFamily="18" charset="0"/>
              </a:rPr>
              <a:t>EXTRANEOUS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C6E0C6-6A0F-44B9-92E3-C02E1976DDF0}" type="slidenum">
              <a:rPr lang="en-US" smtClean="0">
                <a:solidFill>
                  <a:schemeClr val="tx2"/>
                </a:solidFill>
              </a:rPr>
              <a:pPr eaLnBrk="1" hangingPunct="1"/>
              <a:t>100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74A3-B312-41F1-BC6A-69DD93B2F31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1113"/>
            <a:ext cx="8991600" cy="8493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DIET AND DISEASE ?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63613"/>
            <a:ext cx="8686800" cy="56388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endParaRPr lang="en-GB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500EB2-2494-4E9C-A964-F529F3AA081F}" type="slidenum">
              <a:rPr lang="en-US" smtClean="0">
                <a:solidFill>
                  <a:schemeClr val="tx2"/>
                </a:solidFill>
              </a:rPr>
              <a:pPr eaLnBrk="1" hangingPunct="1"/>
              <a:t>101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6149" name="Picture 5" descr="http://www.huffingtonpost.com/theblog/archive/Starving-children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88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http://www.it-takes-work.com/wp-content/uploads/2009/05/fat-man-ea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81F0-C9DB-4E25-A291-E9B32CADA07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5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 smtClean="0">
                <a:cs typeface="Times New Roman" pitchFamily="18" charset="0"/>
              </a:rPr>
              <a:t>CONSUMPTION OF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NON-OPTIMAL QUANTITIES </a:t>
            </a:r>
            <a:r>
              <a:rPr lang="en-GB" sz="2800" dirty="0" smtClean="0">
                <a:cs typeface="Times New Roman" pitchFamily="18" charset="0"/>
              </a:rPr>
              <a:t>LEADS TO SPECIFIC HEALTH DISORDERS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b="1" dirty="0" smtClean="0">
                <a:cs typeface="Times New Roman" pitchFamily="18" charset="0"/>
              </a:rPr>
              <a:t>MALNUTRITION</a:t>
            </a:r>
            <a:r>
              <a:rPr lang="en-GB" sz="2800" dirty="0" smtClean="0"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GB" sz="2800" dirty="0" smtClean="0">
                <a:cs typeface="Times New Roman" pitchFamily="18" charset="0"/>
              </a:rPr>
              <a:t>OVER OR UNDER CONSUMPTION OF FOOD NUTRIENTS 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sz="2800" b="1" dirty="0" smtClean="0">
                <a:cs typeface="Times New Roman" pitchFamily="18" charset="0"/>
              </a:rPr>
              <a:t>OVER NUTRITION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COMMON IN WELL–TO–DO FAMILIES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EAT IN EXCESS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DO LITTLE PHYSICAL WORK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ALSO INDIVIDUALS LESS KNOWLEDGEABLE IN RULES OF PROPER NUTRITION 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7F93F8-0BAA-499F-B05E-F4CF700A510A}" type="slidenum">
              <a:rPr lang="en-US" smtClean="0">
                <a:solidFill>
                  <a:schemeClr val="tx2"/>
                </a:solidFill>
              </a:rPr>
              <a:pPr eaLnBrk="1" hangingPunct="1"/>
              <a:t>102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2760-3346-4101-8697-0AD05DA160F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229600" cy="63976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EXCESSIVE</a:t>
            </a:r>
            <a:r>
              <a:rPr lang="en-GB" sz="2800" dirty="0" smtClean="0">
                <a:cs typeface="Times New Roman" pitchFamily="18" charset="0"/>
              </a:rPr>
              <a:t> CONSUMPTION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FATTY</a:t>
            </a:r>
            <a:r>
              <a:rPr lang="en-GB" sz="2800" dirty="0" smtClean="0"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CARBOHYDRATE</a:t>
            </a:r>
            <a:r>
              <a:rPr lang="en-GB" sz="2800" dirty="0" smtClean="0">
                <a:cs typeface="Times New Roman" pitchFamily="18" charset="0"/>
              </a:rPr>
              <a:t> FOODS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cs typeface="Times New Roman" pitchFamily="18" charset="0"/>
              </a:rPr>
              <a:t>UNDUE ACCUMULATION OF FAT IN ADIPOSE TISSUES </a:t>
            </a:r>
            <a:endParaRPr lang="en-US" i="1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cs typeface="Times New Roman" pitchFamily="18" charset="0"/>
              </a:rPr>
              <a:t>IMPLICATED IN OBESITY 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PROTEIN</a:t>
            </a:r>
            <a:r>
              <a:rPr lang="en-GB" sz="2800" dirty="0" smtClean="0">
                <a:solidFill>
                  <a:srgbClr val="FF3300"/>
                </a:solidFill>
                <a:cs typeface="Times New Roman" pitchFamily="18" charset="0"/>
              </a:rPr>
              <a:t> RICH</a:t>
            </a:r>
            <a:r>
              <a:rPr lang="en-GB" sz="2800" dirty="0" smtClean="0">
                <a:cs typeface="Times New Roman" pitchFamily="18" charset="0"/>
              </a:rPr>
              <a:t> FOODS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cs typeface="Times New Roman" pitchFamily="18" charset="0"/>
              </a:rPr>
              <a:t>STRAIN LIVER AND KIDNEYS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cs typeface="Times New Roman" pitchFamily="18" charset="0"/>
              </a:rPr>
              <a:t>POSSIBLY REDUCE LIFE EXPECTANCY OF INDIVIDUAL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MINERAL ELEMENTS </a:t>
            </a:r>
            <a:r>
              <a:rPr lang="en-GB" sz="2800" dirty="0" smtClean="0">
                <a:cs typeface="Times New Roman" pitchFamily="18" charset="0"/>
              </a:rPr>
              <a:t>AND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VITAMINS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cs typeface="Times New Roman" pitchFamily="18" charset="0"/>
              </a:rPr>
              <a:t>ADVERSE EFFECTS ON HEALTH</a:t>
            </a:r>
            <a:r>
              <a:rPr lang="en-US" i="1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702AA0-994C-4849-BACA-E7E1E308DE1D}" type="slidenum">
              <a:rPr lang="en-US" smtClean="0">
                <a:solidFill>
                  <a:schemeClr val="tx2"/>
                </a:solidFill>
              </a:rPr>
              <a:pPr eaLnBrk="1" hangingPunct="1"/>
              <a:t>103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7173" name="Picture 5" descr="http://www.it-takes-work.com/wp-content/uploads/2009/05/fat-man-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EFDA8-8CF6-4B25-AFCB-33CC1CB7BA4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5791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UNDER NUTRITION – MORE SERIOUS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-457200" algn="just" eaLnBrk="1" hangingPunct="1">
              <a:buFont typeface="Arial" pitchFamily="34" charset="0"/>
              <a:buChar char="•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UNIVERSAL AMONG POOR FAMILIES AND NATIONS </a:t>
            </a:r>
          </a:p>
          <a:p>
            <a:pPr marL="457200" lvl="1" indent="-457200" algn="just" eaLnBrk="1" hangingPunct="1">
              <a:buFont typeface="Arial" pitchFamily="34" charset="0"/>
              <a:buChar char="•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RESULTS FROM CONSUMPTION OF </a:t>
            </a:r>
            <a:r>
              <a:rPr lang="en-GB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DIETS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en-GB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PROLONGED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PERIODS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-457200" algn="just" eaLnBrk="1" hangingPunct="1">
              <a:buFont typeface="Arial" pitchFamily="34" charset="0"/>
              <a:buChar char="•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SINGLE MOST </a:t>
            </a:r>
            <a:r>
              <a:rPr lang="en-GB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PUBLIC HEALTH PROBLEM IN MANY DEVELOPING COUNTRIES </a:t>
            </a:r>
          </a:p>
          <a:p>
            <a:pPr marL="457200" lvl="1" indent="-457200" algn="just" eaLnBrk="1" hangingPunct="1">
              <a:buFont typeface="Arial" pitchFamily="34" charset="0"/>
              <a:buChar char="•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GB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30 %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CHILDREN IN WORLD UNDERWEIGHT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5504AC-FD67-4A12-B030-26B7451DDEBA}" type="slidenum">
              <a:rPr lang="en-US" smtClean="0">
                <a:solidFill>
                  <a:schemeClr val="tx2"/>
                </a:solidFill>
              </a:rPr>
              <a:pPr eaLnBrk="1" hangingPunct="1"/>
              <a:t>104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8197" name="Picture 5" descr="http://www.huffingtonpost.com/theblog/archive/Starving-children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95838"/>
            <a:ext cx="29892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F6B5-512A-483F-834A-8289CCA727D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547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839200" cy="5592763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  <a:cs typeface="Times New Roman" pitchFamily="18" charset="0"/>
              </a:rPr>
              <a:t>CARBOHYDRATE AND PROTEIN DEFICIENCY </a:t>
            </a:r>
          </a:p>
          <a:p>
            <a:pPr algn="just" eaLnBrk="1" hangingPunct="1">
              <a:defRPr/>
            </a:pPr>
            <a:r>
              <a:rPr lang="en-GB" sz="2800" dirty="0" smtClean="0">
                <a:cs typeface="Times New Roman" pitchFamily="18" charset="0"/>
              </a:rPr>
              <a:t>MOST PREVALENT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FORM</a:t>
            </a:r>
            <a:r>
              <a:rPr lang="en-GB" sz="2800" dirty="0" smtClean="0">
                <a:cs typeface="Times New Roman" pitchFamily="18" charset="0"/>
              </a:rPr>
              <a:t> OF UNDER-NOURISHMENT </a:t>
            </a:r>
          </a:p>
          <a:p>
            <a:pPr algn="just" eaLnBrk="1" hangingPunct="1">
              <a:defRPr/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PROTEIN DEFICIENCY </a:t>
            </a:r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-</a:t>
            </a:r>
            <a:r>
              <a:rPr lang="en-GB" sz="2800" dirty="0" smtClean="0">
                <a:cs typeface="Times New Roman" pitchFamily="18" charset="0"/>
              </a:rPr>
              <a:t> COMMON AMONG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cs typeface="Times New Roman" pitchFamily="18" charset="0"/>
              </a:rPr>
              <a:t>VERY POOR PEOPLE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cs typeface="Times New Roman" pitchFamily="18" charset="0"/>
              </a:rPr>
              <a:t>DURING PERIODS OF FAMINE</a:t>
            </a:r>
            <a:r>
              <a:rPr lang="en-GB" i="1" dirty="0">
                <a:cs typeface="Times New Roman" pitchFamily="18" charset="0"/>
              </a:rPr>
              <a:t>,</a:t>
            </a:r>
            <a:r>
              <a:rPr lang="en-GB" i="1" dirty="0" smtClean="0">
                <a:cs typeface="Times New Roman" pitchFamily="18" charset="0"/>
              </a:rPr>
              <a:t/>
            </a:r>
            <a:br>
              <a:rPr lang="en-GB" i="1" dirty="0" smtClean="0">
                <a:cs typeface="Times New Roman" pitchFamily="18" charset="0"/>
              </a:rPr>
            </a:br>
            <a:r>
              <a:rPr lang="en-GB" i="1" dirty="0" smtClean="0">
                <a:cs typeface="Times New Roman" pitchFamily="18" charset="0"/>
              </a:rPr>
              <a:t>DROUGHT, FLOODS, CIVIL WARS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cs typeface="Times New Roman" pitchFamily="18" charset="0"/>
              </a:rPr>
              <a:t>RESPONSIBLE FOR </a:t>
            </a:r>
            <a:r>
              <a:rPr lang="en-GB" i="1" dirty="0" smtClean="0">
                <a:solidFill>
                  <a:srgbClr val="FF3300"/>
                </a:solidFill>
                <a:cs typeface="Times New Roman" pitchFamily="18" charset="0"/>
              </a:rPr>
              <a:t>KWASHIORKOR</a:t>
            </a:r>
            <a:r>
              <a:rPr lang="en-GB" i="1" dirty="0" smtClean="0">
                <a:cs typeface="Times New Roman" pitchFamily="18" charset="0"/>
              </a:rPr>
              <a:t> IN CHILDREN 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GB" i="1" dirty="0" smtClean="0">
                <a:cs typeface="Times New Roman" pitchFamily="18" charset="0"/>
              </a:rPr>
              <a:t>ESTIMATED 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200 MILLION </a:t>
            </a:r>
            <a:r>
              <a:rPr lang="en-GB" i="1" dirty="0" smtClean="0">
                <a:cs typeface="Times New Roman" pitchFamily="18" charset="0"/>
              </a:rPr>
              <a:t>CHILDREN SUFFER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BD2D61-21E7-4918-B69B-46681DF9EE81}" type="slidenum">
              <a:rPr lang="en-US" smtClean="0">
                <a:solidFill>
                  <a:schemeClr val="tx2"/>
                </a:solidFill>
              </a:rPr>
              <a:pPr eaLnBrk="1" hangingPunct="1"/>
              <a:t>105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9221" name="Picture 5" descr="http://2.bp.blogspot.com/_E8QLCcKZLUc/Swvwaf0TGwI/AAAAAAAAAXI/wbFP3iBfd90/s1600/kwashiork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43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03FB-9DC2-4474-BD25-1DB1E15DD2B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5638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70C0"/>
                </a:solidFill>
                <a:cs typeface="Times New Roman" pitchFamily="18" charset="0"/>
              </a:rPr>
              <a:t>UNDER NOURISHMENT MANIFESTATIONS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cs typeface="Times New Roman" pitchFamily="18" charset="0"/>
              </a:rPr>
              <a:t>DEFICIENCY OF VITAMINS AND MINERAL ELEMENTS LEADS TO ONSET OF DIFFERENT DISEASES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cs typeface="Times New Roman" pitchFamily="18" charset="0"/>
              </a:rPr>
              <a:t>THREE WIDESPREAD </a:t>
            </a:r>
            <a:r>
              <a:rPr lang="en-GB" sz="2800" b="1" dirty="0" smtClean="0">
                <a:solidFill>
                  <a:srgbClr val="FF0000"/>
                </a:solidFill>
                <a:cs typeface="Times New Roman" pitchFamily="18" charset="0"/>
              </a:rPr>
              <a:t>MICRONUTRIENT DEFICIENCIES </a:t>
            </a:r>
            <a:r>
              <a:rPr lang="en-GB" sz="2800" dirty="0" smtClean="0">
                <a:cs typeface="Times New Roman" pitchFamily="18" charset="0"/>
              </a:rPr>
              <a:t>GLOBALLY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cs typeface="Times New Roman" pitchFamily="18" charset="0"/>
              </a:rPr>
              <a:t>LACK OF 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IRON</a:t>
            </a:r>
            <a:r>
              <a:rPr lang="en-GB" i="1" dirty="0" smtClean="0">
                <a:cs typeface="Times New Roman" pitchFamily="18" charset="0"/>
              </a:rPr>
              <a:t> 		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ANAEMIA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VITAMIN A</a:t>
            </a:r>
            <a:r>
              <a:rPr lang="en-GB" i="1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GB" i="1" dirty="0" smtClean="0">
                <a:cs typeface="Times New Roman" pitchFamily="18" charset="0"/>
              </a:rPr>
              <a:t>DEFICIENCY	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NIGHT BLINDNESS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IODINE</a:t>
            </a:r>
            <a:r>
              <a:rPr lang="en-GB" i="1" dirty="0" smtClean="0">
                <a:cs typeface="Times New Roman" pitchFamily="18" charset="0"/>
              </a:rPr>
              <a:t> DEFICIENCY		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GOITRE</a:t>
            </a:r>
            <a:r>
              <a:rPr lang="en-GB" i="1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Ca </a:t>
            </a:r>
            <a:r>
              <a:rPr lang="en-GB" i="1" dirty="0" smtClean="0">
                <a:cs typeface="Times New Roman" pitchFamily="18" charset="0"/>
              </a:rPr>
              <a:t>+ VIT 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D </a:t>
            </a:r>
            <a:r>
              <a:rPr lang="en-GB" i="1" dirty="0" smtClean="0">
                <a:cs typeface="Times New Roman" pitchFamily="18" charset="0"/>
              </a:rPr>
              <a:t>DEFICIENCY  	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RICKETS</a:t>
            </a:r>
            <a:r>
              <a:rPr lang="en-GB" i="1" dirty="0" smtClean="0">
                <a:cs typeface="Times New Roman" pitchFamily="18" charset="0"/>
              </a:rPr>
              <a:t>, 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OSTEOMALCIA</a:t>
            </a:r>
            <a:r>
              <a:rPr lang="en-GB" i="1" dirty="0" smtClean="0">
                <a:cs typeface="Times New Roman" pitchFamily="18" charset="0"/>
              </a:rPr>
              <a:t>, 						</a:t>
            </a: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OSTEOPOROSIS</a:t>
            </a:r>
            <a:r>
              <a:rPr lang="en-GB" i="1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cs typeface="Times New Roman" pitchFamily="18" charset="0"/>
              </a:rPr>
              <a:t>INCREASE CHILD MORTALITY AND HAVE OTHER ADVERSE CONSEQUENCES: 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975B1-34C8-4503-9719-96F978DECF49}" type="slidenum">
              <a:rPr lang="en-US" smtClean="0">
                <a:solidFill>
                  <a:schemeClr val="tx2"/>
                </a:solidFill>
              </a:rPr>
              <a:pPr eaLnBrk="1" hangingPunct="1"/>
              <a:t>106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BD39-CD93-48C2-AADE-96C05ECA92C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5441950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  <a:cs typeface="Times New Roman" pitchFamily="18" charset="0"/>
              </a:rPr>
              <a:t>CONSEQUENCES OF UNDER NUTRITION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 pitchFamily="18" charset="0"/>
              </a:rPr>
              <a:t>REDUCED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IMMUNITY</a:t>
            </a:r>
            <a:r>
              <a:rPr lang="en-GB" sz="2800" dirty="0" smtClean="0">
                <a:solidFill>
                  <a:srgbClr val="000000"/>
                </a:solidFill>
                <a:cs typeface="Times New Roman" pitchFamily="18" charset="0"/>
              </a:rPr>
              <a:t> TO INFECTIONS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 pitchFamily="18" charset="0"/>
              </a:rPr>
              <a:t>INADEQUATE DIETARY INTAKE RESULTS IN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WEIGHT LOSS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POOR GROWTH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LOWERED IMMUNITY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cs typeface="Times New Roman" pitchFamily="18" charset="0"/>
              </a:rPr>
              <a:t>MUCOSAL DAMAGE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GB" sz="2800" dirty="0" smtClean="0">
                <a:solidFill>
                  <a:srgbClr val="000000"/>
                </a:solidFill>
                <a:cs typeface="Times New Roman" pitchFamily="18" charset="0"/>
              </a:rPr>
              <a:t>THIS LEADS TO ONSET OF DISEASE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546C02-D60A-4144-B06F-CADC1EA1E6BE}" type="slidenum">
              <a:rPr lang="en-US" smtClean="0">
                <a:solidFill>
                  <a:schemeClr val="tx2"/>
                </a:solidFill>
              </a:rPr>
              <a:pPr eaLnBrk="1" hangingPunct="1"/>
              <a:t>107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4017-FC51-4F58-ABBD-2C18757CBEF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86800" cy="5287963"/>
          </a:xfrm>
        </p:spPr>
        <p:txBody>
          <a:bodyPr/>
          <a:lstStyle/>
          <a:p>
            <a:pPr marL="682625" lvl="2" indent="-508000" algn="just" eaLnBrk="1" hangingPunct="1">
              <a:lnSpc>
                <a:spcPct val="20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REDUCES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APPETITE</a:t>
            </a:r>
          </a:p>
          <a:p>
            <a:pPr marL="682625" lvl="2" indent="-508000" algn="just" eaLnBrk="1" hangingPunct="1">
              <a:lnSpc>
                <a:spcPct val="20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PROMOTES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NUTRIENTS’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LOSS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BY</a:t>
            </a:r>
          </a:p>
          <a:p>
            <a:pPr marL="1139825" lvl="4" indent="-508000" algn="just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MALABSORPTION</a:t>
            </a:r>
            <a:r>
              <a:rPr lang="en-GB" sz="2800" i="1" dirty="0" smtClean="0">
                <a:latin typeface="+mj-lt"/>
                <a:cs typeface="Times New Roman" pitchFamily="18" charset="0"/>
              </a:rPr>
              <a:t> OF NUTRIENTS </a:t>
            </a:r>
          </a:p>
          <a:p>
            <a:pPr marL="1139825" lvl="4" indent="-508000" algn="just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800" i="1" dirty="0" smtClean="0">
                <a:latin typeface="+mj-lt"/>
                <a:cs typeface="Times New Roman" pitchFamily="18" charset="0"/>
              </a:rPr>
              <a:t>ALTERED METABOLISM</a:t>
            </a:r>
            <a:endParaRPr lang="en-US" sz="2800" i="1" dirty="0" smtClean="0">
              <a:latin typeface="+mj-lt"/>
              <a:cs typeface="Times New Roman" pitchFamily="18" charset="0"/>
            </a:endParaRPr>
          </a:p>
          <a:p>
            <a:pPr eaLnBrk="1" hangingPunct="1"/>
            <a:endParaRPr lang="en-US" sz="3600" dirty="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20DF4E-4849-42FC-90AE-0153296F859C}" type="slidenum">
              <a:rPr lang="en-US" smtClean="0">
                <a:solidFill>
                  <a:schemeClr val="tx2"/>
                </a:solidFill>
              </a:rPr>
              <a:pPr eaLnBrk="1" hangingPunct="1"/>
              <a:t>108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B2FE-21C4-48A0-97CF-44F853376E4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GB" sz="3600" b="1" dirty="0" smtClean="0">
                <a:solidFill>
                  <a:schemeClr val="tx1"/>
                </a:solidFill>
                <a:cs typeface="Arial" charset="0"/>
              </a:rPr>
            </a:br>
            <a:r>
              <a:rPr lang="en-GB" sz="3600" b="1" dirty="0" smtClean="0">
                <a:solidFill>
                  <a:srgbClr val="0070C0"/>
                </a:solidFill>
                <a:cs typeface="Arial" charset="0"/>
              </a:rPr>
              <a:t>MALNUTRITION - SITUATION IN PAKISTAN </a:t>
            </a:r>
            <a:r>
              <a:rPr lang="en-GB" sz="3600" b="1" dirty="0">
                <a:cs typeface="Arial" charset="0"/>
              </a:rPr>
              <a:t/>
            </a:r>
            <a:br>
              <a:rPr lang="en-GB" sz="3600" b="1" dirty="0">
                <a:cs typeface="Arial" charset="0"/>
              </a:rPr>
            </a:br>
            <a:endParaRPr lang="en-US" sz="3600" b="1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657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PROTEIN-CALORIE</a:t>
            </a:r>
            <a:r>
              <a:rPr lang="en-GB" sz="2800" dirty="0" smtClean="0">
                <a:cs typeface="Arial" charset="0"/>
              </a:rPr>
              <a:t> MALNUTRITION AFFECTS ALL AREAS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Arial" charset="0"/>
              </a:rPr>
              <a:t>MALNUTRITION PREVALENT IN: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0000CC"/>
                </a:solidFill>
                <a:cs typeface="Arial" charset="0"/>
              </a:rPr>
              <a:t>BALUCHISTAN</a:t>
            </a:r>
            <a:r>
              <a:rPr lang="en-GB" dirty="0" smtClean="0">
                <a:cs typeface="Arial" charset="0"/>
              </a:rPr>
              <a:t> - ONLY 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27 %</a:t>
            </a:r>
            <a:r>
              <a:rPr lang="en-GB" dirty="0" smtClean="0">
                <a:cs typeface="Arial" charset="0"/>
              </a:rPr>
              <a:t> CHILDREN NORMALLY NOURISHED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0000CC"/>
                </a:solidFill>
                <a:cs typeface="Arial" charset="0"/>
              </a:rPr>
              <a:t>NWFP</a:t>
            </a:r>
            <a:r>
              <a:rPr lang="en-GB" dirty="0" smtClean="0">
                <a:cs typeface="Arial" charset="0"/>
              </a:rPr>
              <a:t> NORMAL CHILDREN – 	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31 %</a:t>
            </a:r>
            <a:r>
              <a:rPr lang="en-GB" dirty="0" smtClean="0">
                <a:cs typeface="Arial" charset="0"/>
              </a:rPr>
              <a:t>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0000CC"/>
                </a:solidFill>
                <a:cs typeface="Arial" charset="0"/>
              </a:rPr>
              <a:t>SINDH</a:t>
            </a:r>
            <a:r>
              <a:rPr lang="en-GB" dirty="0" smtClean="0">
                <a:cs typeface="Arial" charset="0"/>
              </a:rPr>
              <a:t> – NORMAL CHILDREN – 	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36 %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rgbClr val="0000CC"/>
                </a:solidFill>
                <a:cs typeface="Arial" charset="0"/>
              </a:rPr>
              <a:t>PUNJAB</a:t>
            </a:r>
            <a:r>
              <a:rPr lang="en-GB" dirty="0" smtClean="0">
                <a:cs typeface="Arial" charset="0"/>
              </a:rPr>
              <a:t> – NORMAL CHILDREN – 	</a:t>
            </a:r>
            <a:r>
              <a:rPr lang="en-GB" b="1" dirty="0" smtClean="0">
                <a:solidFill>
                  <a:srgbClr val="FF0000"/>
                </a:solidFill>
                <a:cs typeface="Arial" charset="0"/>
              </a:rPr>
              <a:t>49 %</a:t>
            </a:r>
            <a:r>
              <a:rPr lang="en-GB" dirty="0" smtClean="0">
                <a:cs typeface="Arial" charset="0"/>
              </a:rPr>
              <a:t>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3441BC-5C63-4BB4-A2A6-E1C6537B20DD}" type="slidenum">
              <a:rPr lang="en-US" smtClean="0">
                <a:solidFill>
                  <a:schemeClr val="tx2"/>
                </a:solidFill>
              </a:rPr>
              <a:pPr eaLnBrk="1" hangingPunct="1"/>
              <a:t>109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6D89-E4A4-4900-8F25-27E5583B95A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 FATS AND OILS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761999"/>
            <a:ext cx="8229600" cy="59594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SIMPLE LIPIDS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FATS</a:t>
            </a:r>
          </a:p>
          <a:p>
            <a:pPr marL="4572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SOLID</a:t>
            </a:r>
            <a:r>
              <a:rPr lang="en-GB" dirty="0" smtClean="0">
                <a:latin typeface="+mj-lt"/>
                <a:cs typeface="Times New Roman" pitchFamily="18" charset="0"/>
              </a:rPr>
              <a:t> AT AMBIENT TEMPERATURE  (Approx: </a:t>
            </a:r>
            <a:r>
              <a:rPr lang="en-GB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25</a:t>
            </a:r>
            <a:r>
              <a:rPr lang="en-GB" dirty="0" smtClean="0">
                <a:latin typeface="+mj-lt"/>
                <a:cs typeface="Times New Roman" pitchFamily="18" charset="0"/>
              </a:rPr>
              <a:t> °C)</a:t>
            </a:r>
          </a:p>
          <a:p>
            <a:pPr marL="4572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+mj-lt"/>
                <a:cs typeface="Times New Roman" pitchFamily="18" charset="0"/>
              </a:rPr>
              <a:t>CONTAIN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</a:t>
            </a:r>
            <a:r>
              <a:rPr lang="en-GB" dirty="0" smtClean="0">
                <a:latin typeface="+mj-lt"/>
                <a:cs typeface="Times New Roman" pitchFamily="18" charset="0"/>
              </a:rPr>
              <a:t>OR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SATURATED FATTY ACIDS WITH GLYCEROL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b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OILS</a:t>
            </a:r>
          </a:p>
          <a:p>
            <a:pPr marL="4572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LIQUID</a:t>
            </a:r>
            <a:r>
              <a:rPr lang="en-GB" dirty="0" smtClean="0">
                <a:latin typeface="+mj-lt"/>
                <a:cs typeface="Times New Roman" pitchFamily="18" charset="0"/>
              </a:rPr>
              <a:t> AT AMBIENT TEMPERATURE </a:t>
            </a:r>
            <a:r>
              <a:rPr lang="en-GB" dirty="0">
                <a:latin typeface="+mj-lt"/>
                <a:cs typeface="Times New Roman" pitchFamily="18" charset="0"/>
              </a:rPr>
              <a:t>(Approx: </a:t>
            </a:r>
            <a:r>
              <a:rPr lang="en-GB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25 °C</a:t>
            </a:r>
            <a:r>
              <a:rPr lang="en-GB" dirty="0">
                <a:latin typeface="+mj-lt"/>
                <a:cs typeface="Times New Roman" pitchFamily="18" charset="0"/>
              </a:rPr>
              <a:t>)</a:t>
            </a:r>
          </a:p>
          <a:p>
            <a:pPr marL="4572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+mj-lt"/>
                <a:cs typeface="Times New Roman" pitchFamily="18" charset="0"/>
              </a:rPr>
              <a:t>HAVE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AT LEAST ONE UNSATURATED FATTY ACID WITH  GLYCEROL MOLECULE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2573-4445-4E44-B039-56DBCD241D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621D-E73B-4F92-9FB8-310B4253323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MALNUTRITION / INFECTION CYCLE</a:t>
            </a:r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3" descr="awan1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8534400" cy="5410200"/>
          </a:xfrm>
          <a:noFill/>
        </p:spPr>
      </p:pic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D46829-02A4-46A6-AED9-89216B19188F}" type="slidenum">
              <a:rPr lang="en-US" smtClean="0">
                <a:solidFill>
                  <a:schemeClr val="tx2"/>
                </a:solidFill>
              </a:rPr>
              <a:pPr eaLnBrk="1" hangingPunct="1"/>
              <a:t>110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0FD-938B-4058-A9F9-1AD14A4D2C7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FAN - 705. </a:t>
            </a:r>
            <a:r>
              <a:rPr lang="en-US" sz="3600" b="1" dirty="0">
                <a:solidFill>
                  <a:srgbClr val="0070C0"/>
                </a:solidFill>
              </a:rPr>
              <a:t>L # </a:t>
            </a:r>
            <a:r>
              <a:rPr lang="en-US" sz="3600" b="1" dirty="0" smtClean="0">
                <a:solidFill>
                  <a:srgbClr val="0070C0"/>
                </a:solidFill>
              </a:rPr>
              <a:t>15. </a:t>
            </a:r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Malnutrition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Assessment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BMI </a:t>
            </a:r>
          </a:p>
          <a:p>
            <a:r>
              <a:rPr lang="en-US" dirty="0" smtClean="0"/>
              <a:t>BMI &amp; Nutritional Status</a:t>
            </a:r>
          </a:p>
          <a:p>
            <a:r>
              <a:rPr lang="en-US" dirty="0" smtClean="0"/>
              <a:t>Human Body Composition</a:t>
            </a:r>
          </a:p>
          <a:p>
            <a:r>
              <a:rPr lang="en-US" dirty="0" smtClean="0"/>
              <a:t>Pakistan Health Profile-2019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8955-6A0F-431A-93FB-5C7B9FB50A9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WEIGHT STATUS ASSESSEMENT</a:t>
            </a:r>
            <a:endParaRPr lang="en-US" sz="3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990600"/>
                <a:ext cx="8610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+mj-lt"/>
                    <a:cs typeface="Times New Roman" pitchFamily="18" charset="0"/>
                  </a:rPr>
                  <a:t>MOST COMMON</a:t>
                </a:r>
              </a:p>
              <a:p>
                <a:pPr marL="0" indent="0">
                  <a:buNone/>
                </a:pPr>
                <a:r>
                  <a:rPr lang="en-US" sz="3500" b="1" dirty="0" smtClean="0">
                    <a:cs typeface="Times New Roman" pitchFamily="18" charset="0"/>
                  </a:rPr>
                  <a:t>Body Mass Index (BMI)</a:t>
                </a:r>
              </a:p>
              <a:p>
                <a:pPr marL="0" indent="0" algn="ctr">
                  <a:buNone/>
                </a:pPr>
                <a:endParaRPr lang="en-US" dirty="0" smtClean="0"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𝐁𝐌𝐈</m:t>
                      </m:r>
                      <m:sSup>
                        <m:sSup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𝐊𝐠</m:t>
                              </m:r>
                              <m:r>
                                <a:rPr lang="en-US" sz="30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3000" b="1" i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𝐦𝟐</m:t>
                              </m:r>
                            </m:e>
                          </m:d>
                        </m:e>
                        <m:sup/>
                      </m:sSup>
                      <m:r>
                        <a:rPr lang="en-US" sz="3000" b="1" i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𝐖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𝐞𝐢𝐠𝐡𝐭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𝐢𝐧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𝐊𝐠</m:t>
                          </m:r>
                        </m:num>
                        <m:den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𝐇𝐞𝐢𝐠𝐡𝐭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𝐢𝐧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3000" b="1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𝐦𝟐</m:t>
                          </m:r>
                        </m:den>
                      </m:f>
                    </m:oMath>
                  </m:oMathPara>
                </a14:m>
                <a:endParaRPr lang="en-US" sz="3000" b="1" dirty="0">
                  <a:cs typeface="Times New Roman" pitchFamily="18" charset="0"/>
                </a:endParaRP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sz="30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1 Kg = 2.24 lb</a:t>
                </a:r>
                <a:r>
                  <a:rPr lang="en-US" sz="3000" b="1" dirty="0" smtClean="0">
                    <a:cs typeface="Times New Roman" pitchFamily="18" charset="0"/>
                  </a:rPr>
                  <a:t>		(lb = pounds)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sz="30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1 inches = 2.54 cm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sz="3000" b="1" dirty="0" smtClean="0">
                    <a:solidFill>
                      <a:srgbClr val="FF0000"/>
                    </a:solidFill>
                    <a:cs typeface="Times New Roman" pitchFamily="18" charset="0"/>
                  </a:rPr>
                  <a:t>1m = 100 cm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90600"/>
                <a:ext cx="8610600" cy="5257800"/>
              </a:xfrm>
              <a:blipFill rotWithShape="0">
                <a:blip r:embed="rId2"/>
                <a:stretch>
                  <a:fillRect l="-1769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0ABA-C5D8-4B87-9D85-A5BC18FB6DB4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10049"/>
              </p:ext>
            </p:extLst>
          </p:nvPr>
        </p:nvGraphicFramePr>
        <p:xfrm>
          <a:off x="190500" y="1017937"/>
          <a:ext cx="8763000" cy="5421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/>
                <a:gridCol w="2514600"/>
                <a:gridCol w="2590800"/>
              </a:tblGrid>
              <a:tr h="42986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Body Mass Index –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BMI (Kg/m</a:t>
                      </a:r>
                      <a:r>
                        <a:rPr lang="en-US" sz="3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Nutritional Status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cs typeface="Times New Roman" pitchFamily="18" charset="0"/>
                        </a:rPr>
                        <a:t>World</a:t>
                      </a:r>
                      <a:endParaRPr lang="en-US" sz="28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Asian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36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Under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weight</a:t>
                      </a:r>
                      <a:endParaRPr lang="en-US" sz="32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cs typeface="Times New Roman" pitchFamily="18" charset="0"/>
                        </a:rPr>
                        <a:t>&lt; 18.50</a:t>
                      </a:r>
                      <a:endParaRPr lang="en-US" sz="3200" b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cs typeface="Times New Roman" pitchFamily="18" charset="0"/>
                        </a:rPr>
                        <a:t>&lt;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17.50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</a:tr>
              <a:tr h="1091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Normal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weight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18.50 - 24.99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17.50 - 22.99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</a:tr>
              <a:tr h="829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Over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weight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cs typeface="Times New Roman" pitchFamily="18" charset="0"/>
                        </a:rPr>
                        <a:t>25.00 - 29.99</a:t>
                      </a:r>
                      <a:endParaRPr lang="en-US" sz="3200" b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23.00 - 27.99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</a:tr>
              <a:tr h="837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Obese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˃  30.00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˃ 28.00 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</a:tr>
              <a:tr h="837098">
                <a:tc gridSpan="3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(Adapted from: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WHO, 1995; WHO, 2000; WHO, 2004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9525"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 anchorCtr="1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B23-55B4-4F4F-9199-A255E375FE4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" y="152400"/>
            <a:ext cx="8648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B0F0"/>
                </a:solidFill>
                <a:cs typeface="Arial" charset="0"/>
              </a:rPr>
              <a:t>BMI &amp; NUTRITIONAL STATUS</a:t>
            </a:r>
            <a:endParaRPr lang="en-US" sz="4000" dirty="0">
              <a:solidFill>
                <a:srgbClr val="00B0F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56869"/>
              </p:ext>
            </p:extLst>
          </p:nvPr>
        </p:nvGraphicFramePr>
        <p:xfrm>
          <a:off x="609599" y="1066800"/>
          <a:ext cx="8077200" cy="52577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8600"/>
                <a:gridCol w="4038600"/>
              </a:tblGrid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</a:rPr>
                        <a:t>BMI</a:t>
                      </a: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F0"/>
                          </a:solidFill>
                          <a:effectLst/>
                        </a:rPr>
                        <a:t>Nutritional </a:t>
                      </a:r>
                      <a:r>
                        <a:rPr lang="en-US" sz="2800" b="1" dirty="0" smtClean="0">
                          <a:solidFill>
                            <a:srgbClr val="00B0F0"/>
                          </a:solidFill>
                          <a:effectLst/>
                        </a:rPr>
                        <a:t>Status</a:t>
                      </a:r>
                      <a:endParaRPr lang="en-US" sz="2800" b="1" dirty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&lt; </a:t>
                      </a:r>
                      <a:r>
                        <a:rPr lang="en-US" sz="2800" dirty="0">
                          <a:effectLst/>
                        </a:rPr>
                        <a:t>18.5</a:t>
                      </a: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Under</a:t>
                      </a:r>
                      <a:r>
                        <a:rPr lang="en-US" sz="2800" baseline="0" dirty="0" smtClean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Weight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18.5</a:t>
                      </a:r>
                      <a:r>
                        <a:rPr lang="en-US" sz="2800" baseline="0" dirty="0" smtClean="0">
                          <a:effectLst/>
                        </a:rPr>
                        <a:t> - </a:t>
                      </a:r>
                      <a:r>
                        <a:rPr lang="en-US" sz="2800" dirty="0" smtClean="0">
                          <a:effectLst/>
                        </a:rPr>
                        <a:t>24.9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Normal </a:t>
                      </a:r>
                      <a:r>
                        <a:rPr lang="en-US" sz="2800" dirty="0" smtClean="0">
                          <a:effectLst/>
                        </a:rPr>
                        <a:t>Weight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25.0</a:t>
                      </a:r>
                      <a:r>
                        <a:rPr lang="en-US" sz="2800" baseline="0" dirty="0" smtClean="0">
                          <a:effectLst/>
                        </a:rPr>
                        <a:t> - </a:t>
                      </a:r>
                      <a:r>
                        <a:rPr lang="en-US" sz="2800" dirty="0" smtClean="0">
                          <a:effectLst/>
                        </a:rPr>
                        <a:t>29.9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Pre-obesity</a:t>
                      </a:r>
                    </a:p>
                  </a:txBody>
                  <a:tcPr marL="14368" marR="14368" marT="14368" marB="14368" anchor="ctr" anchorCtr="1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30.0</a:t>
                      </a:r>
                      <a:r>
                        <a:rPr lang="en-US" sz="2800" baseline="0" dirty="0" smtClean="0">
                          <a:effectLst/>
                        </a:rPr>
                        <a:t> - </a:t>
                      </a:r>
                      <a:r>
                        <a:rPr lang="en-US" sz="2800" dirty="0" smtClean="0">
                          <a:effectLst/>
                        </a:rPr>
                        <a:t>34.9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Obesity </a:t>
                      </a:r>
                      <a:r>
                        <a:rPr lang="en-US" sz="2800" dirty="0" smtClean="0">
                          <a:effectLst/>
                        </a:rPr>
                        <a:t>Class I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35.0</a:t>
                      </a:r>
                      <a:r>
                        <a:rPr lang="en-US" sz="2800" baseline="0" dirty="0" smtClean="0">
                          <a:effectLst/>
                        </a:rPr>
                        <a:t> - </a:t>
                      </a:r>
                      <a:r>
                        <a:rPr lang="en-US" sz="2800" dirty="0" smtClean="0">
                          <a:effectLst/>
                        </a:rPr>
                        <a:t>39.9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Obesity </a:t>
                      </a:r>
                      <a:r>
                        <a:rPr lang="en-US" sz="2800" dirty="0" smtClean="0">
                          <a:effectLst/>
                        </a:rPr>
                        <a:t>Class II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</a:tr>
              <a:tr h="7511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/>
                        </a:rPr>
                        <a:t>˃ </a:t>
                      </a:r>
                      <a:r>
                        <a:rPr lang="en-US" sz="2800" dirty="0">
                          <a:effectLst/>
                        </a:rPr>
                        <a:t>40</a:t>
                      </a:r>
                    </a:p>
                  </a:txBody>
                  <a:tcPr marL="14368" marR="14368" marT="14368" marB="1436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Obesity </a:t>
                      </a:r>
                      <a:r>
                        <a:rPr lang="en-US" sz="2800" dirty="0" smtClean="0">
                          <a:effectLst/>
                        </a:rPr>
                        <a:t>Class III</a:t>
                      </a:r>
                      <a:endParaRPr lang="en-US" sz="2800" dirty="0">
                        <a:effectLst/>
                      </a:endParaRPr>
                    </a:p>
                  </a:txBody>
                  <a:tcPr marL="14368" marR="14368" marT="14368" marB="14368" anchor="ctr" anchorCtr="1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3F5A-6A29-4F5B-B85B-EAB7DC01660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3400" y="393413"/>
            <a:ext cx="792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charset="0"/>
              </a:rPr>
              <a:t>BMI &amp;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+mj-lt"/>
                <a:cs typeface="Arial" charset="0"/>
              </a:rPr>
              <a:t>NUTRITIONAL STATUS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HUMAN </a:t>
            </a:r>
            <a:r>
              <a:rPr lang="en-US" sz="4000" b="1" dirty="0"/>
              <a:t>BODY </a:t>
            </a:r>
            <a:r>
              <a:rPr lang="en-US" sz="4000" b="1" dirty="0" smtClean="0"/>
              <a:t>COMPOSITION (ADULTS)</a:t>
            </a: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066800"/>
          <a:ext cx="8762999" cy="541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7641"/>
                <a:gridCol w="2138584"/>
                <a:gridCol w="2456774"/>
              </a:tblGrid>
              <a:tr h="10086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Components (%)</a:t>
                      </a:r>
                      <a:endParaRPr lang="en-US" sz="3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Female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Male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</a:rPr>
                        <a:t>Body Fat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</a:rPr>
                        <a:t>21 - 24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14 - 17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</a:rPr>
                        <a:t>Body Water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55 - 60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60 - 65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91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</a:rPr>
                        <a:t>Body Muscle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Mass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35 - 39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43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32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200" b="0" dirty="0" smtClean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16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  <a:effectLst/>
                        </a:rPr>
                        <a:t>Body Bone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Mass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en-US" sz="32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16983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(Body Composition Manual,</a:t>
                      </a:r>
                      <a:r>
                        <a:rPr lang="en-US" sz="2800" b="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BG-64, Germany)</a:t>
                      </a:r>
                      <a:r>
                        <a:rPr lang="en-US" sz="3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3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53000" y="6324600"/>
            <a:ext cx="2514600" cy="3968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fld id="{1AE7B865-E38C-4ACE-BDB9-91E2AB931337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00B0F0"/>
                </a:solidFill>
              </a:rPr>
              <a:t>PAKISTAN HEALTH PROFILE-2019</a:t>
            </a:r>
            <a:endParaRPr lang="en-US" sz="38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36317"/>
              </p:ext>
            </p:extLst>
          </p:nvPr>
        </p:nvGraphicFramePr>
        <p:xfrm>
          <a:off x="457200" y="914400"/>
          <a:ext cx="8229600" cy="53118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29400"/>
                <a:gridCol w="1600200"/>
              </a:tblGrid>
              <a:tr h="3755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population (2016)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193,203,000</a:t>
                      </a:r>
                    </a:p>
                  </a:txBody>
                  <a:tcPr anchor="ctr"/>
                </a:tc>
              </a:tr>
              <a:tr h="6644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Gross national income per capita (PPP international $, 2013)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4,920</a:t>
                      </a:r>
                    </a:p>
                  </a:txBody>
                  <a:tcPr anchor="ctr"/>
                </a:tc>
              </a:tr>
              <a:tr h="6644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Life expectancy at birth m/f (years,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66/67</a:t>
                      </a:r>
                    </a:p>
                  </a:txBody>
                  <a:tcPr anchor="ctr"/>
                </a:tc>
              </a:tr>
              <a:tr h="6644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Probability of dying under five (per 1 000 live births, 2017)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 anchor="ctr"/>
                </a:tc>
              </a:tr>
              <a:tr h="9533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Probability of dying between 15 and 60 years m/f (per 1 000 population, 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178/139</a:t>
                      </a:r>
                    </a:p>
                  </a:txBody>
                  <a:tcPr anchor="ctr"/>
                </a:tc>
              </a:tr>
              <a:tr h="6644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expenditure on health per capita (Intl $, 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129</a:t>
                      </a:r>
                    </a:p>
                  </a:txBody>
                  <a:tcPr anchor="ctr"/>
                </a:tc>
              </a:tr>
              <a:tr h="664447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Total expenditure on health as % of GDP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2.6</a:t>
                      </a:r>
                    </a:p>
                  </a:txBody>
                  <a:tcPr anchor="ctr"/>
                </a:tc>
              </a:tr>
              <a:tr h="6066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Latest data available from the </a:t>
                      </a:r>
                      <a:r>
                        <a:rPr lang="en-US" sz="1800" dirty="0">
                          <a:hlinkClick r:id="rId2"/>
                        </a:rPr>
                        <a:t>Global Health </a:t>
                      </a:r>
                      <a:r>
                        <a:rPr lang="en-US" sz="1800" dirty="0" smtClean="0">
                          <a:hlinkClick r:id="rId2"/>
                        </a:rPr>
                        <a:t>Observatory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>
                          <a:hlinkClick r:id="rId3"/>
                        </a:rPr>
                        <a:t>https://www.who.int/countries/pak/en/</a:t>
                      </a:r>
                      <a:r>
                        <a:rPr lang="en-US" sz="1800" dirty="0" smtClean="0"/>
                        <a:t> (WH0, 2019; 03-05-2019)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7379-9BCF-462D-807A-158B2C6F55A6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FAN-705. </a:t>
            </a:r>
            <a:r>
              <a:rPr lang="en-US" sz="3600" b="1" dirty="0">
                <a:solidFill>
                  <a:srgbClr val="0070C0"/>
                </a:solidFill>
              </a:rPr>
              <a:t>L # </a:t>
            </a:r>
            <a:r>
              <a:rPr lang="en-US" sz="3600" b="1" dirty="0" smtClean="0">
                <a:solidFill>
                  <a:srgbClr val="0070C0"/>
                </a:solidFill>
              </a:rPr>
              <a:t>30. </a:t>
            </a:r>
            <a:r>
              <a:rPr lang="en-US" sz="3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OVERWEIGHT &amp; OBESITY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Obesity </a:t>
            </a:r>
            <a:r>
              <a:rPr lang="en-US" dirty="0"/>
              <a:t>Assessment</a:t>
            </a:r>
          </a:p>
          <a:p>
            <a:r>
              <a:rPr lang="en-US" dirty="0"/>
              <a:t>Body Fat (%) and Nutritional / Nutrition Status</a:t>
            </a:r>
          </a:p>
          <a:p>
            <a:r>
              <a:rPr lang="en-US" dirty="0"/>
              <a:t>Overweight </a:t>
            </a:r>
            <a:r>
              <a:rPr lang="en-US" dirty="0" smtClean="0"/>
              <a:t>and </a:t>
            </a:r>
            <a:r>
              <a:rPr lang="en-US" dirty="0"/>
              <a:t>Obesity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53E-13F6-4B79-BA20-8D8C20C8C78C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OVERWEIGHT AND OBESITY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“Overweight </a:t>
            </a:r>
            <a:r>
              <a:rPr lang="en-US" dirty="0"/>
              <a:t>and obesity are defined as </a:t>
            </a:r>
            <a:r>
              <a:rPr lang="en-US" b="1" dirty="0">
                <a:solidFill>
                  <a:srgbClr val="FF0000"/>
                </a:solidFill>
              </a:rPr>
              <a:t>abnormal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excessive</a:t>
            </a:r>
            <a:r>
              <a:rPr lang="en-US" dirty="0"/>
              <a:t> </a:t>
            </a:r>
            <a:r>
              <a:rPr lang="en-US" b="1" dirty="0"/>
              <a:t>fat</a:t>
            </a:r>
            <a:r>
              <a:rPr lang="en-US" dirty="0"/>
              <a:t> accumulation that presents a </a:t>
            </a:r>
            <a:r>
              <a:rPr lang="en-US" b="1" dirty="0"/>
              <a:t>risk</a:t>
            </a:r>
            <a:r>
              <a:rPr lang="en-US" dirty="0"/>
              <a:t> to </a:t>
            </a:r>
            <a:r>
              <a:rPr lang="en-US" dirty="0" smtClean="0"/>
              <a:t>health”.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“Overweight </a:t>
            </a:r>
            <a:r>
              <a:rPr lang="en-US" dirty="0"/>
              <a:t>and obesity are defined as abnormal or excessive fat accumulation that may impair </a:t>
            </a:r>
            <a:r>
              <a:rPr lang="en-US" dirty="0" smtClean="0"/>
              <a:t>health”.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C2CF-BF57-4410-99B0-5E691CFF648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OVERWEIGHT AND OBESITY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38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Overweight and obesity are defined as abnormal or excessive fat accumulation that presents a risk to health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Overweight and obesity are defined as abnormal or excessive fat accumulation that may impair health.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crude population measure of obesity is the body mass index (BMI), a person’s weight (in kilograms) divided by the square of his or her height (in </a:t>
            </a:r>
            <a:r>
              <a:rPr lang="en-US" dirty="0" err="1"/>
              <a:t>metres</a:t>
            </a:r>
            <a:r>
              <a:rPr lang="en-US" dirty="0"/>
              <a:t>). </a:t>
            </a: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person with a BMI of 30 or more is generally considered obese. A person with a BMI equal to or more than 25 is considered overweight.</a:t>
            </a:r>
          </a:p>
          <a:p>
            <a:pPr algn="just"/>
            <a:r>
              <a:rPr lang="en-US" dirty="0"/>
              <a:t>Overweight and obesity are major risk factors for a number of chronic diseases, including diabetes, cardiovascular diseases and cancer. </a:t>
            </a:r>
            <a:endParaRPr lang="en-US" dirty="0" smtClean="0"/>
          </a:p>
          <a:p>
            <a:pPr algn="just"/>
            <a:r>
              <a:rPr lang="en-US" dirty="0" smtClean="0"/>
              <a:t>Once </a:t>
            </a:r>
            <a:r>
              <a:rPr lang="en-US" dirty="0"/>
              <a:t>considered a problem only in high income countries, overweight and obesity are now dramatically on the rise in low- and middle-income countries, particularly in urban settings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32B6-58A4-460C-AD53-927D3EF629B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FATS AND OILS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10600" cy="548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CHEMICALLY,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ESTERS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 FATTY ACIDS WITH GLYCEROL </a:t>
            </a:r>
          </a:p>
          <a:p>
            <a:pPr algn="just">
              <a:lnSpc>
                <a:spcPct val="150000"/>
              </a:lnSpc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MONO-GLYCERIDES: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ONE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MOLECULE OF FATTY ACIDS +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01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MOLECULE OF GLYCEROL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DI-GLYCERIDES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TWO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MOLECULES OF FATTY ACIDS +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01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MOLECULE OF GLYCEROL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TRI-GLYCERIDES: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THREE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MOLECULES OF FATTY ACIDS +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01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MOLECULE OF GLYCEROL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MOST FATS AND OILS ARE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TRIGLYCERIDE</a:t>
            </a:r>
            <a:r>
              <a:rPr lang="en-GB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13133-8EF0-484E-8DB2-9013AA482BF0}" type="slidenum">
              <a:rPr lang="en-US"/>
              <a:pPr>
                <a:defRPr/>
              </a:pPr>
              <a:t>12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EA9-1E14-4F74-A2B0-B2BF045D6A9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000" b="1" dirty="0" smtClean="0"/>
              <a:t>ASSESSMENT OF OBESITY FOR ASIAN ADULTS</a:t>
            </a:r>
            <a:r>
              <a:rPr lang="en-US" sz="4900" b="1" dirty="0">
                <a:solidFill>
                  <a:srgbClr val="00B0F0"/>
                </a:solidFill>
              </a:rPr>
              <a:t/>
            </a:r>
            <a:br>
              <a:rPr lang="en-US" sz="4900" b="1" dirty="0">
                <a:solidFill>
                  <a:srgbClr val="00B0F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0" y="992188"/>
          <a:ext cx="8651240" cy="533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209800"/>
                <a:gridCol w="1524000"/>
                <a:gridCol w="1600200"/>
                <a:gridCol w="1793240"/>
              </a:tblGrid>
              <a:tr h="8048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Indicators</a:t>
                      </a:r>
                      <a:endParaRPr lang="en-US" sz="3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Units</a:t>
                      </a:r>
                      <a:endParaRPr lang="en-SG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Female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Male</a:t>
                      </a:r>
                      <a:endParaRPr lang="en-US" sz="3200" dirty="0"/>
                    </a:p>
                  </a:txBody>
                  <a:tcPr anchor="ctr"/>
                </a:tc>
              </a:tr>
              <a:tr h="7881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Body Fat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31</a:t>
                      </a:r>
                      <a:endParaRPr lang="en-US" sz="3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25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7818">
                <a:tc rowSpan="2">
                  <a:txBody>
                    <a:bodyPr/>
                    <a:lstStyle/>
                    <a:p>
                      <a:pPr algn="l"/>
                      <a:r>
                        <a:rPr lang="en-US" sz="3200" b="0" dirty="0" smtClean="0">
                          <a:solidFill>
                            <a:srgbClr val="0070C0"/>
                          </a:solidFill>
                          <a:latin typeface="+mn-lt"/>
                          <a:cs typeface="Times New Roman" pitchFamily="18" charset="0"/>
                        </a:rPr>
                        <a:t>BMI </a:t>
                      </a:r>
                      <a:endParaRPr lang="en-SG" sz="3200" b="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+mn-lt"/>
                        </a:rPr>
                        <a:t>Overweight</a:t>
                      </a:r>
                      <a:endParaRPr lang="en-SG" sz="3200" b="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Kg/m</a:t>
                      </a:r>
                      <a:r>
                        <a:rPr lang="en-US" sz="32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</a:t>
                      </a:r>
                      <a:endParaRPr lang="en-SG" sz="3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23.0 - 24.9</a:t>
                      </a:r>
                      <a:endParaRPr lang="en-US" sz="3200" b="1" dirty="0" smtClean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91440" marB="91440" anchor="ctr" anchorCtr="1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 smtClean="0">
                        <a:solidFill>
                          <a:srgbClr val="FF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T="91440" marB="91440" anchor="ctr" anchorCtr="1"/>
                </a:tc>
              </a:tr>
              <a:tr h="737818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+mn-lt"/>
                        </a:rPr>
                        <a:t>Obese</a:t>
                      </a:r>
                      <a:endParaRPr lang="en-SG" sz="3200" b="0" dirty="0">
                        <a:latin typeface="+mn-lt"/>
                      </a:endParaRPr>
                    </a:p>
                  </a:txBody>
                  <a:tcPr marT="91440" marB="9144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25 </a:t>
                      </a:r>
                    </a:p>
                  </a:txBody>
                  <a:tcPr marT="91440" marB="91440" anchor="ctr" anchorCtr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 anchorCtr="1"/>
                </a:tc>
              </a:tr>
              <a:tr h="855198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Waist Circumference</a:t>
                      </a:r>
                      <a:r>
                        <a:rPr lang="en-US" sz="32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b="0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80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90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71356">
                <a:tc gridSpan="2"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inches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31.5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≥ 35.5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637207">
                <a:tc gridSpan="5">
                  <a:txBody>
                    <a:bodyPr/>
                    <a:lstStyle/>
                    <a:p>
                      <a:pPr algn="r"/>
                      <a:r>
                        <a:rPr lang="en-US" sz="2800" b="0" dirty="0" smtClean="0">
                          <a:solidFill>
                            <a:srgbClr val="00B0F0"/>
                          </a:solidFill>
                        </a:rPr>
                        <a:t>(WHO,</a:t>
                      </a:r>
                      <a:r>
                        <a:rPr lang="en-US" sz="2800" b="0" baseline="0" dirty="0" smtClean="0">
                          <a:solidFill>
                            <a:srgbClr val="00B0F0"/>
                          </a:solidFill>
                        </a:rPr>
                        <a:t> 2012</a:t>
                      </a:r>
                      <a:r>
                        <a:rPr lang="en-US" sz="3200" b="0" baseline="0" dirty="0" smtClean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en-SG" sz="3200" b="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fld id="{A0A7B1C8-FAC7-48B0-8F63-F3EC8CBA9F44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BODY FAT (%) AND NUTRITION</a:t>
            </a:r>
            <a:r>
              <a:rPr lang="en-US" sz="3600" b="1" dirty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STATUS</a:t>
            </a:r>
            <a:endParaRPr lang="en-US" sz="36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905000"/>
          <a:ext cx="8686800" cy="370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362200"/>
                <a:gridCol w="243840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Times New Roman" pitchFamily="18" charset="0"/>
                        </a:rPr>
                        <a:t>Gender</a:t>
                      </a:r>
                      <a:endParaRPr lang="en-US" sz="28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Times New Roman" pitchFamily="18" charset="0"/>
                        </a:rPr>
                        <a:t>Under </a:t>
                      </a:r>
                      <a:r>
                        <a:rPr lang="en-US" sz="2800" baseline="0" dirty="0" smtClean="0">
                          <a:latin typeface="+mn-lt"/>
                          <a:cs typeface="Times New Roman" pitchFamily="18" charset="0"/>
                        </a:rPr>
                        <a:t> W</a:t>
                      </a:r>
                      <a:r>
                        <a:rPr lang="en-US" sz="2800" dirty="0" smtClean="0">
                          <a:latin typeface="+mn-lt"/>
                          <a:cs typeface="Times New Roman" pitchFamily="18" charset="0"/>
                        </a:rPr>
                        <a:t>eight</a:t>
                      </a:r>
                      <a:endParaRPr lang="en-US" sz="28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Times New Roman" pitchFamily="18" charset="0"/>
                        </a:rPr>
                        <a:t>Normal Weight</a:t>
                      </a:r>
                      <a:endParaRPr lang="en-US" sz="28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+mn-lt"/>
                          <a:cs typeface="Times New Roman" pitchFamily="18" charset="0"/>
                        </a:rPr>
                        <a:t>Obese</a:t>
                      </a:r>
                      <a:endParaRPr lang="en-US" sz="28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15935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Times New Roman" pitchFamily="18" charset="0"/>
                        </a:rPr>
                        <a:t>Adult Male </a:t>
                      </a:r>
                      <a:endParaRPr lang="en-US" sz="32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&lt; 14</a:t>
                      </a:r>
                      <a:endParaRPr lang="en-US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14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 -17</a:t>
                      </a:r>
                      <a:endParaRPr lang="en-US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≥  25</a:t>
                      </a:r>
                      <a:endParaRPr lang="en-US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15935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n-lt"/>
                          <a:cs typeface="Times New Roman" pitchFamily="18" charset="0"/>
                        </a:rPr>
                        <a:t>Adult Female </a:t>
                      </a:r>
                      <a:endParaRPr lang="en-US" sz="3200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&lt; 21</a:t>
                      </a:r>
                      <a:endParaRPr lang="en-US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21 -24</a:t>
                      </a:r>
                      <a:endParaRPr lang="en-US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≥ 30</a:t>
                      </a:r>
                      <a:endParaRPr lang="en-US" sz="3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1812D-B104-401B-85A8-0A254193F6F3}" type="datetime1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0197" y="990600"/>
            <a:ext cx="3128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MOST 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SCIENTIFIC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WEIGHT STATUS ASSESSEMENT</a:t>
            </a:r>
            <a:endParaRPr lang="en-US" sz="36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BODY FAT (%)</a:t>
            </a:r>
          </a:p>
          <a:p>
            <a:pPr marL="0" indent="0" algn="ctr">
              <a:buNone/>
            </a:pPr>
            <a:endParaRPr lang="en-US" sz="2800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MOST RECENT AND ADVANCED SCIENTIFIC METHOD TO ESTABLISH WEIGHT STATUS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cs typeface="Times New Roman" pitchFamily="18" charset="0"/>
              </a:rPr>
              <a:t>MEASURED </a:t>
            </a:r>
          </a:p>
          <a:p>
            <a:pPr marL="0" indent="0" algn="ctr">
              <a:buNone/>
            </a:pPr>
            <a:r>
              <a:rPr lang="en-US" sz="2800" dirty="0" smtClean="0">
                <a:cs typeface="Times New Roman" pitchFamily="18" charset="0"/>
              </a:rPr>
              <a:t>BY MANY METHODS BUT </a:t>
            </a:r>
          </a:p>
          <a:p>
            <a:pPr marL="0" indent="0" algn="ctr">
              <a:buNone/>
            </a:pPr>
            <a:r>
              <a:rPr lang="en-US" sz="2800" dirty="0" smtClean="0">
                <a:cs typeface="Times New Roman" pitchFamily="18" charset="0"/>
              </a:rPr>
              <a:t>THE MOST CONVENIWNT IS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BIO-ELECTRICAL IMPEDANCE TECHNIQUE</a:t>
            </a:r>
          </a:p>
          <a:p>
            <a:pPr marL="0" indent="0" algn="ctr">
              <a:buNone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B21A-31E3-46DD-A9B9-FB8716F1E801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9B72-CA5E-4247-8091-80B5EB5C8287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581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 descr="Image result for OVER WEIGHT AND OBESITY IN PAKIS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600200"/>
            <a:ext cx="3467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OVER WEIGHT AND OBESITY IN PAKIST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3429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9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8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A82D-F5F2-4A85-A46D-51CB328FB7F7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1340C-0385-4AB0-A18B-D44DA3A67365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4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42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8331-EE81-4C47-8643-D19DD7B9052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9139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4C34-1751-4CD8-BCB9-FDEF4DE2097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3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583E7-E941-482C-91D2-7171477939F4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308E-FBD4-4AEC-BD8D-10C24D7DECE1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8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FUNCTIONS- FATS AND OILS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SEVERAL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ROLES: NUTRITIONAL, FUNCTIONAL, SENSORY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PROVIDE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ENERGY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: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9 KCAL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37.7 KJ/G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PROVIDE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ESSENTIAL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FATTY ACIDS </a:t>
            </a:r>
          </a:p>
          <a:p>
            <a:pPr marL="1104900" lvl="1" indent="-5334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LINOLEIC ACID </a:t>
            </a:r>
          </a:p>
          <a:p>
            <a:pPr marL="1104900" lvl="1" indent="-5334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LINOLENIC ACID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CARRY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FAT-SOLUBLE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VITAMINS</a:t>
            </a:r>
          </a:p>
          <a:p>
            <a:pPr marL="1104900" lvl="1" indent="-5334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A, D, E, K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DISSOLVE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FLAVOURS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COLOURS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MAKE FOOD ATTRACTIVE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4B35F-1064-4B33-B253-AB8EE87C6195}" type="slidenum">
              <a:rPr lang="en-US"/>
              <a:pPr>
                <a:defRPr/>
              </a:pPr>
              <a:t>13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606D-B6DD-4842-AE88-583A8B3ED04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EBD6-F0DE-44BA-A43F-FD598E77D61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820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E020-D599-43DE-A19E-CDA78AFE961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30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B61B4-3B7F-4E47-8AF8-32684D7FDE2D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3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82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A1B-24CB-45C1-B07D-C0F3BB6EBD9F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1430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0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AND OBESITY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5638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OVERWEIGHT - MAJOR CONTRIBUTOR TO REDUCED LIFE EXPECTANCY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STRONGLY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LINKED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WITH DEVELOPMENT OF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CORONARY</a:t>
            </a:r>
            <a:r>
              <a:rPr lang="en-GB" i="1" dirty="0" smtClean="0">
                <a:latin typeface="+mj-lt"/>
                <a:cs typeface="Times New Roman" pitchFamily="18" charset="0"/>
              </a:rPr>
              <a:t> HEART DISEASE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DIABETES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GALLBLADDER</a:t>
            </a:r>
            <a:r>
              <a:rPr lang="en-GB" i="1" dirty="0" smtClean="0">
                <a:latin typeface="+mj-lt"/>
                <a:cs typeface="Times New Roman" pitchFamily="18" charset="0"/>
              </a:rPr>
              <a:t> DISEASE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HYPERTENSION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RESPIRATORY</a:t>
            </a:r>
            <a:r>
              <a:rPr lang="en-GB" i="1" dirty="0" smtClean="0">
                <a:latin typeface="+mj-lt"/>
                <a:cs typeface="Times New Roman" pitchFamily="18" charset="0"/>
              </a:rPr>
              <a:t> AILMENTS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CERTAIN FORMS OF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CANCER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INCREASED RISK OF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ARTHRITIS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LOW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BACK</a:t>
            </a:r>
            <a:r>
              <a:rPr lang="en-GB" i="1" dirty="0" smtClean="0">
                <a:latin typeface="+mj-lt"/>
                <a:cs typeface="Times New Roman" pitchFamily="18" charset="0"/>
              </a:rPr>
              <a:t> PAIN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NUMEROUS OTHER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PAINFUL</a:t>
            </a:r>
            <a:r>
              <a:rPr lang="en-GB" i="1" dirty="0" smtClean="0">
                <a:latin typeface="+mj-lt"/>
                <a:cs typeface="Times New Roman" pitchFamily="18" charset="0"/>
              </a:rPr>
              <a:t> CONDITIONS</a:t>
            </a:r>
            <a:endParaRPr lang="en-GB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01DF1C-EFEF-45BB-889C-0402D1EA95CE}" type="slidenum">
              <a:rPr lang="en-US" smtClean="0">
                <a:solidFill>
                  <a:schemeClr val="tx2"/>
                </a:solidFill>
              </a:rPr>
              <a:pPr eaLnBrk="1" hangingPunct="1"/>
              <a:t>134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FDFF9-F605-4625-8F5E-D5BE03E0E65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OVERWEIGHT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SUBJECTIVE TERM, DEPENDS UPON BODY STRUCTURE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HEIGHT AND WEIGHT CHARTS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USUALLY GIVE IDEAL WEIGHTS OF INDIVIDUALS FOR  GIVEN HEIGHT AND FRAME SIZE</a:t>
            </a:r>
          </a:p>
          <a:p>
            <a:pPr eaLnBrk="1" hangingPunct="1"/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OVERWEIGHT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 IF  WEIGHT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15-20 %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ABOVE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IDEAL WEIGHT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INDICATED</a:t>
            </a:r>
          </a:p>
          <a:p>
            <a:pPr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OBESITY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-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ABNORMAL ACCUMULATION OF ADIPOSE TISSUE THROUGHOUT BODY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LINKED WITH AMOUNT AND DISTRIBUTION OF FAT IN BODY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0A3B2-AFA4-4F55-8962-86FB752E6C80}" type="slidenum">
              <a:rPr lang="en-US" smtClean="0">
                <a:solidFill>
                  <a:schemeClr val="tx2"/>
                </a:solidFill>
              </a:rPr>
              <a:pPr eaLnBrk="1" hangingPunct="1"/>
              <a:t>135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0F913-AF66-40EC-98D4-E89006E0CF4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4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610600" cy="5791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NEED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FOR FAT IN BODY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BODY REQUIRES MINIMAL AMOUNT OF FAT FOR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INSULATION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CUSHIONING BETWEEN PARTS OF BODY AND VITAL ORGANS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MEN’S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BODY SHOULD CONTAIN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14 - 17 % </a:t>
            </a:r>
            <a:r>
              <a:rPr lang="en-GB" i="1" dirty="0" smtClean="0">
                <a:latin typeface="+mj-lt"/>
                <a:cs typeface="Times New Roman" pitchFamily="18" charset="0"/>
              </a:rPr>
              <a:t>TOTAL BODY FAT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NOT BELOW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3 - 4 %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MAN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CONSIDERED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OBESE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IF TOTAL BODY FAT EXCEEDS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25 %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BODY MASS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28E98A-591D-4E45-BEBC-8C902C193FA0}" type="slidenum">
              <a:rPr lang="en-US" smtClean="0">
                <a:solidFill>
                  <a:schemeClr val="tx2"/>
                </a:solidFill>
              </a:rPr>
              <a:pPr eaLnBrk="1" hangingPunct="1"/>
              <a:t>136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96F8-38A9-4C0C-BCD1-6C4E704EEFD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71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sz="36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WOMEN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SHOULD HAVE WITHIN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21- 24 %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FAT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IF EXCEEDS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30 %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THEN WOMAN OBESE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IN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FEMALES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BODY FAT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NOT FALL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BELOW 8 %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RESULT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AMENORRHEA</a:t>
            </a:r>
            <a:r>
              <a:rPr lang="en-GB" i="1" dirty="0" smtClean="0">
                <a:latin typeface="+mj-lt"/>
                <a:cs typeface="Times New Roman" pitchFamily="18" charset="0"/>
              </a:rPr>
              <a:t> DISRUPTION OF NORMAL MENSTRUAL CYCLE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TOO MUCH OR TOO LITTLE FAT BOTH POTENTIALLY HARMFUL</a:t>
            </a: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03BA21-D271-4DCF-BA3D-33DE5DBA7444}" type="slidenum">
              <a:rPr lang="en-US" smtClean="0">
                <a:solidFill>
                  <a:schemeClr val="tx2"/>
                </a:solidFill>
              </a:rPr>
              <a:pPr eaLnBrk="1" hangingPunct="1"/>
              <a:t>137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25EE-E0C7-4E27-82C8-2256A127387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397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OBESITY</a:t>
            </a:r>
            <a:endParaRPr lang="en-US" sz="36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METHODS FOR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DETERMINING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AMOUNT OF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PINCH TEST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HYDROSTATIC WEIGHING TECHNIQUE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SOFT TISSUE ROENTGENOGRAM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sz="34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BIO ELECTRICAL IMPEDANCE TECHNIQUE</a:t>
            </a:r>
          </a:p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PINCH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TEST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USEFUL AND SIMPLE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PINCHING FOLD OF SKIN (NOT MUSCLE) JUST BEHIND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TRICEPS</a:t>
            </a:r>
            <a:r>
              <a:rPr lang="en-GB" i="1" dirty="0" smtClean="0">
                <a:latin typeface="+mj-lt"/>
                <a:cs typeface="Times New Roman" pitchFamily="18" charset="0"/>
              </a:rPr>
              <a:t> WITH THUMB AND INDEX FINGER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IF DISTANCE OR SIZE OF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PINCH</a:t>
            </a:r>
            <a:r>
              <a:rPr lang="en-GB" i="1" dirty="0" smtClean="0">
                <a:latin typeface="+mj-lt"/>
                <a:cs typeface="Times New Roman" pitchFamily="18" charset="0"/>
              </a:rPr>
              <a:t> THICKER THAN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INCH</a:t>
            </a:r>
            <a:r>
              <a:rPr lang="en-GB" i="1" dirty="0" smtClean="0">
                <a:latin typeface="+mj-lt"/>
                <a:cs typeface="Times New Roman" pitchFamily="18" charset="0"/>
              </a:rPr>
              <a:t>, PERSON GENERALLY CONSIDERED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OVER FAT</a:t>
            </a:r>
            <a:endParaRPr lang="en-GB" b="1" i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CDC9BD-8786-4673-AE44-64926DCE02A6}" type="slidenum">
              <a:rPr lang="en-US" smtClean="0">
                <a:solidFill>
                  <a:schemeClr val="tx2"/>
                </a:solidFill>
              </a:rPr>
              <a:pPr eaLnBrk="1" hangingPunct="1"/>
              <a:t>138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194EA-C070-437B-887E-9C98EF849953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6397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OBESITY: CAUSES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763000" cy="53340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INHERITED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TRAIT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PRESENCE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OF EXCESSIVE NUMBER OF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FAT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CELLS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 BODY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AVERAGE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WEIGHT ADULT HAS ABOUT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25-30 BILLION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FAT CELLS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MODERATELY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OBESE ADULT ABOUT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60 -100 BILLION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FAT CELLS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EXTREMELY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OBESE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200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BILLION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FAT CELLS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SIZE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OF FAT CELLS INCREASES OR DECREASES DEPENDING UPON DIETARY HABITS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7F066-EE2C-4384-AD49-ACCA2B336574}" type="slidenum">
              <a:rPr lang="en-US" smtClean="0">
                <a:solidFill>
                  <a:schemeClr val="tx2"/>
                </a:solidFill>
              </a:rPr>
              <a:pPr eaLnBrk="1" hangingPunct="1"/>
              <a:t>139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C194-3510-4DB7-BEF2-F8F810B8904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FUNCTIONS-</a:t>
            </a: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FATS AND OILS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>
                <a:latin typeface="+mj-lt"/>
                <a:cs typeface="Times New Roman" pitchFamily="18" charset="0"/>
              </a:rPr>
              <a:t>MAKE FOOD MORE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PALATABLE</a:t>
            </a:r>
          </a:p>
          <a:p>
            <a:pPr algn="just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LUBRICATE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FOOD MAKING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EASIER TO SWALLOW</a:t>
            </a:r>
          </a:p>
          <a:p>
            <a:pPr algn="just"/>
            <a:r>
              <a:rPr lang="en-GB" sz="2800" dirty="0" smtClean="0">
                <a:latin typeface="+mj-lt"/>
                <a:cs typeface="Times New Roman" pitchFamily="18" charset="0"/>
              </a:rPr>
              <a:t>PROVIDE FEELING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SATIETY</a:t>
            </a:r>
          </a:p>
          <a:p>
            <a:pPr algn="just"/>
            <a:r>
              <a:rPr lang="en-GB" sz="2800" dirty="0" smtClean="0">
                <a:latin typeface="+mj-lt"/>
                <a:cs typeface="Times New Roman" pitchFamily="18" charset="0"/>
              </a:rPr>
              <a:t>PROVIDE:</a:t>
            </a:r>
          </a:p>
          <a:p>
            <a:pPr marL="1028700" lvl="1" indent="-457200" algn="just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FATTY ACIDS</a:t>
            </a:r>
          </a:p>
          <a:p>
            <a:pPr marL="1028700" lvl="1" indent="-457200" algn="just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CHOLESTEROL</a:t>
            </a:r>
            <a:r>
              <a:rPr lang="en-GB" i="1" dirty="0" smtClean="0">
                <a:latin typeface="+mj-lt"/>
                <a:cs typeface="Times New Roman" pitchFamily="18" charset="0"/>
              </a:rPr>
              <a:t>: FORM CELL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MEMBRANES</a:t>
            </a:r>
            <a:r>
              <a:rPr lang="en-GB" i="1" dirty="0" smtClean="0">
                <a:latin typeface="+mj-lt"/>
                <a:cs typeface="Times New Roman" pitchFamily="18" charset="0"/>
              </a:rPr>
              <a:t> IN ALL BODY ORGANS </a:t>
            </a:r>
          </a:p>
          <a:p>
            <a:r>
              <a:rPr lang="en-GB" sz="2800" dirty="0" smtClean="0">
                <a:latin typeface="+mj-lt"/>
                <a:cs typeface="Times New Roman" pitchFamily="18" charset="0"/>
              </a:rPr>
              <a:t>HELP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FORMATION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OF:</a:t>
            </a:r>
          </a:p>
          <a:p>
            <a:pPr marL="1104900" lvl="1" indent="-533400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RETINA</a:t>
            </a:r>
          </a:p>
          <a:p>
            <a:pPr marL="1104900" lvl="1" indent="-533400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CENTRAL</a:t>
            </a:r>
            <a:r>
              <a:rPr lang="en-GB" i="1" dirty="0" smtClean="0">
                <a:latin typeface="+mj-lt"/>
                <a:cs typeface="Times New Roman" pitchFamily="18" charset="0"/>
              </a:rPr>
              <a:t> NERVOUS SYSTEM</a:t>
            </a:r>
            <a:endParaRPr lang="en-US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05D7E-CC98-44D5-A1C8-D2F24D26A9E4}" type="slidenum">
              <a:rPr lang="en-US"/>
              <a:pPr>
                <a:defRPr/>
              </a:pPr>
              <a:t>14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5503B-8C73-46D2-9102-E7DF64EDA8E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4288"/>
            <a:ext cx="8686800" cy="792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</a:t>
            </a:r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OBESITY: CAUSES</a:t>
            </a:r>
            <a:endParaRPr lang="en-US" sz="36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77875"/>
            <a:ext cx="8686800" cy="5851525"/>
          </a:xfrm>
        </p:spPr>
        <p:txBody>
          <a:bodyPr/>
          <a:lstStyle/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UNDERACTIVE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THYROID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GLAND - PRODUCES HORMONE TO REGULATE METABOLISM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IMPEDES ABILITY TO BURN UP CALORIES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MENOPAUSE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LEADS TO INCREASED WAIST–TO–HIP 	RATIO AND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20 %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GREATER BODY FAT MASS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BMR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DECREASES AFTER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25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YEARS AGE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 thyroxine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RESULTS IN ACCUMULATION OF FAT IN  BODY</a:t>
            </a:r>
            <a:r>
              <a:rPr lang="en-GB" i="1" dirty="0" smtClean="0">
                <a:latin typeface="+mj-lt"/>
                <a:cs typeface="Times New Roman" pitchFamily="18" charset="0"/>
              </a:rPr>
              <a:t>.</a:t>
            </a:r>
            <a:endParaRPr lang="en-GB" b="1" i="1" dirty="0" smtClean="0"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LIFESTYLE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LABOUR SAVING DEVICES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REDUCED PHYSICAL ACTIVITY 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BC59E5-DFF3-4EE7-97EF-373A58CA5BA9}" type="slidenum">
              <a:rPr lang="en-US" smtClean="0">
                <a:solidFill>
                  <a:schemeClr val="tx2"/>
                </a:solidFill>
              </a:rPr>
              <a:pPr eaLnBrk="1" hangingPunct="1"/>
              <a:t>140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EA21E-ADA4-464D-80CE-7E39AFDAF62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924800" y="3170237"/>
            <a:ext cx="457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9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OVERWEIGHT </a:t>
            </a:r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AND OBESITY: CAUSES</a:t>
            </a:r>
            <a:endParaRPr lang="en-US" sz="36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534400" cy="5715000"/>
          </a:xfrm>
        </p:spPr>
        <p:txBody>
          <a:bodyPr/>
          <a:lstStyle/>
          <a:p>
            <a:pPr algn="just" eaLnBrk="1" hangingPunct="1"/>
            <a:r>
              <a:rPr lang="en-GB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FOOD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MORE CONCENTRATED, RESULT OF REFINING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HIGH LEVELS OF FATTY, HIGH CALORIE FOODS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RELATIONSHIP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BETWEEN ACTIVITY LEVEL AND 	CALORIE INTAKE IMPORTANT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SEDENTARY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PERSON CAN EASILY CONSUME FOOD CONTAINING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3,000 K. Cal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OR MORE IN A DAY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EQUIVALENT TO ABOUT </a:t>
            </a:r>
            <a:r>
              <a:rPr lang="en-GB" b="1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400</a:t>
            </a:r>
            <a:r>
              <a:rPr lang="en-GB" b="1" i="1" dirty="0" smtClean="0">
                <a:latin typeface="+mj-lt"/>
                <a:cs typeface="Times New Roman" pitchFamily="18" charset="0"/>
              </a:rPr>
              <a:t> </a:t>
            </a:r>
            <a:r>
              <a:rPr lang="en-GB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g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BODY FAT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EQUIVALENT TO WALKING AT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4.5 Km /H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FOR ABOUT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80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MINUTES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HENCE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EASIER TO GAIN WEIGHT THAN LOSE IT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.</a:t>
            </a:r>
          </a:p>
          <a:p>
            <a:pPr lvl="1" algn="just" eaLnBrk="1" hangingPunct="1"/>
            <a:endParaRPr lang="en-GB" sz="32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16639E-30E3-4A01-9768-8A1CB4B0B184}" type="slidenum">
              <a:rPr lang="en-US" smtClean="0">
                <a:solidFill>
                  <a:schemeClr val="tx2"/>
                </a:solidFill>
              </a:rPr>
              <a:pPr eaLnBrk="1" hangingPunct="1"/>
              <a:t>141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8C2D-DD99-4226-A157-CC6BF0D4648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PREVENTION IS BETTER THAN CURE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4E3E-EAB7-477D-931A-4EFF04071C9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43000"/>
            <a:ext cx="8229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94B4-021E-4B01-B90D-15CFE4FD2CD1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91-805D-4025-B8F6-1A4DECE0510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cs typeface="Times New Roman" pitchFamily="18" charset="0"/>
              </a:rPr>
              <a:t>DENTAL </a:t>
            </a:r>
            <a:r>
              <a:rPr lang="en-GB" b="1" dirty="0" smtClean="0">
                <a:solidFill>
                  <a:srgbClr val="0070C0"/>
                </a:solidFill>
                <a:cs typeface="Times New Roman" pitchFamily="18" charset="0"/>
              </a:rPr>
              <a:t>CARIES AND NUTRITION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8604-0EB1-4A2F-99A1-56B611C82DB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  <p:pic>
        <p:nvPicPr>
          <p:cNvPr id="7" name="Picture 5" descr="http://www.infobarrel.com/media/image/26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84048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Image result for DENTAL CAR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1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DENTAL CARIES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287963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TEETH </a:t>
            </a:r>
          </a:p>
          <a:p>
            <a:pPr marL="457200" lvl="1" indent="-339725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HARD</a:t>
            </a:r>
            <a:r>
              <a:rPr lang="en-GB" dirty="0" smtClean="0">
                <a:latin typeface="+mj-lt"/>
                <a:cs typeface="Times New Roman" pitchFamily="18" charset="0"/>
              </a:rPr>
              <a:t> STRUCTURES</a:t>
            </a:r>
          </a:p>
          <a:p>
            <a:pPr marL="457200" lvl="1" indent="-339725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DO NOT ALLOW </a:t>
            </a:r>
            <a:r>
              <a:rPr lang="en-GB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ACCUMULATION</a:t>
            </a:r>
            <a:r>
              <a:rPr lang="en-GB" dirty="0">
                <a:latin typeface="+mj-lt"/>
                <a:cs typeface="Times New Roman" pitchFamily="18" charset="0"/>
              </a:rPr>
              <a:t> </a:t>
            </a:r>
            <a:r>
              <a:rPr lang="en-GB" dirty="0" smtClean="0">
                <a:latin typeface="+mj-lt"/>
                <a:cs typeface="Times New Roman" pitchFamily="18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GROWTH OF</a:t>
            </a:r>
            <a:r>
              <a:rPr lang="en-GB" dirty="0" smtClean="0">
                <a:latin typeface="+mj-lt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MICROORGANISMS</a:t>
            </a:r>
          </a:p>
          <a:p>
            <a:pPr marL="457200" indent="-339725" algn="just" eaLnBrk="1" hangingPunct="1">
              <a:lnSpc>
                <a:spcPct val="20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BACTERIA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IDENTIFIED ON AND AROUND TEETH </a:t>
            </a:r>
          </a:p>
          <a:p>
            <a:pPr marL="457200" lvl="1" indent="-339725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latin typeface="+mj-lt"/>
                <a:cs typeface="Times New Roman" pitchFamily="18" charset="0"/>
              </a:rPr>
              <a:t>OVER </a:t>
            </a:r>
            <a:r>
              <a:rPr lang="en-GB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300 SPECIES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35115A1-801A-4C5E-BDD2-16300F73737A}" type="slidenum">
              <a:rPr lang="en-US" smtClean="0">
                <a:solidFill>
                  <a:schemeClr val="tx2"/>
                </a:solidFill>
              </a:rPr>
              <a:pPr eaLnBrk="1" hangingPunct="1"/>
              <a:t>146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31B9-7E9A-4391-BC7F-9EDB43D4520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DENTAL CARIES DEVELOPMENT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458200" cy="53641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FOOD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RESIDUES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REMAIN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ON </a:t>
            </a:r>
            <a:r>
              <a:rPr lang="en-GB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TEETH / IN </a:t>
            </a:r>
            <a:r>
              <a:rPr lang="en-GB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BETWEEN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TEETH</a:t>
            </a:r>
            <a:endParaRPr lang="en-GB" i="1" dirty="0" smtClean="0"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ALLOW ACCUMULATION OF MICROORGANISMS AND THEIR PRODUCTS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DEPOSITS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CALLED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DENTAL PLAQUES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INVOLVED IN FORMATION OF DENTAL CARIES, OR TOOTH DECAY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DE3CC9-22A4-4C09-8209-0AD587EB456F}" type="slidenum">
              <a:rPr lang="en-US" smtClean="0">
                <a:solidFill>
                  <a:schemeClr val="tx2"/>
                </a:solidFill>
              </a:rPr>
              <a:pPr eaLnBrk="1" hangingPunct="1"/>
              <a:t>147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16389" name="Picture 5" descr="http://3.bp.blogspot.com/_LFr6vhNxZtI/S88DA-TGVDI/AAAAAAAAABQ/lcB990Vrqw0/s1600/Dental_Plaqu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27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9FA6-3FDA-4D4B-8C0B-FFDCD93DBF4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Brush your teeth </a:t>
            </a:r>
            <a:r>
              <a:rPr lang="en-US" sz="2000" dirty="0" smtClean="0">
                <a:hlinkClick r:id="rId2" tooltip="http://www.environmentalgraffiti.com/featured/images-inside-human-body-images/8292"/>
              </a:rPr>
              <a:t>&lt;http://www.environmentalgraffiti.com/featured/images-inside-human-body-images/8292&gt;</a:t>
            </a:r>
            <a:r>
              <a:rPr lang="en-US" sz="2000" dirty="0" smtClean="0"/>
              <a:t>  often because this is what the surface of a tooth with a form of “corn-on-the-cob” plaque looks like.</a:t>
            </a:r>
          </a:p>
        </p:txBody>
      </p:sp>
      <p:pic>
        <p:nvPicPr>
          <p:cNvPr id="17411" name="Picture 4" descr="file005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600200"/>
            <a:ext cx="5838825" cy="4525963"/>
          </a:xfrm>
          <a:noFill/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57ED1-5F99-47F7-A93B-94F893DF535F}" type="slidenum">
              <a:rPr lang="en-US"/>
              <a:pPr>
                <a:defRPr/>
              </a:pPr>
              <a:t>148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60CB-B855-40E5-97AC-44A78E042A8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487363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DENTAL CARIES DEVELOPMENT</a:t>
            </a:r>
            <a:endParaRPr lang="en-US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1"/>
            <a:ext cx="8686800" cy="54102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BACTERIA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ESPECIALLY </a:t>
            </a:r>
            <a:r>
              <a:rPr lang="en-GB" sz="28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Streptococcus mutans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(GRAM POSITIVE) AND SOME OTHERS, UTILISE SUGARS FROM: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CANDIES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HONEY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APPLES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MILK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RAISINS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BREAD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OTHER FOODS</a:t>
            </a:r>
            <a:endParaRPr lang="en-US" i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10DE22-97C4-436F-8FB0-7C7E5AAD9DDA}" type="slidenum">
              <a:rPr lang="en-US" smtClean="0">
                <a:solidFill>
                  <a:schemeClr val="tx2"/>
                </a:solidFill>
              </a:rPr>
              <a:pPr eaLnBrk="1" hangingPunct="1"/>
              <a:t>149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18437" name="Picture 5" descr="http://upload.wikimedia.org/wikipedia/en/1/13/Lots_of_Cand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8100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DA1B-9A2F-466E-8E74-B98B0A6EE23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FATS AND OILS – FUNCTIONS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STORED FAT IN BODY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SERVE AS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ENERGY</a:t>
            </a:r>
            <a:r>
              <a:rPr lang="en-GB" i="1" dirty="0" smtClean="0">
                <a:latin typeface="+mj-lt"/>
                <a:cs typeface="Times New Roman" pitchFamily="18" charset="0"/>
              </a:rPr>
              <a:t> RESERVE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PROTECT ORGANS </a:t>
            </a:r>
            <a:r>
              <a:rPr lang="en-GB" i="1" dirty="0" smtClean="0">
                <a:latin typeface="+mj-lt"/>
                <a:cs typeface="Times New Roman" pitchFamily="18" charset="0"/>
              </a:rPr>
              <a:t>(HEART, KIDNEY, VISCERA) FROM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SHOCK AND INJURY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marL="457200" lvl="1" indent="-457200"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+mj-lt"/>
                <a:cs typeface="Times New Roman" pitchFamily="18" charset="0"/>
              </a:rPr>
              <a:t>HELP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MAINTAIN</a:t>
            </a:r>
            <a:r>
              <a:rPr lang="en-GB" dirty="0" smtClean="0">
                <a:latin typeface="+mj-lt"/>
                <a:cs typeface="Times New Roman" pitchFamily="18" charset="0"/>
              </a:rPr>
              <a:t> CONSTANT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BODY TEMPERATURE </a:t>
            </a:r>
            <a:r>
              <a:rPr lang="en-GB" dirty="0" smtClean="0">
                <a:latin typeface="+mj-lt"/>
                <a:cs typeface="Times New Roman" pitchFamily="18" charset="0"/>
              </a:rPr>
              <a:t>BY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PROVIDING INSULATING LAYER UNDER SKIN </a:t>
            </a:r>
          </a:p>
          <a:p>
            <a:pPr marL="457200" lvl="1" indent="-4572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+mj-lt"/>
                <a:cs typeface="Times New Roman" pitchFamily="18" charset="0"/>
              </a:rPr>
              <a:t>CONTRIBUTE TO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BODY SHAPE</a:t>
            </a:r>
            <a:endParaRPr lang="en-US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FC91B-01C0-44F1-AC68-8E2058857FF8}" type="slidenum">
              <a:rPr lang="en-US"/>
              <a:pPr>
                <a:defRPr/>
              </a:pPr>
              <a:t>15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E6A6-3806-4CBE-B545-4E0FD8AD5683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938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DENTAL CARIES DEVELOPMENT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105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en-GB" sz="2800" dirty="0" smtClean="0">
                <a:latin typeface="+mj-lt"/>
                <a:cs typeface="Times New Roman" pitchFamily="18" charset="0"/>
              </a:rPr>
              <a:t>BACTERIA CONVERT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SUGARS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INTO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LACTIC ACID</a:t>
            </a:r>
          </a:p>
          <a:p>
            <a:pPr algn="just" eaLnBrk="1" hangingPunct="1">
              <a:lnSpc>
                <a:spcPct val="200000"/>
              </a:lnSpc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LACTIC ACID</a:t>
            </a: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latin typeface="+mj-lt"/>
                <a:cs typeface="Times New Roman" pitchFamily="18" charset="0"/>
              </a:rPr>
              <a:t>ATTACKS TOOTH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ENAMEL</a:t>
            </a: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latin typeface="+mj-lt"/>
                <a:cs typeface="Times New Roman" pitchFamily="18" charset="0"/>
              </a:rPr>
              <a:t>DISSOLVES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CALCIUM</a:t>
            </a:r>
            <a:r>
              <a:rPr lang="en-GB" i="1" dirty="0" smtClean="0">
                <a:latin typeface="+mj-lt"/>
                <a:cs typeface="Times New Roman" pitchFamily="18" charset="0"/>
              </a:rPr>
              <a:t> FROM TOOTH SURFACE</a:t>
            </a: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latin typeface="+mj-lt"/>
                <a:cs typeface="Times New Roman" pitchFamily="18" charset="0"/>
              </a:rPr>
              <a:t>FORMS CAVITY RESULTING IN DENTAL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CARIES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911FDD-3411-4D68-AEDE-62D75B7D764B}" type="slidenum">
              <a:rPr lang="en-US" smtClean="0">
                <a:solidFill>
                  <a:schemeClr val="tx2"/>
                </a:solidFill>
              </a:rPr>
              <a:pPr eaLnBrk="1" hangingPunct="1"/>
              <a:t>150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EE693-2C08-4176-8323-2644BC3C97B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75"/>
            <a:ext cx="8839200" cy="581025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DENTAL CARIES DEVELOPMENT</a:t>
            </a:r>
            <a:endParaRPr lang="en-US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3641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GB" sz="2800" dirty="0" smtClean="0">
                <a:latin typeface="+mj-lt"/>
                <a:cs typeface="Times New Roman" pitchFamily="18" charset="0"/>
              </a:rPr>
              <a:t>BACTERIA PENETRATE INTO 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INTERIOR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 TOOTH IF INITIAL PENETRATION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ENAMEL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BY CARIES REMAINS UNTREATED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ONSET OF DENTAL CARIES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IN THE PRESENCE OF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FERMENTABLE</a:t>
            </a:r>
            <a:r>
              <a:rPr lang="en-GB" i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CARBOHYDRATES</a:t>
            </a:r>
            <a:r>
              <a:rPr lang="en-GB" i="1" dirty="0" smtClean="0">
                <a:latin typeface="+mj-lt"/>
                <a:cs typeface="Times New Roman" pitchFamily="18" charset="0"/>
              </a:rPr>
              <a:t> IN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MOUTH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TIME</a:t>
            </a:r>
            <a:r>
              <a:rPr lang="en-GB" i="1" dirty="0" smtClean="0">
                <a:latin typeface="+mj-lt"/>
                <a:cs typeface="Times New Roman" pitchFamily="18" charset="0"/>
              </a:rPr>
              <a:t> FOR GROWTH OF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BACTERIA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endParaRPr lang="en-US" i="1" dirty="0" smtClean="0">
              <a:latin typeface="+mj-lt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F378A8-F237-4561-A439-98AF0F4EA12F}" type="slidenum">
              <a:rPr lang="en-US" smtClean="0">
                <a:solidFill>
                  <a:schemeClr val="tx2"/>
                </a:solidFill>
              </a:rPr>
              <a:pPr eaLnBrk="1" hangingPunct="1"/>
              <a:t>151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0485" name="Picture 5" descr="http://www.pharmaceuticalonline.com/crlive/files/Images/6C12CF19-F10D-437D-AC0E-9D6EA40D377A/conf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40161"/>
            <a:ext cx="22383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254E-FAAF-4820-8397-5BBA5950ED7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91575" cy="56356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DENTAL CARIES </a:t>
            </a:r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PREVENTION</a:t>
            </a:r>
            <a:endParaRPr lang="en-US" sz="3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sz="2800" dirty="0" smtClean="0">
                <a:latin typeface="+mj-lt"/>
                <a:cs typeface="Times New Roman" pitchFamily="18" charset="0"/>
              </a:rPr>
              <a:t>ANY FOOD FORMING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ACID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IN MOUTH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CARIOGENIC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TABLE SUGAR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HIGHLY CORRELATED WITH  PRESENT LEVEL OF DENTAL CARIES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</a:pP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PREVENTION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MINIMAL INGESTION OF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SUCROSE</a:t>
            </a:r>
            <a:r>
              <a:rPr lang="en-GB" i="1" dirty="0" smtClean="0">
                <a:latin typeface="+mj-lt"/>
                <a:cs typeface="Times New Roman" pitchFamily="18" charset="0"/>
              </a:rPr>
              <a:t>, ESPECIALLY IN BETWEEN MEALS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AVOID</a:t>
            </a:r>
            <a:r>
              <a:rPr lang="en-GB" i="1" dirty="0" smtClean="0">
                <a:latin typeface="+mj-lt"/>
                <a:cs typeface="Times New Roman" pitchFamily="18" charset="0"/>
              </a:rPr>
              <a:t> CONSUMPTION OF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REFINED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SUGAR</a:t>
            </a:r>
          </a:p>
          <a:p>
            <a:pPr lvl="1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USE ‘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GUR</a:t>
            </a:r>
            <a:r>
              <a:rPr lang="en-GB" i="1" dirty="0" smtClean="0">
                <a:latin typeface="+mj-lt"/>
                <a:cs typeface="Times New Roman" pitchFamily="18" charset="0"/>
              </a:rPr>
              <a:t>’ OR ‘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SHAKKAR</a:t>
            </a:r>
            <a:r>
              <a:rPr lang="en-GB" i="1" dirty="0" smtClean="0">
                <a:latin typeface="+mj-lt"/>
                <a:cs typeface="Times New Roman" pitchFamily="18" charset="0"/>
              </a:rPr>
              <a:t>’  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83A877-EB66-486F-A88E-4224F4967C31}" type="slidenum">
              <a:rPr lang="en-US" smtClean="0">
                <a:solidFill>
                  <a:schemeClr val="tx2"/>
                </a:solidFill>
              </a:rPr>
              <a:pPr eaLnBrk="1" hangingPunct="1"/>
              <a:t>152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50C6-6839-4DF3-854A-7BE3433325F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9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48736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DENTAL CARIES PREVENTION</a:t>
            </a:r>
            <a:endParaRPr lang="en-US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FOLLOW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ORAL HYGIENE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CLEAN TEETH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REGULARLY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CLEAN TEETH BEFORE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GOING</a:t>
            </a:r>
            <a:r>
              <a:rPr lang="en-GB" i="1" dirty="0" smtClean="0">
                <a:latin typeface="+mj-lt"/>
                <a:cs typeface="Times New Roman" pitchFamily="18" charset="0"/>
              </a:rPr>
              <a:t> TO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BED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RINSE MOUTH AFTER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EATING</a:t>
            </a:r>
            <a:r>
              <a:rPr lang="en-GB" i="1" dirty="0" smtClean="0">
                <a:latin typeface="+mj-lt"/>
                <a:cs typeface="Times New Roman" pitchFamily="18" charset="0"/>
              </a:rPr>
              <a:t> FOOD, SWEETS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MAINTAIN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EFFECTIVE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ORAL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HYGIENE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TOOTHPASTES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TOOTH POWDER, ‘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MANJAN</a:t>
            </a:r>
            <a:r>
              <a:rPr lang="en-GB" i="1" dirty="0" smtClean="0">
                <a:latin typeface="+mj-lt"/>
                <a:cs typeface="Times New Roman" pitchFamily="18" charset="0"/>
              </a:rPr>
              <a:t>’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TRADITIONAL CHEWING STICKS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n-GB" sz="2800" i="1" dirty="0" smtClean="0">
                <a:latin typeface="+mj-lt"/>
                <a:cs typeface="Times New Roman" pitchFamily="18" charset="0"/>
              </a:rPr>
              <a:t>‘</a:t>
            </a:r>
            <a:r>
              <a:rPr lang="en-GB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KEEKAR MASWAK’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n-GB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WALNUT BARK </a:t>
            </a:r>
            <a:endParaRPr lang="en-US" sz="2800" i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714E78-A19A-410E-8B2D-CBF5026029FC}" type="slidenum">
              <a:rPr lang="en-US" smtClean="0">
                <a:solidFill>
                  <a:schemeClr val="tx2"/>
                </a:solidFill>
              </a:rPr>
              <a:pPr eaLnBrk="1" hangingPunct="1"/>
              <a:t>153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22533" name="Picture 5" descr="http://totalhealthtips.net/wp-content/uploads/2010/10/oral-hygiene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78" y="2971800"/>
            <a:ext cx="2057400" cy="276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86EEB-3347-4C51-B142-960D7B63F89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57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C89AC-6A5E-4B97-BC21-8E232B1BDDC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LACTOSE INTOLERANCE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D234-20DB-4C67-B9D0-2D788E50634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429000" cy="366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Image result for LACTOSE INTOLE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5147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56356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LACTOSE INTOLERANCE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562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SOME PEOPLE FACE DIFFICULTY IN DIGESTING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MILK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MILK PRODUCTS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INABILITY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TO HYDROLYSE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LACTOSE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INCAPABLE TO SYNTHESISE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LACTASE</a:t>
            </a:r>
            <a:r>
              <a:rPr lang="en-GB" i="1" dirty="0" smtClean="0">
                <a:latin typeface="+mj-lt"/>
                <a:cs typeface="Times New Roman" pitchFamily="18" charset="0"/>
              </a:rPr>
              <a:t> AT ALL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SYNTHESISE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INADEQUATELY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INGESTION OF MORE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LACTOSE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IN MILK AND DERIVATIVES THAN CAN DIGEST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BACTERIA</a:t>
            </a:r>
            <a:r>
              <a:rPr lang="en-GB" i="1" dirty="0" smtClean="0">
                <a:latin typeface="+mj-lt"/>
                <a:cs typeface="Times New Roman" pitchFamily="18" charset="0"/>
              </a:rPr>
              <a:t> IN COLON CONVERT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LACTOSE</a:t>
            </a:r>
            <a:r>
              <a:rPr lang="en-GB" i="1" dirty="0" smtClean="0">
                <a:latin typeface="+mj-lt"/>
                <a:cs typeface="Times New Roman" pitchFamily="18" charset="0"/>
              </a:rPr>
              <a:t> INTO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ACID  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CARBON DIOXIDE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AD9E1A-3A81-4FE1-AE1F-AEB1F3D53F06}" type="slidenum">
              <a:rPr lang="en-US" smtClean="0">
                <a:solidFill>
                  <a:schemeClr val="tx2"/>
                </a:solidFill>
              </a:rPr>
              <a:pPr eaLnBrk="1" hangingPunct="1"/>
              <a:t>156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D129-9BB4-4D2D-A599-F0090C8975E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15963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LACTOSE INTOLERANCE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TYPICAL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SYMPTOMS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APPEAR WITHIN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30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MINUTES  </a:t>
            </a:r>
          </a:p>
          <a:p>
            <a:pPr marL="855663" lvl="2" indent="-4572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NAUSEA</a:t>
            </a:r>
          </a:p>
          <a:p>
            <a:pPr marL="855663" lvl="2" indent="-4572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CRAMPS</a:t>
            </a:r>
          </a:p>
          <a:p>
            <a:pPr marL="855663" lvl="2" indent="-4572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BLOATING </a:t>
            </a:r>
          </a:p>
          <a:p>
            <a:pPr marL="855663" lvl="2" indent="-45720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DIARRHOEA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DEGREE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LACTOSE INTOLERANCE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latin typeface="+mj-lt"/>
                <a:cs typeface="Times New Roman" pitchFamily="18" charset="0"/>
              </a:rPr>
              <a:t>VARIES FROM PERSON TO PERSON</a:t>
            </a:r>
            <a:endParaRPr lang="en-US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F4A94D-2AFD-481A-9706-4B790B95FB2D}" type="slidenum">
              <a:rPr lang="en-US" smtClean="0">
                <a:solidFill>
                  <a:schemeClr val="tx2"/>
                </a:solidFill>
              </a:rPr>
              <a:pPr eaLnBrk="1" hangingPunct="1"/>
              <a:t>157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3F12-B88A-40C1-99A7-242017B54C1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LACTOSE INTOLERANCE</a:t>
            </a:r>
            <a:endParaRPr lang="en-US" sz="36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BABIES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BORN WITH CAPABILITY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LACTASE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FORMATION &amp; LOSE THIS CAPABILITY IN EARLY CHILDHOOD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GB" sz="2800" dirty="0" smtClean="0">
                <a:latin typeface="+mj-lt"/>
                <a:cs typeface="Times New Roman" pitchFamily="18" charset="0"/>
              </a:rPr>
              <a:t>BODY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PRODUCES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LESS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LACTASE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AFTER INFANCY</a:t>
            </a:r>
          </a:p>
          <a:p>
            <a:pPr marL="0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PREVALENCE 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2800" i="1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75 % </a:t>
            </a:r>
            <a:r>
              <a:rPr lang="en-GB" sz="2800" i="1" dirty="0" smtClean="0">
                <a:latin typeface="+mj-lt"/>
                <a:cs typeface="Times New Roman" pitchFamily="18" charset="0"/>
              </a:rPr>
              <a:t>WORLD’S ADULT POPULATION MAY EXPERIENCE SOME OR ALL SYMPTOMS OF LACTOSE INTOLERANCE</a:t>
            </a:r>
            <a:endParaRPr lang="en-GB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3E2E2F-847F-4DF2-B674-F5A4CCBF023C}" type="slidenum">
              <a:rPr lang="en-US" smtClean="0">
                <a:solidFill>
                  <a:schemeClr val="tx2"/>
                </a:solidFill>
              </a:rPr>
              <a:pPr eaLnBrk="1" hangingPunct="1"/>
              <a:t>158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6119-20AD-4251-BAFA-F3D73C25CD0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LACTOSE INTOLERANCE</a:t>
            </a:r>
            <a:endParaRPr lang="en-US" sz="36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4876800"/>
          </a:xfrm>
        </p:spPr>
        <p:txBody>
          <a:bodyPr/>
          <a:lstStyle/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INFANTS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BORN WITH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LACTASE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DEFICIENCY UNABLE TO DIGEST MILK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FOR SUCH CHILDREN,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LACTOSE FREE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MILK AVAILABLE</a:t>
            </a:r>
          </a:p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ADULTS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ADVISED TO DETERMINE DEGREE OF TOLERANCE: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CONSUME SMALL AMOUNTS OF MILK WITH OTHER FOODS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LACTOSE INTOLERANCE </a:t>
            </a:r>
            <a:r>
              <a:rPr lang="en-GB" sz="2800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PATIENTS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EASILY DIGEST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YOGHURT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AGED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CHEESE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GB" sz="3200" dirty="0" smtClean="0">
              <a:cs typeface="Arial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8ED6CC-D30F-4E02-87C7-7B5A52E34E89}" type="slidenum">
              <a:rPr lang="en-US" smtClean="0">
                <a:solidFill>
                  <a:schemeClr val="tx2"/>
                </a:solidFill>
              </a:rPr>
              <a:pPr eaLnBrk="1" hangingPunct="1"/>
              <a:t>159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EC58-5763-4C98-B89C-F2F847011B8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FATTY</a:t>
            </a: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ACIDS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CHAIN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 ATOMS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EACH WITH HYDROGEN ATOMS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ATTACHED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CHAIN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ENDS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IN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ACIDIC GROUP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(--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COOH</a:t>
            </a:r>
            <a:r>
              <a:rPr lang="en-GB" sz="2800" dirty="0" smtClean="0">
                <a:latin typeface="+mj-lt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20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--COOH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ABLE TO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COMBINE WITH GLYCEROL </a:t>
            </a:r>
          </a:p>
          <a:p>
            <a:pPr algn="just" eaLnBrk="1" hangingPunct="1">
              <a:lnSpc>
                <a:spcPct val="20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DOZENS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 FATTY ACIDS IN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NATURE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051F2-7004-4A6A-9827-0DA4CA9E0247}" type="slidenum">
              <a:rPr lang="en-US"/>
              <a:pPr>
                <a:defRPr/>
              </a:pPr>
              <a:t>16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E57C-AEF5-417B-8173-BDB33BCADF9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LACTOSE INTOLERANCE</a:t>
            </a:r>
            <a:endParaRPr lang="en-US" sz="3600" dirty="0" smtClean="0"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DIAGNOSIS - LABORATORY TESTS </a:t>
            </a: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LACTOSE TOLERANCE TEST</a:t>
            </a: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HYDROGEN BREATH TEST </a:t>
            </a:r>
          </a:p>
          <a:p>
            <a:pPr lvl="1" algn="just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STOOL ACIDITY TEST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A3972-41C5-4AA2-BCDE-24DE2A6DB16E}" type="slidenum">
              <a:rPr lang="en-US" smtClean="0">
                <a:solidFill>
                  <a:schemeClr val="tx2"/>
                </a:solidFill>
              </a:rPr>
              <a:pPr eaLnBrk="1" hangingPunct="1"/>
              <a:t>160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4869-857A-4C2F-AA40-A0FDCA57ADF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7EC9-D5BB-498F-8803-D7F40FF53B86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OSTEOPOROSIS AND NUTRITION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4D2A-5EB0-47B3-8D35-74A61ADDEA7C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D0CCD-9396-47AF-B1F4-D65DE90FFDEA}" type="slidenum">
              <a:rPr lang="en-US" smtClean="0">
                <a:solidFill>
                  <a:schemeClr val="tx2"/>
                </a:solidFill>
              </a:rPr>
              <a:pPr eaLnBrk="1" hangingPunct="1"/>
              <a:t>163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37893" name="Picture 5" descr="Osteoporosi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559C-9E5C-485C-BBA4-D3EB81749D2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63563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OSTEOPOROSIS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CONDITION IN WHICH AMOUNT OF BONE TISSUE VERY  LOW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BONES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EASILY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FRACTURE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 RESPONSE TO MINIMAL FORCE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AFTER 40 YEARS, MEN AND WOMEN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LOSE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BONE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MASS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BONES BECOME LIGHTER AND THINNER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FRACTURES OCCUR EASILY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HEAL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SLOWLY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BECAUSE BODY NOT ABLE TO FORM NEW BONE  EASILY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FDBEA6-CABA-41F3-8D6F-58252FD71429}" type="slidenum">
              <a:rPr lang="en-US" smtClean="0">
                <a:solidFill>
                  <a:schemeClr val="tx2"/>
                </a:solidFill>
              </a:rPr>
              <a:pPr eaLnBrk="1" hangingPunct="1"/>
              <a:t>164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C282-8080-4A43-86AC-51FD1A89F38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70C0"/>
                </a:solidFill>
                <a:cs typeface="Times New Roman" pitchFamily="18" charset="0"/>
              </a:rPr>
              <a:t>OSTEOPOROSIS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CONTRIBUTORS TO DEVELOPMENT</a:t>
            </a:r>
            <a:endParaRPr lang="en-US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INADEQUATE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CALCIUM AND VITAMIN D IN DIET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INSUFFICIENT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EXERCISE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REDUCED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OESTROGEN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LEVELS IN WOMEN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COMMON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AMONG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POST–MENOPAUSAL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WOMEN</a:t>
            </a:r>
            <a:endParaRPr lang="en-GB" i="1" dirty="0" smtClean="0">
              <a:latin typeface="+mj-lt"/>
              <a:cs typeface="Times New Roman" pitchFamily="18" charset="0"/>
            </a:endParaRPr>
          </a:p>
          <a:p>
            <a:pPr eaLnBrk="1" hangingPunct="1"/>
            <a:endParaRPr lang="en-US" sz="3600" dirty="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E7E106-468E-46E2-A87C-A2AAD2A9E851}" type="slidenum">
              <a:rPr lang="en-US" smtClean="0">
                <a:solidFill>
                  <a:schemeClr val="tx2"/>
                </a:solidFill>
              </a:rPr>
              <a:pPr eaLnBrk="1" hangingPunct="1"/>
              <a:t>165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8633-B55D-4540-82E8-369F0A0E28F3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cs typeface="Times New Roman" pitchFamily="18" charset="0"/>
              </a:rPr>
              <a:t>OSTEOPOROSIS</a:t>
            </a:r>
            <a:endParaRPr lang="en-US" sz="3600" b="1" dirty="0" smtClean="0"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763000" cy="51054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GB" sz="2800" dirty="0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PREVENTION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CONSUMPTION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OF MILK AND MILK PRODUCTS - PREVENT CALCIUM DEFICIENCY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PROPER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NUTRITION – BALANCED DIET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ADEQUATE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EXERCISE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CALCIUM AND VITAMIN D </a:t>
            </a: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SUPPLEMENTATION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CC3300"/>
                </a:solidFill>
                <a:latin typeface="+mj-lt"/>
                <a:cs typeface="Times New Roman" pitchFamily="18" charset="0"/>
              </a:rPr>
              <a:t>NON-SMOKING</a:t>
            </a:r>
            <a:endParaRPr lang="en-GB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A22F69-824B-419C-9EDA-4C180FFE116F}" type="slidenum">
              <a:rPr lang="en-US" smtClean="0">
                <a:solidFill>
                  <a:schemeClr val="tx2"/>
                </a:solidFill>
              </a:rPr>
              <a:pPr eaLnBrk="1" hangingPunct="1"/>
              <a:t>166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E0E6-2C09-4343-B5F8-C00AA0E57813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cs typeface="Arial" charset="0"/>
              </a:rPr>
              <a:t>ATHEROSCLEROSIS, CORONARY HEART DISEASES AND NUTRITION</a:t>
            </a:r>
            <a:endParaRPr 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F23B9-5C1E-417D-AEE6-9CF82FD00711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4D-913F-4524-95E8-A0687EF6D5E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0070C0"/>
                </a:solidFill>
                <a:cs typeface="Arial" charset="0"/>
              </a:rPr>
              <a:t>ATHEROSCLEROSIS, CORONARY HEART DISEASES AND NUTRITION</a:t>
            </a:r>
            <a:endParaRPr lang="en-US" sz="32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PLAQUE</a:t>
            </a:r>
            <a:r>
              <a:rPr lang="en-GB" sz="2800" dirty="0" smtClean="0">
                <a:cs typeface="Arial" charset="0"/>
              </a:rPr>
              <a:t> -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COMBINATION OF: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CHOLESTEROL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CALCIUM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OTHER MINERALS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MAJOR CAUSE OF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ATHEROSCLEROSIS</a:t>
            </a:r>
            <a:r>
              <a:rPr lang="en-GB" sz="2800" dirty="0" smtClean="0">
                <a:cs typeface="Arial" charset="0"/>
              </a:rPr>
              <a:t> (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HARDENING OF ARTERIES)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ACTUAL AMOUNT OF CIRCULATING CHOLESTEROL NOT IMPORTANT AS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RATIO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OF CHOLESTEROL TO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LIPOPROTEINS</a:t>
            </a:r>
            <a:r>
              <a:rPr lang="en-GB" sz="2800" dirty="0" smtClean="0">
                <a:cs typeface="Arial" charset="0"/>
              </a:rPr>
              <a:t>.</a:t>
            </a:r>
            <a:endParaRPr lang="en-US" sz="2800" dirty="0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D3C2A1-CE36-4E4D-AE71-C076B539447B}" type="slidenum">
              <a:rPr lang="en-US" smtClean="0">
                <a:solidFill>
                  <a:schemeClr val="tx2"/>
                </a:solidFill>
              </a:rPr>
              <a:pPr eaLnBrk="1" hangingPunct="1"/>
              <a:t>168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BD7A9-38CF-4BDA-98D4-3D2AB159A37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03B1F3-EBA9-4889-8C3E-B7A881F6DC52}" type="slidenum">
              <a:rPr lang="en-US" smtClean="0">
                <a:solidFill>
                  <a:schemeClr val="tx2"/>
                </a:solidFill>
              </a:rPr>
              <a:pPr eaLnBrk="1" hangingPunct="1"/>
              <a:t>169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52229" name="Picture 5" descr="atherosclerosis_s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4FBF-49E1-485F-8194-FAFCB910643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2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FATTY ACIDS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FAs DIFFER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IN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NUMBER OF </a:t>
            </a:r>
            <a:r>
              <a:rPr lang="en-GB" i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CARBON</a:t>
            </a:r>
            <a:r>
              <a:rPr lang="en-GB" i="1" dirty="0" smtClean="0">
                <a:latin typeface="+mj-lt"/>
                <a:cs typeface="Times New Roman" pitchFamily="18" charset="0"/>
              </a:rPr>
              <a:t> ATOMS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DOUBLE</a:t>
            </a:r>
            <a:r>
              <a:rPr lang="en-GB" i="1" dirty="0" smtClean="0">
                <a:latin typeface="+mj-lt"/>
                <a:cs typeface="Times New Roman" pitchFamily="18" charset="0"/>
              </a:rPr>
              <a:t> BONDS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CLASSIFIED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ON THE BASIS OF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CHAIN </a:t>
            </a:r>
            <a:r>
              <a:rPr lang="en-GB" i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LENGTH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latin typeface="+mj-lt"/>
                <a:cs typeface="Times New Roman" pitchFamily="18" charset="0"/>
              </a:rPr>
              <a:t>CHEMICAL </a:t>
            </a:r>
            <a:r>
              <a:rPr lang="en-GB" i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STRUCTURE</a:t>
            </a:r>
            <a:r>
              <a:rPr lang="en-GB" i="1" dirty="0" smtClean="0">
                <a:latin typeface="+mj-lt"/>
                <a:cs typeface="Times New Roman" pitchFamily="18" charset="0"/>
              </a:rPr>
              <a:t>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NUTRITIONAL</a:t>
            </a:r>
            <a:r>
              <a:rPr lang="en-GB" i="1" dirty="0" smtClean="0">
                <a:latin typeface="+mj-lt"/>
                <a:cs typeface="Times New Roman" pitchFamily="18" charset="0"/>
              </a:rPr>
              <a:t> REQUIREMENTS</a:t>
            </a:r>
            <a:endParaRPr lang="en-US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9C126-7BC1-4111-B65D-847A6130C0F4}" type="slidenum">
              <a:rPr lang="en-US"/>
              <a:pPr>
                <a:defRPr/>
              </a:pPr>
              <a:t>17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A88D-D633-47F8-8BAC-79BC14B595B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D61-9920-4085-9C10-715B81E172A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cs typeface="Arial" charset="0"/>
              </a:rPr>
              <a:t>ATHEROSCLEROSIS, CORONARY HEART DISEASES AND NUTRITION</a:t>
            </a:r>
            <a:endParaRPr lang="en-US" sz="3200" b="1" dirty="0" smtClean="0">
              <a:cs typeface="Arial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LIPOPROTEINS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CC"/>
                </a:solidFill>
                <a:cs typeface="Arial" charset="0"/>
              </a:rPr>
              <a:t>HIGH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DENSITY LIPOPROTEINS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CC"/>
                </a:solidFill>
                <a:cs typeface="Arial" charset="0"/>
              </a:rPr>
              <a:t>LOW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DENSITY LIPOPROTEINS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FACILITATE TRANSPORT OF CHOLESTEROL IN BLOOD</a:t>
            </a:r>
          </a:p>
          <a:p>
            <a:pPr algn="just" eaLnBrk="1" hangingPunct="1"/>
            <a:r>
              <a:rPr lang="en-GB" sz="2800" dirty="0" smtClean="0">
                <a:solidFill>
                  <a:srgbClr val="006600"/>
                </a:solidFill>
                <a:cs typeface="Arial" charset="0"/>
              </a:rPr>
              <a:t>HDLS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TRANSPORT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MORE CHOLESTEROL THAN LDLS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HDLS CARRY CIRCULATING CHOLESTEROL TO LIVER FOR: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METABOLISM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ELIMINATION FROM BODY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LDLS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TRANSPORT CHOLESTEROL TO 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BODY’S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CELLS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36B196-414D-46F4-8B50-BDF73C590215}" type="slidenum">
              <a:rPr lang="en-US" smtClean="0">
                <a:solidFill>
                  <a:schemeClr val="tx2"/>
                </a:solidFill>
              </a:rPr>
              <a:pPr eaLnBrk="1" hangingPunct="1"/>
              <a:t>171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D428-8EB1-4CD8-9727-9252E573750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903" y="152400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cs typeface="Arial" charset="0"/>
              </a:rPr>
              <a:t>ATHEROSCLEROSIS, CORONARY HEART DISEASES AND NUTRITION</a:t>
            </a:r>
            <a:endParaRPr lang="en-US" sz="3200" b="1" dirty="0" smtClean="0">
              <a:cs typeface="Arial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PEOPLE WITH  HIGH RATIO OF HDLS APPEAR AT LOWER RISK FOR DEVELOPMENT OF CHOLESTEROL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LESS CLOGGED ARTERIES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REGULAR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VIGOROUS</a:t>
            </a:r>
            <a:br>
              <a:rPr lang="en-GB" sz="2800" dirty="0" smtClean="0">
                <a:solidFill>
                  <a:srgbClr val="CC3300"/>
                </a:solidFill>
                <a:cs typeface="Arial" charset="0"/>
              </a:rPr>
            </a:b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EXERCISE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HELPS</a:t>
            </a:r>
            <a:r>
              <a:rPr lang="en-GB" sz="2800" dirty="0" smtClean="0">
                <a:cs typeface="Arial" charset="0"/>
              </a:rPr>
              <a:t> </a:t>
            </a:r>
            <a:br>
              <a:rPr lang="en-GB" sz="2800" dirty="0" smtClean="0">
                <a:cs typeface="Arial" charset="0"/>
              </a:rPr>
            </a:b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INCREASE HDLS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9C33B6-D84D-4935-A499-CE1F9220AAFE}" type="slidenum">
              <a:rPr lang="en-US" smtClean="0">
                <a:solidFill>
                  <a:schemeClr val="tx2"/>
                </a:solidFill>
              </a:rPr>
              <a:pPr eaLnBrk="1" hangingPunct="1"/>
              <a:t>172</a:t>
            </a:fld>
            <a:endParaRPr lang="en-US" sz="1400" smtClean="0">
              <a:solidFill>
                <a:schemeClr val="tx2"/>
              </a:solidFill>
            </a:endParaRPr>
          </a:p>
        </p:txBody>
      </p:sp>
      <p:pic>
        <p:nvPicPr>
          <p:cNvPr id="54277" name="Picture 5" descr="18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3" y="2819400"/>
            <a:ext cx="4495800" cy="36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3BE9-D6C8-46E7-8B16-26DDB516A89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832"/>
            <a:ext cx="8229600" cy="1143000"/>
          </a:xfrm>
        </p:spPr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cs typeface="Arial" charset="0"/>
              </a:rPr>
              <a:t>ATHEROSCLEROSIS, CORONARY HEART DISEASES AND NUTRITION</a:t>
            </a:r>
            <a:endParaRPr lang="en-US" sz="3200" b="1" dirty="0" smtClean="0">
              <a:cs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SATURATED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FATS AND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CHOLESTEROL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LINKED TO GROWING RISK FOR CORONARY ARTERY DISEASE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DIETS HIGH IN SATURATED FATS LEAD TO: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INCREASED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TRIGLYCERIDE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PRODUCTION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INCREASED </a:t>
            </a: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CHOLESTEROL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FORMATION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INTENSIFYING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0000CC"/>
                </a:solidFill>
                <a:cs typeface="Arial" charset="0"/>
              </a:rPr>
              <a:t>RISK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OF CARDIO-VASCULAR PROBLEM</a:t>
            </a:r>
            <a:r>
              <a:rPr lang="en-GB" sz="3200" i="1" dirty="0" smtClean="0">
                <a:solidFill>
                  <a:srgbClr val="000000"/>
                </a:solidFill>
                <a:cs typeface="Arial" charset="0"/>
              </a:rPr>
              <a:t>s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BB7504-7301-404F-99B5-3A7FB3C8C2A3}" type="slidenum">
              <a:rPr lang="en-US" smtClean="0">
                <a:solidFill>
                  <a:schemeClr val="tx2"/>
                </a:solidFill>
              </a:rPr>
              <a:pPr eaLnBrk="1" hangingPunct="1"/>
              <a:t>173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C7F8F-C35F-476D-BA8B-4363C6E9B28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solidFill>
                  <a:srgbClr val="0070C0"/>
                </a:solidFill>
                <a:cs typeface="Arial" charset="0"/>
              </a:rPr>
              <a:t>ATHEROSCLEROSIS, CORONARY HEART DISEASES AND NUTRITION</a:t>
            </a:r>
            <a:endParaRPr lang="en-US" sz="3200" b="1" dirty="0" smtClean="0">
              <a:cs typeface="Arial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SEDENTARY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ADULTS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NEED LARGESCALE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REDUCTION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 AMOUNT AND RELATIVE PROPORTION OF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HIGH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cs typeface="Arial" charset="0"/>
              </a:rPr>
              <a:t>FAT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cs typeface="Arial" charset="0"/>
              </a:rPr>
              <a:t>FOODS</a:t>
            </a:r>
            <a:r>
              <a:rPr lang="en-GB" i="1" dirty="0" smtClean="0">
                <a:cs typeface="Arial" charset="0"/>
              </a:rPr>
              <a:t>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000000"/>
                </a:solidFill>
                <a:cs typeface="Arial" charset="0"/>
              </a:rPr>
              <a:t>HIGH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cs typeface="Arial" charset="0"/>
              </a:rPr>
              <a:t>CHOLESTEROL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i="1" dirty="0" smtClean="0">
                <a:solidFill>
                  <a:srgbClr val="CC3300"/>
                </a:solidFill>
                <a:cs typeface="Arial" charset="0"/>
              </a:rPr>
              <a:t>FOODS</a:t>
            </a:r>
            <a:r>
              <a:rPr lang="en-GB" i="1" dirty="0" smtClean="0">
                <a:cs typeface="Arial" charset="0"/>
              </a:rPr>
              <a:t> </a:t>
            </a:r>
          </a:p>
          <a:p>
            <a:pPr lvl="2" algn="just" eaLnBrk="1" hangingPunct="1">
              <a:buFont typeface="Courier New" pitchFamily="49" charset="0"/>
              <a:buChar char="o"/>
            </a:pP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CHOLESTEROL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NECESSARY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FOR MANY BODILY FUNCTIONS</a:t>
            </a:r>
          </a:p>
          <a:p>
            <a:pPr lvl="2" algn="just" eaLnBrk="1" hangingPunct="1">
              <a:buFont typeface="Courier New" pitchFamily="49" charset="0"/>
              <a:buChar char="o"/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HUMAN BODY CAN PRODUCE IT</a:t>
            </a:r>
            <a:endParaRPr lang="en-US" sz="2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F38D49-E22E-4DC9-A56A-BDDF52089C1D}" type="slidenum">
              <a:rPr lang="en-US" smtClean="0">
                <a:solidFill>
                  <a:schemeClr val="tx2"/>
                </a:solidFill>
              </a:rPr>
              <a:pPr eaLnBrk="1" hangingPunct="1"/>
              <a:t>174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1BB-B052-4E9D-AD20-9C12571AE70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ATHEROSCLEROSIS, CORONARY HEART DISEASES AND </a:t>
            </a:r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NUTRITION: PREVENTION AND CONTROL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PRESENT DAY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LIFESTYLE</a:t>
            </a:r>
            <a:r>
              <a:rPr lang="en-GB" sz="2800" dirty="0" smtClean="0">
                <a:cs typeface="Arial" charset="0"/>
              </a:rPr>
              <a:t>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SMOKING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SEDENTARY LIFE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STRESS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AVAILABILITY OF REFINED AND ENERGY RICH FOODS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DIFFICULT FOR A PERSON SUFFERING FROM CVD TO FIND SUITABLE DIET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DIETARY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RECOMMENDATIONS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ALMOST SAME AS FOR  OBESE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0DEAB9-2853-4FD4-9227-D3542808827B}" type="slidenum">
              <a:rPr lang="en-US" smtClean="0">
                <a:solidFill>
                  <a:schemeClr val="tx2"/>
                </a:solidFill>
              </a:rPr>
              <a:pPr eaLnBrk="1" hangingPunct="1"/>
              <a:t>175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D97D-2507-4803-87D3-12C732D67D6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ATHEROSCLEROSIS, CORONARY HEART DISEASES AND NUTRITION: PREVENTION AND CONTROL</a:t>
            </a:r>
            <a:endParaRPr lang="en-US" sz="3600" b="1" dirty="0" smtClean="0">
              <a:cs typeface="Arial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RECOMMEND</a:t>
            </a:r>
            <a:r>
              <a:rPr lang="en-GB" sz="2800" dirty="0" smtClean="0">
                <a:cs typeface="Arial" charset="0"/>
              </a:rPr>
              <a:t>-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FIBRE–RICH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FOODS (FRUITS, VEGETABLES, WHOLE CEREALS, WHOLE BEANS AND PULSES)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FIBRE BINDS </a:t>
            </a:r>
            <a:r>
              <a:rPr lang="en-GB" sz="2800" dirty="0" smtClean="0">
                <a:solidFill>
                  <a:srgbClr val="CC3300"/>
                </a:solidFill>
                <a:cs typeface="Arial" charset="0"/>
              </a:rPr>
              <a:t>BILE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(SYNTHESISED FROM CHOLESTEROL) IN STOMACH AND REMOVES IT WITH FAECES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ABOUT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60 -100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g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PROTEIN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BE CONSUMED FROM SKIM MILK, LEAN MEAT, POULTRY OR FISH TO MEET  REQUIREMENTS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PREFERABLY USE </a:t>
            </a:r>
            <a:r>
              <a:rPr lang="en-GB" sz="2800" dirty="0" smtClean="0">
                <a:solidFill>
                  <a:srgbClr val="CC0000"/>
                </a:solidFill>
                <a:cs typeface="Arial" charset="0"/>
              </a:rPr>
              <a:t>OIL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FOR COOKING – POLYUNSATURATED FATTY ACIDS HELP IN REDUCING BLOOD CHOLESTEROL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949744-EF4F-4F2C-B633-3691A3E86E04}" type="slidenum">
              <a:rPr lang="en-US" smtClean="0">
                <a:solidFill>
                  <a:schemeClr val="tx2"/>
                </a:solidFill>
              </a:rPr>
              <a:pPr eaLnBrk="1" hangingPunct="1"/>
              <a:t>176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DC1F-6998-464F-B4F9-91408DC5B9C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ATHEROSCLEROSIS, CORONARY HEART DISEASES AND NUTRITION: PREVENTION AND CONTROL</a:t>
            </a:r>
            <a:endParaRPr lang="en-US" sz="3600" b="1" dirty="0" smtClean="0">
              <a:cs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AVOID</a:t>
            </a:r>
            <a:endParaRPr lang="en-GB" sz="2800" dirty="0" smtClean="0">
              <a:cs typeface="Arial" charset="0"/>
            </a:endParaRP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Arial" charset="0"/>
              </a:rPr>
              <a:t>FOODS CONTAINING HIGH CHOLESTEROL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cs typeface="Arial" charset="0"/>
              </a:rPr>
              <a:t>BRAIN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cs typeface="Arial" charset="0"/>
              </a:rPr>
              <a:t>LIVER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cs typeface="Arial" charset="0"/>
              </a:rPr>
              <a:t>KIDNEY</a:t>
            </a:r>
          </a:p>
          <a:p>
            <a:pPr lvl="2" algn="just" eaLnBrk="1" hangingPunct="1">
              <a:buFont typeface="Wingdings" pitchFamily="2" charset="2"/>
              <a:buChar char="§"/>
            </a:pPr>
            <a:r>
              <a:rPr lang="en-GB" sz="2800" b="1" i="1" dirty="0" smtClean="0">
                <a:solidFill>
                  <a:srgbClr val="FF0000"/>
                </a:solidFill>
                <a:cs typeface="Arial" charset="0"/>
              </a:rPr>
              <a:t>EGG YOLK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CC0000"/>
                </a:solidFill>
                <a:cs typeface="Arial" charset="0"/>
              </a:rPr>
              <a:t>SATURATED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FATTY ACIDS - BUTTER, GHEE</a:t>
            </a:r>
          </a:p>
          <a:p>
            <a:pPr lvl="1" algn="just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  <a:cs typeface="Arial" charset="0"/>
              </a:rPr>
              <a:t>HIGHLY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>
                <a:solidFill>
                  <a:srgbClr val="CC0000"/>
                </a:solidFill>
                <a:cs typeface="Arial" charset="0"/>
              </a:rPr>
              <a:t>REFINED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Arial" charset="0"/>
              </a:rPr>
              <a:t>AND CONCENTRATED FOODS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9930BE-C6EF-4314-B86B-1695CC58EE48}" type="slidenum">
              <a:rPr lang="en-US" smtClean="0">
                <a:solidFill>
                  <a:schemeClr val="tx2"/>
                </a:solidFill>
              </a:rPr>
              <a:pPr eaLnBrk="1" hangingPunct="1"/>
              <a:t>177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BB00-3A99-4334-83C7-CA5BD090C16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CANCER AND NUTRITION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D304-1E30-4DCF-8BE9-8FF6F1EA27B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CANCER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TERM “</a:t>
            </a:r>
            <a:r>
              <a:rPr lang="en-GB" sz="2400" b="1" dirty="0" smtClean="0">
                <a:solidFill>
                  <a:srgbClr val="FF0000"/>
                </a:solidFill>
                <a:cs typeface="Arial" charset="0"/>
              </a:rPr>
              <a:t>CANCER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” REFERS TO NUMEROUS DIFFERENT DISEASES CHARACTERISED BY UNCONTROLLED GROWTH AND SPREAD OF ABNORMAL CELLS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HEALTHY CELLS IN BODY PERFORM THEIR DAILY FUNCTIONS OF GROWING, REPLICATING, AND REPAIRING BODY ORGANS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WHEN NORMAL CELL FUNCTIONS INTERRUPTED BY SOME FACTOR, </a:t>
            </a:r>
            <a:r>
              <a:rPr lang="en-GB" sz="2400" b="1" dirty="0" smtClean="0">
                <a:solidFill>
                  <a:srgbClr val="FF0000"/>
                </a:solidFill>
                <a:cs typeface="Arial" charset="0"/>
              </a:rPr>
              <a:t>UNCONTROLLED GROWTH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ABNORMAL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CELLULAR DEVELOPMENT OR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NEOPLASMS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BEGIN TO OCCUR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THIS NEOPLASMIC MASS OFTEN FORMS A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CLUMPING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OF CELLS KNOWN AS A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TUMOUR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MOST TUMOURS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BENIGN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(NONCANCEROUS), GENERALLY HARMLESS, WHILE SOME CAN BE MALIGNANT (VERY DANGEROUS OR HARMFUL LIKELY TO CAUSE DEATH). </a:t>
            </a:r>
            <a:endParaRPr lang="en-GB" sz="24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67F97-639D-43B9-8870-2505D9DA018D}" type="slidenum">
              <a:rPr lang="en-US" smtClean="0">
                <a:solidFill>
                  <a:schemeClr val="tx2"/>
                </a:solidFill>
              </a:rPr>
              <a:pPr eaLnBrk="1" hangingPunct="1"/>
              <a:t>179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1E61-36E3-4F69-A6C4-D7884CB912B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CLASSIFICATION: CHAIN LENGTH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86800" cy="5486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SHORT CHAIN FATTY ACIDS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	</a:t>
            </a:r>
          </a:p>
          <a:p>
            <a:pPr lvl="1" algn="just">
              <a:buFont typeface="Wingdings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  CONTAIN ≤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</a:t>
            </a:r>
            <a:r>
              <a:rPr lang="en-GB" dirty="0" smtClean="0">
                <a:latin typeface="+mj-lt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	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LOW MELTING </a:t>
            </a:r>
            <a:r>
              <a:rPr lang="en-GB" dirty="0" smtClean="0">
                <a:latin typeface="+mj-lt"/>
                <a:cs typeface="Times New Roman" pitchFamily="18" charset="0"/>
              </a:rPr>
              <a:t>POINT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	MORE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EASILY DIGESTED</a:t>
            </a:r>
            <a:r>
              <a:rPr lang="en-GB" dirty="0" smtClean="0">
                <a:latin typeface="+mj-lt"/>
                <a:cs typeface="Times New Roman" pitchFamily="18" charset="0"/>
              </a:rPr>
              <a:t> THAN LONG CHAIN FATTY  ACIDS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EXAMPLES: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ACETIC (C-2) 		BUTYRIC (C-4)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CAPROIC (C-6)  	CAPRYLIC ACIDS (C-8)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C8CC-E8C2-4269-B49B-5266918A27EE}" type="slidenum">
              <a:rPr lang="en-US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08FF-B133-4956-89A3-BA521B49B0D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74"/>
            <a:ext cx="8229600" cy="762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CANCER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287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ONE THEORY PROPOSES THAT CANCER MAY RESULT FROM SOME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SPONTANEOUS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ERROR THAT OCCURS DURING CELL REPRODUCTION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 SECOND EXPLANATION SUGGESTS THAT CANCER MAY BE THE RESULT OF SOME FORM OF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EXTERNAL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AGENT OR AGENTS THAT ENTER A NORMAL CELL AND CAUSE CANCEROUS PROCESS TO BEGIN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NUMEROUS ENVIRONMENTAL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CARCINOGENS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SUCH AS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RADIATION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CHEMICALS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HORMONAL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DRUGS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IMMUNOSUPPRESSANT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DRUGS AND OTHER TOXIC SUBSTANCES HAVE BEEN LISTED AS POSSIBLE DISEASE AGENTS. </a:t>
            </a:r>
            <a:endParaRPr lang="en-GB" sz="28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B12F22-2774-41AB-BD81-3F9BE4410549}" type="slidenum">
              <a:rPr lang="en-US" smtClean="0">
                <a:solidFill>
                  <a:schemeClr val="tx2"/>
                </a:solidFill>
              </a:rPr>
              <a:pPr eaLnBrk="1" hangingPunct="1"/>
              <a:t>180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AE98-7528-4465-9DBE-11886DA3152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CANCER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EACH CANCER NAMED ACCORDING TO TYPE OF TISSUE FROM WHICH IT ARISES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IT HAS A UNIQUE SET OF CHARACTERISTICS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TYPICAL CLASSIFICATION OF THESE CANCERS: -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CARCINOMAS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LYMPHOMAS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LEUKAEMIA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3AACFA-2962-46FB-B6AA-FCDF3BBFA6A5}" type="slidenum">
              <a:rPr lang="en-US" smtClean="0">
                <a:solidFill>
                  <a:schemeClr val="tx2"/>
                </a:solidFill>
              </a:rPr>
              <a:pPr eaLnBrk="1" hangingPunct="1"/>
              <a:t>181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E682-8DC9-4464-8BD4-A139723C752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32"/>
            <a:ext cx="8229600" cy="828368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CANCER AND </a:t>
            </a:r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NUTRITION: CAUSES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410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DIET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TOBACCO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ACCOUNT FOR MORE THAN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60 %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(ALMOST 30 % EACH), OF ESTIMATED CONTRIBUTING CAUSES OF DEATHS THROUGH CANCER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OTHER FACTORS INCLUDE (IN DESCENDING ORDER OF NUMBER OF DEATHS):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FF0000"/>
                </a:solidFill>
                <a:cs typeface="Arial" charset="0"/>
              </a:rPr>
              <a:t>INFECTION			UNKNOWN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FF0000"/>
                </a:solidFill>
                <a:cs typeface="Arial" charset="0"/>
              </a:rPr>
              <a:t>GENDER				OCCUPATION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FF0000"/>
                </a:solidFill>
                <a:cs typeface="Arial" charset="0"/>
              </a:rPr>
              <a:t>ETHYL ALCOHOL		POLLUTION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FF0000"/>
                </a:solidFill>
                <a:cs typeface="Arial" charset="0"/>
              </a:rPr>
              <a:t>RADIATION			MEDICAL DRUGS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FF0000"/>
                </a:solidFill>
                <a:cs typeface="Arial" charset="0"/>
              </a:rPr>
              <a:t>INDUSTRIAL PRODUCTS	FOOD ADDITIVES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FF0000"/>
                </a:solidFill>
                <a:cs typeface="Arial" charset="0"/>
              </a:rPr>
              <a:t>ULTRAVIOLET LIGHT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SOME OF THESE FACTORS CAN BE CONTROLLED; HENCE CANCER MAY BE PREVENTED. 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802430-827A-43FE-B97C-D18DFE24E9D8}" type="slidenum">
              <a:rPr lang="en-US" smtClean="0">
                <a:solidFill>
                  <a:schemeClr val="tx2"/>
                </a:solidFill>
              </a:rPr>
              <a:pPr eaLnBrk="1" hangingPunct="1"/>
              <a:t>182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A152-D9D8-43A4-9BEC-985CBBE1FE3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581"/>
            <a:ext cx="8229600" cy="792162"/>
          </a:xfrm>
        </p:spPr>
        <p:txBody>
          <a:bodyPr/>
          <a:lstStyle/>
          <a:p>
            <a:r>
              <a:rPr lang="en-GB" sz="4000" b="1" dirty="0">
                <a:solidFill>
                  <a:srgbClr val="00B0F0"/>
                </a:solidFill>
                <a:cs typeface="Arial" charset="0"/>
              </a:rPr>
              <a:t>CANCER AND NUTRITION: CAUSES</a:t>
            </a:r>
            <a:endParaRPr lang="en-US" sz="4000" b="1" dirty="0" smtClean="0">
              <a:cs typeface="Arial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ENVIRONMENTAL CHEMICALS (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PESTICIDES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HERBICIDES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PRESERVATIVES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OTHERS) THAT EVENTUALLY END UP IN OUR FOOD SUPPLY ACCOUNT FOR ABOUT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40 - 50 % </a:t>
            </a:r>
            <a:r>
              <a:rPr lang="en-GB" sz="2800" b="1" dirty="0" smtClean="0">
                <a:solidFill>
                  <a:srgbClr val="00B0F0"/>
                </a:solidFill>
                <a:cs typeface="Arial" charset="0"/>
              </a:rPr>
              <a:t>OF C</a:t>
            </a:r>
            <a:r>
              <a:rPr lang="en-GB" sz="2800" dirty="0" smtClean="0">
                <a:solidFill>
                  <a:srgbClr val="00B0F0"/>
                </a:solidFill>
                <a:cs typeface="Arial" charset="0"/>
              </a:rPr>
              <a:t>ANCERS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CERTAIN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INTRINSIC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CHEMICALS IN SOME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FOODS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MAY PROMOTE THE ERRATIC GROWTH OF CANCER CELLS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MOREOVER, SOME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FOOD PROCESSING TECHNIQUES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(e.g. PROLONGED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HEATING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OF FATS AND OILS DURING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FRYING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) PROMOTE FORMATION OF CARCINOGENIC COMPOUNDS. </a:t>
            </a:r>
            <a:endParaRPr lang="en-GB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78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07EA18-BFEC-4553-BB1F-C07C40EA51C3}" type="slidenum">
              <a:rPr lang="en-US" smtClean="0">
                <a:solidFill>
                  <a:schemeClr val="tx2"/>
                </a:solidFill>
              </a:rPr>
              <a:pPr eaLnBrk="1" hangingPunct="1"/>
              <a:t>183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84C3-BB4E-4167-8414-578F821B5E7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CANCER AND </a:t>
            </a:r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NUTRITION: PREVENTION And CONTROL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LOW FAT DIET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ENHANCES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IMMUNE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FUNCTIONING WHICH IS CRUCIAL FOR FIGHTING OFF ALL DISEASES, INCLUDING CANCER.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DIET HIGH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 POLYUNSATURATED FAT DIMINISHES IMMUNE RESPONSIVENESS.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LOW FAT, HIGH FIBRE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PLANT BASED DIETS CAN SLOW OR REVERSE TUMOUR GROWTH AND BOLSTER THE BODY’S NATURAL RESISTANCE TO DISEASE.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6909A2-146C-4728-9250-54061A5AE890}" type="slidenum">
              <a:rPr lang="en-US" smtClean="0">
                <a:solidFill>
                  <a:schemeClr val="tx2"/>
                </a:solidFill>
              </a:rPr>
              <a:pPr eaLnBrk="1" hangingPunct="1"/>
              <a:t>184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A99D-6A7E-4ED7-9BBC-6F7D696C7D8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4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CANCER AND NUTRITION: PREVENTION And CONTROL</a:t>
            </a:r>
            <a:endParaRPr lang="en-US" sz="36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CERTAIN PLANT FOODS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INHIBIT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CANCER.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PHYTOCHEMICALS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IN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BROCCOLI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, CAULIFLOWER AND OTHER CRUCIFEROUS VEGETABLES HELP CANCER–FIGHTING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ENZYMES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PURGE CARCINOGENS IN CELLS.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GARLIC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STRENGTHENS THE IMMUNE SYSTEM.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SOYFOODS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CONTAIN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GENISTEIN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, A CHEMICAL THAT COUNTERACTS HORMONAL CANCERS AND SHRINKS TUMOURS.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CAROTENOIDS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IN ORANGE COLOURED FRUITS AND VEGETABLES AS WELL AS LEAFY GREENS SHIELD CELLS FROM SCREENING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FREE–RADICALS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THAT CAN CAUSE CANCER.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A DIET </a:t>
            </a: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HIGH IN FIBRE 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HELPS TO RETARD THE DEVELOPMENT OF SOME CANCERS BY INCREASING FAECAL BULK, THUS SPEEDING THE TRANSPORT OF CARCINOGENS OUT OF THE BODY.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  <a:cs typeface="Arial" charset="0"/>
              </a:rPr>
              <a:t>ANTIOXIDANT</a:t>
            </a:r>
            <a:r>
              <a:rPr lang="en-GB" sz="2400" dirty="0" smtClean="0">
                <a:solidFill>
                  <a:srgbClr val="000000"/>
                </a:solidFill>
                <a:cs typeface="Arial" charset="0"/>
              </a:rPr>
              <a:t> SUPPLEMENTS, INCLUDING VITAMINS A AND E HELP PERSON’S IMMUNE SYSTEMS REBOUND AFTER CHEMOTHERAPY.</a:t>
            </a:r>
            <a:endParaRPr lang="en-GB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19ECB4-B0AF-4DAC-BF05-C1D19A6A4277}" type="slidenum">
              <a:rPr lang="en-US" smtClean="0">
                <a:solidFill>
                  <a:schemeClr val="tx2"/>
                </a:solidFill>
              </a:rPr>
              <a:pPr eaLnBrk="1" hangingPunct="1"/>
              <a:t>185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6F81-6E37-43CD-9C50-4957AAAAFDE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71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CANCER AND NUTRITION: PREVENTION And CONTROL</a:t>
            </a:r>
            <a:endParaRPr lang="en-US" sz="3600" b="1" dirty="0" smtClean="0">
              <a:cs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NUTRITIONAL GUIDELINES TO PREVENT CANCER INCLUDE: </a:t>
            </a:r>
            <a:endParaRPr lang="en-GB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REDUCE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DIETARY FAT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INTAKE, BOTH SATURATED AND UNSATURATED, TO PROVIDE ABOUT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30 %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OR LESS OF TOTAL CALORIES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EAT MORE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HIGH FIBRE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FOODS – INCREASE CONSUMPTION OF FRUITS (APPLES, APRICOTS, CHERRIES, PEACHES, MELONS, STRAWBERRIES, MANGOES), VEGETABLES (BROCCOLI, CABBAGE, CAULIFLOWER, TURNIPS, RADISH, SPINACH) AND WHOLE GRAINS (WHOLE-WHEAT FLOUR CHAPATI, WHOLE PULSES)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30CD1F-D214-47B3-AEE6-8BD4048AC73E}" type="slidenum">
              <a:rPr lang="en-US" smtClean="0">
                <a:solidFill>
                  <a:schemeClr val="tx2"/>
                </a:solidFill>
              </a:rPr>
              <a:pPr eaLnBrk="1" hangingPunct="1"/>
              <a:t>186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8579-3796-4C1D-B85A-44F2FA33924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CANCER AND NUTRITION: PREVENTION And CONTROL</a:t>
            </a:r>
            <a:endParaRPr lang="en-US" sz="3600" b="1" dirty="0" smtClean="0">
              <a:cs typeface="Arial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INCLUDE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ONIONS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GARLIC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IN THE DIET. </a:t>
            </a:r>
            <a:endParaRPr lang="en-GB" sz="28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ALLOW FOODS RICH IN VITAMIN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IN DAILY DIET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AVOID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ALCOHOLIC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BEVERAGES.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CONSUME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SMOKED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CHARCOAL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BROILED FOODS (‘</a:t>
            </a:r>
            <a:r>
              <a:rPr lang="en-GB" sz="2800" i="1" dirty="0" smtClean="0">
                <a:solidFill>
                  <a:srgbClr val="000000"/>
                </a:solidFill>
                <a:cs typeface="Arial" charset="0"/>
              </a:rPr>
              <a:t>TIKKA’, ‘KEBAB’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) ONLY IN MODERATION.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ABSTAIN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FROM CONSUMPTION OF FOODS FRIED IN OILS/FATS THAT HAVE BEEN EXPOSED TO PROLONGED HEATING</a:t>
            </a:r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3AEAC6-B927-41BD-AF33-4BAC4E8EEF50}" type="slidenum">
              <a:rPr lang="en-US" smtClean="0">
                <a:solidFill>
                  <a:schemeClr val="tx2"/>
                </a:solidFill>
              </a:rPr>
              <a:pPr eaLnBrk="1" hangingPunct="1"/>
              <a:t>187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3CCF-B90F-4628-8489-B07B1177607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  <a:cs typeface="Arial" charset="0"/>
              </a:rPr>
              <a:t>DIABETES AND NUTRITION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434A-EE01-4CAA-B04F-106FE0177888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DIABETES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DIABETES - DISEASE IN WHICH </a:t>
            </a:r>
            <a:r>
              <a:rPr lang="en-GB" sz="2800" dirty="0" smtClean="0">
                <a:solidFill>
                  <a:srgbClr val="CC0000"/>
                </a:solidFill>
                <a:cs typeface="Arial" charset="0"/>
              </a:rPr>
              <a:t>PANCREAS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STOP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PRODUCING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CC0000"/>
                </a:solidFill>
                <a:cs typeface="Arial" charset="0"/>
              </a:rPr>
              <a:t>INSULIN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 SUFFICIENT QUANTITIES TO ALLOW BODY TO STORE GLUCOSE (BLOOD SUGAR) </a:t>
            </a:r>
          </a:p>
          <a:p>
            <a:pPr algn="just" eaLnBrk="1" hangingPunct="1"/>
            <a:r>
              <a:rPr lang="en-GB" sz="2800" dirty="0" smtClean="0">
                <a:solidFill>
                  <a:srgbClr val="CC0000"/>
                </a:solidFill>
                <a:cs typeface="Arial" charset="0"/>
              </a:rPr>
              <a:t>INSULIN</a:t>
            </a:r>
            <a:r>
              <a:rPr lang="en-GB" sz="2800" dirty="0" smtClean="0">
                <a:cs typeface="Arial" charset="0"/>
              </a:rPr>
              <a:t> -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HORMONE REQUIRED FOR METABOLISM OF CARBOHYDRATES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TYPES OF DIABETES: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TYPE 1 - JUVENILE OR INSULIN DEPENDENT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TYPE 2 - NON-INSULIN DEPENDENT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8E8FE6-AB9D-4020-B94A-DB891050DDD7}" type="slidenum">
              <a:rPr lang="en-US" smtClean="0">
                <a:solidFill>
                  <a:schemeClr val="tx2"/>
                </a:solidFill>
              </a:rPr>
              <a:pPr eaLnBrk="1" hangingPunct="1"/>
              <a:t>189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5788-8EEC-4B2C-89C9-F2EEA8EA956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CLASSIFICATION: CHAIN LENGTH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839200" cy="5791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LONG CHAIN FATTY ACIDS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CONTAIN ≥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CARBON ATOMS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MELTING POINT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RISES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AS CHAIN LENGTH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INCREASES</a:t>
            </a:r>
            <a:endParaRPr lang="en-US" sz="28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EXAMPLES</a:t>
            </a:r>
          </a:p>
          <a:p>
            <a:pPr marL="349250" lvl="1" indent="-349250" algn="just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CAPRIC ACID (C-10) 	  		LAURIC ACID (C-12) </a:t>
            </a:r>
          </a:p>
          <a:p>
            <a:pPr marL="349250" lvl="1" indent="-3492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MYRISTIC ACID (C-14) 	  		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PALMITIC ACID (C-16)</a:t>
            </a:r>
          </a:p>
          <a:p>
            <a:pPr marL="349250" lvl="1" indent="-3492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PALMITOLEIC ACID (C-16)  		STEARIC ACID (C-18) </a:t>
            </a:r>
          </a:p>
          <a:p>
            <a:pPr marL="349250" lvl="1" indent="-3492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OLEIC ACID (C-18) 	  		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LINOLEIC ACID (C-18) </a:t>
            </a:r>
          </a:p>
          <a:p>
            <a:pPr marL="349250" lvl="1" indent="-3492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LINOLENIC ACID (C-18)	</a:t>
            </a:r>
            <a:r>
              <a:rPr lang="en-GB" dirty="0" smtClean="0">
                <a:cs typeface="Times New Roman" pitchFamily="18" charset="0"/>
              </a:rPr>
              <a:t>  		</a:t>
            </a:r>
          </a:p>
          <a:p>
            <a:pPr marL="349250" lvl="1" indent="-3492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ARACHIDIC ACID (C-20)</a:t>
            </a:r>
          </a:p>
          <a:p>
            <a:pPr marL="349250" lvl="1" indent="-349250" eaLnBrk="1" hangingPunct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ARACHIDONIC ACID (C-20)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EDF3A-3B0B-4EDD-AD6A-1C5B9F791075}" type="slidenum">
              <a:rPr lang="en-US"/>
              <a:pPr>
                <a:defRPr/>
              </a:pPr>
              <a:t>19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3AEA-1805-4725-9672-A6D778C9379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00B0F0"/>
                </a:solidFill>
                <a:cs typeface="Arial" charset="0"/>
              </a:rPr>
              <a:t>DIABETES</a:t>
            </a:r>
            <a:endParaRPr lang="en-US" sz="40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TYPE 1 DIABETES – INSULIN DEPENDENT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AN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AUTOIMMUNE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DISEASE - DESTROYS BODY’S ABILITY TO PRODUCE INSULIN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SERIOUS FORM, DEVELOPS IN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CHILDHOOD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YOUTH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VICTIMS REMAIN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DEPENDENT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UPON INSULIN INJECTIONS OR ORAL MEDICATIONS FOR REST OF LIVES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MUST TAKE DAILY INSULIN INJECTIONS TO LIVE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ADVISED TO CAREFULLY WATCH THEIR 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DIETS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THIS FORM ACCOUNTS FOR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5 – 10 %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OF CASES.</a:t>
            </a:r>
            <a:endParaRPr lang="en-US" sz="2800" dirty="0" smtClean="0"/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18AD59-4570-4345-991C-C2376830E7D6}" type="slidenum">
              <a:rPr lang="en-US" smtClean="0">
                <a:solidFill>
                  <a:schemeClr val="tx2"/>
                </a:solidFill>
              </a:rPr>
              <a:pPr eaLnBrk="1" hangingPunct="1"/>
              <a:t>190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0F7-8FC7-4CB2-BB3F-8EC497A0D7F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CC"/>
                </a:solidFill>
              </a:rPr>
              <a:t>DIABETES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B0F0"/>
                </a:solidFill>
                <a:cs typeface="Arial" charset="0"/>
              </a:rPr>
              <a:t>TYPE 2 DIABETES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ADULT-ONSET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ACCOUNTS FOR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90 – 95 %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CASES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TENDS TO DEVELOP IN LATER LIFE - AFTER 40 YEARS OF AGE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BODY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UNABLE TO PRODUCE ENOUGH INSULIN TO MEET ITS NEEDS OR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CANNOT EFFECTIVELY MAKE USE OF IT 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15CB2D-D131-4943-95F7-19878A0291A3}" type="slidenum">
              <a:rPr lang="en-US" smtClean="0">
                <a:solidFill>
                  <a:schemeClr val="tx2"/>
                </a:solidFill>
              </a:rPr>
              <a:pPr eaLnBrk="1" hangingPunct="1"/>
              <a:t>191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A58CF-8F04-47F2-B136-1DBF8267F5C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DIABETES -  TYPE 2 DIABETES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WOMEN CAN DEVELOP A FORM OF TYPE 2 DIABETES, CALLED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GESTATIONAL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DIABETES, DURING PREGNANCY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APPROXIMATELY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40 %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WOMEN WITH GESTATIONAL DIABETES AND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OBESE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BEFORE PREGNANCY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DEVELOP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TYPE 2 DIABETES WITHIN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YEARS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PEOPLE WITH TYPE 2 DIABETES MAY BE ABLE TO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CONTROL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BLOOD SUGAR THROUGH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DIET</a:t>
            </a:r>
            <a:r>
              <a:rPr lang="en-GB" sz="2800" dirty="0" smtClean="0">
                <a:solidFill>
                  <a:srgbClr val="A50021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EXERCISE</a:t>
            </a:r>
            <a:r>
              <a:rPr lang="en-GB" sz="2800" dirty="0" smtClean="0">
                <a:solidFill>
                  <a:srgbClr val="A50021"/>
                </a:solidFill>
                <a:cs typeface="Arial" charset="0"/>
              </a:rPr>
              <a:t>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SOME MAY NEED TO TAKE ORAL DIABETES MEDICATION TO LOWER BLOOD GLUCOSE LEVEL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60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747227-F7FB-4334-9808-0137D158022C}" type="slidenum">
              <a:rPr lang="en-US" smtClean="0">
                <a:solidFill>
                  <a:schemeClr val="tx2"/>
                </a:solidFill>
              </a:rPr>
              <a:pPr eaLnBrk="1" hangingPunct="1"/>
              <a:t>192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27ED-186F-4DBF-8013-D1ED076B1F3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DIABETES - OCCURRENCE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029199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DIABETES TENDS TO RUN IN FAMILIES –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HEREDITARY</a:t>
            </a:r>
            <a:r>
              <a:rPr lang="en-GB" sz="2800" dirty="0" smtClean="0">
                <a:cs typeface="Arial" charset="0"/>
              </a:rPr>
              <a:t>  </a:t>
            </a:r>
          </a:p>
          <a:p>
            <a:pPr algn="just" eaLnBrk="1" hangingPunct="1"/>
            <a:r>
              <a:rPr lang="en-GB" sz="2800" b="1" dirty="0" smtClean="0">
                <a:solidFill>
                  <a:srgbClr val="00B0F0"/>
                </a:solidFill>
                <a:cs typeface="Arial" charset="0"/>
              </a:rPr>
              <a:t>RISK FACTORS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TENDENCY TOWARDS BEING OVERWEIGHT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COUPLED WITH INACTIVITY 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ABOUT A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THIRD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PEOPLE WITH TYPE 2 DIABETES GO UNTREATED BECAUSE OF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UNAWARENESS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 </a:t>
            </a:r>
          </a:p>
          <a:p>
            <a:pPr algn="just" eaLnBrk="1" hangingPunct="1"/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MANY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DIAGNOSED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WITH DIABETES LATE – AFTER DEVELOP SERIOUS COMPLICATIONS SUCH AS HEART ATTACK,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KIDNEY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DISEASE OR IMPAIRED EYESIGHT </a:t>
            </a:r>
          </a:p>
        </p:txBody>
      </p:sp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559E48-DDC2-4147-9ED2-7FDC57EEA863}" type="slidenum">
              <a:rPr lang="en-US" smtClean="0">
                <a:solidFill>
                  <a:schemeClr val="tx2"/>
                </a:solidFill>
              </a:rPr>
              <a:pPr eaLnBrk="1" hangingPunct="1"/>
              <a:t>193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FBD1-E361-4A48-8E0D-54470DB0D28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DIABETES: RECOMMENDATIONS</a:t>
            </a:r>
            <a:endParaRPr lang="en-US" sz="3600" dirty="0" smtClean="0">
              <a:solidFill>
                <a:srgbClr val="00B0F0"/>
              </a:solidFill>
            </a:endParaRP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PERFORM BLOOD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GLUCOSE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SCREENING REGULARLY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STARTING FROM AGE OF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45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YEARS 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ESPECIALLY IN FAMILIES THAT HAVE HISTORY OF DIABETES AND ARE OBESE.</a:t>
            </a:r>
          </a:p>
          <a:p>
            <a:endParaRPr lang="en-US" dirty="0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0F0220-EC42-4959-A80A-B5C39A4A622C}" type="slidenum">
              <a:rPr lang="en-US" smtClean="0">
                <a:solidFill>
                  <a:schemeClr val="tx2"/>
                </a:solidFill>
              </a:rPr>
              <a:pPr eaLnBrk="1" hangingPunct="1"/>
              <a:t>194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758B-BC21-487C-9B0C-CEE86077D0B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32"/>
            <a:ext cx="8229600" cy="828368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DIABETES - SYMPTOMS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DIABETICS EXHIBIT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HYPERGLYCAEMIA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- ELEVATED BLOOD SUGAR LEVELS AND HIGH GLUCOSE LEVELS IN URINE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MOST COMMON SYMPTOMS: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FREQUENT URINATION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EXCESSIVE THIRST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>
                <a:solidFill>
                  <a:srgbClr val="FF0000"/>
                </a:solidFill>
                <a:cs typeface="Arial" charset="0"/>
              </a:rPr>
              <a:t>EXCESSIVE HUNGER</a:t>
            </a:r>
            <a:endParaRPr lang="en-GB" b="1" i="1" dirty="0" smtClean="0">
              <a:solidFill>
                <a:srgbClr val="FF0000"/>
              </a:solidFill>
              <a:cs typeface="Arial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TENDENCY TO TIRE EASILY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FREQUENT INFECTIONS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SKIN ERUPTIONS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SLOW HEALING OF WOUNDS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SUDDEN CHANGES IN VISION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b="1" i="1" dirty="0" smtClean="0">
                <a:solidFill>
                  <a:srgbClr val="FF0000"/>
                </a:solidFill>
                <a:cs typeface="Arial" charset="0"/>
              </a:rPr>
              <a:t>TINGLING OR NUMBNESS IN THE HANDS OR FEET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 FEMALES, A TENDENCY TOWARDS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VAGINAL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YEAST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INFECTIONS COMMON.</a:t>
            </a:r>
            <a:endParaRPr lang="en-GB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387DE5-ADD1-4A12-B7C2-5D1717E97F93}" type="slidenum">
              <a:rPr lang="en-US" smtClean="0">
                <a:solidFill>
                  <a:schemeClr val="tx2"/>
                </a:solidFill>
              </a:rPr>
              <a:pPr eaLnBrk="1" hangingPunct="1"/>
              <a:t>195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D950-7743-4910-B11C-373C11A68453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B0F0"/>
                </a:solidFill>
                <a:cs typeface="Arial" charset="0"/>
              </a:rPr>
              <a:t>DIABETES - SYMPTOMS</a:t>
            </a:r>
            <a:endParaRPr lang="en-US" sz="4000" b="1" dirty="0" smtClean="0">
              <a:cs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399"/>
            <a:ext cx="8458200" cy="5486401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6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NERVOUS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TISSUES DO NOT HAVE ANY RESERVOIR OF GLUCOSE; HENCE CONSTANT SUPPLY ALWAYS NEEDED</a:t>
            </a:r>
          </a:p>
          <a:p>
            <a:pPr algn="just" eaLnBrk="1" hangingPunct="1">
              <a:lnSpc>
                <a:spcPct val="16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NERVOUS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ACTIVITY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DIRECTLY DEPENDENT UPON LEVEL OF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GLUCOSE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IN BLOOD</a:t>
            </a:r>
          </a:p>
          <a:p>
            <a:pPr algn="just" eaLnBrk="1" hangingPunct="1">
              <a:lnSpc>
                <a:spcPct val="16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IF GLUCOSE LEVEL IN </a:t>
            </a: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BLOOD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DROPS SUDDENLY, AS BY INJECTION OF EXCESSIVE AMOUNTS OF INSULIN, CHANGES IN NERVOUS ACTIVITY QUICKLY FOLLOW </a:t>
            </a:r>
          </a:p>
          <a:p>
            <a:pPr algn="just" eaLnBrk="1" hangingPunct="1">
              <a:lnSpc>
                <a:spcPct val="16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MENTAL CONFUSION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FREQUENT SYMPTOM OF OVER DOSAGE IN DIABETIC PATIENTS.</a:t>
            </a:r>
            <a:endParaRPr lang="en-GB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2474A9-61A4-45A3-B0B9-E64F09D18DC6}" type="slidenum">
              <a:rPr lang="en-US" smtClean="0">
                <a:solidFill>
                  <a:schemeClr val="tx2"/>
                </a:solidFill>
              </a:rPr>
              <a:pPr eaLnBrk="1" hangingPunct="1"/>
              <a:t>196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D794-4879-43EE-BAB4-0C7A62FE0A6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B0F0"/>
                </a:solidFill>
                <a:cs typeface="Arial" charset="0"/>
              </a:rPr>
              <a:t>DIABETES: PREVENTION AND CONTROL</a:t>
            </a:r>
            <a:endParaRPr lang="en-US" sz="3600" b="1" dirty="0" smtClean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GB" sz="2800" dirty="0" smtClean="0">
                <a:solidFill>
                  <a:srgbClr val="0000CC"/>
                </a:solidFill>
                <a:cs typeface="Arial" charset="0"/>
              </a:rPr>
              <a:t>RECOMMENDATIONS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CONSUME FOODS RICH IN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DIETARY FIBRE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FRUITS, VEGETABLES, WHOLE CEREAL PRODUCTS, WHOLE BEANS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FOR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'CHAPATI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' MAKING, SUPPLEMENT WHOLE WHEAT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FLOUR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WITH ABOUT </a:t>
            </a:r>
            <a:r>
              <a:rPr lang="en-GB" sz="2800" b="1" dirty="0" smtClean="0">
                <a:solidFill>
                  <a:srgbClr val="FF0000"/>
                </a:solidFill>
                <a:cs typeface="Arial" charset="0"/>
              </a:rPr>
              <a:t>10-20 % GRAM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FLOUR (‘</a:t>
            </a:r>
            <a:r>
              <a:rPr lang="en-GB" sz="2800" i="1" dirty="0" smtClean="0">
                <a:solidFill>
                  <a:srgbClr val="FF0000"/>
                </a:solidFill>
                <a:cs typeface="Arial" charset="0"/>
              </a:rPr>
              <a:t>BESAN</a:t>
            </a:r>
            <a:r>
              <a:rPr lang="en-GB" sz="2800" i="1" dirty="0" smtClean="0">
                <a:solidFill>
                  <a:srgbClr val="000000"/>
                </a:solidFill>
                <a:cs typeface="Arial" charset="0"/>
              </a:rPr>
              <a:t>’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) -  BLEND  ALSO USEFUL FOR  CHILDREN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MILK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MEAT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FISH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CHICKEN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EGGS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BUTTER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BE EATEN FOR NORMAL NUTRITION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PROTEINS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TO ACCOUNT FOR ABOUT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20 % CALORIES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. 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8F52A5-6D05-4887-9C07-D3625F7C1878}" type="slidenum">
              <a:rPr lang="en-US" smtClean="0">
                <a:solidFill>
                  <a:schemeClr val="tx2"/>
                </a:solidFill>
              </a:rPr>
              <a:pPr eaLnBrk="1" hangingPunct="1"/>
              <a:t>197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8D67-826A-4114-8B7F-9FD817EE0CB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581"/>
            <a:ext cx="8229600" cy="792162"/>
          </a:xfrm>
        </p:spPr>
        <p:txBody>
          <a:bodyPr/>
          <a:lstStyle/>
          <a:p>
            <a:r>
              <a:rPr lang="en-GB" sz="3600" b="1" dirty="0">
                <a:solidFill>
                  <a:srgbClr val="00B0F0"/>
                </a:solidFill>
                <a:cs typeface="Arial" charset="0"/>
              </a:rPr>
              <a:t>DIABETES: PREVENTION AND CONTROL</a:t>
            </a:r>
            <a:endParaRPr lang="en-US" sz="3600" b="1" dirty="0" smtClean="0">
              <a:cs typeface="Arial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CONSUME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LOW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CALORIE DIET IF OBESE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AVOID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- HIGHLY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REFINED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CONCENTRATED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FRIED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FOODS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REPLACE TABLE SUGAR WITH RAW SUGAR, ‘</a:t>
            </a:r>
            <a:r>
              <a:rPr lang="en-GB" sz="2800" i="1" dirty="0" smtClean="0">
                <a:solidFill>
                  <a:srgbClr val="FF0000"/>
                </a:solidFill>
                <a:cs typeface="Arial" charset="0"/>
              </a:rPr>
              <a:t>SHAKKAR</a:t>
            </a:r>
            <a:r>
              <a:rPr lang="en-GB" sz="2800" i="1" dirty="0" smtClean="0">
                <a:solidFill>
                  <a:srgbClr val="000000"/>
                </a:solidFill>
                <a:cs typeface="Arial" charset="0"/>
              </a:rPr>
              <a:t>’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OR ‘</a:t>
            </a:r>
            <a:r>
              <a:rPr lang="en-GB" sz="2800" i="1" dirty="0" smtClean="0">
                <a:solidFill>
                  <a:srgbClr val="FF0000"/>
                </a:solidFill>
                <a:cs typeface="Arial" charset="0"/>
              </a:rPr>
              <a:t>GUR</a:t>
            </a:r>
            <a:r>
              <a:rPr lang="en-GB" sz="2800" i="1" dirty="0" smtClean="0">
                <a:solidFill>
                  <a:srgbClr val="000000"/>
                </a:solidFill>
                <a:cs typeface="Arial" charset="0"/>
              </a:rPr>
              <a:t>’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EAT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THREE TO FIVE 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MEALS IN A DAY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INCREASE NUMBER OF MEALS PROVIDED TOTAL INTAKE NOT DISTURBED.</a:t>
            </a:r>
            <a:r>
              <a:rPr lang="en-GB" sz="2800" i="1" dirty="0" smtClean="0">
                <a:solidFill>
                  <a:srgbClr val="000000"/>
                </a:solidFill>
                <a:cs typeface="Arial" charset="0"/>
              </a:rPr>
              <a:t> </a:t>
            </a:r>
            <a:endParaRPr lang="en-GB" sz="2800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4E1056-5725-4331-8D50-6410FB079458}" type="slidenum">
              <a:rPr lang="en-US" smtClean="0">
                <a:solidFill>
                  <a:schemeClr val="tx2"/>
                </a:solidFill>
              </a:rPr>
              <a:pPr eaLnBrk="1" hangingPunct="1"/>
              <a:t>198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AB744-542D-4DA6-951D-9F3042143B3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B0F0"/>
                </a:solidFill>
                <a:cs typeface="Arial" charset="0"/>
              </a:rPr>
              <a:t>DIABETES: PREVENTION AND CONTROL</a:t>
            </a:r>
            <a:endParaRPr lang="en-US" sz="4000" b="1" dirty="0" smtClean="0">
              <a:cs typeface="Arial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5287963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PROTECT AGAINST DEVELOPMENT OF TYPE 2 DIABETES BY: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MAINTAINING HEALTHY WEIGHT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cs typeface="Arial" charset="0"/>
              </a:rPr>
              <a:t>EXERCISING REGULARLY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WEIGHT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GB" sz="2800" dirty="0" smtClean="0">
                <a:solidFill>
                  <a:srgbClr val="A50021"/>
                </a:solidFill>
                <a:cs typeface="Arial" charset="0"/>
              </a:rPr>
              <a:t>LOSS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cs typeface="Arial" charset="0"/>
              </a:rPr>
              <a:t>EXERCISE</a:t>
            </a: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 IMPORTANT FACTORS IN LOWERING BLOOD SUGAR AND IMPROVING  EFFICIENCY OF CELLULAR USE OF INSULIN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000000"/>
                </a:solidFill>
                <a:cs typeface="Arial" charset="0"/>
              </a:rPr>
              <a:t>BOTH HELP PREVENT OVERWORK OF PANCREAS AND DEVELOPMENT OF DIABETES</a:t>
            </a:r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28A424-9922-47BB-B960-2F3FDD43D483}" type="slidenum">
              <a:rPr lang="en-US" smtClean="0">
                <a:solidFill>
                  <a:schemeClr val="tx2"/>
                </a:solidFill>
              </a:rPr>
              <a:pPr eaLnBrk="1" hangingPunct="1"/>
              <a:t>199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8013-5EDF-4AA0-B022-A222468F370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361C0-8556-4CAE-9BEF-6B37B1BC4D5A}" type="datetime1">
              <a:rPr lang="en-US" altLang="en-US" sz="1400" smtClean="0">
                <a:latin typeface="Times New Roman" panose="02020603050405020304" pitchFamily="18" charset="0"/>
              </a:rPr>
              <a:t>4/17/2020</a:t>
            </a:fld>
            <a:endParaRPr lang="en-US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5123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Times New Roman" panose="02020603050405020304" pitchFamily="18" charset="0"/>
              </a:rPr>
              <a:t>FAN - 705 (Dr. Shahid Mahmood Rana)</a:t>
            </a:r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0A33BC-4D2D-42D0-AA9A-98BA58E9B333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09563"/>
            <a:ext cx="873125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4740275"/>
            <a:ext cx="83772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CLASSIFICATION: CHEMICAL</a:t>
            </a:r>
            <a:r>
              <a:rPr lang="en-US" sz="36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STRUCTURE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5791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cs typeface="Times New Roman" pitchFamily="18" charset="0"/>
              </a:rPr>
              <a:t>SATURATED FATTY ACIDS</a:t>
            </a:r>
            <a:endParaRPr lang="en-GB" sz="2800" dirty="0" smtClean="0">
              <a:cs typeface="Times New Roman" pitchFamily="18" charset="0"/>
            </a:endParaRPr>
          </a:p>
          <a:p>
            <a:pPr marL="287338" lvl="1" indent="-287338" algn="just">
              <a:buFont typeface="Arial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GENERAL FORMULA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GB" baseline="-30000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GB" baseline="-30000" dirty="0" smtClean="0">
                <a:solidFill>
                  <a:srgbClr val="FF0000"/>
                </a:solidFill>
                <a:cs typeface="Times New Roman" pitchFamily="18" charset="0"/>
              </a:rPr>
              <a:t>2n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GB" baseline="-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 OR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GB" baseline="-30000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GB" baseline="-30000" dirty="0" smtClean="0">
                <a:solidFill>
                  <a:srgbClr val="FF0000"/>
                </a:solidFill>
                <a:cs typeface="Times New Roman" pitchFamily="18" charset="0"/>
              </a:rPr>
              <a:t>2n+1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.COOH</a:t>
            </a:r>
          </a:p>
          <a:p>
            <a:pPr marL="287338" lvl="1" indent="-287338" algn="just">
              <a:buFont typeface="Arial" pitchFamily="34" charset="0"/>
              <a:buChar char="•"/>
            </a:pPr>
            <a:r>
              <a:rPr lang="en-GB" dirty="0" smtClean="0">
                <a:cs typeface="Times New Roman" pitchFamily="18" charset="0"/>
              </a:rPr>
              <a:t>CONTAIN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MAXIMUM</a:t>
            </a:r>
            <a:r>
              <a:rPr lang="en-GB" dirty="0" smtClean="0">
                <a:cs typeface="Times New Roman" pitchFamily="18" charset="0"/>
              </a:rPr>
              <a:t> NUMBER OF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HYDROGEN ATOMS</a:t>
            </a:r>
            <a:r>
              <a:rPr lang="en-GB" dirty="0" smtClean="0">
                <a:cs typeface="Times New Roman" pitchFamily="18" charset="0"/>
              </a:rPr>
              <a:t> THEIR CHEMICAL STRUCTURE WILL PERMIT  </a:t>
            </a:r>
          </a:p>
          <a:p>
            <a:pPr algn="just" eaLnBrk="1" hangingPunct="1"/>
            <a:r>
              <a:rPr lang="en-GB" sz="2800" dirty="0" smtClean="0">
                <a:cs typeface="Times New Roman" pitchFamily="18" charset="0"/>
              </a:rPr>
              <a:t>HAVE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NO DOUBLE </a:t>
            </a:r>
            <a:r>
              <a:rPr lang="en-GB" sz="2800" dirty="0" smtClean="0">
                <a:cs typeface="Times New Roman" pitchFamily="18" charset="0"/>
              </a:rPr>
              <a:t>BONDS IN THEIR STRUCTURE</a:t>
            </a:r>
          </a:p>
          <a:p>
            <a:pPr algn="just" eaLnBrk="1" hangingPunct="1"/>
            <a:r>
              <a:rPr lang="en-GB" sz="2800" dirty="0" smtClean="0">
                <a:cs typeface="Times New Roman" pitchFamily="18" charset="0"/>
              </a:rPr>
              <a:t>QUITE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STABLE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HIGHER</a:t>
            </a:r>
            <a:r>
              <a:rPr lang="en-GB" sz="2800" dirty="0" smtClean="0">
                <a:cs typeface="Times New Roman" pitchFamily="18" charset="0"/>
              </a:rPr>
              <a:t> MELTING POINT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ANIMAL FATS, HYDROGENATED FATS </a:t>
            </a:r>
            <a:r>
              <a:rPr lang="en-GB" sz="2800" dirty="0" smtClean="0">
                <a:cs typeface="Times New Roman" pitchFamily="18" charset="0"/>
              </a:rPr>
              <a:t>- CONTAIN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MORE SATURATED FATTY ACIDS</a:t>
            </a:r>
            <a:r>
              <a:rPr lang="en-GB" sz="2800" dirty="0" smtClean="0">
                <a:cs typeface="Times New Roman" pitchFamily="18" charset="0"/>
              </a:rPr>
              <a:t> THAN PLANT AND FISH OILS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FE273-001F-4132-94A1-AEA4112F4A0A}" type="slidenum">
              <a:rPr lang="en-US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4427-2E22-414C-8F8B-65AE87730EB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CLASSIFICATION: CHEMICAL STRUCTURE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067800" cy="60198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SATURATED FATTY ACIDS – CONT…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LAURIC, MYRISTIC AND PALMITIC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RAISE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BLOOD SERUM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LEVEL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OCCUR MOST COMMONLY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PALMITIC ACID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WIDELY DISTRIBUTED, MAY CONTRIBUTE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10–50 %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TOTAL FATTY ACIDS IN ANY FOOD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PALMITIC ACID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MAKES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35 %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ALL FATTY ACIDS IN ANIMAL FATS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17 %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PLANT OILS AND FISH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AE4C8-148B-4013-A18A-D072CD51C6BB}" type="slidenum">
              <a:rPr lang="en-US"/>
              <a:pPr>
                <a:defRPr/>
              </a:pPr>
              <a:t>21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EA7A-472B-4B1C-9D2A-7BDEB264EEE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CLASSIFICATION: CHEMICAL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54102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PALM, PALM KERNEL AND COCONUT OILS: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SATURATED FATTY ACIDS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THAN OTHER PLANT OILS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INTAKE SATURATED FATTY ACIDS SHOULD NOT PROVIDE  MORE THAN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10 % ENERGY 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12A3F-A4FC-4EFD-A742-516B8D9451A0}" type="slidenum">
              <a:rPr lang="en-US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C6AB-A0AB-4CD1-BABB-0FC974854FD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SATURATED FATTY ACIDS: 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5715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Fatty Acid    Mol. formula	C 	Sources </a:t>
            </a:r>
            <a:endParaRPr lang="en-GB" sz="2800" dirty="0" smtClean="0">
              <a:latin typeface="+mj-lt"/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n-GB" sz="2800" dirty="0" err="1" smtClean="0">
                <a:latin typeface="+mj-lt"/>
                <a:cs typeface="Times New Roman" pitchFamily="18" charset="0"/>
              </a:rPr>
              <a:t>Arachidic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20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40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20 	Groundnut Oil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Stearic		C</a:t>
            </a:r>
            <a:r>
              <a:rPr lang="en-GB" sz="2800" baseline="-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18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36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18 	Most Fats and Oils</a:t>
            </a:r>
          </a:p>
          <a:p>
            <a:pPr marL="0" indent="0" algn="just" eaLnBrk="1" hangingPunct="1">
              <a:buNone/>
            </a:pPr>
            <a:r>
              <a:rPr lang="en-GB" sz="28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Palmitic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	C</a:t>
            </a:r>
            <a:r>
              <a:rPr lang="en-GB" sz="2800" baseline="-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16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32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	16 	Palm Oil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Myristic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14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28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	14 	Butter, Coconut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Lauric	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12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24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12 	Coconut oil</a:t>
            </a:r>
          </a:p>
          <a:p>
            <a:pPr marL="0" indent="0" algn="just" eaLnBrk="1" hangingPunct="1">
              <a:buNone/>
            </a:pPr>
            <a:r>
              <a:rPr lang="en-GB" sz="2800" dirty="0" err="1" smtClean="0">
                <a:latin typeface="+mj-lt"/>
                <a:cs typeface="Times New Roman" pitchFamily="18" charset="0"/>
              </a:rPr>
              <a:t>Capric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10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20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10 	Coconut oil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Caprylic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8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16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 8 	Coconut oil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Caproic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6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12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 6 	Butter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Butyric		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4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8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</a:t>
            </a:r>
            <a:r>
              <a:rPr lang="en-GB" sz="2800" dirty="0" smtClean="0">
                <a:latin typeface="+mj-lt"/>
                <a:cs typeface="Times New Roman" pitchFamily="18" charset="0"/>
              </a:rPr>
              <a:t>	 4 	Butter</a:t>
            </a: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061FB-2F68-4F63-B9B2-B55D2EE0F21E}" type="slidenum">
              <a:rPr lang="en-US"/>
              <a:pPr>
                <a:defRPr/>
              </a:pPr>
              <a:t>23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B5E-7B85-4B9D-A4B3-AC421BDE533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CLASSIFICATION: CHEMICAL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UNSATURATED FATTY ACIDS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GENERAL FORMULA: </a:t>
            </a:r>
          </a:p>
          <a:p>
            <a:pPr lvl="7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2n-1</a:t>
            </a:r>
            <a:r>
              <a:rPr lang="en-GB" sz="2800" dirty="0" smtClean="0">
                <a:latin typeface="+mj-lt"/>
                <a:cs typeface="Times New Roman" pitchFamily="18" charset="0"/>
              </a:rPr>
              <a:t>COOH OR</a:t>
            </a:r>
          </a:p>
          <a:p>
            <a:pPr lvl="7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2n-3</a:t>
            </a:r>
            <a:r>
              <a:rPr lang="en-GB" sz="2800" dirty="0" smtClean="0">
                <a:latin typeface="+mj-lt"/>
                <a:cs typeface="Times New Roman" pitchFamily="18" charset="0"/>
              </a:rPr>
              <a:t>.COOH OR </a:t>
            </a:r>
          </a:p>
          <a:p>
            <a:pPr lvl="7" algn="just">
              <a:lnSpc>
                <a:spcPct val="150000"/>
              </a:lnSpc>
              <a:buFont typeface="Wingdings" pitchFamily="2" charset="2"/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 C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+mj-lt"/>
                <a:cs typeface="Times New Roman" pitchFamily="18" charset="0"/>
              </a:rPr>
              <a:t>2n-5</a:t>
            </a:r>
            <a:r>
              <a:rPr lang="en-GB" sz="2800" dirty="0" smtClean="0">
                <a:latin typeface="+mj-lt"/>
                <a:cs typeface="Times New Roman" pitchFamily="18" charset="0"/>
              </a:rPr>
              <a:t>.COOH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ONE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OR MORE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DOUBLE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BONDS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IN STRUCTURE 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SUSCEPTIBLE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TO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SPOILAGE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- REACT WITH AIR 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LOWER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MELTING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CC0000"/>
                </a:solidFill>
                <a:latin typeface="+mj-lt"/>
                <a:cs typeface="Times New Roman" pitchFamily="18" charset="0"/>
              </a:rPr>
              <a:t>POINT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THAN SATURATED FATTY ACIDS</a:t>
            </a: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D04E2-64FC-49B4-9021-C67F0153FE69}" type="slidenum">
              <a:rPr lang="en-US"/>
              <a:pPr>
                <a:defRPr/>
              </a:pPr>
              <a:t>24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581A-F3F1-4004-BB7F-F59A02C6338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CLASSIFICATION: CHEMICAL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OILS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PROPORTIONATELY MORE 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UNSATURATED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FATTY ACIDS THAN ANIMAL FATS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NATURE, </a:t>
            </a: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(18 C ATOMS, ONE DOUBLE BOND) MOST </a:t>
            </a: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MOST FATS CONTAIN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65 %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OF THEIR TOTAL FATTY ACIDS AS OLEIC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D87CF-6FEF-40F7-A874-99EFCFF7CA29}" type="slidenum">
              <a:rPr lang="en-US"/>
              <a:pPr>
                <a:defRPr/>
              </a:pPr>
              <a:t>25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175A-6BEC-4674-B415-4C70EF95668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197" y="152400"/>
            <a:ext cx="8839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UNSATURATED FATTY ACIDS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MONOUNSATURATED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FATTY ACIDS HAVE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EFFECT ON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CHOLESTEROL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POLYUNSATURATED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FATTY ACIDS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DOUBLE BONDS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HELP 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REDUCE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BLOOD CHOLESTEROL LEVEL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EFFECTIVE IN REDUCING CHOLESTEROL THAN SATURATED FATTY ACIDS IN RAISING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23A8-714E-49ED-8E9A-612AC75C392E}" type="slidenum">
              <a:rPr lang="en-US"/>
              <a:pPr>
                <a:defRPr/>
              </a:pPr>
              <a:t>26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B14A-34A2-4835-8D19-3A02B8D9017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87" y="152400"/>
            <a:ext cx="8839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UNSATURATED FATTY ACIDS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4287" y="1019735"/>
            <a:ext cx="8534400" cy="498475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LINOLEIC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18, 2 DOUBLE BONDS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ABUNDANT IN PLANT OILS 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COTTON SEED, GROUNDNUT, SOYBEAN, CORN, SUNFLOWER AND SAFFLOWER OILS CONTAIN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TO 91 %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POLYUNSATURATED FATTY ACIDS</a:t>
            </a:r>
          </a:p>
          <a:p>
            <a:pPr lvl="1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TO 26 %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SATURATED FATTY ACIDS 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5444E-6826-4189-AF60-1FDBA020127B}" type="slidenum">
              <a:rPr lang="en-US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DAF0-4C16-45FE-81AD-268E025A408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84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 smtClean="0">
                <a:solidFill>
                  <a:srgbClr val="0070C0"/>
                </a:solidFill>
                <a:cs typeface="Times New Roman" pitchFamily="18" charset="0"/>
              </a:rPr>
              <a:t>UNSATURATED FATTY ACIDS &amp; SOURCES</a:t>
            </a:r>
            <a:endParaRPr lang="en-US" sz="32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724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Fatty Acids 	Mol. 		C	double bond &amp; Source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Caproleic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10 	1 Butter fat</a:t>
            </a:r>
          </a:p>
          <a:p>
            <a:pPr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Lauroleic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12 	1 Butter fat</a:t>
            </a:r>
          </a:p>
          <a:p>
            <a:pPr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Myristoleic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14 	1 Butter fat</a:t>
            </a:r>
          </a:p>
          <a:p>
            <a:pPr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Palmitoleic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16 	1 Fish oils, beef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Oleic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18 	1 Most fats, oils</a:t>
            </a:r>
          </a:p>
          <a:p>
            <a:pPr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Elaidic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18 	1 Butter fat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C77DF-915B-4718-9E31-DC766249A526}" type="slidenum">
              <a:rPr lang="en-US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DD43-25CF-4EF8-97B3-6A306A4C970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EXAMPLES: UNSATURATED FATTY ACIDS &amp; SOURCES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1353" y="990600"/>
            <a:ext cx="8534400" cy="4876800"/>
          </a:xfrm>
        </p:spPr>
        <p:txBody>
          <a:bodyPr/>
          <a:lstStyle/>
          <a:p>
            <a:pPr algn="just"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Vaccenic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18 	1 Butter fat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Linoleic 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18 	2 Most veg oils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Linolenic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18 	3 Soybean, Canola</a:t>
            </a:r>
          </a:p>
          <a:p>
            <a:pPr algn="just"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Cadoleic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20 	1 Some fish oils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Arachidonic 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20 	4 Lard</a:t>
            </a:r>
          </a:p>
          <a:p>
            <a:pPr algn="just" eaLnBrk="1" hangingPunct="1"/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Erucic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		C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800" baseline="-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22 	1 Canola, rapeseed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33189-089E-4EA5-80F9-0288E0CBB372}" type="slidenum">
              <a:rPr lang="en-US"/>
              <a:pPr>
                <a:defRPr/>
              </a:pPr>
              <a:t>29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57E55-E704-4154-8CD7-663916466BC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FST- 202. ELEMENTS OF FOOD AND NUTRITION 3(3-0)</a:t>
            </a:r>
            <a:br>
              <a:rPr lang="en-US" altLang="en-US" sz="3200" b="1" dirty="0" smtClean="0">
                <a:solidFill>
                  <a:srgbClr val="0070C0"/>
                </a:solidFill>
              </a:rPr>
            </a:br>
            <a:r>
              <a:rPr lang="en-US" altLang="en-US" sz="3600" b="1" dirty="0" smtClean="0">
                <a:solidFill>
                  <a:srgbClr val="FF0000"/>
                </a:solidFill>
              </a:rPr>
              <a:t>(FINAL TERM COURSE)</a:t>
            </a:r>
            <a:endParaRPr lang="en-US" altLang="en-US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181600"/>
            <a:ext cx="8915400" cy="914400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8000" b="1" dirty="0">
                <a:solidFill>
                  <a:srgbClr val="0070C0"/>
                </a:solidFill>
                <a:cs typeface="Calibri" panose="020F0502020204030204" pitchFamily="34" charset="0"/>
              </a:rPr>
              <a:t>INSTITUTE OF FOOD SCIENCE AND NUTRITION (IFSN)</a:t>
            </a:r>
          </a:p>
          <a:p>
            <a:pPr algn="ctr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8000" b="1" dirty="0">
                <a:solidFill>
                  <a:srgbClr val="0070C0"/>
                </a:solidFill>
                <a:cs typeface="Calibri" panose="020F0502020204030204" pitchFamily="34" charset="0"/>
              </a:rPr>
              <a:t>UNIVERSITY OF SARGODHA, SARGODHA-PAKISTAN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200" dirty="0"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FFCD6A-54B4-4B1E-ADA3-3EC5ABEED5D1}" type="datetime1">
              <a:rPr lang="en-US" smtClean="0"/>
              <a:t>4/17/2020</a:t>
            </a:fld>
            <a:endParaRPr lang="en-US"/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FAN - 705 (Dr. Shahid Mahmood Rana)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4D0AAE-85FD-4275-9C41-7B7170F54B7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1" name="Picture 6" descr="D:\WDD-2018\UoS Logo.jpe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228600" y="1692275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cs typeface="Calibri" panose="020F0502020204030204" pitchFamily="34" charset="0"/>
              </a:rPr>
              <a:t>B. Sc. (Hons). Food Science and Technology</a:t>
            </a:r>
          </a:p>
          <a:p>
            <a:pPr algn="ctr" eaLnBrk="1" hangingPunct="1"/>
            <a:r>
              <a:rPr lang="en-US" altLang="en-US" sz="2800" b="1" dirty="0">
                <a:cs typeface="Calibri" panose="020F0502020204030204" pitchFamily="34" charset="0"/>
              </a:rPr>
              <a:t>Semester-IV  (R+SS)</a:t>
            </a:r>
          </a:p>
          <a:p>
            <a:pPr algn="ctr" eaLnBrk="1" hangingPunct="1"/>
            <a:r>
              <a:rPr lang="en-US" altLang="en-US" sz="2800" b="1" dirty="0">
                <a:cs typeface="Calibri" panose="020F0502020204030204" pitchFamily="34" charset="0"/>
              </a:rPr>
              <a:t>Spring-2020</a:t>
            </a:r>
          </a:p>
          <a:p>
            <a:pPr algn="ctr" eaLnBrk="1" hangingPunct="1"/>
            <a:r>
              <a:rPr lang="en-US" altLang="en-US" sz="2800" b="1" dirty="0">
                <a:cs typeface="Calibri" panose="020F0502020204030204" pitchFamily="34" charset="0"/>
              </a:rPr>
              <a:t>Session: 2018-2022</a:t>
            </a:r>
          </a:p>
        </p:txBody>
      </p:sp>
      <p:pic>
        <p:nvPicPr>
          <p:cNvPr id="6153" name="Picture 2" descr="C:\Users\Admin\Desktop\IFSN-LOGO.jpe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81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685800" y="3748088"/>
            <a:ext cx="7620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cs typeface="Calibri" panose="020F0502020204030204" pitchFamily="34" charset="0"/>
              </a:rPr>
              <a:t>Dr. Shahid Mahmood Rana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cs typeface="Calibri" panose="020F0502020204030204" pitchFamily="34" charset="0"/>
              </a:rPr>
              <a:t>Associate  Professor</a:t>
            </a:r>
          </a:p>
        </p:txBody>
      </p:sp>
    </p:spTree>
    <p:extLst>
      <p:ext uri="{BB962C8B-B14F-4D97-AF65-F5344CB8AC3E}">
        <p14:creationId xmlns:p14="http://schemas.microsoft.com/office/powerpoint/2010/main" val="4186864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76B1-0979-4FCF-8C1F-57FE067EB001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" y="228600"/>
            <a:ext cx="9144000" cy="685800"/>
          </a:xfrm>
        </p:spPr>
        <p:txBody>
          <a:bodyPr/>
          <a:lstStyle/>
          <a:p>
            <a:pPr eaLnBrk="1" hangingPunct="1">
              <a:lnSpc>
                <a:spcPct val="40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NUTRITIONAL CLASSIFICATION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8839200" cy="5791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ESSENTIAL FATTY ACIDS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CANNOT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 SYNTHESISED IN HUMAN BODY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MUST BE PRESENT IN DIET TO PROVIDE UP TO ABOUT </a:t>
            </a: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3 %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ENERGY INTAKE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PRECURSORS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FOR GROUP OF HORMONE-LIKE COMPOUNDS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VARIETY OF PHYSIOLOGICAL FUNCTIONS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8CEC0-AD13-4A30-B21F-08C347E08CC5}" type="slidenum">
              <a:rPr lang="en-US"/>
              <a:pPr>
                <a:defRPr/>
              </a:pPr>
              <a:t>31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3A9-3156-44A2-A823-1B527B5D83A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NUTRITIONAL CLASSIFICATION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10600" cy="5257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NEEDED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FOR:</a:t>
            </a:r>
          </a:p>
          <a:p>
            <a:pPr lvl="1" algn="just" eaLnBrk="1" hangingPunct="1"/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MEMBRANES </a:t>
            </a:r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ALL ORGANS OF BODY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 eaLnBrk="1" hangingPunct="1"/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DEVELOPMENT OF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RETINA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 eaLnBrk="1" hangingPunct="1"/>
            <a:r>
              <a:rPr lang="en-GB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NERVOUS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PROPER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CHILDREN ESPECIALLY:</a:t>
            </a:r>
          </a:p>
          <a:p>
            <a:pPr lvl="2"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BRAIN DEVELOPMENT</a:t>
            </a:r>
          </a:p>
          <a:p>
            <a:pPr lvl="2"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MATURATION OF SENSORY SYSTEMS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B681A-00CB-4746-A473-A749FA3CA9D0}" type="slidenum">
              <a:rPr lang="en-US"/>
              <a:pPr>
                <a:defRPr/>
              </a:pPr>
              <a:t>32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5C23-E7E6-4E9A-8972-1AF3163882E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ESSENTIAL FATTY ACIDS CONT…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LINOLEIC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ACID, </a:t>
            </a: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LINOLENIC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- ESSENTIAL </a:t>
            </a:r>
          </a:p>
          <a:p>
            <a:pPr algn="just" eaLnBrk="1" hangingPunct="1"/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LINOLEIC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-18 C, 2 DOUBLE BONDS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OMEGA-6 FATTY ACID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FOUND IN CORN AND SOYBEAN OILS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PRECURSOR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OTHER OMEGA-6 FATTY ACIDS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INDISPENSABLE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FOR GROWTH AND MAINTENANCE OF NORMAL SKIN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CONVERTED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GAMMA-LINOLENIC ACID IN HUMAN BODY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BB97-87FC-4937-9085-95F21D832787}" type="slidenum">
              <a:rPr lang="en-US"/>
              <a:pPr>
                <a:defRPr/>
              </a:pPr>
              <a:t>33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C15BB-C6ED-4E2A-AFB7-47CA99B231A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ESSENTIAL FATTY ACIDS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LINOLEIC ACID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DEFICIENCY VERY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DEFICIENCY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INFANTS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GIVES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RISE TO ECZEMA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DRY THICKENED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SCALY SKIN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WITH OOZING INTO BODY FOLDS </a:t>
            </a:r>
          </a:p>
          <a:p>
            <a:pPr lvl="1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HAIR TEXTURE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A89A4-307E-429B-A137-0D44745D2902}" type="slidenum">
              <a:rPr lang="en-US"/>
              <a:pPr>
                <a:defRPr/>
              </a:pPr>
              <a:t>34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6C43-8E35-4ED3-AD59-E267B0B1760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8382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ESSENTIAL FATTY ACIDS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5943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LINOLENIC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DOUBLE BONDS)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OCCURS IN SMALL AMOUNTS IN VEGETABLE OILS, ESPECIALLY LINSEED (FLAXSEED,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ALSI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OMEGA-3 FATTY ACID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HELPS IN FORMATION OF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 MEMBRANES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MAKES THEM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FLEXIBLE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83DEE-43B9-425A-9345-98903044002E}" type="slidenum">
              <a:rPr lang="en-US"/>
              <a:pPr>
                <a:defRPr/>
              </a:pPr>
              <a:t>35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0E00A-3B64-40B3-8BC3-EDF90909D47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ESSENTIAL FATTY ACIDS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915400" cy="5410200"/>
          </a:xfrm>
        </p:spPr>
        <p:txBody>
          <a:bodyPr>
            <a:normAutofit/>
          </a:bodyPr>
          <a:lstStyle/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IMPROVES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UPTAKE</a:t>
            </a:r>
          </a:p>
          <a:p>
            <a:pPr algn="just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AT LEAST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1 %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ENERGY INTAKE BE FROM LINOLENIC ACID – USEFUL IF MORE, UPTO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3 %</a:t>
            </a:r>
          </a:p>
          <a:p>
            <a:pPr algn="just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DEFICIENCY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RARE</a:t>
            </a:r>
          </a:p>
          <a:p>
            <a:pPr lvl="1" algn="just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BECOMES FLAKY, ITCHY</a:t>
            </a:r>
          </a:p>
          <a:p>
            <a:pPr lvl="1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RETARDATION OF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WOUND HEALING</a:t>
            </a:r>
          </a:p>
          <a:p>
            <a:pPr lvl="1" algn="just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DEVELOPMENT OF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ANAEMIC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CONDITIONS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D9C83-3CEB-4368-B2FA-21296E47C18C}" type="slidenum">
              <a:rPr lang="en-US"/>
              <a:pPr>
                <a:defRPr/>
              </a:pPr>
              <a:t>36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BDC8-9CA1-46CF-9110-BD0ECD9E6E7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NUTRITIONAL CLASSIFICATION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37845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NON-ESSENTIAL FATTY ACIDS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LINOLEIC AND LINOLENIC ACIDS - ALL FATTY ACIDS CONSIDERED AS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NON-ESSENTIAL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ABUNDANT QUANTITIES IN FOODS OF: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ANIMAL ORIGIN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PLANT ORIGIN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IF DEFICIENT, CAN BE SYNTHESISED IN BODY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E12BE-997E-40CB-807F-87BBA093F90F}" type="slidenum">
              <a:rPr lang="en-US"/>
              <a:pPr>
                <a:defRPr/>
              </a:pPr>
              <a:t>37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1C7A-5924-4146-BABD-4E11554DEAE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PLANT SOURCES </a:t>
            </a:r>
          </a:p>
          <a:p>
            <a:pPr eaLnBrk="1" hangingPunct="1"/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SEEDS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SOME PLANTS 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OIL FROM OILSEEDS OBTAINED BY: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EXTRACTION -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SOLVENT EXTRACTION USING HEXANE</a:t>
            </a:r>
          </a:p>
          <a:p>
            <a:pPr lvl="1" eaLnBrk="1" hangingPunct="1"/>
            <a:r>
              <a:rPr lang="en-GB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EXPRESSION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GB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PLANT OILS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CONTAIN MORE </a:t>
            </a: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UNSATURATED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FATTY ACIDS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PALM, PALM KERNEL AND COCONUT OILS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DA04D-EE3C-4CCA-BA7F-87D3CB64D593}" type="slidenum">
              <a:rPr lang="en-US"/>
              <a:pPr>
                <a:defRPr/>
              </a:pPr>
              <a:t>38</a:t>
            </a:fld>
            <a:endParaRPr lang="en-US" sz="1400"/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339725" y="222250"/>
            <a:ext cx="8499475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SOURCES OF FATS AND OILS IN THE DIET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E123-7CAF-4117-80C3-667105D3DE06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CLASSIFICATION OF PLANT OILS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DOMINANCE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 CERTAIN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FATTY ACIDS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FOUR GROUPS: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LINOLENIC ACID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GROUP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OILS HAVE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APPRECIABLE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AMOUNT OF LINOLENIC ACID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MAY ALSO CONTAIN OLEIC AND LINOLEIC ACIDS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SOYBEAN OIL - CONTAINS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7 %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LINOLENIC ACID AND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54 %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LINOLEIC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1C1CA-43EA-48CF-8440-CAC697FF47D2}" type="slidenum">
              <a:rPr lang="en-US"/>
              <a:pPr>
                <a:defRPr/>
              </a:pPr>
              <a:t>39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86E7-C09C-4513-AB15-3385224A68E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78E68E-DA46-419C-8E5A-DD8F8047F1A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5F357D8-23D3-487B-8D82-9FA98E3F4CB4}" type="slidenum">
              <a:rPr lang="en-US" altLang="en-US">
                <a:solidFill>
                  <a:srgbClr val="898989"/>
                </a:solidFill>
              </a:rPr>
              <a:pPr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115888"/>
            <a:ext cx="8782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</a:rPr>
              <a:t>FST-202. COURSE CONTENTS (FINAL TERM)</a:t>
            </a:r>
            <a:endParaRPr lang="en-US" altLang="en-US" sz="32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850765"/>
              </p:ext>
            </p:extLst>
          </p:nvPr>
        </p:nvGraphicFramePr>
        <p:xfrm>
          <a:off x="228600" y="700088"/>
          <a:ext cx="8782050" cy="57284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822"/>
                <a:gridCol w="2969444"/>
                <a:gridCol w="5382784"/>
              </a:tblGrid>
              <a:tr h="298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8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Fats and Oils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9525" marB="0"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Types, functions, dietary requirements, content in food, fat substitutes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9525" marB="0" anchor="ctr" anchorCtr="1">
                    <a:solidFill>
                      <a:srgbClr val="FFFF00"/>
                    </a:solidFill>
                  </a:tcPr>
                </a:tc>
              </a:tr>
              <a:tr h="298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Proteins</a:t>
                      </a:r>
                    </a:p>
                  </a:txBody>
                  <a:tcPr marL="67940" marR="679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 acids, protein synthesis, classification, functions, quality of proteins, dietary requirements, content in foods</a:t>
                      </a:r>
                    </a:p>
                  </a:txBody>
                  <a:tcPr marL="67940" marR="67940" marT="9525" marB="0" anchor="ctr"/>
                </a:tc>
              </a:tr>
              <a:tr h="789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Vitamins</a:t>
                      </a:r>
                    </a:p>
                  </a:txBody>
                  <a:tcPr marL="67940" marR="679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Classification, role in body, content in food</a:t>
                      </a:r>
                    </a:p>
                  </a:txBody>
                  <a:tcPr marL="67940" marR="67940" marT="9525" marB="0" anchor="ctr"/>
                </a:tc>
              </a:tr>
              <a:tr h="789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Mineral Elements</a:t>
                      </a:r>
                    </a:p>
                  </a:txBody>
                  <a:tcPr marL="67940" marR="679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Types, requirements, sources, functions</a:t>
                      </a:r>
                    </a:p>
                  </a:txBody>
                  <a:tcPr marL="67940" marR="67940" marT="9525" marB="0" anchor="ctr"/>
                </a:tc>
              </a:tr>
              <a:tr h="600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Digestion</a:t>
                      </a:r>
                    </a:p>
                  </a:txBody>
                  <a:tcPr marL="67940" marR="679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Alimentary tract, digestive juices, secretions</a:t>
                      </a:r>
                    </a:p>
                  </a:txBody>
                  <a:tcPr marL="67940" marR="67940" marT="9525" marB="0" anchor="ctr"/>
                </a:tc>
              </a:tr>
              <a:tr h="789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Absorption and Metabolism of Nutrients</a:t>
                      </a:r>
                    </a:p>
                  </a:txBody>
                  <a:tcPr marL="67940" marR="6794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Carbohydrates, protein, lipids</a:t>
                      </a:r>
                    </a:p>
                  </a:txBody>
                  <a:tcPr marL="67940" marR="67940" marT="9525" marB="0" anchor="ctr"/>
                </a:tc>
              </a:tr>
              <a:tr h="1272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14, 15,</a:t>
                      </a:r>
                      <a:r>
                        <a:rPr lang="en-US" sz="1800" b="1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Nutrient and Dietary Deficiency Disorders (Symptoms, Causes, Prevention)</a:t>
                      </a:r>
                    </a:p>
                  </a:txBody>
                  <a:tcPr marL="67940" marR="6794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Malnutrition, obesity, coronary diseases, diabetes, lactose and gluten intolerance, dental caries</a:t>
                      </a:r>
                    </a:p>
                  </a:txBody>
                  <a:tcPr marL="67940" marR="67940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144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OLEIC-LINOLEIC ACID GROUP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5257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VARIED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TERMS OF COMPOSITION AND CHARACTERISTICS OF INDIVIDUAL OILS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EXAMPLES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COTTONSEED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54 %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LINOLEIC ACID)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OLIVE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% LINOLEIC AND 1 % LINOLENIC ACIDS)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% LINOLEIC ACID)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PEANUT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% LINOLEIC ACID)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SAFFLOWER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% LINOLEIC ACID)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SUNFLOWER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OIL (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% LINOLEIC ACID)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6E3C3-425E-45AB-A20B-D91F3C164E30}" type="slidenum">
              <a:rPr lang="en-US"/>
              <a:pPr>
                <a:defRPr/>
              </a:pPr>
              <a:t>40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03A9-C2F5-41F5-AE66-DAA206ECB1A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LAURIC ACID GROUP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334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LEAST UNSATURATED OF ALL COMMERCIAL EDIBLE OILS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PREDOMINANTLY CONTAIN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LAURIC ACID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FATTY ACIDS WITH 8, 10, 14, 16 AND 18 CARBON ATOMS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EXAMPLES: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COCONUT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OIL - 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SATURATED FATTY ACIDS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PALM KERNEL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OIL – 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SATURATED FATTY ACIDS.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3C31E-B5B9-4BCB-9030-C43A62540AB4}" type="slidenum">
              <a:rPr lang="en-US"/>
              <a:pPr>
                <a:defRPr/>
              </a:pPr>
              <a:t>41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9454-3DBC-49BD-8001-607906199FF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ERUCIC ACID GROUP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534400" cy="50292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CHARACTERISED BY PRESENCE OF HIGH QUANTITIES OF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ERUCIC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(40 – 55 %)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SUSPECTED PHYSIOLOGICALLY HARMFUL -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RETARDS GROWTH 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MUSTARD OIL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RAPESEED OIL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CANOLA OIL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MINUTE QUANTITIES.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34604-2740-4662-A403-6702107D00BC}" type="slidenum">
              <a:rPr lang="en-US"/>
              <a:pPr>
                <a:defRPr/>
              </a:pPr>
              <a:t>42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F6CB-4616-4CE3-8006-B728B935F40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ANIMAL SOURCES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763000" cy="5562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INCLUDES LARD AND TALLOW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PORK BODY FAT, RENDERED FROM FATTY TISSUES OF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HOGS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TALLOW</a:t>
            </a:r>
            <a:r>
              <a:rPr lang="en-GB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CATTLE BODY FAT, OBTAINED FROM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CATTLE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LESSER EXTENT, SHEEP AND GOAT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BOTH HAVE HIGH CONTENT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FATTY ACIDS AND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TALLOW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– GENERALLY HEAT RENDERED WITH DRY HEAT OR STEAM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DEAA5-ACE0-4413-9A2D-0326C542B107}" type="slidenum">
              <a:rPr lang="en-US"/>
              <a:pPr>
                <a:defRPr/>
              </a:pPr>
              <a:t>43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CF77-E8EE-4289-BE87-8A996046C21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MILK FAT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MILK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 SEPARATED AS CREAM, PREPARE BUTTER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BUTTER HEAT RENDERED YIELDS ‘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GHEE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RICH SOURCE OF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FATTY ACIDS AND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BUTTER</a:t>
            </a: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COMPLEX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ALL COMMON FATS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COMPRISES ABOUT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FATTY ACIDS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SATURATED FATTY ACIDS CONTAINED HELP IN SYNTHESIS OF CHOLESTEROL IN THE BODY.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FAEC9-0C8B-40AD-86B1-BD950DFD7D65}" type="slidenum">
              <a:rPr lang="en-US"/>
              <a:pPr>
                <a:defRPr/>
              </a:pPr>
              <a:t>44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2060-CD37-4419-9612-48FEDABFF8C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MARINE OILS</a:t>
            </a:r>
            <a:endParaRPr lang="en-US" sz="3600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10600" cy="5486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INCLUDE OILS FROM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HERRING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MENHADEN 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COD (LIVER) 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HALIBUT (LIVER) 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FISH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PRESENCE OF HIGH PERCENTAGE OF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UNSATURATED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FATTY ACIDS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HELPFUL 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LOWERING CHOLESTEROL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LEVEL IN BODY.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C4251-2B8E-47C1-B6C7-60E52A86298C}" type="slidenum">
              <a:rPr lang="en-US"/>
              <a:pPr>
                <a:defRPr/>
              </a:pPr>
              <a:t>45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73A2-9E2E-425E-A7F8-63B444C9E03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FST-202. L # 27. </a:t>
            </a:r>
            <a:r>
              <a:rPr lang="en-US" sz="4000" dirty="0">
                <a:solidFill>
                  <a:srgbClr val="0070C0"/>
                </a:solidFill>
              </a:rPr>
              <a:t>LIPIDS </a:t>
            </a:r>
            <a:r>
              <a:rPr lang="en-US" sz="4000" dirty="0" smtClean="0">
                <a:solidFill>
                  <a:srgbClr val="0070C0"/>
                </a:solidFill>
              </a:rPr>
              <a:t>DERIVEDCOMPOUNDS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8382000" cy="47085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Visible and Invisible Fats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Phospholipids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Glycolipids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Sterols and Steroids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D3FF-7CA3-427F-9BB1-8B877BBA7C9A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VISIBLE AND INVISIBLE FATS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10600" cy="53340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VISIBLE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endParaRPr lang="en-GB" sz="2800" dirty="0">
              <a:latin typeface="+mj-lt"/>
              <a:cs typeface="Times New Roman" pitchFamily="18" charset="0"/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BUTTER</a:t>
            </a:r>
            <a:r>
              <a:rPr lang="en-GB" dirty="0" smtClean="0">
                <a:latin typeface="+mj-lt"/>
                <a:cs typeface="Times New Roman" pitchFamily="18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GHEE</a:t>
            </a:r>
            <a:r>
              <a:rPr lang="en-GB" dirty="0" smtClean="0">
                <a:latin typeface="+mj-lt"/>
                <a:cs typeface="Times New Roman" pitchFamily="18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MARGARINE</a:t>
            </a:r>
            <a:r>
              <a:rPr lang="en-GB" dirty="0" smtClean="0">
                <a:latin typeface="+mj-lt"/>
                <a:cs typeface="Times New Roman" pitchFamily="18" charset="0"/>
              </a:rPr>
              <a:t>, COOKING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OILS</a:t>
            </a:r>
            <a:r>
              <a:rPr lang="en-GB" dirty="0" smtClean="0">
                <a:latin typeface="+mj-lt"/>
                <a:cs typeface="Times New Roman" pitchFamily="18" charset="0"/>
              </a:rPr>
              <a:t>, FAT ON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MEAT</a:t>
            </a:r>
            <a:r>
              <a:rPr lang="en-GB" dirty="0" smtClean="0">
                <a:latin typeface="+mj-lt"/>
                <a:cs typeface="Times New Roman" pitchFamily="18" charset="0"/>
              </a:rPr>
              <a:t> </a:t>
            </a:r>
          </a:p>
          <a:p>
            <a:pPr marL="457200" lvl="1" indent="-457200" eaLnBrk="1" hangingPunct="1">
              <a:buFont typeface="Arial" pitchFamily="34" charset="0"/>
              <a:buChar char="•"/>
            </a:pPr>
            <a:r>
              <a:rPr lang="en-GB" dirty="0" smtClean="0">
                <a:latin typeface="+mj-lt"/>
                <a:cs typeface="Times New Roman" pitchFamily="18" charset="0"/>
              </a:rPr>
              <a:t>CONSUMER MAKES 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SELECTION</a:t>
            </a:r>
            <a:r>
              <a:rPr lang="en-GB" dirty="0" smtClean="0">
                <a:latin typeface="+mj-lt"/>
                <a:cs typeface="Times New Roman" pitchFamily="18" charset="0"/>
              </a:rPr>
              <a:t>  - EAT MORE OR LESS  </a:t>
            </a:r>
          </a:p>
          <a:p>
            <a:pPr marL="0" indent="0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INVISIBLE</a:t>
            </a: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MILK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MILK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PRODUCTS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NUTS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LEAN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MEAT, OTHER ANIMAL AND VEGETABLE FOODS </a:t>
            </a:r>
          </a:p>
          <a:p>
            <a:pPr eaLnBrk="1" hangingPunct="1"/>
            <a:r>
              <a:rPr lang="en-GB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NUTRITIONAL SIGNIFICANCE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- CONSUMER EATS  WITHOUT TAKING INTO ACCOUNT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QUANTITY</a:t>
            </a:r>
          </a:p>
          <a:p>
            <a:pPr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ESPECIALLY CALORIE CONSCIOUS PERSONS TO  AVOID</a:t>
            </a: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5BF78-BE93-4087-98BB-076A1997F9ED}" type="slidenum">
              <a:rPr lang="en-US"/>
              <a:pPr>
                <a:defRPr/>
              </a:pPr>
              <a:t>47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2D5B-F280-40BB-A196-46493A2DA58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PHOSPHOLIPIDS</a:t>
            </a:r>
            <a:endParaRPr lang="en-US" sz="3600" b="1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10600" cy="5791200"/>
          </a:xfrm>
        </p:spPr>
        <p:txBody>
          <a:bodyPr>
            <a:noAutofit/>
          </a:bodyPr>
          <a:lstStyle/>
          <a:p>
            <a:pPr algn="just" eaLnBrk="1" hangingPunct="1"/>
            <a:endParaRPr lang="en-GB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PHOSPHOLIPIDS </a:t>
            </a:r>
            <a:r>
              <a:rPr lang="en-GB" sz="2800" dirty="0" smtClean="0">
                <a:cs typeface="Times New Roman" pitchFamily="18" charset="0"/>
              </a:rPr>
              <a:t>OR PHOSPHATIDES (COMPOUND LIPIDS) FOUND IN EVERY LIVING CELL </a:t>
            </a:r>
          </a:p>
          <a:p>
            <a:pPr algn="just" eaLnBrk="1" hangingPunct="1"/>
            <a:r>
              <a:rPr lang="en-GB" sz="2800" dirty="0" smtClean="0">
                <a:cs typeface="Times New Roman" pitchFamily="18" charset="0"/>
              </a:rPr>
              <a:t>INCLUDE SUBSTANCES CHARACTERISED BY FATTY CHAIN COUPLED TO A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PHOSPHATE </a:t>
            </a:r>
            <a:r>
              <a:rPr lang="en-GB" sz="2800" dirty="0" smtClean="0">
                <a:cs typeface="Times New Roman" pitchFamily="18" charset="0"/>
              </a:rPr>
              <a:t>GROUP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FORMED </a:t>
            </a:r>
            <a:r>
              <a:rPr lang="en-GB" sz="2800" dirty="0" smtClean="0">
                <a:cs typeface="Times New Roman" pitchFamily="18" charset="0"/>
              </a:rPr>
              <a:t>FROM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GLYCEROL</a:t>
            </a:r>
            <a:r>
              <a:rPr lang="en-GB" sz="2800" dirty="0" smtClean="0">
                <a:cs typeface="Times New Roman" pitchFamily="18" charset="0"/>
              </a:rPr>
              <a:t>, FATTY ACIDS,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PHOSPHORIC</a:t>
            </a:r>
            <a:r>
              <a:rPr lang="en-GB" sz="2800" dirty="0" smtClean="0">
                <a:cs typeface="Times New Roman" pitchFamily="18" charset="0"/>
              </a:rPr>
              <a:t> ACID AND A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NITROGENOUS</a:t>
            </a:r>
            <a:r>
              <a:rPr lang="en-GB" sz="2800" dirty="0" smtClean="0">
                <a:cs typeface="Times New Roman" pitchFamily="18" charset="0"/>
              </a:rPr>
              <a:t> BASE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CHOLINE </a:t>
            </a:r>
            <a:r>
              <a:rPr lang="en-GB" sz="2800" dirty="0" smtClean="0">
                <a:cs typeface="Times New Roman" pitchFamily="18" charset="0"/>
              </a:rPr>
              <a:t>(SYNTHESISED IN THE BODY FROM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METHIONINE</a:t>
            </a:r>
            <a:r>
              <a:rPr lang="en-GB" sz="2800" dirty="0" smtClean="0">
                <a:cs typeface="Times New Roman" pitchFamily="18" charset="0"/>
              </a:rPr>
              <a:t>, AN AMINO ACID) AND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SERINE ARE</a:t>
            </a:r>
          </a:p>
          <a:p>
            <a:pPr marL="0" indent="0" algn="just" eaLnBrk="1" hangingPunct="1">
              <a:buNone/>
            </a:pPr>
            <a:endParaRPr lang="en-GB" sz="2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1" algn="just"/>
            <a:r>
              <a:rPr lang="en-GB" sz="2400" dirty="0" smtClean="0">
                <a:solidFill>
                  <a:srgbClr val="FF0000"/>
                </a:solidFill>
                <a:cs typeface="Times New Roman" pitchFamily="18" charset="0"/>
              </a:rPr>
              <a:t>TWO NITROGENOUS BASES FOUND IN PHOSPHOLIPIDS</a:t>
            </a:r>
            <a:endParaRPr lang="en-US" sz="24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A5788-0FF7-4AEB-9052-AF715E043739}" type="slidenum">
              <a:rPr lang="en-US"/>
              <a:pPr>
                <a:defRPr/>
              </a:pPr>
              <a:t>48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98A6-0398-4BA3-9534-26306BBAF0D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PHOSPHOLIPIDS</a:t>
            </a:r>
            <a:r>
              <a:rPr lang="en-US" sz="3600" dirty="0" smtClean="0">
                <a:solidFill>
                  <a:srgbClr val="0070C0"/>
                </a:solidFill>
                <a:latin typeface="+mn-lt"/>
              </a:rPr>
              <a:t> - </a:t>
            </a:r>
            <a:r>
              <a:rPr lang="en-US" sz="36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FUNCTIONS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839200" cy="5715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CONSTITUENTS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800" dirty="0" smtClean="0">
                <a:cs typeface="Times New Roman" pitchFamily="18" charset="0"/>
              </a:rPr>
              <a:t>OF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CELL MEMBRANE </a:t>
            </a:r>
            <a:r>
              <a:rPr lang="en-GB" sz="2800" dirty="0" smtClean="0">
                <a:cs typeface="Times New Roman" pitchFamily="18" charset="0"/>
              </a:rPr>
              <a:t>AND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INTRACELLULAR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STRUCTURES IN COMBINATION WITH PROTEINS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INCORPORATED INTO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MYELINE </a:t>
            </a:r>
            <a:r>
              <a:rPr lang="en-GB" sz="2800" dirty="0" smtClean="0">
                <a:cs typeface="Times New Roman" pitchFamily="18" charset="0"/>
              </a:rPr>
              <a:t>LAYER AROUND NERVE FIBRES:</a:t>
            </a:r>
          </a:p>
          <a:p>
            <a:pPr marL="914400" lvl="3" indent="-457200">
              <a:lnSpc>
                <a:spcPct val="150000"/>
              </a:lnSpc>
            </a:pPr>
            <a:r>
              <a:rPr lang="en-GB" sz="2400" dirty="0" smtClean="0">
                <a:cs typeface="Times New Roman" pitchFamily="18" charset="0"/>
              </a:rPr>
              <a:t>AN </a:t>
            </a:r>
            <a:r>
              <a:rPr lang="en-GB" sz="2400" dirty="0" smtClean="0">
                <a:solidFill>
                  <a:srgbClr val="FF0000"/>
                </a:solidFill>
                <a:cs typeface="Times New Roman" pitchFamily="18" charset="0"/>
              </a:rPr>
              <a:t>INSULATOR</a:t>
            </a:r>
          </a:p>
          <a:p>
            <a:pPr marL="914400" lvl="3" indent="-457200">
              <a:lnSpc>
                <a:spcPct val="150000"/>
              </a:lnSpc>
            </a:pPr>
            <a:r>
              <a:rPr lang="en-GB" sz="2400" dirty="0" smtClean="0">
                <a:cs typeface="Times New Roman" pitchFamily="18" charset="0"/>
              </a:rPr>
              <a:t>PREVENTS </a:t>
            </a:r>
            <a:r>
              <a:rPr lang="en-GB" sz="2400" dirty="0" smtClean="0">
                <a:solidFill>
                  <a:srgbClr val="FF0000"/>
                </a:solidFill>
                <a:cs typeface="Times New Roman" pitchFamily="18" charset="0"/>
              </a:rPr>
              <a:t>LEAKAGE </a:t>
            </a:r>
            <a:r>
              <a:rPr lang="en-GB" sz="2400" dirty="0" smtClean="0">
                <a:cs typeface="Times New Roman" pitchFamily="18" charset="0"/>
              </a:rPr>
              <a:t>OF NERVOUS </a:t>
            </a:r>
            <a:r>
              <a:rPr lang="en-GB" sz="2400" dirty="0" smtClean="0">
                <a:solidFill>
                  <a:srgbClr val="FF0000"/>
                </a:solidFill>
                <a:cs typeface="Times New Roman" pitchFamily="18" charset="0"/>
              </a:rPr>
              <a:t>IMPULSES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CONCERNED WITH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TRANSPORT </a:t>
            </a:r>
            <a:r>
              <a:rPr lang="en-GB" sz="2800" dirty="0" smtClean="0">
                <a:cs typeface="Times New Roman" pitchFamily="18" charset="0"/>
              </a:rPr>
              <a:t>OF FAT IN BLOOD STREAM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1BD90-EEB5-4ABC-90A3-56E53E2D24C0}" type="slidenum">
              <a:rPr lang="en-US"/>
              <a:pPr>
                <a:defRPr/>
              </a:pPr>
              <a:t>49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34B52-0A66-4D7A-93E5-ADF0BC1E56C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28161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FST-202: L # 26, 27, 28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AND NUTRITION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307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5EDF8B-F1BB-4398-AE4F-C2404E723781}" type="datetime1">
              <a:rPr lang="en-US" smtClean="0"/>
              <a:t>4/17/2020</a:t>
            </a:fld>
            <a:endParaRPr lang="en-US" smtClean="0"/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FAN - 705 (Dr. Shahid Mahmood Rana)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TYPES OF PHOSPHOLIPIDS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GB" sz="2800" dirty="0" smtClean="0">
                <a:cs typeface="Times New Roman" pitchFamily="18" charset="0"/>
              </a:rPr>
              <a:t>NUMEROUS PHOSPHOLIPIDS</a:t>
            </a:r>
          </a:p>
          <a:p>
            <a:pPr algn="just"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GB" sz="2800" dirty="0" smtClean="0">
                <a:cs typeface="Times New Roman" pitchFamily="18" charset="0"/>
              </a:rPr>
              <a:t>ONLY TWO OF NUTRITIONAL SIGNIFICANCE</a:t>
            </a:r>
          </a:p>
          <a:p>
            <a:pPr lvl="1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LECITHIN</a:t>
            </a:r>
          </a:p>
          <a:p>
            <a:pPr lvl="1" algn="just"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SPHINGOMYELINS</a:t>
            </a:r>
          </a:p>
          <a:p>
            <a:pPr algn="just" eaLnBrk="1" hangingPunct="1"/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87BC0-11CE-4DE9-AA16-09B37DB56AFD}" type="slidenum">
              <a:rPr lang="en-US"/>
              <a:pPr>
                <a:defRPr/>
              </a:pPr>
              <a:t>50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229D-C87E-4618-A2DF-6069DBDA4F5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410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LECITHIN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RESPONSIBLE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FOR FAT TRANSPORTATION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SYNTHESISED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FROM: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METHIONINE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CONVERTED TO CHOLINE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SUGARS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TO MAKE FATTY ACIDS AND GLYCEROL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PHOSPHORUS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81E6F-F025-4D60-B19C-20D9C45F340D}" type="slidenum">
              <a:rPr lang="en-US"/>
              <a:pPr>
                <a:defRPr/>
              </a:pPr>
              <a:t>51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5E1-3EEC-4525-898A-2112808FD7A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PHOSPHOLIPIDS - LECITHIN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686800" cy="5715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EGG YOLK RICHEST (UP TO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10 %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BY WEIGHT)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YEAST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SOYBEAN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WHEAT GERM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ANIMAL TISSUES (LIVER)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COMMERCIALLY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USED IN FOOD INDUSTRY AS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EMULSIFIER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PRODUCTS LIKE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MAYONNAISE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7D0A2-C938-4BF4-878E-035C910B2AE4}" type="slidenum">
              <a:rPr lang="en-US"/>
              <a:pPr>
                <a:defRPr/>
              </a:pPr>
              <a:t>52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2F50-BD4F-4FF3-B7BF-358679A4611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458200" cy="56832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SPHINGOMYELINS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CONTAIN: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SPHINGOSINE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(COMPLEX AMINO ALCOHOL)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CHOLINE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(FATTY ACID) AND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PHOSPHORIC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NERVE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AS PART OF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ALSO PRESENT IN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0F1A-21D5-4A3C-A05F-E2310DE5A0C8}" type="slidenum">
              <a:rPr lang="en-US"/>
              <a:pPr>
                <a:defRPr/>
              </a:pPr>
              <a:t>53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DBC7-93D1-4C2D-BF35-2C366E5278F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ALSO COMPOUND LIPIDS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COMPRISE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PHERENOSIN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KERASIN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FATTY ACIDS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SPHINGOSINE AND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GALACTOSE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– ONLY STRUCTURE OF  BODY THAT INCORPORATES GALACTOSE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CEREBROSIDE</a:t>
            </a:r>
            <a:r>
              <a:rPr lang="en-GB" sz="2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 GLYCOLIPID FOUND IN: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WHITE MATTER OF BRAIN AND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MYELIN SHEATH OF NERVES.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D8AA7-6733-43A3-BCB8-535C5A2C908F}" type="slidenum">
              <a:rPr lang="en-US"/>
              <a:pPr>
                <a:defRPr/>
              </a:pPr>
              <a:t>54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C157-1AA2-4B11-93F7-F2BE9ECEDF3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STEROIDS  AND STEROLS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STERIODS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SOLID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STEROL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A SOLID ALCOHOL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HORMONES EXCRETED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ADRENAL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GONADS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 SAME BASIC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STRUCTURE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C2093-1DD3-4B7B-9A20-DA6AD7539A48}" type="slidenum">
              <a:rPr lang="en-US"/>
              <a:pPr>
                <a:defRPr/>
              </a:pPr>
              <a:t>55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30FD-8268-43F0-9FA7-AF53635E08C9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STEROLS AND STEROIDS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7912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ADRENAL GLANDS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ONE LYING ABOVE EACH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KIDNEY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ADRENAL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CORTEX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SECRETES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MINERALS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GLUCOCORTICOIDS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CONTROL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latin typeface="+mj-lt"/>
                <a:cs typeface="Times New Roman" pitchFamily="18" charset="0"/>
              </a:rPr>
              <a:t>CHEMICAL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COMPOSITION</a:t>
            </a:r>
            <a:r>
              <a:rPr lang="en-US" dirty="0" smtClean="0">
                <a:latin typeface="+mj-lt"/>
                <a:cs typeface="Times New Roman" pitchFamily="18" charset="0"/>
              </a:rPr>
              <a:t> OF BODY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FLUIDS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METABOLISM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SEXUAL</a:t>
            </a:r>
            <a:r>
              <a:rPr lang="en-US" dirty="0" smtClean="0">
                <a:latin typeface="+mj-lt"/>
                <a:cs typeface="Times New Roman" pitchFamily="18" charset="0"/>
              </a:rPr>
              <a:t> CHARACTERISTICS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EC9A7-E9D9-4090-989A-F64E51C1D207}" type="slidenum">
              <a:rPr lang="en-US"/>
              <a:pPr>
                <a:defRPr/>
              </a:pPr>
              <a:t>56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DF5-D957-4AE6-8CC6-BB7CE01791E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01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STEROIDS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8392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800" dirty="0" smtClean="0">
                <a:cs typeface="Times New Roman" pitchFamily="18" charset="0"/>
              </a:rPr>
              <a:t>NATURALLY OCCURRING GROUP OF CHEMICALS ALLIED TO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CHOLESTEROL</a:t>
            </a:r>
            <a:r>
              <a:rPr lang="en-US" sz="2800" dirty="0" smtClean="0">
                <a:cs typeface="Times New Roman" pitchFamily="18" charset="0"/>
              </a:rPr>
              <a:t> AND INCLUDE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SEX-HORMONES 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ADRENAL</a:t>
            </a:r>
            <a:r>
              <a:rPr lang="en-US" dirty="0" smtClean="0">
                <a:cs typeface="Times New Roman" pitchFamily="18" charset="0"/>
              </a:rPr>
              <a:t> CORTICAL HORMONES</a:t>
            </a: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BILE</a:t>
            </a:r>
            <a:r>
              <a:rPr lang="en-US" dirty="0" smtClean="0">
                <a:cs typeface="Times New Roman" pitchFamily="18" charset="0"/>
              </a:rPr>
              <a:t> ACIDS etc.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A924C-2D2C-41A9-B1F0-03A362E0D261}" type="slidenum">
              <a:rPr lang="en-US"/>
              <a:pPr>
                <a:defRPr/>
              </a:pPr>
              <a:t>57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19FD-2063-4815-9DF2-A572AA8AC2F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577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STEROIDS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cs typeface="Times New Roman" pitchFamily="18" charset="0"/>
              </a:rPr>
              <a:t>NOW IMPLY NATURAL ADRENAL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GLUCOCORTICOIDS</a:t>
            </a:r>
            <a:endParaRPr lang="en-US" sz="2800" dirty="0">
              <a:cs typeface="Times New Roman" pitchFamily="18" charset="0"/>
            </a:endParaRPr>
          </a:p>
          <a:p>
            <a:pPr marL="228600" indent="-228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HYDROCORTISONE</a:t>
            </a: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 marL="228600" lvl="1" indent="-228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CORTISONE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228600" lvl="1" indent="-22860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SYNTHETIC ANALOGUES SUCH AS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PREDNISOLONES</a:t>
            </a:r>
            <a:r>
              <a:rPr lang="en-US" dirty="0" smtClean="0">
                <a:cs typeface="Times New Roman" pitchFamily="18" charset="0"/>
              </a:rPr>
              <a:t>  AND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PREDNISONE</a:t>
            </a:r>
          </a:p>
          <a:p>
            <a:pPr marL="228600"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PREDNISOLONES </a:t>
            </a:r>
            <a:r>
              <a:rPr lang="en-US" sz="2800" dirty="0" smtClean="0">
                <a:cs typeface="Times New Roman" pitchFamily="18" charset="0"/>
              </a:rPr>
              <a:t>- SYNTHETIC HORMONE WITH PROPERTIES SIMILAR TO THOSE OF CORTISONE PRESCRIBED FOR CONNECTIVE TISSUE DISEASES, CONDITIONS INVOLVING IMMUNE REACTION </a:t>
            </a:r>
          </a:p>
          <a:p>
            <a:pPr marL="228600"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PREDNISONE </a:t>
            </a:r>
            <a:r>
              <a:rPr lang="en-US" sz="2800" dirty="0" smtClean="0">
                <a:cs typeface="Times New Roman" pitchFamily="18" charset="0"/>
              </a:rPr>
              <a:t>- CONVERTED INTO PREDNISOLONE IN LIVER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F5DAD-F720-41D6-AF9F-E3923BA4AA41}" type="slidenum">
              <a:rPr lang="en-US"/>
              <a:pPr>
                <a:defRPr/>
              </a:pPr>
              <a:t>58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7C4A-00EA-4EA4-AF9D-8107DB7718A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STEROLS AND STEROIDS</a:t>
            </a:r>
            <a:endParaRPr lang="en-US" sz="3600" b="1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610600" cy="54864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dirty="0" smtClean="0">
                <a:latin typeface="+mj-lt"/>
                <a:cs typeface="Times New Roman" pitchFamily="18" charset="0"/>
              </a:rPr>
              <a:t>HAVE COMMON BASIC STRUCTURE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STEROLS VARY WIDELY IN PHYSIOLOGICAL FUNCTIONS</a:t>
            </a:r>
          </a:p>
          <a:p>
            <a:pPr algn="just" eaLnBrk="1" hangingPunct="1"/>
            <a:r>
              <a:rPr lang="en-GB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COMMON STEROLS: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GB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CHOLESTEROL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ERGOSTEROL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7-DEHYDROCHOLESTEROL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00B0F0"/>
                </a:solidFill>
                <a:latin typeface="+mj-lt"/>
                <a:cs typeface="Times New Roman" pitchFamily="18" charset="0"/>
              </a:rPr>
              <a:t>ERGOSTEROL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PLANT STEROL </a:t>
            </a:r>
          </a:p>
          <a:p>
            <a:pPr algn="just" eaLnBrk="1" hangingPunct="1"/>
            <a:endParaRPr lang="en-GB" sz="28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en-GB" sz="2800" dirty="0" smtClean="0">
                <a:latin typeface="+mj-lt"/>
                <a:cs typeface="Times New Roman" pitchFamily="18" charset="0"/>
              </a:rPr>
              <a:t>PRECURSOR OF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VITAMIN D</a:t>
            </a:r>
            <a:r>
              <a:rPr lang="en-GB" sz="2800" b="1" baseline="-25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2800" b="1" dirty="0" smtClean="0">
                <a:latin typeface="+mj-lt"/>
                <a:cs typeface="Times New Roman" pitchFamily="18" charset="0"/>
              </a:rPr>
              <a:t> or </a:t>
            </a:r>
            <a:r>
              <a:rPr lang="en-GB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ERGOCALCIFEROL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en-GB" sz="28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6388" name="Picture 4" descr="Ergoster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133600"/>
            <a:ext cx="3581400" cy="3200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2CD7D-B514-44FB-8582-34F1F2135E05}" type="slidenum">
              <a:rPr lang="en-US"/>
              <a:pPr>
                <a:defRPr/>
              </a:pPr>
              <a:t>59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D43617-EC28-4E08-AA30-A9A7411AF4D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FATS AND OILS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/>
          </a:bodyPr>
          <a:lstStyle/>
          <a:p>
            <a:pPr marL="514350" indent="-514350" fontAlgn="ctr" hangingPunc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TYPES</a:t>
            </a:r>
          </a:p>
          <a:p>
            <a:pPr marL="514350" indent="-514350" fontAlgn="ctr" hangingPunc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FUNCTIONS</a:t>
            </a:r>
          </a:p>
          <a:p>
            <a:pPr marL="514350" indent="-514350" fontAlgn="ctr" hangingPunc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DIETARY REQUIREMENTS</a:t>
            </a:r>
          </a:p>
          <a:p>
            <a:pPr marL="514350" indent="-514350" fontAlgn="ctr" hangingPunc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CONTENT IN FOOD</a:t>
            </a:r>
          </a:p>
          <a:p>
            <a:pPr marL="514350" indent="-514350" fontAlgn="ctr" hangingPunct="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FAT SUBSTITUTES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F902-6445-48E2-AFCE-2223AED3D3F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344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7-DEHYDROCHOLESTEROL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685800"/>
            <a:ext cx="4305301" cy="5715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Animal sterol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precursor of vitamin D</a:t>
            </a:r>
          </a:p>
          <a:p>
            <a:pPr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When subjected to ultraviolet radiation (sunlight), converted to vitamin D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or cholecalciferol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7-Dehydrocholester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7700" y="2590800"/>
            <a:ext cx="4495800" cy="31511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8A83C-89F5-41D5-A113-C60092E2CBF5}" type="slidenum">
              <a:rPr lang="en-US"/>
              <a:pPr>
                <a:defRPr/>
              </a:pPr>
              <a:t>60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69EE6-596A-4988-A950-B41F770C155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 CHOLESTEROL</a:t>
            </a:r>
            <a:endParaRPr lang="en-US" sz="3600" b="1" dirty="0" smtClean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8435" name="Picture 4" descr="Cholestr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1"/>
            <a:ext cx="8305800" cy="464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BDAEB-6E34-4859-A78E-6815C317E2EE}" type="slidenum">
              <a:rPr lang="en-US"/>
              <a:pPr>
                <a:defRPr/>
              </a:pPr>
              <a:t>61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E366-5F05-410F-8398-2F3C28907AB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5715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ANIMAL STEROL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FOUND IN: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ALL BODY CELLS 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ALL BODY FLUIDS 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BRAIN </a:t>
            </a:r>
            <a:r>
              <a:rPr lang="en-GB" dirty="0" smtClean="0">
                <a:solidFill>
                  <a:srgbClr val="0C985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ON DRY BASIS </a:t>
            </a:r>
          </a:p>
          <a:p>
            <a:pPr lvl="2"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MATTER ABOUT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14 %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CHOLESTEROL </a:t>
            </a:r>
          </a:p>
          <a:p>
            <a:pPr lvl="2"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MATTER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6 %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HORMONES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ADRENAL CORTEX DERIVATIVES OF CHOLESTEROL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2D3F8-DDAB-421F-9B40-CB9C74F3F955}" type="slidenum">
              <a:rPr lang="en-US"/>
              <a:pPr>
                <a:defRPr/>
              </a:pPr>
              <a:t>62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D4F1-B632-4AE6-AA45-E3564502C79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4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PRECURSOR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CHOLIC ACID - CONSTITUENT OF BILE ACID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BEST KNOWN FOR ASSOCIATION WITH: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ATHEROSCLEROSIS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(HARDENING)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 HEART DISEASE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DEPOSITS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ON INTERIOR OF ARTERIES - HARDENING AND NARROWING.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A627D-362E-41EA-8FFF-569B7C31AC0C}" type="slidenum">
              <a:rPr lang="en-US"/>
              <a:pPr>
                <a:defRPr/>
              </a:pPr>
              <a:t>63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9D32-9DB6-43BF-8814-92552B5A58C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86800" cy="57912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6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EXOGENOUS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1" hangingPunct="1">
              <a:lnSpc>
                <a:spcPct val="16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INDUSTRIALISED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COUNTRIES</a:t>
            </a:r>
          </a:p>
          <a:p>
            <a:pPr lvl="1" algn="just" eaLnBrk="1" hangingPunct="1">
              <a:lnSpc>
                <a:spcPct val="16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CONSUME MORE FAT </a:t>
            </a:r>
          </a:p>
          <a:p>
            <a:pPr lvl="1" algn="just" eaLnBrk="1" hangingPunct="1">
              <a:lnSpc>
                <a:spcPct val="16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AVERAGE INTAKE BETWEEN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500–800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CHOLESTEROL PER DAY</a:t>
            </a:r>
          </a:p>
          <a:p>
            <a:pPr algn="just" eaLnBrk="1" hangingPunct="1">
              <a:lnSpc>
                <a:spcPct val="16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COUNTRIES </a:t>
            </a:r>
          </a:p>
          <a:p>
            <a:pPr lvl="1" algn="just" eaLnBrk="1" hangingPunct="1">
              <a:lnSpc>
                <a:spcPct val="16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AVERAGE INTAKE ABOUT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CHOLESTEROL PER DAY </a:t>
            </a:r>
          </a:p>
          <a:p>
            <a:pPr lvl="1" algn="just" eaLnBrk="1" hangingPunct="1">
              <a:lnSpc>
                <a:spcPct val="16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CONSUME MORE CARBOHYDRATES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CFCF4-6DFC-436E-B542-8A1EA6EE1354}" type="slidenum">
              <a:rPr lang="en-US"/>
              <a:pPr>
                <a:defRPr/>
              </a:pPr>
              <a:t>64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234E-3E39-43A0-887F-97F9C55A235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4000" dirty="0" smtClean="0">
                <a:solidFill>
                  <a:srgbClr val="0070C0"/>
                </a:solidFill>
              </a:rPr>
              <a:t> –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8680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ENDOGENOUS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SYNTHESISED IN TISSUES FROM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ACETYL COENZYME A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IMPORTANT COMPOUND IN MAJOR METABOLIC PATHWAY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1500 MG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CHOLESTEROL SYNTHESISED IN BODY OF AN AVERAGE ADULT IN A DAY.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C48DD-2683-49AE-83C0-F530B828F26A}" type="slidenum">
              <a:rPr lang="en-US"/>
              <a:pPr>
                <a:defRPr/>
              </a:pPr>
              <a:t>65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5391-4229-46C8-BFE8-D1E54D61C38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6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US" sz="3600" dirty="0" smtClean="0"/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CONTD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34400" cy="55626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HIGH CHOLESTEROL INTAKE DOES NOT AFFECT SYNTHESIS BY BODY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INTESTINES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ABSORB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MAXIMUM AMOUNT OF CHOLESTEROL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BEYOND THIS, EXCESS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EXCRETED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FAECES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NORMALLY CHOLESTEROL GAINS FROM BODY SYNTHESIS AND DIET BALANCED BY LOSSES, MAINLY IN BILE.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EFED2-25D4-4BB0-8289-1D999450F134}" type="slidenum">
              <a:rPr lang="en-US"/>
              <a:pPr>
                <a:defRPr/>
              </a:pPr>
              <a:t>66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D491-67B4-4D7B-89C6-1EAA5115FBE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CONTROLLING BLOOD CHOLESTEROL</a:t>
            </a:r>
            <a:endParaRPr 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 CHOLESTEROL COMMON WITH: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INCREASED AGE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REDUCED PHYSICAL ACTIVITY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RAISED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BLOOD CHOLESTEROL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(ABOVE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MG/100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ML PLASMA) MAIN RISK FACTOR IN HEART DISEASE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WHEN COMBINED WITH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RISK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FACTORS LIKE SMOKING, LIKELIHOOD OF DYING FROM HEART DISEASES INCREASES.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DDA7F-D1B7-4B6F-9D02-043C5EF57B5F}" type="slidenum">
              <a:rPr lang="en-US"/>
              <a:pPr>
                <a:defRPr/>
              </a:pPr>
              <a:t>67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F558-33EA-40FF-B68E-2A840B93960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CONTROLLING BLOOD CHOLESTEROL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SATURATED FATTY ACIDS 	ANIMAL FATS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EGG YOLK				FATTY MEALS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FULL CREAM MILK		CHEESE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CAKES				PASTRIES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MARGARINE			COCONUT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2FEFB-921F-4CB0-9525-D31597C3AA24}" type="slidenum">
              <a:rPr lang="en-US"/>
              <a:pPr>
                <a:defRPr/>
              </a:pPr>
              <a:t>68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5D0CF-A21F-49E0-B26A-47857BFD54D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CONTROLLING BLOOD CHOLESTEROL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INTAKE OF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POLYUNSATURATED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FATTY ACIDS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CORN OIL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FISH OIL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	DECREASE BLOOD CHOLESTEROL LEVEL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LESS EFFECTIVE IN REDUCING CHOLESTEROL LEVEL THAN SATURATED FATTY ACIDS IN RAISING.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16DA5-36FC-489E-B98F-09D561EE8066}" type="slidenum">
              <a:rPr lang="en-US"/>
              <a:pPr>
                <a:defRPr/>
              </a:pPr>
              <a:t>69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C53A-8F8B-417F-B62A-3BF1ADE0267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LIPIDS -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LIPIDS - GROUP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NATURALLY</a:t>
            </a:r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OCCURRING SUBSTANCES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SOLUBLE</a:t>
            </a:r>
            <a:r>
              <a:rPr lang="en-GB" i="1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IN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ORGANIC SOLVENTS</a:t>
            </a:r>
            <a:r>
              <a:rPr lang="en-GB" i="1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2"/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CHLOROFORM </a:t>
            </a:r>
          </a:p>
          <a:p>
            <a:pPr lvl="2"/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DIETHYL ETHER</a:t>
            </a:r>
          </a:p>
          <a:p>
            <a:pPr lvl="2"/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CARBON TETRACHLORIDE</a:t>
            </a:r>
          </a:p>
          <a:p>
            <a:pPr lvl="2"/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PETROLEUM ETHER  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INSOLUBLE</a:t>
            </a:r>
            <a:r>
              <a:rPr lang="en-GB" i="1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OR </a:t>
            </a:r>
            <a:r>
              <a:rPr lang="en-GB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SPARINGLY SOLUBLE</a:t>
            </a: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2"/>
            <a:r>
              <a:rPr lang="en-GB" sz="2800" dirty="0" smtClean="0">
                <a:solidFill>
                  <a:schemeClr val="dk1"/>
                </a:solidFill>
                <a:latin typeface="+mj-lt"/>
                <a:cs typeface="Times New Roman" pitchFamily="18" charset="0"/>
              </a:rPr>
              <a:t> WATER</a:t>
            </a:r>
            <a:endParaRPr lang="en-US" sz="2800" dirty="0">
              <a:solidFill>
                <a:schemeClr val="dk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654-EE0A-4385-B2F1-D54F26ED032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1540-174E-41DF-AA15-8853A17E58B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78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CONTROLLING BLOOD CHOLESTEROL</a:t>
            </a: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6541" y="838200"/>
            <a:ext cx="8763000" cy="5029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LIBERAL</a:t>
            </a:r>
            <a:r>
              <a:rPr lang="en-GB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FRUITS, VEGETABLES, SALADS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WHOLE GRAINS, WHOLE LEGUMES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SKIM MILK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VEGETABLE OILS - ESPECIALLY POLYUNSATURATED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EGG WHITE.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8F754-F565-4054-A178-3AC269342B00}" type="slidenum">
              <a:rPr lang="en-US"/>
              <a:pPr>
                <a:defRPr/>
              </a:pPr>
              <a:t>70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CAB2-988F-4637-9F12-CCE3CEE7F6B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8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6858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CHOLESTEROL IN FOODS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10600" cy="5638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Rich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Over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g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Brain		 	Kidney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Liver		 	Butter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Egg yolk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Rich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–200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mg/100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Heart			Most cheeses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Moderate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–100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Beef			Veal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Lamb			Turkey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Chicken			 Beef fat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B56A4-E655-4CFA-A5A9-0E0BF868697D}" type="slidenum">
              <a:rPr lang="en-US"/>
              <a:pPr>
                <a:defRPr/>
              </a:pPr>
              <a:t>71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D210-2269-4001-90B2-DAEA51A16C7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9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75"/>
            <a:ext cx="8534400" cy="68807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CHOLESTEROL IN FOODS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10600" cy="5562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ICE CREAM		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YOGHURT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- BELOW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G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EGG WHITE		FISH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FRUITS			VEGETABLES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CEREALS			NUTS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LEGUMES			PLANT OILS.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ACB86-EF4D-4A7A-9BF6-283578743C85}" type="slidenum">
              <a:rPr lang="en-US"/>
              <a:pPr>
                <a:defRPr/>
              </a:pPr>
              <a:t>72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C27F-40ED-470D-9095-5574DEF1B63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DIETARY RECOMMENDATIONS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638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DEVELOPING COUNTRIES</a:t>
            </a:r>
            <a:r>
              <a:rPr lang="en-GB" sz="2800" dirty="0" smtClean="0">
                <a:solidFill>
                  <a:srgbClr val="FF5050"/>
                </a:solidFill>
                <a:latin typeface="Arial" charset="0"/>
                <a:cs typeface="Times New Roman" pitchFamily="18" charset="0"/>
              </a:rPr>
              <a:t>:</a:t>
            </a:r>
            <a:r>
              <a:rPr lang="en-GB" sz="2800" dirty="0" smtClean="0">
                <a:latin typeface="Arial" charset="0"/>
                <a:cs typeface="Times New Roman" pitchFamily="18" charset="0"/>
              </a:rPr>
              <a:t> 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8-10 % </a:t>
            </a:r>
            <a:r>
              <a:rPr lang="en-GB" dirty="0" smtClean="0">
                <a:latin typeface="Arial" charset="0"/>
                <a:cs typeface="Times New Roman" pitchFamily="18" charset="0"/>
              </a:rPr>
              <a:t>TOTAL ENERGY FROM FATS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INDUSTRIALISED COUNTRIES: </a:t>
            </a:r>
          </a:p>
          <a:p>
            <a:pPr lvl="1" algn="just" eaLnBrk="1" hangingPunct="1"/>
            <a:r>
              <a:rPr lang="en-GB" dirty="0" smtClean="0">
                <a:latin typeface="Arial" charset="0"/>
                <a:cs typeface="Times New Roman" pitchFamily="18" charset="0"/>
              </a:rPr>
              <a:t>UP TO </a:t>
            </a:r>
            <a:r>
              <a:rPr lang="en-GB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45 % </a:t>
            </a:r>
            <a:r>
              <a:rPr lang="en-GB" dirty="0" smtClean="0">
                <a:latin typeface="Arial" charset="0"/>
                <a:cs typeface="Times New Roman" pitchFamily="18" charset="0"/>
              </a:rPr>
              <a:t>ENERGY FROM FATS</a:t>
            </a:r>
          </a:p>
          <a:p>
            <a:pPr algn="just" eaLnBrk="1" hangingPunct="1"/>
            <a:r>
              <a:rPr lang="en-GB" sz="2800" dirty="0" smtClean="0">
                <a:latin typeface="Arial" charset="0"/>
                <a:cs typeface="Times New Roman" pitchFamily="18" charset="0"/>
              </a:rPr>
              <a:t>HIGH INTAKES OF FAT, SATURATED FAT, AND CHOLESTEROL 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ASSOCIATED </a:t>
            </a:r>
            <a:r>
              <a:rPr lang="en-GB" sz="2800" dirty="0" smtClean="0">
                <a:latin typeface="Arial" charset="0"/>
                <a:cs typeface="Times New Roman" pitchFamily="18" charset="0"/>
              </a:rPr>
              <a:t>WITH:</a:t>
            </a:r>
          </a:p>
          <a:p>
            <a:pPr lvl="1" algn="just" eaLnBrk="1" hangingPunct="1"/>
            <a:r>
              <a:rPr lang="en-GB" dirty="0" smtClean="0">
                <a:latin typeface="Arial" charset="0"/>
                <a:cs typeface="Times New Roman" pitchFamily="18" charset="0"/>
              </a:rPr>
              <a:t>OBESITY </a:t>
            </a:r>
          </a:p>
          <a:p>
            <a:pPr lvl="1" algn="just" eaLnBrk="1" hangingPunct="1"/>
            <a:r>
              <a:rPr lang="en-GB" dirty="0" smtClean="0">
                <a:latin typeface="Arial" charset="0"/>
                <a:cs typeface="Times New Roman" pitchFamily="18" charset="0"/>
              </a:rPr>
              <a:t>CARDIOVASCULAR DISEASES  </a:t>
            </a:r>
          </a:p>
          <a:p>
            <a:pPr lvl="1" algn="just" eaLnBrk="1" hangingPunct="1"/>
            <a:r>
              <a:rPr lang="en-GB" dirty="0" smtClean="0">
                <a:latin typeface="Arial" charset="0"/>
                <a:cs typeface="Times New Roman" pitchFamily="18" charset="0"/>
              </a:rPr>
              <a:t>CANCERS OF COLON, RECTUM, BREAST AND PROSTRATE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83466-5C6D-402F-928A-D085A32F350B}" type="slidenum">
              <a:rPr lang="en-US"/>
              <a:pPr>
                <a:defRPr/>
              </a:pPr>
              <a:t>73</a:t>
            </a:fld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11EC-1737-4B79-9ED8-278E9DBBD84E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DIETARY RECOMMENDATIONS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763000" cy="5715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SEDENTARY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ADULTS - AVOID TOO MUCH: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FAT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SATURATED FAT </a:t>
            </a:r>
          </a:p>
          <a:p>
            <a:pPr lvl="1" algn="just" eaLnBrk="1" hangingPunct="1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CHOLESTEROL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CHILDREN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GROWING STAGE REQUIRE MORE ENERGY </a:t>
            </a:r>
          </a:p>
          <a:p>
            <a:pPr lvl="1" algn="just" eaLnBrk="1" hangingPunct="1"/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REQUIRE</a:t>
            </a:r>
            <a:r>
              <a:rPr lang="en-GB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  <a:r>
              <a:rPr lang="en-GB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lvl="2"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BUILD BODY CELLS</a:t>
            </a:r>
          </a:p>
          <a:p>
            <a:pPr lvl="2"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BUILD BRAIN CELLS</a:t>
            </a:r>
          </a:p>
          <a:p>
            <a:pPr lvl="2"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BUILD NERVOUS TISSUES.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31B49-D75F-48C1-A73E-D3CB13B022FA}" type="slidenum">
              <a:rPr lang="en-US"/>
              <a:pPr>
                <a:defRPr/>
              </a:pPr>
              <a:t>74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0027-E51B-4A51-9802-EE5A0779DA4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RDA - FATS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10600" cy="57150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NO RECOMMENDED DAILY ALLOWANCES FOR FATS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FATS AND OILS BE CONSUMED NOT MORE THAN 30- 40 % TOTAL ENERGY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WHERE WEIGHT CONTROL IMPORTANT: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BALANCED DIET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AVOID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EXCESSIVE INTAKE OF FATS AND OILS.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C20CD-0DEC-46BB-97DE-8E1D48D079E0}" type="slidenum">
              <a:rPr lang="en-US"/>
              <a:pPr>
                <a:defRPr/>
              </a:pPr>
              <a:t>75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DCF4-ABCC-46FE-85B1-A561F89CA843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CONTENT IN FOODS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56388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RICHEST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SOURCE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FATS AND EDIBLE OILS GROUP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SOURCES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NUTS AND DRY FRUITS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SOURCES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FRESH FRUITS, VEGETABLES AND TUBERS 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SUGAR, 'GUR‘, HONEY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56D7A-644F-4D63-AC20-C626A709C091}" type="slidenum">
              <a:rPr lang="en-US"/>
              <a:pPr>
                <a:defRPr/>
              </a:pPr>
              <a:t>76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3233-BA60-425F-B495-C952AA150AD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68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 CONTENT</a:t>
            </a:r>
            <a:r>
              <a:rPr lang="en-GB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 / 100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9282" y="838200"/>
            <a:ext cx="8686800" cy="57150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CEREALS AND CEREAL PRODUCTS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CORN FLOUR, WHOLE 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3.9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CORN FLAKES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RICE, POLISHED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WHEAT, WHOLE GRAIN FLOUR 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1.6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WHEAT BRAN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WHEAT BREAD (CHAPATI) 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WHEAT BREAD (RAISED) 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D69D7-AE0C-443B-A117-8EF416FBD19C}" type="slidenum">
              <a:rPr lang="en-US"/>
              <a:pPr>
                <a:defRPr/>
              </a:pPr>
              <a:t>77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DB4B-40DE-4C1C-B566-F3D5664024B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 CONTENT 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 /100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610600" cy="57467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LEGUMES AND PULSES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CHICKPEA, COOKED 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3.8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LENTIL, COOKED 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1.4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MUNG BEAN, COOKED 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0.8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VEGETABLES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BOTTLE GOURD 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BITTER GOURD 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CAULIFLOWER 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CUCUMBER 				  –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SPINACH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TOMATO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EFFA7-598D-4C6D-98D7-C3B2B1E5938B}" type="slidenum">
              <a:rPr lang="en-US"/>
              <a:pPr>
                <a:defRPr/>
              </a:pPr>
              <a:t>78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028F-E494-4FBA-9313-B601AC31B60F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533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 CONTENT 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(g /100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815975"/>
            <a:ext cx="861060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Arial" charset="0"/>
                <a:cs typeface="Times New Roman" pitchFamily="18" charset="0"/>
              </a:rPr>
              <a:t>Roots and Tubers</a:t>
            </a:r>
            <a:endParaRPr lang="en-GB" sz="2800" dirty="0" smtClean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Carrots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0.2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Potato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0.2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Turnip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0.2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Arial" charset="0"/>
                <a:cs typeface="Times New Roman" pitchFamily="18" charset="0"/>
              </a:rPr>
              <a:t>Fruits</a:t>
            </a:r>
            <a:endParaRPr lang="en-GB" sz="2800" dirty="0" smtClean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Apple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0.3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Apricot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0.4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Banana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0.4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Guava, whole 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0.4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Mango, ripe 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0.3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Orange, sweet 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0.2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283B7-E183-4632-BAEF-7DE91B35AAE3}" type="slidenum">
              <a:rPr lang="en-US"/>
              <a:pPr>
                <a:defRPr/>
              </a:pPr>
              <a:t>79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DDAD-24D8-4118-A822-CBD7B5B25065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cs typeface="Times New Roman" pitchFamily="18" charset="0"/>
              </a:rPr>
              <a:t>LIPIDS -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GB" dirty="0" smtClean="0">
                <a:solidFill>
                  <a:schemeClr val="dk1"/>
                </a:solidFill>
                <a:cs typeface="Times New Roman" pitchFamily="18" charset="0"/>
              </a:rPr>
              <a:t>“LIPIDS ARE GROUP OF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NATURALLY</a:t>
            </a:r>
            <a:r>
              <a:rPr lang="en-GB" dirty="0" smtClean="0">
                <a:solidFill>
                  <a:schemeClr val="dk1"/>
                </a:solidFill>
                <a:cs typeface="Times New Roman" pitchFamily="18" charset="0"/>
              </a:rPr>
              <a:t> OCCURRING SUBSTANCES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SOLUBLE</a:t>
            </a:r>
            <a:r>
              <a:rPr lang="en-GB" dirty="0" smtClean="0">
                <a:solidFill>
                  <a:schemeClr val="dk1"/>
                </a:solidFill>
                <a:cs typeface="Times New Roman" pitchFamily="18" charset="0"/>
              </a:rPr>
              <a:t> IN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ORGANIC SOLVENTS</a:t>
            </a:r>
            <a:r>
              <a:rPr lang="en-GB" dirty="0">
                <a:solidFill>
                  <a:schemeClr val="dk1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dk1"/>
                </a:solidFill>
                <a:cs typeface="Times New Roman" pitchFamily="18" charset="0"/>
              </a:rPr>
              <a:t>LIKE CHLOROFORM, DIETHYL ETHER, CARBON TETRACHLORIDE, PETROLEUM ETHER  AND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INSOLUBLE</a:t>
            </a:r>
            <a:r>
              <a:rPr lang="en-GB" dirty="0" smtClean="0">
                <a:solidFill>
                  <a:schemeClr val="dk1"/>
                </a:solidFill>
                <a:cs typeface="Times New Roman" pitchFamily="18" charset="0"/>
              </a:rPr>
              <a:t> OR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SPARINGLY SOLUBLE IN </a:t>
            </a:r>
            <a:r>
              <a:rPr lang="en-GB" dirty="0" smtClean="0">
                <a:solidFill>
                  <a:schemeClr val="dk1"/>
                </a:solidFill>
                <a:cs typeface="Times New Roman" pitchFamily="18" charset="0"/>
              </a:rPr>
              <a:t>WATER”.</a:t>
            </a:r>
            <a:endParaRPr lang="en-US" dirty="0">
              <a:solidFill>
                <a:schemeClr val="dk1"/>
              </a:solidFill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4654-EE0A-4385-B2F1-D54F26ED03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1FB7-1494-48A6-9D83-D54CF251D16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2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FAT CONTENT 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(g /100 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</a:t>
            </a:r>
            <a:r>
              <a:rPr lang="en-GB" sz="36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)</a:t>
            </a:r>
            <a:endParaRPr lang="en-US" sz="3600" b="1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10600" cy="56388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NUTS AND DRY FRUITS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ALMOND 	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55.1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WALNUT 	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63.6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PISTACHIO 	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54.3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PEANUT, ROASTED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42.9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DAIRY PRODUCTS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BUTTER MILK (LASSI) 			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CURD 						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MILK, BUFFALO 		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	 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7.8 </a:t>
            </a:r>
          </a:p>
          <a:p>
            <a:pPr algn="just" eaLnBrk="1" hangingPunct="1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MILK, COW 					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3.8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D104A-E429-474C-A0E4-C9076B42CDCD}" type="slidenum">
              <a:rPr lang="en-US"/>
              <a:pPr>
                <a:defRPr/>
              </a:pPr>
              <a:t>80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990AE-4BA6-4E85-9DCE-BDE4BE7C7AB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FAT CONTENT 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(g /100 g)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34400" cy="5715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Arial" charset="0"/>
                <a:cs typeface="Times New Roman" pitchFamily="18" charset="0"/>
              </a:rPr>
              <a:t>MEAT</a:t>
            </a:r>
            <a:endParaRPr lang="en-GB" sz="2800" dirty="0" smtClean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BEEF 	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14.8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CHICKEN MEAT 			  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8.9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GOAT MEAT 	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11.2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Arial" charset="0"/>
                <a:cs typeface="Times New Roman" pitchFamily="18" charset="0"/>
              </a:rPr>
              <a:t>FISH</a:t>
            </a:r>
            <a:endParaRPr lang="en-GB" sz="2800" dirty="0" smtClean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FISH, SHANGHARA </a:t>
            </a:r>
            <a:r>
              <a:rPr lang="en-GB" sz="2800" dirty="0">
                <a:latin typeface="Arial" charset="0"/>
                <a:cs typeface="Times New Roman" pitchFamily="18" charset="0"/>
              </a:rPr>
              <a:t>	</a:t>
            </a:r>
            <a:r>
              <a:rPr lang="en-GB" sz="2800" dirty="0" smtClean="0">
                <a:latin typeface="Arial" charset="0"/>
                <a:cs typeface="Times New Roman" pitchFamily="18" charset="0"/>
              </a:rPr>
              <a:t>	  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3.4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FISH, SOAL				  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2.7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Arial" charset="0"/>
                <a:cs typeface="Times New Roman" pitchFamily="18" charset="0"/>
              </a:rPr>
              <a:t>EGGS</a:t>
            </a:r>
            <a:endParaRPr lang="en-GB" sz="2800" dirty="0" smtClean="0"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EGGS, HEN RAW 	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10.8 </a:t>
            </a:r>
            <a:endParaRPr lang="en-GB" sz="2800" dirty="0" smtClean="0">
              <a:solidFill>
                <a:srgbClr val="FF0000"/>
              </a:solidFill>
              <a:latin typeface="Courier New" pitchFamily="49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Arial" charset="0"/>
                <a:cs typeface="Times New Roman" pitchFamily="18" charset="0"/>
              </a:rPr>
              <a:t>EGGS, HEN, BOILED 		</a:t>
            </a:r>
            <a:r>
              <a:rPr lang="en-GB" sz="2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11.8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1041D-B7A1-420C-9414-CA07780EF140}" type="slidenum">
              <a:rPr lang="en-US"/>
              <a:pPr>
                <a:defRPr/>
              </a:pPr>
              <a:t>81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DA6C-F8FD-45E6-9EAE-1B36D43218F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6096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FAT CONTENT </a:t>
            </a:r>
            <a:r>
              <a:rPr lang="en-GB" sz="36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(g /100 g)</a:t>
            </a:r>
            <a:endParaRPr lang="en-US" sz="3600" b="1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562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FATS AND EDIBLE OILS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BUTTER 		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80.8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GHEE, BUFFALO 			 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99.5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SOYBEAN OIL 				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100.0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SUGAR AND SWEETS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SUGAR, WHITE 				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‘GUR’ 					 	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HONEY 					 	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‘JALEBI’ 					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9.8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HALWA, ‘SUJI’ 				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13.3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HALWA, ‘GAJAR’ 				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23.3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E2C3C-7E80-4A2A-BDF1-E4E1F3063FAE}" type="slidenum">
              <a:rPr lang="en-US"/>
              <a:pPr>
                <a:defRPr/>
              </a:pPr>
              <a:t>82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E0CB-E185-4742-98EC-0252A76D33AC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FST-202. L # 28. </a:t>
            </a:r>
            <a:r>
              <a:rPr lang="en-GB" sz="4000" b="1" dirty="0">
                <a:solidFill>
                  <a:srgbClr val="0070C0"/>
                </a:solidFill>
                <a:cs typeface="Times New Roman" pitchFamily="18" charset="0"/>
              </a:rPr>
              <a:t>FAT SUBSTITUTES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307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FATS -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REPLACEMENT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FSs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– CHARACTERISTICS &amp; CLASSES</a:t>
            </a:r>
          </a:p>
          <a:p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BASED SUBSTITUTES </a:t>
            </a:r>
          </a:p>
          <a:p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CARBOHYDRATE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BASED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REPLACEMENTS </a:t>
            </a:r>
          </a:p>
          <a:p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SYNTHETIC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COMPOUNDS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2571-B6E8-4BF9-8CE6-5E367E87E692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 SUBSTITUTES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257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FATS -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TARGET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REPLACEMENT ?</a:t>
            </a:r>
          </a:p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RELEASE OVER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TWICE ENERGY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THAN CARBOHYDRATES</a:t>
            </a:r>
          </a:p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POTENTIAL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SEVERAL DISEASES</a:t>
            </a:r>
          </a:p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CONSUMERS DEMAND FOODS</a:t>
            </a:r>
          </a:p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 IN FAT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CONTENT</a:t>
            </a:r>
          </a:p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CALORIE FREE </a:t>
            </a:r>
            <a:r>
              <a:rPr lang="en-GB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 SUBSTITUTES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59BDD-7A64-4A8A-BFF9-A80CB4BDF89A}" type="slidenum">
              <a:rPr lang="en-US"/>
              <a:pPr>
                <a:defRPr/>
              </a:pPr>
              <a:t>84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859B-E678-4E3A-A1C9-C38017B76CE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FAT SUBSTITUTES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FSs – CHARACTERISTICS &amp; CLASSES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INGREDIENTS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CONTRIBUTE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FEW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ZERO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CALORIES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DO NOT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ALTER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FLAVOR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MOUTH-FEEL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VISCOSITY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OR OTHER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SENSORY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PROPERTIES</a:t>
            </a:r>
          </a:p>
          <a:p>
            <a:pPr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MOST INGREDIENTS PROMOTED AS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PARTIAL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OR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COMPLETE REPLACEMENTS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FOR FAT IN FOODS</a:t>
            </a:r>
          </a:p>
          <a:p>
            <a:pPr marL="0" indent="0" algn="just" eaLnBrk="1" hangingPunct="1">
              <a:buNone/>
            </a:pPr>
            <a:r>
              <a:rPr lang="en-GB" sz="2800" dirty="0" smtClean="0">
                <a:latin typeface="+mj-lt"/>
                <a:cs typeface="Times New Roman" pitchFamily="18" charset="0"/>
              </a:rPr>
              <a:t>FAT REPLACERS CLASSIFIED INTO</a:t>
            </a:r>
            <a:endParaRPr lang="en-GB" sz="2800" dirty="0"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PROTEIN</a:t>
            </a:r>
            <a:r>
              <a:rPr lang="en-GB" sz="2800" dirty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BASED SUBSTITUTES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CARBOHYDRATE</a:t>
            </a:r>
            <a:r>
              <a:rPr lang="en-GB" sz="2800" dirty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BASED REPLACEMENTS </a:t>
            </a:r>
          </a:p>
          <a:p>
            <a:pPr algn="just"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SYNTHETIC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COMPOUNDS </a:t>
            </a:r>
            <a:endParaRPr lang="en-US" sz="28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D62F2-384F-478D-AF45-0DF514838D04}" type="slidenum">
              <a:rPr lang="en-US"/>
              <a:pPr>
                <a:defRPr/>
              </a:pPr>
              <a:t>85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23A8-9880-4420-AAB6-DEC2EDFA2731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178856"/>
              </p:ext>
            </p:extLst>
          </p:nvPr>
        </p:nvGraphicFramePr>
        <p:xfrm>
          <a:off x="457200" y="304800"/>
          <a:ext cx="8229600" cy="61092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000"/>
                <a:gridCol w="4876800"/>
                <a:gridCol w="2590800"/>
              </a:tblGrid>
              <a:tr h="30257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CLASS</a:t>
                      </a:r>
                      <a:endParaRPr lang="en-US" sz="1800" b="1" dirty="0"/>
                    </a:p>
                  </a:txBody>
                  <a:tcPr marL="56575" marR="56575" marT="28287" marB="28287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TYPE &amp; EXAMPLE</a:t>
                      </a:r>
                      <a:endParaRPr lang="en-US" sz="1800" b="1" dirty="0"/>
                    </a:p>
                  </a:txBody>
                  <a:tcPr marL="56575" marR="56575" marT="28287" marB="28287" anchor="ctr" anchorCtr="1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FUNCTION </a:t>
                      </a:r>
                      <a:endParaRPr lang="en-US" sz="1800" b="1" dirty="0"/>
                    </a:p>
                  </a:txBody>
                  <a:tcPr marL="56575" marR="56575" marT="28287" marB="28287" anchor="ctr" anchorCtr="1">
                    <a:solidFill>
                      <a:schemeClr val="bg2"/>
                    </a:solidFill>
                  </a:tcPr>
                </a:tc>
              </a:tr>
              <a:tr h="234497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CARBOHYDRATE</a:t>
                      </a:r>
                    </a:p>
                    <a:p>
                      <a:pPr algn="ctr"/>
                      <a:r>
                        <a:rPr lang="en-US" sz="1800" b="0" dirty="0" smtClean="0"/>
                        <a:t>BASED</a:t>
                      </a:r>
                      <a:endParaRPr lang="en-US" sz="1800" b="0" dirty="0"/>
                    </a:p>
                  </a:txBody>
                  <a:tcPr marL="56575" marR="56575" marT="28287" marB="28287" vert="vert270" anchor="ctr" anchorCtr="1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Cellulose (</a:t>
                      </a:r>
                      <a:r>
                        <a:rPr lang="en-US" sz="2000" b="1" dirty="0" err="1" smtClean="0"/>
                        <a:t>Vivapur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 smtClean="0"/>
                        <a:t>Dextrins</a:t>
                      </a:r>
                      <a:r>
                        <a:rPr lang="en-US" sz="2000" b="1" dirty="0" smtClean="0"/>
                        <a:t>, modified starches (Stellar)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Fruit-based </a:t>
                      </a:r>
                      <a:r>
                        <a:rPr lang="en-US" sz="2000" b="1" dirty="0" err="1" smtClean="0"/>
                        <a:t>fibre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dirty="0" err="1" smtClean="0"/>
                        <a:t>WonderSlim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Grain-based </a:t>
                      </a:r>
                      <a:r>
                        <a:rPr lang="en-US" sz="2000" b="1" dirty="0" err="1" smtClean="0"/>
                        <a:t>fibre</a:t>
                      </a:r>
                      <a:r>
                        <a:rPr lang="en-US" sz="2000" b="1" dirty="0" smtClean="0"/>
                        <a:t> (</a:t>
                      </a:r>
                      <a:r>
                        <a:rPr lang="en-US" sz="2000" b="1" dirty="0" err="1" smtClean="0"/>
                        <a:t>Betatrim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Hydrocolloid gums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Maltodextrin (</a:t>
                      </a:r>
                      <a:r>
                        <a:rPr lang="en-US" sz="2000" b="1" dirty="0" err="1" smtClean="0"/>
                        <a:t>Maltrin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Pectin (</a:t>
                      </a:r>
                      <a:r>
                        <a:rPr lang="en-US" sz="2000" b="1" dirty="0" err="1" smtClean="0"/>
                        <a:t>Grinsted</a:t>
                      </a:r>
                      <a:r>
                        <a:rPr lang="en-US" sz="2000" b="1" dirty="0" smtClean="0"/>
                        <a:t>)</a:t>
                      </a:r>
                    </a:p>
                  </a:txBody>
                  <a:tcPr marL="56575" marR="56575" marT="28287" marB="2828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Binder, body, bulk, flavor, moisture retention, mouth feel </a:t>
                      </a:r>
                    </a:p>
                    <a:p>
                      <a:pPr algn="ctr"/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 marL="56575" marR="56575" marT="28287" marB="28287" anchor="ctr" anchorCtr="1"/>
                </a:tc>
              </a:tr>
              <a:tr h="98337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PROTEIN</a:t>
                      </a:r>
                    </a:p>
                    <a:p>
                      <a:pPr algn="ctr"/>
                      <a:r>
                        <a:rPr lang="en-US" sz="2000" b="0" dirty="0" smtClean="0"/>
                        <a:t>BASED</a:t>
                      </a:r>
                      <a:endParaRPr lang="en-US" sz="2000" b="0" dirty="0"/>
                    </a:p>
                  </a:txBody>
                  <a:tcPr marL="56575" marR="56575" marT="28287" marB="28287" vert="vert270" anchor="ctr" anchorCtr="1"/>
                </a:tc>
                <a:tc>
                  <a:txBody>
                    <a:bodyPr/>
                    <a:lstStyle/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err="1" smtClean="0"/>
                        <a:t>Microparticulate</a:t>
                      </a:r>
                      <a:r>
                        <a:rPr lang="en-US" sz="2000" b="1" dirty="0" smtClean="0"/>
                        <a:t> protein (</a:t>
                      </a:r>
                      <a:r>
                        <a:rPr lang="en-US" sz="2000" b="1" dirty="0" err="1" smtClean="0"/>
                        <a:t>Simplesse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dirty="0" smtClean="0"/>
                        <a:t>Modified whey protein concentrate (Dairy-Lo)</a:t>
                      </a:r>
                    </a:p>
                  </a:txBody>
                  <a:tcPr marL="56575" marR="56575" marT="28287" marB="2828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Mouth feel, water-binding, reduce syneresis </a:t>
                      </a:r>
                    </a:p>
                  </a:txBody>
                  <a:tcPr marL="56575" marR="56575" marT="28287" marB="28287" anchor="ctr" anchorCtr="1"/>
                </a:tc>
              </a:tr>
              <a:tr h="130855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FAT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BASED</a:t>
                      </a:r>
                      <a:endParaRPr lang="en-US" sz="2000" b="0" dirty="0"/>
                    </a:p>
                  </a:txBody>
                  <a:tcPr marL="56575" marR="56575" marT="28287" marB="28287" vert="vert270" anchor="ctr" anchorCtr="1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2000" b="1" dirty="0" smtClean="0"/>
                        <a:t>Altered triglycerides (</a:t>
                      </a:r>
                      <a:r>
                        <a:rPr lang="en-US" sz="2000" b="1" dirty="0" err="1" smtClean="0"/>
                        <a:t>Caprenin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US" sz="2000" b="1" dirty="0" smtClean="0"/>
                        <a:t>Sucrose polyesters (Olestra)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US" sz="2000" b="1" dirty="0" smtClean="0"/>
                        <a:t>Esterified </a:t>
                      </a:r>
                      <a:r>
                        <a:rPr lang="en-US" sz="2000" b="1" dirty="0" err="1" smtClean="0"/>
                        <a:t>propoxylated</a:t>
                      </a:r>
                      <a:r>
                        <a:rPr lang="en-US" sz="2000" b="1" dirty="0" smtClean="0"/>
                        <a:t> glycerol (EPG)</a:t>
                      </a:r>
                    </a:p>
                  </a:txBody>
                  <a:tcPr marL="56575" marR="56575" marT="28287" marB="2828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Emulsion, mouth feel </a:t>
                      </a:r>
                    </a:p>
                  </a:txBody>
                  <a:tcPr marL="56575" marR="56575" marT="28287" marB="28287" anchor="ctr" anchorCtr="1"/>
                </a:tc>
              </a:tr>
              <a:tr h="98337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COMBINATION</a:t>
                      </a:r>
                      <a:endParaRPr lang="en-US" sz="2000" b="0" dirty="0"/>
                    </a:p>
                  </a:txBody>
                  <a:tcPr marL="56575" marR="56575" marT="28287" marB="28287" vert="vert270" anchor="ctr" anchorCtr="1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US" sz="2000" b="1" dirty="0" smtClean="0"/>
                        <a:t>Carbohydrate and protein (</a:t>
                      </a:r>
                      <a:r>
                        <a:rPr lang="en-US" sz="2000" b="1" dirty="0" err="1" smtClean="0"/>
                        <a:t>Mimix</a:t>
                      </a:r>
                      <a:r>
                        <a:rPr lang="en-US" sz="2000" b="1" dirty="0" smtClean="0"/>
                        <a:t>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  <a:tabLst>
                          <a:tab pos="914400" algn="l"/>
                        </a:tabLst>
                      </a:pPr>
                      <a:r>
                        <a:rPr lang="en-US" sz="2000" b="1" dirty="0" smtClean="0"/>
                        <a:t>Carbohydrate and fat (</a:t>
                      </a:r>
                      <a:r>
                        <a:rPr lang="en-US" sz="2000" b="1" dirty="0" err="1" smtClean="0"/>
                        <a:t>Optamax</a:t>
                      </a:r>
                      <a:r>
                        <a:rPr lang="en-US" sz="2000" b="1" dirty="0" smtClean="0"/>
                        <a:t>)</a:t>
                      </a:r>
                    </a:p>
                  </a:txBody>
                  <a:tcPr marL="56575" marR="56575" marT="28287" marB="2828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Flavor,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</a:rPr>
                        <a:t>texture, mouth feel, water retention </a:t>
                      </a:r>
                    </a:p>
                  </a:txBody>
                  <a:tcPr marL="56575" marR="56575" marT="28287" marB="28287" anchor="ctr" anchorCtr="1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27D-E187-4D74-9229-B192FA51AC20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b="1" dirty="0" smtClean="0">
                <a:solidFill>
                  <a:srgbClr val="0070C0"/>
                </a:solidFill>
                <a:cs typeface="Times New Roman" pitchFamily="18" charset="0"/>
              </a:rPr>
              <a:t>PROTEIN BASED FAT SUBSTITUTES</a:t>
            </a:r>
            <a:endParaRPr lang="en-US" sz="36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55462"/>
            <a:ext cx="8534400" cy="579773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0070C0"/>
                </a:solidFill>
              </a:rPr>
              <a:t>SIMPLESSE</a:t>
            </a:r>
            <a:endParaRPr lang="en-GB" sz="3000" b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GB" sz="3000" dirty="0" smtClean="0">
                <a:cs typeface="Times New Roman" pitchFamily="18" charset="0"/>
              </a:rPr>
              <a:t>INTRODUCED IN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1988</a:t>
            </a:r>
            <a:r>
              <a:rPr lang="en-GB" sz="3000" dirty="0" smtClean="0">
                <a:cs typeface="Times New Roman" pitchFamily="18" charset="0"/>
              </a:rPr>
              <a:t> BY </a:t>
            </a:r>
            <a:r>
              <a:rPr lang="en-GB" sz="3000" dirty="0">
                <a:cs typeface="Times New Roman" pitchFamily="18" charset="0"/>
              </a:rPr>
              <a:t>CP </a:t>
            </a:r>
            <a:r>
              <a:rPr lang="en-GB" sz="3000" dirty="0" err="1" smtClean="0">
                <a:cs typeface="Times New Roman" pitchFamily="18" charset="0"/>
              </a:rPr>
              <a:t>Kelco</a:t>
            </a:r>
            <a:endParaRPr lang="en-GB" sz="3000" dirty="0" smtClean="0"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000" dirty="0" smtClean="0">
                <a:cs typeface="Times New Roman" pitchFamily="18" charset="0"/>
              </a:rPr>
              <a:t>A MULTI-FUNCTIONAL DAIRY INGREDIENT MADE FROM WHEY PROTEIN CONCENTRATE USED AS A FAT SUBSTITUTE IN LOW-CALORIE FOODS </a:t>
            </a:r>
            <a:endParaRPr lang="en-GB" sz="30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en-GB" sz="3000" dirty="0" smtClean="0">
                <a:cs typeface="Times New Roman" pitchFamily="18" charset="0"/>
              </a:rPr>
              <a:t>CONTRIBUTES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1.3 K. Cal / g </a:t>
            </a:r>
            <a:r>
              <a:rPr lang="en-GB" sz="3000" dirty="0" smtClean="0">
                <a:cs typeface="Times New Roman" pitchFamily="18" charset="0"/>
              </a:rPr>
              <a:t>(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1 g</a:t>
            </a:r>
            <a:r>
              <a:rPr lang="en-GB" sz="3000" dirty="0" smtClean="0">
                <a:cs typeface="Times New Roman" pitchFamily="18" charset="0"/>
              </a:rPr>
              <a:t> PROTEIN +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2 g</a:t>
            </a:r>
            <a:r>
              <a:rPr lang="en-GB" sz="3000" dirty="0" smtClean="0">
                <a:cs typeface="Times New Roman" pitchFamily="18" charset="0"/>
              </a:rPr>
              <a:t> WATER REPLACE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3 g</a:t>
            </a:r>
            <a:r>
              <a:rPr lang="en-GB" sz="3000" dirty="0" smtClean="0">
                <a:cs typeface="Times New Roman" pitchFamily="18" charset="0"/>
              </a:rPr>
              <a:t> FAT OR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4 K. Cal </a:t>
            </a:r>
            <a:r>
              <a:rPr lang="en-GB" sz="3000" dirty="0" smtClean="0">
                <a:cs typeface="Times New Roman" pitchFamily="18" charset="0"/>
              </a:rPr>
              <a:t>REPLACE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27</a:t>
            </a:r>
            <a:r>
              <a:rPr lang="en-GB" sz="3000" dirty="0" smtClean="0">
                <a:cs typeface="Times New Roman" pitchFamily="18" charset="0"/>
              </a:rPr>
              <a:t>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K. Cal</a:t>
            </a:r>
            <a:r>
              <a:rPr lang="en-GB" sz="3000" dirty="0" smtClean="0">
                <a:cs typeface="Times New Roman" pitchFamily="18" charset="0"/>
              </a:rPr>
              <a:t>) </a:t>
            </a:r>
          </a:p>
          <a:p>
            <a:pPr algn="just">
              <a:lnSpc>
                <a:spcPct val="120000"/>
              </a:lnSpc>
            </a:pPr>
            <a:r>
              <a:rPr lang="en-GB" sz="3000" dirty="0" smtClean="0">
                <a:cs typeface="Times New Roman" pitchFamily="18" charset="0"/>
              </a:rPr>
              <a:t>USED IN DAIRY </a:t>
            </a:r>
            <a:r>
              <a:rPr lang="en-GB" sz="3000" dirty="0">
                <a:cs typeface="Times New Roman" pitchFamily="18" charset="0"/>
              </a:rPr>
              <a:t>PRODUCTS LIKE YOGHURT, CHEESE SPREAD, CREAM CHEESE, SOUR CREAM </a:t>
            </a:r>
          </a:p>
          <a:p>
            <a:pPr algn="just">
              <a:lnSpc>
                <a:spcPct val="120000"/>
              </a:lnSpc>
            </a:pPr>
            <a:r>
              <a:rPr lang="en-GB" sz="3000" dirty="0" smtClean="0">
                <a:cs typeface="Times New Roman" pitchFamily="18" charset="0"/>
              </a:rPr>
              <a:t>SALAD </a:t>
            </a:r>
            <a:r>
              <a:rPr lang="en-GB" sz="3000" dirty="0">
                <a:cs typeface="Times New Roman" pitchFamily="18" charset="0"/>
              </a:rPr>
              <a:t>DRESSING, MAYONNAISE AND MARGARINE</a:t>
            </a:r>
          </a:p>
          <a:p>
            <a:pPr algn="just">
              <a:lnSpc>
                <a:spcPct val="120000"/>
              </a:lnSpc>
            </a:pPr>
            <a:r>
              <a:rPr lang="en-GB" sz="3000" dirty="0">
                <a:solidFill>
                  <a:srgbClr val="FF0000"/>
                </a:solidFill>
                <a:cs typeface="Times New Roman" pitchFamily="18" charset="0"/>
              </a:rPr>
              <a:t>NOT SUITABLE </a:t>
            </a:r>
            <a:r>
              <a:rPr lang="en-GB" sz="3000" dirty="0">
                <a:cs typeface="Times New Roman" pitchFamily="18" charset="0"/>
              </a:rPr>
              <a:t>FOR </a:t>
            </a:r>
            <a:r>
              <a:rPr lang="en-GB" sz="3000" dirty="0" smtClean="0">
                <a:solidFill>
                  <a:srgbClr val="FF0000"/>
                </a:solidFill>
                <a:cs typeface="Times New Roman" pitchFamily="18" charset="0"/>
              </a:rPr>
              <a:t>FRYING</a:t>
            </a:r>
            <a:endParaRPr lang="en-US" sz="3000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60000"/>
              </a:lnSpc>
            </a:pPr>
            <a:endParaRPr lang="en-GB" sz="2800" dirty="0" smtClean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C25E0-5DF8-4FB0-AB1B-0EE4F0030E85}" type="slidenum">
              <a:rPr lang="en-US"/>
              <a:pPr>
                <a:defRPr/>
              </a:pPr>
              <a:t>87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9BAB-C2DF-46D1-A7D6-365A4E0C3B1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>
                <a:cs typeface="Times New Roman" pitchFamily="18" charset="0"/>
              </a:rPr>
              <a:t>CARBOHYDRATE BASED</a:t>
            </a:r>
            <a:r>
              <a:rPr lang="en-GB" sz="3600" dirty="0" smtClean="0">
                <a:cs typeface="Times New Roman" pitchFamily="18" charset="0"/>
              </a:rPr>
              <a:t> </a:t>
            </a:r>
            <a:r>
              <a:rPr lang="en-GB" sz="3600" b="1" dirty="0" smtClean="0">
                <a:cs typeface="Times New Roman" pitchFamily="18" charset="0"/>
              </a:rPr>
              <a:t>FSs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458200" cy="5791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GUMS</a:t>
            </a:r>
            <a:r>
              <a:rPr lang="en-GB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latin typeface="+mj-lt"/>
                <a:cs typeface="Times New Roman" pitchFamily="18" charset="0"/>
              </a:rPr>
              <a:t>GUMS ARE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HYDROPHILIC COLLOIDS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, INCLUDE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XANTHAN GUM                 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GUAR GUM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LOCUST BEAN GUM            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GUM ARABIC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+mj-lt"/>
                <a:cs typeface="Times New Roman" pitchFamily="18" charset="0"/>
              </a:rPr>
              <a:t>CARRAGEENAN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52359-73B4-44F2-B811-AF33A4EA7B42}" type="slidenum">
              <a:rPr lang="en-US"/>
              <a:pPr>
                <a:defRPr/>
              </a:pPr>
              <a:t>88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336C-FDD9-4AD9-B5FD-74B1A29F81C0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021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cs typeface="Times New Roman" pitchFamily="18" charset="0"/>
              </a:rPr>
              <a:t>CARBOHYDRATE BASED</a:t>
            </a:r>
            <a:r>
              <a:rPr lang="en-GB" sz="3600" dirty="0">
                <a:cs typeface="Times New Roman" pitchFamily="18" charset="0"/>
              </a:rPr>
              <a:t> </a:t>
            </a:r>
            <a:r>
              <a:rPr lang="en-GB" sz="3600" b="1" dirty="0">
                <a:cs typeface="Times New Roman" pitchFamily="18" charset="0"/>
              </a:rPr>
              <a:t>FSs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70480"/>
            <a:ext cx="8458200" cy="5867400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GUMS</a:t>
            </a:r>
          </a:p>
          <a:p>
            <a:pPr algn="just">
              <a:lnSpc>
                <a:spcPct val="110000"/>
              </a:lnSpc>
            </a:pPr>
            <a:r>
              <a:rPr lang="en-GB" sz="2800" dirty="0">
                <a:cs typeface="Times New Roman" pitchFamily="18" charset="0"/>
              </a:rPr>
              <a:t>VIRTUALLY </a:t>
            </a:r>
            <a:r>
              <a:rPr lang="en-GB" sz="2800" dirty="0">
                <a:solidFill>
                  <a:srgbClr val="0000CC"/>
                </a:solidFill>
                <a:cs typeface="Times New Roman" pitchFamily="18" charset="0"/>
              </a:rPr>
              <a:t>NON-CALORIC</a:t>
            </a:r>
          </a:p>
          <a:p>
            <a:pPr algn="just">
              <a:lnSpc>
                <a:spcPct val="110000"/>
              </a:lnSpc>
            </a:pPr>
            <a:r>
              <a:rPr lang="en-GB" sz="2800" dirty="0">
                <a:cs typeface="Times New Roman" pitchFamily="18" charset="0"/>
              </a:rPr>
              <a:t>PROVIDE </a:t>
            </a:r>
            <a:r>
              <a:rPr lang="en-GB" sz="2800" dirty="0">
                <a:solidFill>
                  <a:srgbClr val="FF0000"/>
                </a:solidFill>
                <a:cs typeface="Times New Roman" pitchFamily="18" charset="0"/>
              </a:rPr>
              <a:t>THICKENING</a:t>
            </a:r>
            <a:r>
              <a:rPr lang="en-GB" sz="2800" dirty="0">
                <a:cs typeface="Times New Roman" pitchFamily="18" charset="0"/>
              </a:rPr>
              <a:t> EFFECT </a:t>
            </a:r>
          </a:p>
          <a:p>
            <a:pPr algn="just">
              <a:lnSpc>
                <a:spcPct val="110000"/>
              </a:lnSpc>
            </a:pPr>
            <a:r>
              <a:rPr lang="en-GB" sz="2800" dirty="0">
                <a:cs typeface="Times New Roman" pitchFamily="18" charset="0"/>
              </a:rPr>
              <a:t>CAN PROMOTE </a:t>
            </a:r>
            <a:r>
              <a:rPr lang="en-GB" sz="2800" dirty="0">
                <a:solidFill>
                  <a:srgbClr val="FF0000"/>
                </a:solidFill>
                <a:cs typeface="Times New Roman" pitchFamily="18" charset="0"/>
              </a:rPr>
              <a:t>CREAMY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TEXTURE</a:t>
            </a:r>
            <a:endParaRPr lang="en-GB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GB" sz="2800" dirty="0" smtClean="0">
                <a:cs typeface="Times New Roman" pitchFamily="18" charset="0"/>
              </a:rPr>
              <a:t>INCREASE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VISCOSITY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sz="2800" dirty="0" smtClean="0">
                <a:cs typeface="Times New Roman" pitchFamily="18" charset="0"/>
              </a:rPr>
              <a:t>LEAD TO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EMULSION</a:t>
            </a:r>
            <a:r>
              <a:rPr lang="en-GB" sz="2800" dirty="0" smtClean="0">
                <a:cs typeface="Times New Roman" pitchFamily="18" charset="0"/>
              </a:rPr>
              <a:t> STABILITY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DO NOT </a:t>
            </a:r>
            <a:r>
              <a:rPr lang="en-GB" sz="2800" dirty="0" smtClean="0">
                <a:cs typeface="Times New Roman" pitchFamily="18" charset="0"/>
              </a:rPr>
              <a:t>SERVE AS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DIRECT</a:t>
            </a:r>
            <a:r>
              <a:rPr lang="en-GB" sz="2800" dirty="0" smtClean="0">
                <a:cs typeface="Times New Roman" pitchFamily="18" charset="0"/>
              </a:rPr>
              <a:t> SUBSTITUTES FOR FATS OR OILS BUT ARE USED AS FORMULATION TOOLS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sz="2800" dirty="0" smtClean="0">
                <a:cs typeface="Times New Roman" pitchFamily="18" charset="0"/>
              </a:rPr>
              <a:t>USED IN RANGE OF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0.1 - 0.5 %</a:t>
            </a:r>
          </a:p>
          <a:p>
            <a:pPr algn="just" eaLnBrk="1" hangingPunct="1">
              <a:lnSpc>
                <a:spcPct val="110000"/>
              </a:lnSpc>
            </a:pPr>
            <a:r>
              <a:rPr lang="en-GB" sz="2800" dirty="0" smtClean="0">
                <a:cs typeface="Times New Roman" pitchFamily="18" charset="0"/>
              </a:rPr>
              <a:t>USED TO PRODUCE LOW-CALORIE, FAT-FREE </a:t>
            </a:r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SALAD</a:t>
            </a:r>
            <a:r>
              <a:rPr lang="en-GB" sz="2800" dirty="0" smtClean="0"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DRESSINGS</a:t>
            </a:r>
            <a:endParaRPr lang="en-GB" sz="28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GB" sz="2800" dirty="0" smtClean="0">
                <a:cs typeface="Times New Roman" pitchFamily="18" charset="0"/>
              </a:rPr>
              <a:t>REDUCE FAT CONTENT OF VARIETY OF FORMULATED FOODS 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DC907-CD1B-4C49-86DC-0D13C054FCE8}" type="slidenum">
              <a:rPr lang="en-US"/>
              <a:pPr>
                <a:defRPr/>
              </a:pPr>
              <a:t>89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4D56-8887-4D6E-A090-D9ACD1E023F2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82" y="44451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Times New Roman" pitchFamily="18" charset="0"/>
              </a:rPr>
              <a:t>LIPIDS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NUTRITION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959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cs typeface="Times New Roman" pitchFamily="18" charset="0"/>
              </a:rPr>
              <a:t>TYPES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SIMPLE LIPIDS</a:t>
            </a:r>
            <a:r>
              <a:rPr lang="en-GB" sz="3000" dirty="0">
                <a:cs typeface="Times New Roman" pitchFamily="18" charset="0"/>
              </a:rPr>
              <a:t>	</a:t>
            </a:r>
            <a:r>
              <a:rPr lang="en-GB" sz="3000" dirty="0" smtClean="0">
                <a:cs typeface="Times New Roman" pitchFamily="18" charset="0"/>
              </a:rPr>
              <a:t>			Fats</a:t>
            </a:r>
          </a:p>
          <a:p>
            <a:pPr marL="3543300" lvl="8" indent="0">
              <a:buNone/>
            </a:pPr>
            <a:r>
              <a:rPr lang="en-GB" sz="3000" dirty="0" smtClean="0">
                <a:cs typeface="Times New Roman" pitchFamily="18" charset="0"/>
              </a:rPr>
              <a:t> 			Oils</a:t>
            </a:r>
          </a:p>
          <a:p>
            <a:pPr marL="3543300" lvl="8" indent="0">
              <a:buNone/>
            </a:pPr>
            <a:r>
              <a:rPr lang="en-GB" sz="3000" dirty="0" smtClean="0">
                <a:cs typeface="Times New Roman" pitchFamily="18" charset="0"/>
              </a:rPr>
              <a:t> 			Waxes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COMPOUND LIPIDS </a:t>
            </a:r>
            <a:r>
              <a:rPr lang="en-GB" sz="2800" dirty="0">
                <a:cs typeface="Times New Roman" pitchFamily="18" charset="0"/>
              </a:rPr>
              <a:t>	</a:t>
            </a:r>
            <a:r>
              <a:rPr lang="en-GB" sz="2800" dirty="0" smtClean="0">
                <a:cs typeface="Times New Roman" pitchFamily="18" charset="0"/>
              </a:rPr>
              <a:t>			Phospholipids						Glycolipids 						 	Lipoproteins 	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DERIVED LIPIDS </a:t>
            </a:r>
            <a:r>
              <a:rPr lang="en-GB" sz="2800" dirty="0" smtClean="0">
                <a:cs typeface="Times New Roman" pitchFamily="18" charset="0"/>
              </a:rPr>
              <a:t> 				Fatty acids							Alcohols 							Hydrocarbons</a:t>
            </a:r>
          </a:p>
          <a:p>
            <a:pPr marL="0" indent="0">
              <a:buNone/>
            </a:pPr>
            <a:r>
              <a:rPr lang="en-GB" sz="2800" dirty="0" smtClean="0">
                <a:cs typeface="Times New Roman" pitchFamily="18" charset="0"/>
              </a:rPr>
              <a:t>SUBSTANCES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ASSOCIATED</a:t>
            </a:r>
            <a:r>
              <a:rPr lang="en-GB" sz="2800" dirty="0" smtClean="0">
                <a:cs typeface="Times New Roman" pitchFamily="18" charset="0"/>
              </a:rPr>
              <a:t> WITH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LIPIDS</a:t>
            </a:r>
            <a:r>
              <a:rPr lang="en-GB" sz="2800" dirty="0" smtClean="0">
                <a:cs typeface="Times New Roman" pitchFamily="18" charset="0"/>
              </a:rPr>
              <a:t> IN NATURE  							Tocopherols							K-vitamins							Steroids </a:t>
            </a:r>
            <a:r>
              <a:rPr lang="en-GB" sz="2400" dirty="0" smtClean="0">
                <a:cs typeface="Times New Roman" pitchFamily="18" charset="0"/>
              </a:rPr>
              <a:t>	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E57E-23CB-4650-9B94-DA7031A353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A465-D62C-4581-8156-109D1A0DBD18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6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cs typeface="Times New Roman" pitchFamily="18" charset="0"/>
              </a:rPr>
              <a:t>CARBOHYDRATE BASED</a:t>
            </a:r>
            <a:r>
              <a:rPr lang="en-GB" sz="3200" dirty="0">
                <a:cs typeface="Times New Roman" pitchFamily="18" charset="0"/>
              </a:rPr>
              <a:t> </a:t>
            </a:r>
            <a:r>
              <a:rPr lang="en-GB" sz="3200" b="1" dirty="0">
                <a:cs typeface="Times New Roman" pitchFamily="18" charset="0"/>
              </a:rPr>
              <a:t>FSs</a:t>
            </a: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70C0"/>
                </a:solidFill>
                <a:latin typeface="+mj-lt"/>
                <a:ea typeface="+mj-ea"/>
                <a:cs typeface="Times New Roman" pitchFamily="18" charset="0"/>
              </a:rPr>
              <a:t>POLYDEXTROSE</a:t>
            </a:r>
            <a:r>
              <a:rPr lang="en-GB" sz="2800" b="1" dirty="0" smtClean="0">
                <a:latin typeface="+mj-lt"/>
                <a:ea typeface="+mj-ea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800" dirty="0" smtClean="0">
                <a:ea typeface="+mj-ea"/>
                <a:cs typeface="Times New Roman" pitchFamily="18" charset="0"/>
              </a:rPr>
              <a:t>A POLYMER OF </a:t>
            </a:r>
            <a:r>
              <a:rPr lang="en-GB" sz="280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DEXTROSE</a:t>
            </a:r>
            <a:r>
              <a:rPr lang="en-GB" sz="2800" dirty="0" smtClean="0">
                <a:ea typeface="+mj-ea"/>
                <a:cs typeface="Times New Roman" pitchFamily="18" charset="0"/>
              </a:rPr>
              <a:t> WITH SMALL AMOUNT OF </a:t>
            </a:r>
            <a:r>
              <a:rPr lang="en-GB" sz="280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SORBITOL</a:t>
            </a:r>
            <a:r>
              <a:rPr lang="en-GB" sz="2800" dirty="0" smtClean="0">
                <a:ea typeface="+mj-ea"/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CITRIC</a:t>
            </a:r>
            <a:r>
              <a:rPr lang="en-GB" sz="2800" dirty="0" smtClean="0">
                <a:ea typeface="+mj-ea"/>
                <a:cs typeface="Times New Roman" pitchFamily="18" charset="0"/>
              </a:rPr>
              <a:t> ACID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800" dirty="0" smtClean="0">
                <a:ea typeface="+mj-ea"/>
                <a:cs typeface="Times New Roman" pitchFamily="18" charset="0"/>
              </a:rPr>
              <a:t>CALORIC VALUE - 1 K. Cal / g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800" dirty="0" smtClean="0">
                <a:ea typeface="+mj-ea"/>
                <a:cs typeface="Times New Roman" pitchFamily="18" charset="0"/>
              </a:rPr>
              <a:t>USED AS PARTIAL </a:t>
            </a:r>
            <a:r>
              <a:rPr lang="en-GB" sz="280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SUBSTITUTE</a:t>
            </a:r>
            <a:r>
              <a:rPr lang="en-GB" sz="2800" dirty="0" smtClean="0">
                <a:ea typeface="+mj-ea"/>
                <a:cs typeface="Times New Roman" pitchFamily="18" charset="0"/>
              </a:rPr>
              <a:t> FOR FAT IN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CANDY, CANDY COATINGS, CHEWING GUM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FROZEN DAIRY PRODUCTS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DRY MIXES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NUTRITIONAL BARS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PUDDINGS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DRY CAKE 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ea typeface="+mj-ea"/>
                <a:cs typeface="Times New Roman" pitchFamily="18" charset="0"/>
              </a:rPr>
              <a:t>COOKIE MIXES</a:t>
            </a:r>
            <a:endParaRPr lang="en-US" dirty="0">
              <a:ea typeface="+mj-ea"/>
              <a:cs typeface="Times New Roman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DA7D3-8452-4860-B7B8-4C1F1254A59B}" type="slidenum">
              <a:rPr lang="en-US"/>
              <a:pPr>
                <a:defRPr/>
              </a:pPr>
              <a:t>90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6FAA-B68E-4194-9F54-6007EF085894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2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cs typeface="Times New Roman" pitchFamily="18" charset="0"/>
              </a:rPr>
              <a:t>CARBOHYDRATE BASED</a:t>
            </a:r>
            <a:r>
              <a:rPr lang="en-GB" sz="3600" dirty="0">
                <a:cs typeface="Times New Roman" pitchFamily="18" charset="0"/>
              </a:rPr>
              <a:t> </a:t>
            </a:r>
            <a:r>
              <a:rPr lang="en-GB" sz="3600" b="1" dirty="0">
                <a:cs typeface="Times New Roman" pitchFamily="18" charset="0"/>
              </a:rPr>
              <a:t>FSs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6800" cy="559435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b="1" dirty="0" smtClean="0">
                <a:solidFill>
                  <a:srgbClr val="0070C0"/>
                </a:solidFill>
                <a:cs typeface="Times New Roman" pitchFamily="18" charset="0"/>
              </a:rPr>
              <a:t>MALTODEXTRINS</a:t>
            </a:r>
            <a:r>
              <a:rPr lang="en-GB" sz="2800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NON-SWEET NUTRITIVE SACCHARIDE </a:t>
            </a:r>
            <a:r>
              <a:rPr lang="en-GB" sz="2800" dirty="0" smtClean="0">
                <a:cs typeface="Times New Roman" pitchFamily="18" charset="0"/>
              </a:rPr>
              <a:t>POLYMER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CONSISTS OF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d-GLUCOSE</a:t>
            </a:r>
            <a:r>
              <a:rPr lang="en-GB" sz="2800" dirty="0" smtClean="0">
                <a:cs typeface="Times New Roman" pitchFamily="18" charset="0"/>
              </a:rPr>
              <a:t> UNITS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PRODUCED BY ACID OR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ENZYME HYDROLYSIS </a:t>
            </a:r>
            <a:r>
              <a:rPr lang="en-GB" sz="2800" dirty="0" smtClean="0">
                <a:cs typeface="Times New Roman" pitchFamily="18" charset="0"/>
              </a:rPr>
              <a:t>OF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CORN STARCH 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POTATO STARCH 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WHEAT STARCH </a:t>
            </a:r>
          </a:p>
          <a:p>
            <a:pPr lvl="1" algn="just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TAPIOCA STARCH</a:t>
            </a:r>
            <a:r>
              <a:rPr lang="en-GB" dirty="0" smtClean="0"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OFTEN USED AS CARRIERS FOR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SWEETENERS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34D95-AFBA-4622-A7EC-6819AB35FEAA}" type="slidenum">
              <a:rPr lang="en-US"/>
              <a:pPr>
                <a:defRPr/>
              </a:pPr>
              <a:t>91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75D42-6BC0-4061-8B37-0BB100D0235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49275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cs typeface="Times New Roman" pitchFamily="18" charset="0"/>
              </a:rPr>
              <a:t>CARBOHYDRATE BASED</a:t>
            </a:r>
            <a:r>
              <a:rPr lang="en-GB" sz="3600" dirty="0">
                <a:cs typeface="Times New Roman" pitchFamily="18" charset="0"/>
              </a:rPr>
              <a:t> </a:t>
            </a:r>
            <a:r>
              <a:rPr lang="en-GB" sz="3600" b="1" dirty="0">
                <a:cs typeface="Times New Roman" pitchFamily="18" charset="0"/>
              </a:rPr>
              <a:t>FSs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67055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GB" sz="2800" b="1" dirty="0" smtClean="0">
                <a:cs typeface="Times New Roman" pitchFamily="18" charset="0"/>
              </a:rPr>
              <a:t>MALTODEXTRINS</a:t>
            </a:r>
            <a:r>
              <a:rPr lang="en-GB" sz="2800" dirty="0" smtClean="0"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GB" sz="2800" dirty="0" smtClean="0">
                <a:cs typeface="Times New Roman" pitchFamily="18" charset="0"/>
              </a:rPr>
              <a:t>USED TO BUILD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SOLUBLE SOLIDS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INHIBIT SUGAR CRYSTALLISATION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CONTROL FREEZE POINT 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INCREASE VISCOSITY TO MIMIC FAT </a:t>
            </a:r>
          </a:p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MALTRIN</a:t>
            </a:r>
            <a:r>
              <a:rPr lang="en-GB" sz="2800" dirty="0" smtClean="0"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040</a:t>
            </a:r>
            <a:r>
              <a:rPr lang="en-GB" sz="2800" dirty="0" smtClean="0">
                <a:cs typeface="Times New Roman" pitchFamily="18" charset="0"/>
              </a:rPr>
              <a:t> (A MALTODEXTRIN) FROM HYDROLYSED CORN STARCH, PROVIDES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4 K. Cal /g</a:t>
            </a:r>
          </a:p>
          <a:p>
            <a:pPr algn="just" eaLnBrk="1" hangingPunct="1"/>
            <a:r>
              <a:rPr lang="en-GB" sz="2800" dirty="0" smtClean="0">
                <a:solidFill>
                  <a:srgbClr val="3366CC"/>
                </a:solidFill>
                <a:cs typeface="Times New Roman" pitchFamily="18" charset="0"/>
              </a:rPr>
              <a:t>USES</a:t>
            </a:r>
            <a:r>
              <a:rPr lang="en-GB" sz="2800" dirty="0" smtClean="0">
                <a:cs typeface="Times New Roman" pitchFamily="18" charset="0"/>
              </a:rPr>
              <a:t>: AS PARTIAL REPLACEMENT FOR FATS AND OILS OR CAN TOTALLY REPLACE FAT IN MARGARINE, FROZEN DESSERTS, SALAD DRESSINGS AND SNACKS.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BDDD1-D65E-4310-B330-75AA3520BF6B}" type="slidenum">
              <a:rPr lang="en-US"/>
              <a:pPr>
                <a:defRPr/>
              </a:pPr>
              <a:t>92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4CCB-6284-4E9D-B375-19C518CFB677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bldLvl="2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cs typeface="Times New Roman" pitchFamily="18" charset="0"/>
              </a:rPr>
              <a:t> OTHER </a:t>
            </a:r>
            <a:r>
              <a:rPr lang="en-GB" sz="3600" b="1" dirty="0">
                <a:cs typeface="Times New Roman" pitchFamily="18" charset="0"/>
              </a:rPr>
              <a:t>CARBOHYDRATE BASED</a:t>
            </a:r>
            <a:r>
              <a:rPr lang="en-GB" sz="3600" dirty="0">
                <a:cs typeface="Times New Roman" pitchFamily="18" charset="0"/>
              </a:rPr>
              <a:t> </a:t>
            </a:r>
            <a:r>
              <a:rPr lang="en-GB" sz="3600" b="1" dirty="0">
                <a:cs typeface="Times New Roman" pitchFamily="18" charset="0"/>
              </a:rPr>
              <a:t>FSs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55943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INCLUDE </a:t>
            </a:r>
            <a:r>
              <a:rPr lang="en-US" sz="2800" dirty="0">
                <a:solidFill>
                  <a:srgbClr val="FF0000"/>
                </a:solidFill>
              </a:rPr>
              <a:t>N-Oil® </a:t>
            </a:r>
            <a:r>
              <a:rPr lang="en-US" sz="2800" dirty="0" smtClean="0"/>
              <a:t>IS A </a:t>
            </a:r>
            <a:r>
              <a:rPr lang="en-GB" sz="2800" dirty="0" smtClean="0">
                <a:cs typeface="Times New Roman" pitchFamily="18" charset="0"/>
              </a:rPr>
              <a:t>TAPIOCA DEXTRIN, PROVIDES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1.2 </a:t>
            </a:r>
            <a:r>
              <a:rPr lang="en-GB" sz="2800" dirty="0" smtClean="0">
                <a:cs typeface="Times New Roman" pitchFamily="18" charset="0"/>
              </a:rPr>
              <a:t>K. Cal /g </a:t>
            </a:r>
          </a:p>
          <a:p>
            <a:pPr algn="just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PASELLI SA2 - POTATO STARCH BASED MALTODEXTRIN, PROVIDES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3.8 </a:t>
            </a:r>
            <a:r>
              <a:rPr lang="en-GB" sz="2800" dirty="0">
                <a:cs typeface="Times New Roman" pitchFamily="18" charset="0"/>
              </a:rPr>
              <a:t>K. Cal /g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STA-SLIM, PROLESTRA, NUTRIFAT, FINESSE AND COLESTRA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cs typeface="Times New Roman" pitchFamily="18" charset="0"/>
              </a:rPr>
              <a:t>FIND APPLICATIONS IN SEVERAL FOODS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5A716-1A68-4728-AA74-B372DD7ECB44}" type="slidenum">
              <a:rPr lang="en-US"/>
              <a:pPr>
                <a:defRPr/>
              </a:pPr>
              <a:t>93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8364-F151-4D11-A9D7-9947FB1E815D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93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cs typeface="Times New Roman" pitchFamily="18" charset="0"/>
              </a:rPr>
              <a:t>SYNTHETIC COMPOUNDS</a:t>
            </a:r>
            <a:endParaRPr lang="en-US" sz="3600" b="1" dirty="0" smtClean="0"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93725"/>
            <a:ext cx="8610600" cy="5807075"/>
          </a:xfrm>
        </p:spPr>
        <p:txBody>
          <a:bodyPr>
            <a:normAutofit/>
          </a:bodyPr>
          <a:lstStyle/>
          <a:p>
            <a:pPr marL="660400" indent="-660400" algn="just" eaLnBrk="1" hangingPunct="1">
              <a:buFont typeface="Wingdings" pitchFamily="2" charset="2"/>
              <a:buNone/>
            </a:pPr>
            <a:r>
              <a:rPr lang="en-GB" sz="2800" b="1" dirty="0" smtClean="0">
                <a:latin typeface="+mj-lt"/>
                <a:cs typeface="Times New Roman" pitchFamily="18" charset="0"/>
              </a:rPr>
              <a:t>OLESTRA </a:t>
            </a:r>
          </a:p>
          <a:p>
            <a:pPr marL="660400" indent="-660400" algn="just" eaLnBrk="1" hangingPunct="1"/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NON-ABSORBABLE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SYNTHETIC FAT</a:t>
            </a:r>
          </a:p>
          <a:p>
            <a:pPr marL="660400" indent="-660400"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MIXTURE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HEXA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TO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OCTA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ESTERS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OF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SUCROSE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WITH NATURALLY OCCURRING LONG CHAIN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FATTY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ACIDS</a:t>
            </a:r>
          </a:p>
          <a:p>
            <a:pPr marL="660400" indent="-660400" algn="just" eaLnBrk="1" hangingPunct="1"/>
            <a:r>
              <a:rPr lang="en-GB" sz="2800" dirty="0" smtClean="0">
                <a:latin typeface="+mj-lt"/>
                <a:cs typeface="Times New Roman" pitchFamily="18" charset="0"/>
              </a:rPr>
              <a:t>MADE FROM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SUGAR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AND </a:t>
            </a:r>
            <a:r>
              <a:rPr lang="en-GB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VEGETABLE</a:t>
            </a:r>
            <a:r>
              <a:rPr lang="en-GB" sz="2800" dirty="0" smtClean="0">
                <a:latin typeface="+mj-lt"/>
                <a:cs typeface="Times New Roman" pitchFamily="18" charset="0"/>
              </a:rPr>
              <a:t> OIL</a:t>
            </a:r>
          </a:p>
          <a:p>
            <a:pPr marL="1149350" lvl="1" indent="-577850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STABLE DURING HEATING, EVEN DEEP FAT FRYING</a:t>
            </a:r>
          </a:p>
          <a:p>
            <a:pPr marL="1149350" lvl="1" indent="-577850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PROVIDES TASTE, TEXTURE AND MOUTH-FEEL OF CONVENTIONAL FATS </a:t>
            </a:r>
          </a:p>
          <a:p>
            <a:pPr marL="1149350" lvl="1" indent="-577850" algn="just" eaLnBrk="1" hangingPunct="1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NOT DIGESTED, NOR ABSORBED - HENCE ZERO CALORIES. 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A57C-9E4F-4581-A87E-4EEC045FEA5E}" type="slidenum">
              <a:rPr lang="en-US"/>
              <a:pPr>
                <a:defRPr/>
              </a:pPr>
              <a:t>94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7A79-DADF-45E1-AEEA-A55A4C1896D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b="1" dirty="0" smtClean="0">
                <a:cs typeface="Times New Roman" pitchFamily="18" charset="0"/>
              </a:rPr>
              <a:t>OTHER SYNTHETIC COMPOUNDS</a:t>
            </a:r>
            <a:endParaRPr lang="en-US" sz="3200" b="1" dirty="0" smtClean="0"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87375"/>
            <a:ext cx="8610600" cy="57150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EPG</a:t>
            </a:r>
            <a:r>
              <a:rPr lang="en-GB" sz="2800" dirty="0" smtClean="0">
                <a:cs typeface="Times New Roman" pitchFamily="18" charset="0"/>
              </a:rPr>
              <a:t> (ESTERIFIED PROPOXYLATED GLYCEROL) - CAN BE SUBSTITUTED FOR FATS AND OILS IN FROZEN DESSERTS, SALAD DRESSINGS AND BAKERY PRODUCTS </a:t>
            </a:r>
          </a:p>
          <a:p>
            <a:pPr marL="0" indent="0" algn="just" eaLnBrk="1" hangingPunct="1">
              <a:buNone/>
            </a:pPr>
            <a:endParaRPr lang="en-GB" sz="2800" dirty="0" smtClean="0"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TATCA</a:t>
            </a:r>
            <a:r>
              <a:rPr lang="en-GB" sz="2800" dirty="0" smtClean="0">
                <a:cs typeface="Times New Roman" pitchFamily="18" charset="0"/>
              </a:rPr>
              <a:t> (TRIALKOXYTRICARBALLYATE) - USED TO PRODUCE ACCEPTABLE MARGARINE</a:t>
            </a:r>
          </a:p>
          <a:p>
            <a:pPr marL="0" indent="0" algn="just" eaLnBrk="1" hangingPunct="1">
              <a:buNone/>
            </a:pPr>
            <a:endParaRPr lang="en-GB" sz="2800" dirty="0" smtClean="0"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DDM</a:t>
            </a:r>
            <a:r>
              <a:rPr lang="en-GB" sz="2800" dirty="0" smtClean="0">
                <a:cs typeface="Times New Roman" pitchFamily="18" charset="0"/>
              </a:rPr>
              <a:t> (DIALKYL DIHEXADECYLMALONATE) - USEFUL FOR HIGH TEMPERATURE APPLICATIONS </a:t>
            </a:r>
          </a:p>
          <a:p>
            <a:pPr marL="0" indent="0" algn="just" eaLnBrk="1" hangingPunct="1">
              <a:buNone/>
            </a:pPr>
            <a:endParaRPr lang="en-GB" sz="2800" dirty="0" smtClean="0">
              <a:cs typeface="Times New Roman" pitchFamily="18" charset="0"/>
            </a:endParaRPr>
          </a:p>
          <a:p>
            <a:pPr algn="just" eaLnBrk="1" hangingPunct="1"/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EPG</a:t>
            </a:r>
            <a:r>
              <a:rPr lang="en-GB" sz="2800" dirty="0" smtClean="0">
                <a:cs typeface="Times New Roman" pitchFamily="18" charset="0"/>
              </a:rPr>
              <a:t> &amp; </a:t>
            </a:r>
            <a:r>
              <a:rPr lang="en-GB" sz="2800" dirty="0" smtClean="0">
                <a:solidFill>
                  <a:srgbClr val="0000CC"/>
                </a:solidFill>
                <a:cs typeface="Times New Roman" pitchFamily="18" charset="0"/>
              </a:rPr>
              <a:t>TATCA</a:t>
            </a:r>
            <a:r>
              <a:rPr lang="en-GB" sz="2800" dirty="0" smtClean="0">
                <a:cs typeface="Times New Roman" pitchFamily="18" charset="0"/>
              </a:rPr>
              <a:t> RESISTANT TO HYDROLYSIS BY  DIGESTIVE ENZYMES, DDM MINIMALLY DIGESTED AND LESS THAN </a:t>
            </a: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0.1 %</a:t>
            </a:r>
            <a:r>
              <a:rPr lang="en-GB" sz="2800" dirty="0" smtClean="0">
                <a:cs typeface="Times New Roman" pitchFamily="18" charset="0"/>
              </a:rPr>
              <a:t> ABSORBED.</a:t>
            </a:r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DB50F-61C8-4167-B665-EB4172C682D3}" type="slidenum">
              <a:rPr lang="en-US"/>
              <a:pPr>
                <a:defRPr/>
              </a:pPr>
              <a:t>95</a:t>
            </a:fld>
            <a:endParaRPr lang="en-US" sz="1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63F6-36C2-4AA4-B1A3-9382056271DB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87B2-4925-4E42-9ED9-0B69B7F349EC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152400" y="17929"/>
            <a:ext cx="8839200" cy="15060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dirty="0" smtClean="0">
                <a:latin typeface="+mj-lt"/>
                <a:cs typeface="Times New Roman" pitchFamily="18" charset="0"/>
              </a:rPr>
              <a:t>FAN- 705: L # 14-20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NUTRITION RELATED DISEASES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400" smtClean="0">
              <a:latin typeface="Arial" charset="0"/>
            </a:endParaRPr>
          </a:p>
        </p:txBody>
      </p:sp>
      <p:sp>
        <p:nvSpPr>
          <p:cNvPr id="205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F4A22A-5B06-4FA6-80AA-447937ADCE35}" type="datetime1">
              <a:rPr lang="en-US" sz="1400" smtClean="0">
                <a:latin typeface="Arial" charset="0"/>
              </a:rPr>
              <a:t>4/17/2020</a:t>
            </a:fld>
            <a:endParaRPr lang="en-US" sz="1400" smtClean="0">
              <a:latin typeface="Arial" charset="0"/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latin typeface="Arial" charset="0"/>
              </a:rPr>
              <a:t>FAN - 705 (Dr. Shahid Mahmood Rana)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16874"/>
              </p:ext>
            </p:extLst>
          </p:nvPr>
        </p:nvGraphicFramePr>
        <p:xfrm>
          <a:off x="457200" y="1555376"/>
          <a:ext cx="8352228" cy="4191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1400"/>
                <a:gridCol w="4770828"/>
              </a:tblGrid>
              <a:tr h="419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Nutrient and Dietary Deficiency Disorders </a:t>
                      </a:r>
                      <a:endParaRPr lang="en-US" sz="3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Causes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Prevention</a:t>
                      </a:r>
                      <a:endParaRPr lang="en-US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Malnutrition</a:t>
                      </a:r>
                    </a:p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Obesity</a:t>
                      </a:r>
                    </a:p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Coronary Diseases</a:t>
                      </a:r>
                    </a:p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Lactose Intolerance</a:t>
                      </a:r>
                    </a:p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Gluten Intolerance</a:t>
                      </a:r>
                    </a:p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Dental Caries</a:t>
                      </a:r>
                    </a:p>
                    <a:p>
                      <a:pPr marL="514350" marR="0" indent="-514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Cancer</a:t>
                      </a:r>
                      <a:endParaRPr lang="en-US" sz="3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0" marR="67940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5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FAN-705. L # 14. </a:t>
            </a:r>
            <a:r>
              <a:rPr lang="en-U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Malnutrition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Nutrition</a:t>
            </a:r>
          </a:p>
          <a:p>
            <a:r>
              <a:rPr lang="en-US" dirty="0" smtClean="0"/>
              <a:t>Good / Healthy Nutrition</a:t>
            </a:r>
          </a:p>
          <a:p>
            <a:r>
              <a:rPr lang="en-US" dirty="0" smtClean="0"/>
              <a:t>Poor Nutrition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Under Nutrition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Over Nutrition</a:t>
            </a:r>
          </a:p>
          <a:p>
            <a:r>
              <a:rPr lang="en-US" dirty="0" smtClean="0"/>
              <a:t>Malnutrition – 	</a:t>
            </a:r>
            <a:r>
              <a:rPr lang="en-US" dirty="0" smtClean="0">
                <a:solidFill>
                  <a:srgbClr val="FF0000"/>
                </a:solidFill>
              </a:rPr>
              <a:t>ill consequences / 					malfunctioning </a:t>
            </a:r>
            <a:r>
              <a:rPr lang="en-US" dirty="0" smtClean="0"/>
              <a:t>in body of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under / over nutrition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BA5-B63E-42C4-9988-BEC2B37DDB19}" type="datetime1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B0F0"/>
                </a:solidFill>
                <a:cs typeface="Times New Roman" pitchFamily="18" charset="0"/>
              </a:rPr>
              <a:t>DIET AND MALNUTRITION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105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GB" dirty="0" smtClean="0">
                <a:cs typeface="Times New Roman" pitchFamily="18" charset="0"/>
              </a:rPr>
              <a:t>FOOD IS CONSUMED FOR HEALTHY LIVING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3200" i="1" dirty="0" smtClean="0">
                <a:cs typeface="Times New Roman" pitchFamily="18" charset="0"/>
              </a:rPr>
              <a:t>KNOWN TO CAUSE NUMEROUS DISEASES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AFFLUENT</a:t>
            </a:r>
            <a:r>
              <a:rPr lang="en-GB" sz="2800" dirty="0" smtClean="0">
                <a:cs typeface="Times New Roman" pitchFamily="18" charset="0"/>
              </a:rPr>
              <a:t> SOCIETIES 		</a:t>
            </a:r>
            <a:r>
              <a:rPr lang="en-GB" sz="2800" b="1" dirty="0" smtClean="0">
                <a:solidFill>
                  <a:srgbClr val="FF0000"/>
                </a:solidFill>
                <a:cs typeface="Times New Roman" pitchFamily="18" charset="0"/>
              </a:rPr>
              <a:t>OVER NOURISHMENT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sz="2800" dirty="0" smtClean="0">
                <a:solidFill>
                  <a:srgbClr val="FF0000"/>
                </a:solidFill>
                <a:cs typeface="Times New Roman" pitchFamily="18" charset="0"/>
              </a:rPr>
              <a:t>POOR</a:t>
            </a:r>
            <a:r>
              <a:rPr lang="en-GB" sz="2800" dirty="0" smtClean="0">
                <a:cs typeface="Times New Roman" pitchFamily="18" charset="0"/>
              </a:rPr>
              <a:t> PEOPLE		 	</a:t>
            </a:r>
            <a:r>
              <a:rPr lang="en-GB" sz="2800" b="1" dirty="0" smtClean="0">
                <a:solidFill>
                  <a:srgbClr val="FF0000"/>
                </a:solidFill>
                <a:cs typeface="Times New Roman" pitchFamily="18" charset="0"/>
              </a:rPr>
              <a:t>UNDER NOURISHMENT</a:t>
            </a:r>
          </a:p>
          <a:p>
            <a:pPr algn="just" eaLnBrk="1" hangingPunct="1"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  <a:cs typeface="Times New Roman" pitchFamily="18" charset="0"/>
              </a:rPr>
              <a:t>NON-OPTIMAL</a:t>
            </a:r>
            <a:r>
              <a:rPr lang="en-GB" dirty="0" smtClean="0">
                <a:cs typeface="Times New Roman" pitchFamily="18" charset="0"/>
              </a:rPr>
              <a:t> QUANTITIES CONSUMPTION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3200" i="1" dirty="0" smtClean="0">
                <a:cs typeface="Times New Roman" pitchFamily="18" charset="0"/>
              </a:rPr>
              <a:t>IMPLICATED IN NUMBER OF DISEASES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9E53C2-BAF4-43B2-BDA7-967F4F57FC82}" type="slidenum">
              <a:rPr lang="en-US" smtClean="0">
                <a:solidFill>
                  <a:schemeClr val="tx2"/>
                </a:solidFill>
              </a:rPr>
              <a:pPr eaLnBrk="1" hangingPunct="1"/>
              <a:t>99</a:t>
            </a:fld>
            <a:endParaRPr lang="en-US" sz="1400" smtClean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9D3A5-BBAD-4286-A440-1D84DE5D93CA}" type="datetime1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FAN - 705 (Dr. Shahid Mahmood Rana)</a:t>
            </a:r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10000" y="3581400"/>
            <a:ext cx="978408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0" y="2819400"/>
            <a:ext cx="978408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56639</TotalTime>
  <Words>9015</Words>
  <Application>Microsoft Office PowerPoint</Application>
  <PresentationFormat>On-screen Show (4:3)</PresentationFormat>
  <Paragraphs>1957</Paragraphs>
  <Slides>199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6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FST- 202. ELEMENTS OF FOOD AND NUTRITION 3(3-0) (FINAL TERM COURSE)</vt:lpstr>
      <vt:lpstr>PowerPoint Presentation</vt:lpstr>
      <vt:lpstr>PowerPoint Presentation</vt:lpstr>
      <vt:lpstr>FATS AND OILS</vt:lpstr>
      <vt:lpstr>LIPIDS - INTRODUCTION</vt:lpstr>
      <vt:lpstr>LIPIDS - INTRODUCTION</vt:lpstr>
      <vt:lpstr>LIPIDS AND NUTRITION</vt:lpstr>
      <vt:lpstr>LIPIDS - INTRODUCTION</vt:lpstr>
      <vt:lpstr> FATS AND OILS</vt:lpstr>
      <vt:lpstr>FATS AND OILS</vt:lpstr>
      <vt:lpstr>FUNCTIONS- FATS AND OILS</vt:lpstr>
      <vt:lpstr>FUNCTIONS- FATS AND OILS</vt:lpstr>
      <vt:lpstr>FATS AND OILS – FUNCTIONS</vt:lpstr>
      <vt:lpstr>FATTY ACIDS</vt:lpstr>
      <vt:lpstr>FATTY ACIDS</vt:lpstr>
      <vt:lpstr>CLASSIFICATION: CHAIN LENGTH</vt:lpstr>
      <vt:lpstr>CLASSIFICATION: CHAIN LENGTH</vt:lpstr>
      <vt:lpstr>CLASSIFICATION: CHEMICAL STRUCTURE</vt:lpstr>
      <vt:lpstr>CLASSIFICATION: CHEMICAL STRUCTURE</vt:lpstr>
      <vt:lpstr>CLASSIFICATION: CHEMICAL STRUCTURE</vt:lpstr>
      <vt:lpstr>SATURATED FATTY ACIDS: SOURCES</vt:lpstr>
      <vt:lpstr>CLASSIFICATION: CHEMICAL STRUCTURE</vt:lpstr>
      <vt:lpstr>CLASSIFICATION: CHEMICAL STRUCTURE</vt:lpstr>
      <vt:lpstr>UNSATURATED FATTY ACIDS</vt:lpstr>
      <vt:lpstr>UNSATURATED FATTY ACIDS</vt:lpstr>
      <vt:lpstr>UNSATURATED FATTY ACIDS &amp; SOURCES</vt:lpstr>
      <vt:lpstr>EXAMPLES: UNSATURATED FATTY ACIDS &amp; SOURCES</vt:lpstr>
      <vt:lpstr>PowerPoint Presentation</vt:lpstr>
      <vt:lpstr>NUTRITIONAL CLASSIFICATION</vt:lpstr>
      <vt:lpstr>NUTRITIONAL CLASSIFICATION</vt:lpstr>
      <vt:lpstr>ESSENTIAL FATTY ACIDS CONT…</vt:lpstr>
      <vt:lpstr>ESSENTIAL FATTY ACIDS </vt:lpstr>
      <vt:lpstr>ESSENTIAL FATTY ACIDS</vt:lpstr>
      <vt:lpstr>ESSENTIAL FATTY ACIDS</vt:lpstr>
      <vt:lpstr>NUTRITIONAL CLASSIFICATION</vt:lpstr>
      <vt:lpstr>PowerPoint Presentation</vt:lpstr>
      <vt:lpstr>CLASSIFICATION OF PLANT OILS</vt:lpstr>
      <vt:lpstr> OLEIC-LINOLEIC ACID GROUP</vt:lpstr>
      <vt:lpstr>LAURIC ACID GROUP</vt:lpstr>
      <vt:lpstr> ERUCIC ACID GROUP</vt:lpstr>
      <vt:lpstr>ANIMAL SOURCES</vt:lpstr>
      <vt:lpstr>MILK FAT</vt:lpstr>
      <vt:lpstr>MARINE OILS</vt:lpstr>
      <vt:lpstr>FST-202. L # 27. LIPIDS DERIVEDCOMPOUNDS</vt:lpstr>
      <vt:lpstr>VISIBLE AND INVISIBLE FATS</vt:lpstr>
      <vt:lpstr>PHOSPHOLIPIDS</vt:lpstr>
      <vt:lpstr>PHOSPHOLIPIDS - FUNCTIONS</vt:lpstr>
      <vt:lpstr>TYPES OF PHOSPHOLIPIDS</vt:lpstr>
      <vt:lpstr>PHOSPHOLIPIDS</vt:lpstr>
      <vt:lpstr>PHOSPHOLIPIDS - LECITHIN</vt:lpstr>
      <vt:lpstr>PHOSPHOLIPIDS</vt:lpstr>
      <vt:lpstr>GLYCOLIPIDS</vt:lpstr>
      <vt:lpstr>STEROIDS  AND STEROLS</vt:lpstr>
      <vt:lpstr>STEROLS AND STEROIDS</vt:lpstr>
      <vt:lpstr>STEROIDS</vt:lpstr>
      <vt:lpstr>STEROIDS</vt:lpstr>
      <vt:lpstr>STEROLS AND STEROIDS</vt:lpstr>
      <vt:lpstr> 7-DEHYDROCHOLESTEROL</vt:lpstr>
      <vt:lpstr> CHOLESTEROL</vt:lpstr>
      <vt:lpstr>CHOLESTEROL</vt:lpstr>
      <vt:lpstr>CHOLESTEROL</vt:lpstr>
      <vt:lpstr>CHOLESTEROL – BODY SUPPLY</vt:lpstr>
      <vt:lpstr>CHOLESTEROL – BODY SUPPLY</vt:lpstr>
      <vt:lpstr>CHOLESTEROL - CONTD</vt:lpstr>
      <vt:lpstr>CONTROLLING BLOOD CHOLESTEROL</vt:lpstr>
      <vt:lpstr>CONTROLLING BLOOD CHOLESTEROL</vt:lpstr>
      <vt:lpstr>CONTROLLING BLOOD CHOLESTEROL</vt:lpstr>
      <vt:lpstr>CONTROLLING BLOOD CHOLESTEROL</vt:lpstr>
      <vt:lpstr>CHOLESTEROL IN FOODS</vt:lpstr>
      <vt:lpstr>CHOLESTEROL IN FOODS</vt:lpstr>
      <vt:lpstr>DIETARY RECOMMENDATIONS</vt:lpstr>
      <vt:lpstr>DIETARY RECOMMENDATIONS</vt:lpstr>
      <vt:lpstr>RDA - FATS</vt:lpstr>
      <vt:lpstr>CONTENT IN FOODS</vt:lpstr>
      <vt:lpstr>FAT CONTENT (g / 100 g)</vt:lpstr>
      <vt:lpstr>FAT CONTENT (g /100 g)</vt:lpstr>
      <vt:lpstr>FAT CONTENT (g /100 g)</vt:lpstr>
      <vt:lpstr>FAT CONTENT (g /100 g)</vt:lpstr>
      <vt:lpstr>FAT CONTENT (g /100 g)</vt:lpstr>
      <vt:lpstr>FAT CONTENT (g /100 g)</vt:lpstr>
      <vt:lpstr>FST-202. L # 28. FAT SUBSTITUTES</vt:lpstr>
      <vt:lpstr>FAT SUBSTITUTES</vt:lpstr>
      <vt:lpstr>FAT SUBSTITUTES</vt:lpstr>
      <vt:lpstr>PowerPoint Presentation</vt:lpstr>
      <vt:lpstr>PROTEIN BASED FAT SUBSTITUTES</vt:lpstr>
      <vt:lpstr>CARBOHYDRATE BASED FSs</vt:lpstr>
      <vt:lpstr>CARBOHYDRATE BASED FSs</vt:lpstr>
      <vt:lpstr>CARBOHYDRATE BASED FSs</vt:lpstr>
      <vt:lpstr>CARBOHYDRATE BASED FSs</vt:lpstr>
      <vt:lpstr>CARBOHYDRATE BASED FSs</vt:lpstr>
      <vt:lpstr> OTHER CARBOHYDRATE BASED FSs</vt:lpstr>
      <vt:lpstr>SYNTHETIC COMPOUNDS</vt:lpstr>
      <vt:lpstr>OTHER SYNTHETIC COMPOUNDS</vt:lpstr>
      <vt:lpstr>PowerPoint Presentation</vt:lpstr>
      <vt:lpstr>PowerPoint Presentation</vt:lpstr>
      <vt:lpstr>FAN-705. L # 14. Malnutrition </vt:lpstr>
      <vt:lpstr>DIET AND MALNUTRITION</vt:lpstr>
      <vt:lpstr>DIET</vt:lpstr>
      <vt:lpstr>DIET AND DISEASE ?</vt:lpstr>
      <vt:lpstr>MALNUTRITION</vt:lpstr>
      <vt:lpstr>MALNUTRITION</vt:lpstr>
      <vt:lpstr>MALNUTRITION</vt:lpstr>
      <vt:lpstr>MALNUTRITION</vt:lpstr>
      <vt:lpstr>MALNUTRITION</vt:lpstr>
      <vt:lpstr>MALNUTRITION</vt:lpstr>
      <vt:lpstr>MALNUTRITION</vt:lpstr>
      <vt:lpstr> MALNUTRITION - SITUATION IN PAKISTAN  </vt:lpstr>
      <vt:lpstr>MALNUTRITION / INFECTION CYCLE </vt:lpstr>
      <vt:lpstr>FAN - 705. L # 15. Malnutrition Assessment</vt:lpstr>
      <vt:lpstr>WEIGHT STATUS ASSESSEMENT</vt:lpstr>
      <vt:lpstr>PowerPoint Presentation</vt:lpstr>
      <vt:lpstr>PowerPoint Presentation</vt:lpstr>
      <vt:lpstr>HUMAN BODY COMPOSITION (ADULTS)</vt:lpstr>
      <vt:lpstr>PAKISTAN HEALTH PROFILE-2019</vt:lpstr>
      <vt:lpstr>FAN-705. L # 30. OVERWEIGHT &amp; OBESITY</vt:lpstr>
      <vt:lpstr>OVERWEIGHT AND OBESITY</vt:lpstr>
      <vt:lpstr>OVERWEIGHT AND OBESITY</vt:lpstr>
      <vt:lpstr>  ASSESSMENT OF OBESITY FOR ASIAN ADULTS  </vt:lpstr>
      <vt:lpstr>BODY FAT (%) AND NUTRITION STATUS</vt:lpstr>
      <vt:lpstr>WEIGHT STATUS ASSESSEMENT</vt:lpstr>
      <vt:lpstr>OVERWEIGHT AND OBESITY</vt:lpstr>
      <vt:lpstr>OVERWEIGHT AND OBESITY</vt:lpstr>
      <vt:lpstr>OVERWEIGHT AND OBESITY</vt:lpstr>
      <vt:lpstr>OVERWEIGHT AND 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OVERWEIGHT AND OBESITY</vt:lpstr>
      <vt:lpstr>OVERWEIGHT AND OBESITY</vt:lpstr>
      <vt:lpstr>OVERWEIGHT AND OBESITY</vt:lpstr>
      <vt:lpstr>OVERWEIGHT AND OBESITY</vt:lpstr>
      <vt:lpstr>OVERWEIGHT AND OBESITY</vt:lpstr>
      <vt:lpstr>OVERWEIGHT AND OBESITY</vt:lpstr>
      <vt:lpstr>OVERWEIGHT AND OBESITY</vt:lpstr>
      <vt:lpstr>OVERWEIGHT AND OBESITY: CAUSES</vt:lpstr>
      <vt:lpstr>OVERWEIGHT AND OBESITY: CAUSES</vt:lpstr>
      <vt:lpstr>OVERWEIGHT AND OBESITY: CAUSES</vt:lpstr>
      <vt:lpstr>PREVENTION IS BETTER THAN CURE</vt:lpstr>
      <vt:lpstr>PowerPoint Presentation</vt:lpstr>
      <vt:lpstr>PowerPoint Presentation</vt:lpstr>
      <vt:lpstr>DENTAL CARIES AND NUTRITION</vt:lpstr>
      <vt:lpstr>DENTAL CARIES</vt:lpstr>
      <vt:lpstr>DENTAL CARIES DEVELOPMENT</vt:lpstr>
      <vt:lpstr>Brush your teeth &lt;http://www.environmentalgraffiti.com/featured/images-inside-human-body-images/8292&gt;  often because this is what the surface of a tooth with a form of “corn-on-the-cob” plaque looks like.</vt:lpstr>
      <vt:lpstr>DENTAL CARIES DEVELOPMENT</vt:lpstr>
      <vt:lpstr>DENTAL CARIES DEVELOPMENT</vt:lpstr>
      <vt:lpstr>DENTAL CARIES DEVELOPMENT</vt:lpstr>
      <vt:lpstr>DENTAL CARIES PREVENTION</vt:lpstr>
      <vt:lpstr>DENTAL CARIES PREVENTION</vt:lpstr>
      <vt:lpstr>PowerPoint Presentation</vt:lpstr>
      <vt:lpstr>LACTOSE INTOLERANCE</vt:lpstr>
      <vt:lpstr>LACTOSE INTOLERANCE</vt:lpstr>
      <vt:lpstr>LACTOSE INTOLERANCE</vt:lpstr>
      <vt:lpstr>LACTOSE INTOLERANCE</vt:lpstr>
      <vt:lpstr>LACTOSE INTOLERANCE</vt:lpstr>
      <vt:lpstr>LACTOSE INTOLERANCE</vt:lpstr>
      <vt:lpstr>PowerPoint Presentation</vt:lpstr>
      <vt:lpstr>OSTEOPOROSIS AND NUTRITION</vt:lpstr>
      <vt:lpstr>PowerPoint Presentation</vt:lpstr>
      <vt:lpstr>OSTEOPOROSIS</vt:lpstr>
      <vt:lpstr>OSTEOPOROSIS</vt:lpstr>
      <vt:lpstr>OSTEOPOROSIS</vt:lpstr>
      <vt:lpstr>ATHEROSCLEROSIS, CORONARY HEART DISEASES AND NUTRITION</vt:lpstr>
      <vt:lpstr>ATHEROSCLEROSIS, CORONARY HEART DISEASES AND NUTRITION</vt:lpstr>
      <vt:lpstr>PowerPoint Presentation</vt:lpstr>
      <vt:lpstr>PowerPoint Presentation</vt:lpstr>
      <vt:lpstr>ATHEROSCLEROSIS, CORONARY HEART DISEASES AND NUTRITION</vt:lpstr>
      <vt:lpstr>ATHEROSCLEROSIS, CORONARY HEART DISEASES AND NUTRITION</vt:lpstr>
      <vt:lpstr>ATHEROSCLEROSIS, CORONARY HEART DISEASES AND NUTRITION</vt:lpstr>
      <vt:lpstr>ATHEROSCLEROSIS, CORONARY HEART DISEASES AND NUTRITION</vt:lpstr>
      <vt:lpstr>ATHEROSCLEROSIS, CORONARY HEART DISEASES AND NUTRITION: PREVENTION AND CONTROL</vt:lpstr>
      <vt:lpstr>ATHEROSCLEROSIS, CORONARY HEART DISEASES AND NUTRITION: PREVENTION AND CONTROL</vt:lpstr>
      <vt:lpstr>ATHEROSCLEROSIS, CORONARY HEART DISEASES AND NUTRITION: PREVENTION AND CONTROL</vt:lpstr>
      <vt:lpstr>CANCER AND NUTRITION</vt:lpstr>
      <vt:lpstr>CANCER</vt:lpstr>
      <vt:lpstr>CANCER</vt:lpstr>
      <vt:lpstr>CANCER</vt:lpstr>
      <vt:lpstr>CANCER AND NUTRITION: CAUSES</vt:lpstr>
      <vt:lpstr>CANCER AND NUTRITION: CAUSES</vt:lpstr>
      <vt:lpstr>CANCER AND NUTRITION: PREVENTION And CONTROL</vt:lpstr>
      <vt:lpstr>CANCER AND NUTRITION: PREVENTION And CONTROL</vt:lpstr>
      <vt:lpstr>CANCER AND NUTRITION: PREVENTION And CONTROL</vt:lpstr>
      <vt:lpstr>CANCER AND NUTRITION: PREVENTION And CONTROL</vt:lpstr>
      <vt:lpstr>DIABETES AND NUTRITION</vt:lpstr>
      <vt:lpstr>DIABETES</vt:lpstr>
      <vt:lpstr>DIABETES</vt:lpstr>
      <vt:lpstr>DIABETES</vt:lpstr>
      <vt:lpstr>DIABETES -  TYPE 2 DIABETES</vt:lpstr>
      <vt:lpstr>DIABETES - OCCURRENCE</vt:lpstr>
      <vt:lpstr>DIABETES: RECOMMENDATIONS</vt:lpstr>
      <vt:lpstr>DIABETES - SYMPTOMS</vt:lpstr>
      <vt:lpstr>DIABETES - SYMPTOMS</vt:lpstr>
      <vt:lpstr>DIABETES: PREVENTION AND CONTROL</vt:lpstr>
      <vt:lpstr>DIABETES: PREVENTION AND CONTROL</vt:lpstr>
      <vt:lpstr>DIABETES: PREVENTION AND 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Dr.Shahid</cp:lastModifiedBy>
  <cp:revision>835</cp:revision>
  <cp:lastPrinted>2018-05-07T12:20:50Z</cp:lastPrinted>
  <dcterms:created xsi:type="dcterms:W3CDTF">2006-08-16T00:00:00Z</dcterms:created>
  <dcterms:modified xsi:type="dcterms:W3CDTF">2020-04-17T16:32:01Z</dcterms:modified>
</cp:coreProperties>
</file>