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 id="261" r:id="rId7"/>
    <p:sldId id="265" r:id="rId8"/>
    <p:sldId id="275" r:id="rId9"/>
    <p:sldId id="270" r:id="rId10"/>
    <p:sldId id="271" r:id="rId11"/>
    <p:sldId id="274" r:id="rId12"/>
    <p:sldId id="267" r:id="rId13"/>
    <p:sldId id="262" r:id="rId14"/>
    <p:sldId id="263" r:id="rId15"/>
    <p:sldId id="266" r:id="rId16"/>
    <p:sldId id="264" r:id="rId17"/>
    <p:sldId id="269"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77" d="100"/>
          <a:sy n="77" d="100"/>
        </p:scale>
        <p:origin x="-32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3/18/2017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3/18/2017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3/18/2017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3/18/2017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3/18/2017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3/18/2017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3/18/2017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3/18/2017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3/18/2017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3/18/2017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3/18/2017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3/18/2017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Stylistics</a:t>
            </a:r>
            <a:r>
              <a:rPr lang="en-US" dirty="0" smtClean="0"/>
              <a:t>	</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solidFill>
                  <a:schemeClr val="tx1"/>
                </a:solidFill>
              </a:rPr>
              <a:t>Lecture 2</a:t>
            </a:r>
            <a:endParaRPr lang="en-US" dirty="0">
              <a:solidFill>
                <a:schemeClr val="tx1"/>
              </a:solidFill>
            </a:endParaRPr>
          </a:p>
        </p:txBody>
      </p:sp>
    </p:spTree>
    <p:extLst>
      <p:ext uri="{BB962C8B-B14F-4D97-AF65-F5344CB8AC3E}">
        <p14:creationId xmlns:p14="http://schemas.microsoft.com/office/powerpoint/2010/main" val="4243278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Stylistics</a:t>
            </a:r>
            <a:endParaRPr lang="en-US" dirty="0"/>
          </a:p>
        </p:txBody>
      </p:sp>
      <p:sp>
        <p:nvSpPr>
          <p:cNvPr id="3" name="Content Placeholder 2"/>
          <p:cNvSpPr>
            <a:spLocks noGrp="1"/>
          </p:cNvSpPr>
          <p:nvPr>
            <p:ph idx="1"/>
          </p:nvPr>
        </p:nvSpPr>
        <p:spPr/>
        <p:txBody>
          <a:bodyPr>
            <a:normAutofit/>
          </a:bodyPr>
          <a:lstStyle/>
          <a:p>
            <a:r>
              <a:rPr lang="en-US" sz="2800" dirty="0" smtClean="0"/>
              <a:t>Other </a:t>
            </a:r>
            <a:r>
              <a:rPr lang="en-US" sz="2800" b="1" dirty="0" smtClean="0"/>
              <a:t>feature </a:t>
            </a:r>
            <a:r>
              <a:rPr lang="en-US" sz="2800" dirty="0" smtClean="0"/>
              <a:t>of stylistics include :</a:t>
            </a:r>
          </a:p>
          <a:p>
            <a:pPr>
              <a:buFont typeface="Arial" panose="020B0604020202020204" pitchFamily="34" charset="0"/>
              <a:buChar char="•"/>
            </a:pPr>
            <a:r>
              <a:rPr lang="en-US" sz="2800" dirty="0" smtClean="0"/>
              <a:t> the use of dialogue, including regional accents and people’s dialects, </a:t>
            </a:r>
          </a:p>
          <a:p>
            <a:r>
              <a:rPr lang="en-US" sz="2800" dirty="0" smtClean="0"/>
              <a:t>   descriptive language</a:t>
            </a:r>
          </a:p>
          <a:p>
            <a:pPr>
              <a:buFont typeface="Arial" panose="020B0604020202020204" pitchFamily="34" charset="0"/>
              <a:buChar char="•"/>
            </a:pPr>
            <a:r>
              <a:rPr lang="en-US" sz="2800" dirty="0" smtClean="0"/>
              <a:t> the use of grammar such as the active voice or passive voice</a:t>
            </a:r>
          </a:p>
          <a:p>
            <a:pPr>
              <a:buFont typeface="Arial" panose="020B0604020202020204" pitchFamily="34" charset="0"/>
              <a:buChar char="•"/>
            </a:pPr>
            <a:r>
              <a:rPr lang="en-US" sz="2800" dirty="0"/>
              <a:t> </a:t>
            </a:r>
            <a:r>
              <a:rPr lang="en-US" sz="2800" dirty="0" smtClean="0"/>
              <a:t>the distribution of sentence length </a:t>
            </a:r>
          </a:p>
          <a:p>
            <a:pPr>
              <a:buFont typeface="Arial" panose="020B0604020202020204" pitchFamily="34" charset="0"/>
              <a:buChar char="•"/>
            </a:pPr>
            <a:r>
              <a:rPr lang="en-US" sz="2800" dirty="0" smtClean="0"/>
              <a:t> the use of particular language registers.</a:t>
            </a:r>
            <a:endParaRPr lang="en-US" sz="2800" dirty="0"/>
          </a:p>
        </p:txBody>
      </p:sp>
    </p:spTree>
    <p:extLst>
      <p:ext uri="{BB962C8B-B14F-4D97-AF65-F5344CB8AC3E}">
        <p14:creationId xmlns:p14="http://schemas.microsoft.com/office/powerpoint/2010/main" val="3329095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Stylistics</a:t>
            </a:r>
            <a:endParaRPr lang="en-US" dirty="0"/>
          </a:p>
        </p:txBody>
      </p:sp>
      <p:sp>
        <p:nvSpPr>
          <p:cNvPr id="3" name="Content Placeholder 2"/>
          <p:cNvSpPr>
            <a:spLocks noGrp="1"/>
          </p:cNvSpPr>
          <p:nvPr>
            <p:ph idx="1"/>
          </p:nvPr>
        </p:nvSpPr>
        <p:spPr/>
        <p:txBody>
          <a:bodyPr>
            <a:normAutofit/>
          </a:bodyPr>
          <a:lstStyle/>
          <a:p>
            <a:r>
              <a:rPr lang="en-US" sz="3200" dirty="0" smtClean="0"/>
              <a:t>Stylistics is the scientific study of style.  </a:t>
            </a:r>
            <a:endParaRPr lang="en-US" sz="3200" dirty="0"/>
          </a:p>
          <a:p>
            <a:r>
              <a:rPr lang="en-US" sz="3200" dirty="0" smtClean="0"/>
              <a:t>Because it follows an objective methodology, namely retracing or recovering the process of text production (i.e. the intention of the writer) starting form the clues left in text as product, which sets it apart form other less scientific methods of text analysis (Short, 1996)</a:t>
            </a:r>
          </a:p>
        </p:txBody>
      </p:sp>
    </p:spTree>
    <p:extLst>
      <p:ext uri="{BB962C8B-B14F-4D97-AF65-F5344CB8AC3E}">
        <p14:creationId xmlns:p14="http://schemas.microsoft.com/office/powerpoint/2010/main" val="1063619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&amp; Significance</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David Lodge in “Language of Fiction” argues:</a:t>
            </a:r>
          </a:p>
          <a:p>
            <a:r>
              <a:rPr lang="en-US" sz="2800" dirty="0" smtClean="0"/>
              <a:t>It is impossible to paraphrase literary writings, to translate literary works or to divorce the general appreciation of a literary work form the appreciation of its style, for the inevitable loss of the hidden, metaphorical meaning.</a:t>
            </a:r>
            <a:endParaRPr lang="en-US" sz="2800" dirty="0"/>
          </a:p>
        </p:txBody>
      </p:sp>
    </p:spTree>
    <p:extLst>
      <p:ext uri="{BB962C8B-B14F-4D97-AF65-F5344CB8AC3E}">
        <p14:creationId xmlns:p14="http://schemas.microsoft.com/office/powerpoint/2010/main" val="619223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Stylistics</a:t>
            </a:r>
            <a:endParaRPr lang="en-US" dirty="0"/>
          </a:p>
        </p:txBody>
      </p:sp>
      <p:sp>
        <p:nvSpPr>
          <p:cNvPr id="3" name="Content Placeholder 2"/>
          <p:cNvSpPr>
            <a:spLocks noGrp="1"/>
          </p:cNvSpPr>
          <p:nvPr>
            <p:ph idx="1"/>
          </p:nvPr>
        </p:nvSpPr>
        <p:spPr/>
        <p:txBody>
          <a:bodyPr>
            <a:normAutofit/>
          </a:bodyPr>
          <a:lstStyle/>
          <a:p>
            <a:r>
              <a:rPr lang="en-US" sz="2800" dirty="0" smtClean="0"/>
              <a:t>Stylistics is the study of style used in literary and verbal language and the effects the writer/ speaker wishes to communicate to the reader/listener.</a:t>
            </a:r>
          </a:p>
          <a:p>
            <a:r>
              <a:rPr lang="en-US" sz="2800" dirty="0" smtClean="0"/>
              <a:t>It attempts to establish principles capable of explaining the particular choices made by individuals and social groups in their use of language such as socialization, the production and reception of meaning, </a:t>
            </a:r>
            <a:r>
              <a:rPr lang="en-US" sz="2800" b="1" dirty="0" smtClean="0"/>
              <a:t>literary criticism </a:t>
            </a:r>
            <a:r>
              <a:rPr lang="en-US" sz="2800" dirty="0" smtClean="0"/>
              <a:t>and </a:t>
            </a:r>
            <a:r>
              <a:rPr lang="en-US" sz="2800" b="1" dirty="0" smtClean="0"/>
              <a:t>critical discourse </a:t>
            </a:r>
            <a:r>
              <a:rPr lang="en-US" sz="2800" dirty="0" smtClean="0"/>
              <a:t>analysis.</a:t>
            </a:r>
            <a:endParaRPr lang="en-US" sz="2800" dirty="0"/>
          </a:p>
        </p:txBody>
      </p:sp>
    </p:spTree>
    <p:extLst>
      <p:ext uri="{BB962C8B-B14F-4D97-AF65-F5344CB8AC3E}">
        <p14:creationId xmlns:p14="http://schemas.microsoft.com/office/powerpoint/2010/main" val="3098742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t>
            </a:r>
            <a:endParaRPr lang="en-US" dirty="0"/>
          </a:p>
        </p:txBody>
      </p:sp>
      <p:sp>
        <p:nvSpPr>
          <p:cNvPr id="3" name="Content Placeholder 2"/>
          <p:cNvSpPr>
            <a:spLocks noGrp="1"/>
          </p:cNvSpPr>
          <p:nvPr>
            <p:ph idx="1"/>
          </p:nvPr>
        </p:nvSpPr>
        <p:spPr/>
        <p:txBody>
          <a:bodyPr>
            <a:normAutofit/>
          </a:bodyPr>
          <a:lstStyle/>
          <a:p>
            <a:r>
              <a:rPr lang="en-US" sz="2800" dirty="0" smtClean="0"/>
              <a:t>Stylistics can tell us how to name constituent part of a literary text and enables us to document their operations, but in doing so it must draw upon the terminology and methodology of multiple disciplines, e.g. the study of meter, narrative and dialogue.</a:t>
            </a:r>
          </a:p>
          <a:p>
            <a:r>
              <a:rPr lang="en-US" sz="2800" dirty="0" smtClean="0"/>
              <a:t> </a:t>
            </a:r>
            <a:r>
              <a:rPr lang="en-US" sz="2800" dirty="0"/>
              <a:t>T</a:t>
            </a:r>
            <a:r>
              <a:rPr lang="en-US" sz="2800" dirty="0" smtClean="0"/>
              <a:t>he study of fundamental units and principle of all linguistic usage:</a:t>
            </a:r>
          </a:p>
          <a:p>
            <a:r>
              <a:rPr lang="en-US" sz="2800" dirty="0" smtClean="0"/>
              <a:t>Phonemes, grammatical classes, forms of syntactic organization, rhythmic sequences etc. </a:t>
            </a:r>
            <a:endParaRPr lang="en-US" sz="2800" dirty="0"/>
          </a:p>
        </p:txBody>
      </p:sp>
    </p:spTree>
    <p:extLst>
      <p:ext uri="{BB962C8B-B14F-4D97-AF65-F5344CB8AC3E}">
        <p14:creationId xmlns:p14="http://schemas.microsoft.com/office/powerpoint/2010/main" val="2836657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lstStyle/>
          <a:p>
            <a:r>
              <a:rPr lang="en-US" sz="2800" dirty="0" smtClean="0"/>
              <a:t>“ Linguistics is not and will never be the whole of literary analysis , and only the literary analyst –not the linguist—can determine the place of linguistics in literary studies. But if a text is to be described at all, then it should be described properly by the theories and methods developed in linguistics, whose task is precisely to show how language works”</a:t>
            </a:r>
          </a:p>
          <a:p>
            <a:r>
              <a:rPr lang="en-US" sz="2800" dirty="0" smtClean="0"/>
              <a:t>M.K </a:t>
            </a:r>
            <a:r>
              <a:rPr lang="en-US" sz="2800" dirty="0" err="1" smtClean="0"/>
              <a:t>Halliday</a:t>
            </a:r>
            <a:r>
              <a:rPr lang="en-US" sz="2800" dirty="0" smtClean="0"/>
              <a:t> “Descriptive Linguistics in Literary Studies: Stylistics and Psychology”</a:t>
            </a:r>
            <a:endParaRPr lang="en-US" sz="2800" dirty="0"/>
          </a:p>
        </p:txBody>
      </p:sp>
    </p:spTree>
    <p:extLst>
      <p:ext uri="{BB962C8B-B14F-4D97-AF65-F5344CB8AC3E}">
        <p14:creationId xmlns:p14="http://schemas.microsoft.com/office/powerpoint/2010/main" val="1838809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normAutofit/>
          </a:bodyPr>
          <a:lstStyle/>
          <a:p>
            <a:r>
              <a:rPr lang="en-US" sz="2800" dirty="0" smtClean="0"/>
              <a:t>Stylistics draws principles of inquiry of text form various sources and disciplines such as</a:t>
            </a:r>
          </a:p>
          <a:p>
            <a:r>
              <a:rPr lang="en-US" sz="2800" dirty="0" smtClean="0"/>
              <a:t>Linguistics,  Literary Criticism</a:t>
            </a:r>
          </a:p>
          <a:p>
            <a:r>
              <a:rPr lang="en-US" sz="2800" dirty="0" smtClean="0"/>
              <a:t>Structuralism</a:t>
            </a:r>
          </a:p>
          <a:p>
            <a:r>
              <a:rPr lang="en-US" sz="2800" dirty="0" smtClean="0"/>
              <a:t>Semiotics</a:t>
            </a:r>
          </a:p>
          <a:p>
            <a:r>
              <a:rPr lang="en-US" sz="2800" dirty="0" smtClean="0"/>
              <a:t>Sociolinguistics				</a:t>
            </a:r>
          </a:p>
          <a:p>
            <a:r>
              <a:rPr lang="en-US" sz="2800" dirty="0" smtClean="0"/>
              <a:t>Discourse analysis	 &amp;  Gender Studies</a:t>
            </a:r>
          </a:p>
          <a:p>
            <a:endParaRPr lang="en-US" sz="2800" dirty="0"/>
          </a:p>
        </p:txBody>
      </p:sp>
    </p:spTree>
    <p:extLst>
      <p:ext uri="{BB962C8B-B14F-4D97-AF65-F5344CB8AC3E}">
        <p14:creationId xmlns:p14="http://schemas.microsoft.com/office/powerpoint/2010/main" val="3582430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Aim</a:t>
            </a:r>
            <a:endParaRPr lang="en-US" dirty="0"/>
          </a:p>
        </p:txBody>
      </p:sp>
      <p:sp>
        <p:nvSpPr>
          <p:cNvPr id="3" name="Content Placeholder 2"/>
          <p:cNvSpPr>
            <a:spLocks noGrp="1"/>
          </p:cNvSpPr>
          <p:nvPr>
            <p:ph idx="1"/>
          </p:nvPr>
        </p:nvSpPr>
        <p:spPr/>
        <p:txBody>
          <a:bodyPr>
            <a:normAutofit/>
          </a:bodyPr>
          <a:lstStyle/>
          <a:p>
            <a:r>
              <a:rPr lang="en-US" sz="3200" dirty="0" smtClean="0"/>
              <a:t>Determine which stylistic features, i.e. which grammatical category is predominant or stylistically significant. (description)</a:t>
            </a:r>
          </a:p>
          <a:p>
            <a:r>
              <a:rPr lang="en-US" sz="3200" dirty="0" smtClean="0"/>
              <a:t>Decide which function the stylistic features paly in the overall meaning of the text (interpretation)</a:t>
            </a:r>
            <a:endParaRPr lang="en-US" sz="3200" dirty="0"/>
          </a:p>
        </p:txBody>
      </p:sp>
    </p:spTree>
    <p:extLst>
      <p:ext uri="{BB962C8B-B14F-4D97-AF65-F5344CB8AC3E}">
        <p14:creationId xmlns:p14="http://schemas.microsoft.com/office/powerpoint/2010/main" val="2490418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Formal Stylistics</a:t>
            </a:r>
            <a:endParaRPr lang="en-US" dirty="0"/>
          </a:p>
        </p:txBody>
      </p:sp>
      <p:sp>
        <p:nvSpPr>
          <p:cNvPr id="5" name="Text Placeholder 4"/>
          <p:cNvSpPr>
            <a:spLocks noGrp="1"/>
          </p:cNvSpPr>
          <p:nvPr>
            <p:ph type="body" idx="1"/>
          </p:nvPr>
        </p:nvSpPr>
        <p:spPr/>
        <p:txBody>
          <a:bodyPr>
            <a:normAutofit/>
          </a:bodyPr>
          <a:lstStyle/>
          <a:p>
            <a:r>
              <a:rPr lang="en-US" sz="2400" b="1" dirty="0" smtClean="0"/>
              <a:t>How a Writer Writes</a:t>
            </a:r>
            <a:endParaRPr lang="en-US" sz="2400" b="1" dirty="0"/>
          </a:p>
        </p:txBody>
      </p:sp>
      <p:sp>
        <p:nvSpPr>
          <p:cNvPr id="6" name="Content Placeholder 5"/>
          <p:cNvSpPr>
            <a:spLocks noGrp="1"/>
          </p:cNvSpPr>
          <p:nvPr>
            <p:ph sz="half" idx="2"/>
          </p:nvPr>
        </p:nvSpPr>
        <p:spPr/>
        <p:txBody>
          <a:bodyPr>
            <a:normAutofit/>
          </a:bodyPr>
          <a:lstStyle/>
          <a:p>
            <a:r>
              <a:rPr lang="en-US" sz="2800" dirty="0" smtClean="0"/>
              <a:t>The </a:t>
            </a:r>
            <a:r>
              <a:rPr lang="en-US" sz="2800" u="sng" dirty="0" smtClean="0"/>
              <a:t>devices</a:t>
            </a:r>
            <a:r>
              <a:rPr lang="en-US" sz="2800" dirty="0" smtClean="0"/>
              <a:t> authors use to express their thoughts and to convey the subject matter of works.</a:t>
            </a:r>
          </a:p>
          <a:p>
            <a:pPr lvl="1"/>
            <a:r>
              <a:rPr lang="en-US" sz="2600" dirty="0" smtClean="0"/>
              <a:t>Style</a:t>
            </a:r>
          </a:p>
          <a:p>
            <a:pPr lvl="1"/>
            <a:r>
              <a:rPr lang="en-US" sz="2600" dirty="0" smtClean="0"/>
              <a:t>Form</a:t>
            </a:r>
            <a:endParaRPr lang="en-US" sz="2600" dirty="0"/>
          </a:p>
        </p:txBody>
      </p:sp>
      <p:sp>
        <p:nvSpPr>
          <p:cNvPr id="7" name="Text Placeholder 6"/>
          <p:cNvSpPr>
            <a:spLocks noGrp="1"/>
          </p:cNvSpPr>
          <p:nvPr>
            <p:ph type="body" sz="quarter" idx="3"/>
          </p:nvPr>
        </p:nvSpPr>
        <p:spPr/>
        <p:txBody>
          <a:bodyPr>
            <a:normAutofit/>
          </a:bodyPr>
          <a:lstStyle/>
          <a:p>
            <a:r>
              <a:rPr lang="en-US" sz="2800" b="1" dirty="0" smtClean="0"/>
              <a:t>What a writer Writes</a:t>
            </a:r>
            <a:endParaRPr lang="en-US" sz="2800" b="1" dirty="0"/>
          </a:p>
        </p:txBody>
      </p:sp>
      <p:sp>
        <p:nvSpPr>
          <p:cNvPr id="8" name="Content Placeholder 7"/>
          <p:cNvSpPr>
            <a:spLocks noGrp="1"/>
          </p:cNvSpPr>
          <p:nvPr>
            <p:ph sz="quarter" idx="4"/>
          </p:nvPr>
        </p:nvSpPr>
        <p:spPr/>
        <p:txBody>
          <a:bodyPr>
            <a:normAutofit/>
          </a:bodyPr>
          <a:lstStyle/>
          <a:p>
            <a:r>
              <a:rPr lang="en-US" sz="2800" dirty="0" smtClean="0"/>
              <a:t>The </a:t>
            </a:r>
            <a:r>
              <a:rPr lang="en-US" sz="2800" u="sng" dirty="0" smtClean="0"/>
              <a:t>content</a:t>
            </a:r>
            <a:r>
              <a:rPr lang="en-US" sz="2800" dirty="0" smtClean="0"/>
              <a:t> which these critics refer to as information or message.</a:t>
            </a:r>
          </a:p>
          <a:p>
            <a:pPr lvl="1"/>
            <a:r>
              <a:rPr lang="en-US" sz="2600" dirty="0" smtClean="0"/>
              <a:t>Information</a:t>
            </a:r>
          </a:p>
          <a:p>
            <a:pPr lvl="1"/>
            <a:r>
              <a:rPr lang="en-US" sz="2600" dirty="0" smtClean="0"/>
              <a:t>Content</a:t>
            </a:r>
          </a:p>
          <a:p>
            <a:pPr lvl="1"/>
            <a:endParaRPr lang="en-US" sz="2600" dirty="0"/>
          </a:p>
        </p:txBody>
      </p:sp>
    </p:spTree>
    <p:extLst>
      <p:ext uri="{BB962C8B-B14F-4D97-AF65-F5344CB8AC3E}">
        <p14:creationId xmlns:p14="http://schemas.microsoft.com/office/powerpoint/2010/main" val="3667897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Stylistics</a:t>
            </a:r>
            <a:endParaRPr lang="en-US" dirty="0"/>
          </a:p>
        </p:txBody>
      </p:sp>
      <p:sp>
        <p:nvSpPr>
          <p:cNvPr id="3" name="Content Placeholder 2"/>
          <p:cNvSpPr>
            <a:spLocks noGrp="1"/>
          </p:cNvSpPr>
          <p:nvPr>
            <p:ph idx="1"/>
          </p:nvPr>
        </p:nvSpPr>
        <p:spPr/>
        <p:txBody>
          <a:bodyPr>
            <a:normAutofit/>
          </a:bodyPr>
          <a:lstStyle/>
          <a:p>
            <a:r>
              <a:rPr lang="en-US" sz="3200" dirty="0" smtClean="0"/>
              <a:t>Formal Stylisticians understand style as the way authors can present the content of a work, ways that invariably affect its </a:t>
            </a:r>
            <a:r>
              <a:rPr lang="en-US" sz="3200" b="1" dirty="0" smtClean="0"/>
              <a:t>aesthetic quality </a:t>
            </a:r>
            <a:r>
              <a:rPr lang="en-US" sz="3200" dirty="0" smtClean="0"/>
              <a:t>and the </a:t>
            </a:r>
            <a:r>
              <a:rPr lang="en-US" sz="3200" b="1" dirty="0" smtClean="0"/>
              <a:t>readers’ emotional reaction</a:t>
            </a:r>
            <a:r>
              <a:rPr lang="en-US" sz="3200" dirty="0" smtClean="0"/>
              <a:t>.</a:t>
            </a:r>
          </a:p>
          <a:p>
            <a:r>
              <a:rPr lang="en-US" sz="3200" dirty="0"/>
              <a:t> </a:t>
            </a:r>
            <a:endParaRPr lang="en-US" sz="3200" dirty="0" smtClean="0"/>
          </a:p>
          <a:p>
            <a:endParaRPr lang="en-US" sz="2800" dirty="0" smtClean="0"/>
          </a:p>
          <a:p>
            <a:r>
              <a:rPr lang="en-US" sz="2800" dirty="0" smtClean="0"/>
              <a:t>The quality of writing style      How does it influence the reader</a:t>
            </a:r>
          </a:p>
        </p:txBody>
      </p:sp>
      <p:cxnSp>
        <p:nvCxnSpPr>
          <p:cNvPr id="5" name="Straight Arrow Connector 4"/>
          <p:cNvCxnSpPr/>
          <p:nvPr/>
        </p:nvCxnSpPr>
        <p:spPr>
          <a:xfrm>
            <a:off x="2671011" y="3308684"/>
            <a:ext cx="1167063" cy="1118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615989" y="3236495"/>
            <a:ext cx="1130969" cy="1191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708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lstStyle/>
          <a:p>
            <a:r>
              <a:rPr lang="en-US" sz="3200" dirty="0"/>
              <a:t>Stylistics is the study of style used in literary and verbal language and the effects the writer/speaker wishes to communicate to the reader/listener.</a:t>
            </a:r>
          </a:p>
          <a:p>
            <a:r>
              <a:rPr lang="en-US" sz="3200" dirty="0"/>
              <a:t>Stylistics applies linguistics to literature in the hope of arriving at analyses which are broad, rigorous and objective</a:t>
            </a:r>
            <a:r>
              <a:rPr lang="en-US" sz="3200" dirty="0" smtClean="0"/>
              <a:t>.</a:t>
            </a:r>
          </a:p>
          <a:p>
            <a:endParaRPr lang="en-US" dirty="0"/>
          </a:p>
          <a:p>
            <a:endParaRPr lang="en-US" dirty="0"/>
          </a:p>
        </p:txBody>
      </p:sp>
    </p:spTree>
    <p:extLst>
      <p:ext uri="{BB962C8B-B14F-4D97-AF65-F5344CB8AC3E}">
        <p14:creationId xmlns:p14="http://schemas.microsoft.com/office/powerpoint/2010/main" val="985892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Development of Stylistics</a:t>
            </a:r>
            <a:endParaRPr lang="en-US" dirty="0"/>
          </a:p>
        </p:txBody>
      </p:sp>
      <p:sp>
        <p:nvSpPr>
          <p:cNvPr id="3" name="Content Placeholder 2"/>
          <p:cNvSpPr>
            <a:spLocks noGrp="1"/>
          </p:cNvSpPr>
          <p:nvPr>
            <p:ph idx="1"/>
          </p:nvPr>
        </p:nvSpPr>
        <p:spPr/>
        <p:txBody>
          <a:bodyPr/>
          <a:lstStyle/>
          <a:p>
            <a:r>
              <a:rPr lang="en-US" sz="2800" dirty="0"/>
              <a:t>As a discipline, it links </a:t>
            </a:r>
            <a:r>
              <a:rPr lang="en-US" sz="2800" b="1" dirty="0"/>
              <a:t>literary criticism </a:t>
            </a:r>
            <a:r>
              <a:rPr lang="en-US" sz="2800" dirty="0" smtClean="0"/>
              <a:t>to </a:t>
            </a:r>
            <a:r>
              <a:rPr lang="en-US" sz="2800" b="1" dirty="0"/>
              <a:t>linguistics</a:t>
            </a:r>
            <a:r>
              <a:rPr lang="en-US" sz="2800" dirty="0"/>
              <a:t>. It does not </a:t>
            </a:r>
            <a:r>
              <a:rPr lang="en-US" sz="2800" dirty="0" smtClean="0"/>
              <a:t>function independently, </a:t>
            </a:r>
            <a:r>
              <a:rPr lang="en-US" sz="2800" dirty="0"/>
              <a:t>but </a:t>
            </a:r>
            <a:r>
              <a:rPr lang="en-US" sz="2800" dirty="0" smtClean="0"/>
              <a:t>it utilizes the principles of inquiry </a:t>
            </a:r>
            <a:r>
              <a:rPr lang="en-US" sz="2800" dirty="0" smtClean="0"/>
              <a:t>from </a:t>
            </a:r>
            <a:r>
              <a:rPr lang="en-US" sz="2800" dirty="0" smtClean="0"/>
              <a:t>both linguistics and literary criticism.</a:t>
            </a:r>
            <a:endParaRPr lang="en-US" sz="2800" dirty="0"/>
          </a:p>
          <a:p>
            <a:r>
              <a:rPr lang="en-US" sz="2800" dirty="0"/>
              <a:t>The further development of stylistics was based on the three sources </a:t>
            </a:r>
            <a:r>
              <a:rPr lang="en-US" sz="2800" dirty="0" smtClean="0"/>
              <a:t>1. </a:t>
            </a:r>
            <a:r>
              <a:rPr lang="en-US" sz="2800" b="1" dirty="0"/>
              <a:t>Poetics</a:t>
            </a:r>
            <a:r>
              <a:rPr lang="en-US" sz="2800" dirty="0"/>
              <a:t> led to the development of </a:t>
            </a:r>
            <a:r>
              <a:rPr lang="en-US" sz="2800" b="1" dirty="0"/>
              <a:t>Literary Criticism </a:t>
            </a:r>
            <a:endParaRPr lang="en-US" sz="2800" dirty="0"/>
          </a:p>
          <a:p>
            <a:r>
              <a:rPr lang="en-US" sz="2800" dirty="0" smtClean="0"/>
              <a:t>2</a:t>
            </a:r>
            <a:r>
              <a:rPr lang="en-US" sz="2800" dirty="0" smtClean="0"/>
              <a:t>. </a:t>
            </a:r>
            <a:r>
              <a:rPr lang="en-US" sz="2800" b="1" dirty="0"/>
              <a:t>Rhetoric</a:t>
            </a:r>
            <a:r>
              <a:rPr lang="en-US" sz="2800" dirty="0"/>
              <a:t> and </a:t>
            </a:r>
            <a:endParaRPr lang="en-US" sz="2800" dirty="0" smtClean="0"/>
          </a:p>
          <a:p>
            <a:r>
              <a:rPr lang="en-US" sz="2800" dirty="0" smtClean="0"/>
              <a:t>3. </a:t>
            </a:r>
            <a:r>
              <a:rPr lang="en-US" sz="2800" b="1" dirty="0" smtClean="0"/>
              <a:t>Dialectics</a:t>
            </a:r>
            <a:r>
              <a:rPr lang="en-US" sz="2800" dirty="0" smtClean="0"/>
              <a:t> </a:t>
            </a:r>
            <a:r>
              <a:rPr lang="en-US" sz="2800" dirty="0"/>
              <a:t>developed into </a:t>
            </a:r>
            <a:r>
              <a:rPr lang="en-US" sz="2800" b="1" dirty="0"/>
              <a:t>Stylistics</a:t>
            </a:r>
            <a:r>
              <a:rPr lang="en-US" sz="2800" dirty="0"/>
              <a:t>. </a:t>
            </a:r>
          </a:p>
          <a:p>
            <a:endParaRPr lang="en-US" dirty="0"/>
          </a:p>
        </p:txBody>
      </p:sp>
    </p:spTree>
    <p:extLst>
      <p:ext uri="{BB962C8B-B14F-4D97-AF65-F5344CB8AC3E}">
        <p14:creationId xmlns:p14="http://schemas.microsoft.com/office/powerpoint/2010/main" val="1953451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Development</a:t>
            </a:r>
            <a:endParaRPr lang="en-US" dirty="0"/>
          </a:p>
        </p:txBody>
      </p:sp>
      <p:sp>
        <p:nvSpPr>
          <p:cNvPr id="3" name="Content Placeholder 2"/>
          <p:cNvSpPr>
            <a:spLocks noGrp="1"/>
          </p:cNvSpPr>
          <p:nvPr>
            <p:ph idx="1"/>
          </p:nvPr>
        </p:nvSpPr>
        <p:spPr/>
        <p:txBody>
          <a:bodyPr>
            <a:normAutofit/>
          </a:bodyPr>
          <a:lstStyle/>
          <a:p>
            <a:r>
              <a:rPr lang="en-US" sz="2800" dirty="0"/>
              <a:t>I. A. Richards and William </a:t>
            </a:r>
            <a:r>
              <a:rPr lang="en-US" sz="2800" dirty="0" err="1" smtClean="0"/>
              <a:t>Empson</a:t>
            </a:r>
            <a:r>
              <a:rPr lang="en-US" sz="2800" dirty="0"/>
              <a:t> </a:t>
            </a:r>
            <a:r>
              <a:rPr lang="en-US" sz="2800" dirty="0" smtClean="0"/>
              <a:t>developed an approach </a:t>
            </a:r>
            <a:r>
              <a:rPr lang="en-US" sz="2800" dirty="0"/>
              <a:t>in order to </a:t>
            </a:r>
            <a:r>
              <a:rPr lang="en-US" sz="2800" u="sng" dirty="0"/>
              <a:t>concentrate on the literary texts themselves</a:t>
            </a:r>
            <a:r>
              <a:rPr lang="en-US" sz="2800" dirty="0"/>
              <a:t>, and how readers were affected by those texts. This approach is often called </a:t>
            </a:r>
            <a:r>
              <a:rPr lang="en-US" sz="2800" b="1" dirty="0"/>
              <a:t>Practical Criticism</a:t>
            </a:r>
            <a:r>
              <a:rPr lang="en-US" sz="2800" dirty="0" smtClean="0"/>
              <a:t>.</a:t>
            </a:r>
          </a:p>
          <a:p>
            <a:r>
              <a:rPr lang="en-US" sz="2800" dirty="0"/>
              <a:t>It is matched by a similar critical movement in the USA, associated with </a:t>
            </a:r>
            <a:r>
              <a:rPr lang="en-US" sz="2800" dirty="0" err="1"/>
              <a:t>Cleanth</a:t>
            </a:r>
            <a:r>
              <a:rPr lang="en-US" sz="2800" dirty="0"/>
              <a:t> Brooks, called </a:t>
            </a:r>
            <a:r>
              <a:rPr lang="en-US" sz="2800" b="1" dirty="0"/>
              <a:t>New Criticism</a:t>
            </a:r>
            <a:r>
              <a:rPr lang="en-US" sz="2800" dirty="0"/>
              <a:t>.</a:t>
            </a:r>
          </a:p>
        </p:txBody>
      </p:sp>
    </p:spTree>
    <p:extLst>
      <p:ext uri="{BB962C8B-B14F-4D97-AF65-F5344CB8AC3E}">
        <p14:creationId xmlns:p14="http://schemas.microsoft.com/office/powerpoint/2010/main" val="1332138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Development</a:t>
            </a:r>
            <a:endParaRPr lang="en-US" dirty="0"/>
          </a:p>
        </p:txBody>
      </p:sp>
      <p:sp>
        <p:nvSpPr>
          <p:cNvPr id="3" name="Content Placeholder 2"/>
          <p:cNvSpPr>
            <a:spLocks noGrp="1"/>
          </p:cNvSpPr>
          <p:nvPr>
            <p:ph idx="1"/>
          </p:nvPr>
        </p:nvSpPr>
        <p:spPr/>
        <p:txBody>
          <a:bodyPr/>
          <a:lstStyle/>
          <a:p>
            <a:r>
              <a:rPr lang="en-US" sz="2800" b="1" dirty="0"/>
              <a:t>Modern stylistics </a:t>
            </a:r>
            <a:r>
              <a:rPr lang="en-US" sz="2800" dirty="0"/>
              <a:t>has its roots in </a:t>
            </a:r>
            <a:r>
              <a:rPr lang="en-US" sz="2800" b="1" dirty="0"/>
              <a:t>Russian </a:t>
            </a:r>
            <a:r>
              <a:rPr lang="en-US" sz="2800" b="1" dirty="0" smtClean="0"/>
              <a:t>Formalism</a:t>
            </a:r>
            <a:r>
              <a:rPr lang="en-US" sz="2800" dirty="0" smtClean="0"/>
              <a:t> </a:t>
            </a:r>
            <a:r>
              <a:rPr lang="en-US" sz="2800" dirty="0"/>
              <a:t>of the early twentieth century. </a:t>
            </a:r>
          </a:p>
          <a:p>
            <a:r>
              <a:rPr lang="en-US" sz="2800" dirty="0"/>
              <a:t>Stylistics can trace its roots to the formalist tradition that developed in Russian literary Criticism at the turn of the 20</a:t>
            </a:r>
            <a:r>
              <a:rPr lang="en-US" sz="2800" baseline="30000" dirty="0"/>
              <a:t>th</a:t>
            </a:r>
            <a:r>
              <a:rPr lang="en-US" sz="2800" dirty="0"/>
              <a:t> century. Roman </a:t>
            </a:r>
            <a:r>
              <a:rPr lang="en-US" sz="2800" dirty="0" err="1"/>
              <a:t>Jakobson’s</a:t>
            </a:r>
            <a:r>
              <a:rPr lang="en-US" sz="2800" dirty="0"/>
              <a:t> work focused on poetic language and the study of its formal qualities. </a:t>
            </a:r>
          </a:p>
          <a:p>
            <a:endParaRPr lang="en-US" dirty="0"/>
          </a:p>
        </p:txBody>
      </p:sp>
    </p:spTree>
    <p:extLst>
      <p:ext uri="{BB962C8B-B14F-4D97-AF65-F5344CB8AC3E}">
        <p14:creationId xmlns:p14="http://schemas.microsoft.com/office/powerpoint/2010/main" val="3790527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923" y="422530"/>
            <a:ext cx="10058400" cy="912001"/>
          </a:xfrm>
        </p:spPr>
        <p:txBody>
          <a:bodyPr>
            <a:normAutofit/>
          </a:bodyPr>
          <a:lstStyle/>
          <a:p>
            <a:pPr algn="ctr"/>
            <a:r>
              <a:rPr lang="en-US" sz="3600" dirty="0" smtClean="0"/>
              <a:t>Stylistics: Nature</a:t>
            </a:r>
            <a:r>
              <a:rPr lang="en-US" sz="3600" dirty="0" smtClean="0"/>
              <a:t>, Scope &amp; Significance of Stylistics</a:t>
            </a:r>
            <a:endParaRPr lang="en-US" dirty="0"/>
          </a:p>
        </p:txBody>
      </p:sp>
      <p:sp>
        <p:nvSpPr>
          <p:cNvPr id="3" name="Content Placeholder 2"/>
          <p:cNvSpPr>
            <a:spLocks noGrp="1"/>
          </p:cNvSpPr>
          <p:nvPr>
            <p:ph idx="1"/>
          </p:nvPr>
        </p:nvSpPr>
        <p:spPr/>
        <p:txBody>
          <a:bodyPr/>
          <a:lstStyle/>
          <a:p>
            <a:pPr>
              <a:buNone/>
            </a:pPr>
            <a:r>
              <a:rPr lang="en-US" sz="2800" dirty="0" smtClean="0"/>
              <a:t>Stylistics is a critical method that analyzes literary works on the basis of style. </a:t>
            </a:r>
            <a:endParaRPr lang="en-US" sz="2800" dirty="0" smtClean="0"/>
          </a:p>
          <a:p>
            <a:pPr>
              <a:buNone/>
            </a:pPr>
            <a:r>
              <a:rPr lang="en-US" sz="2800" dirty="0" smtClean="0"/>
              <a:t>Its </a:t>
            </a:r>
            <a:r>
              <a:rPr lang="en-US" sz="2800" dirty="0" smtClean="0"/>
              <a:t>practitioners focus on analyzing a </a:t>
            </a:r>
            <a:r>
              <a:rPr lang="en-US" sz="2800" dirty="0"/>
              <a:t>writer’s stylistic choices with regard </a:t>
            </a:r>
            <a:r>
              <a:rPr lang="en-US" sz="2800" dirty="0" smtClean="0"/>
              <a:t>to Diction</a:t>
            </a:r>
            <a:r>
              <a:rPr lang="en-US" sz="2800" dirty="0"/>
              <a:t>/ </a:t>
            </a:r>
            <a:r>
              <a:rPr lang="en-US" sz="2800" dirty="0" smtClean="0"/>
              <a:t>Vocabulary, Syntax, Phonology, Figurative </a:t>
            </a:r>
            <a:r>
              <a:rPr lang="en-US" sz="2800" dirty="0"/>
              <a:t>language</a:t>
            </a:r>
            <a:r>
              <a:rPr lang="en-US" sz="2800" dirty="0" smtClean="0"/>
              <a:t>.</a:t>
            </a:r>
          </a:p>
          <a:p>
            <a:pPr>
              <a:buNone/>
            </a:pPr>
            <a:r>
              <a:rPr lang="en-US" sz="2800" dirty="0" smtClean="0"/>
              <a:t>In analyzing literary works stylisticians explore topics </a:t>
            </a:r>
            <a:r>
              <a:rPr lang="en-US" sz="2800" smtClean="0"/>
              <a:t>whether </a:t>
            </a:r>
            <a:r>
              <a:rPr lang="en-US" sz="2800" smtClean="0"/>
              <a:t>writer </a:t>
            </a:r>
            <a:r>
              <a:rPr lang="en-US" sz="2800" dirty="0" smtClean="0"/>
              <a:t>use everyday speech or elevated language, whether they use periodic or loose syntaxes, whether they employ predominantly visual or auditory imagery.</a:t>
            </a:r>
            <a:endParaRPr lang="en-US" sz="2800" dirty="0"/>
          </a:p>
          <a:p>
            <a:endParaRPr lang="en-US" dirty="0"/>
          </a:p>
        </p:txBody>
      </p:sp>
    </p:spTree>
    <p:extLst>
      <p:ext uri="{BB962C8B-B14F-4D97-AF65-F5344CB8AC3E}">
        <p14:creationId xmlns:p14="http://schemas.microsoft.com/office/powerpoint/2010/main" val="394384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Stylistics</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t>“Stylistics is a linguistic approach to literature, explaining the relationship between language and artistic function, with motivating questions such as ‘why’ and ‘How’ more than ‘What’ ”</a:t>
            </a:r>
            <a:endParaRPr lang="en-US" sz="2800" dirty="0"/>
          </a:p>
          <a:p>
            <a:r>
              <a:rPr lang="en-US" sz="2800" dirty="0" err="1" smtClean="0"/>
              <a:t>Geoffery</a:t>
            </a:r>
            <a:r>
              <a:rPr lang="en-US" sz="2800" dirty="0" smtClean="0"/>
              <a:t> Leech “Style in Fiction : A Linguistic Guide to English Poetry”</a:t>
            </a:r>
          </a:p>
          <a:p>
            <a:endParaRPr lang="en-US" dirty="0" smtClean="0"/>
          </a:p>
          <a:p>
            <a:endParaRPr lang="en-US" dirty="0"/>
          </a:p>
        </p:txBody>
      </p:sp>
    </p:spTree>
    <p:extLst>
      <p:ext uri="{BB962C8B-B14F-4D97-AF65-F5344CB8AC3E}">
        <p14:creationId xmlns:p14="http://schemas.microsoft.com/office/powerpoint/2010/main" val="208761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smtClean="0"/>
              <a:t>Relationship between Language &amp; Artistic Function</a:t>
            </a:r>
            <a:endParaRPr lang="en-US" sz="4000" b="1" dirty="0"/>
          </a:p>
        </p:txBody>
      </p:sp>
      <p:sp>
        <p:nvSpPr>
          <p:cNvPr id="5" name="Text Placeholder 4"/>
          <p:cNvSpPr>
            <a:spLocks noGrp="1"/>
          </p:cNvSpPr>
          <p:nvPr>
            <p:ph type="body" idx="1"/>
          </p:nvPr>
        </p:nvSpPr>
        <p:spPr/>
        <p:txBody>
          <a:bodyPr>
            <a:normAutofit/>
          </a:bodyPr>
          <a:lstStyle/>
          <a:p>
            <a:r>
              <a:rPr lang="en-US" sz="3200" dirty="0" smtClean="0"/>
              <a:t>Language</a:t>
            </a:r>
            <a:endParaRPr lang="en-US" sz="3200" dirty="0"/>
          </a:p>
        </p:txBody>
      </p:sp>
      <p:sp>
        <p:nvSpPr>
          <p:cNvPr id="6" name="Content Placeholder 5"/>
          <p:cNvSpPr>
            <a:spLocks noGrp="1"/>
          </p:cNvSpPr>
          <p:nvPr>
            <p:ph sz="half" idx="2"/>
          </p:nvPr>
        </p:nvSpPr>
        <p:spPr/>
        <p:txBody>
          <a:bodyPr/>
          <a:lstStyle/>
          <a:p>
            <a:r>
              <a:rPr lang="en-US" sz="2800" dirty="0" smtClean="0"/>
              <a:t>Communicative / Utilitarian Purposes</a:t>
            </a:r>
          </a:p>
          <a:p>
            <a:r>
              <a:rPr lang="en-US" sz="2800" dirty="0" smtClean="0"/>
              <a:t>To convey ideas, to inform </a:t>
            </a:r>
            <a:r>
              <a:rPr lang="en-US" sz="2800" dirty="0" err="1" smtClean="0"/>
              <a:t>etc</a:t>
            </a:r>
            <a:endParaRPr lang="en-US" sz="2800" dirty="0" smtClean="0"/>
          </a:p>
          <a:p>
            <a:endParaRPr lang="en-US" sz="2800" dirty="0"/>
          </a:p>
        </p:txBody>
      </p:sp>
      <p:sp>
        <p:nvSpPr>
          <p:cNvPr id="7" name="Text Placeholder 6"/>
          <p:cNvSpPr>
            <a:spLocks noGrp="1"/>
          </p:cNvSpPr>
          <p:nvPr>
            <p:ph type="body" sz="quarter" idx="3"/>
          </p:nvPr>
        </p:nvSpPr>
        <p:spPr/>
        <p:txBody>
          <a:bodyPr>
            <a:normAutofit/>
          </a:bodyPr>
          <a:lstStyle/>
          <a:p>
            <a:r>
              <a:rPr lang="en-US" sz="3200" dirty="0" smtClean="0"/>
              <a:t>Artistic function</a:t>
            </a:r>
            <a:endParaRPr lang="en-US" sz="3200" dirty="0"/>
          </a:p>
        </p:txBody>
      </p:sp>
      <p:sp>
        <p:nvSpPr>
          <p:cNvPr id="8" name="Content Placeholder 7"/>
          <p:cNvSpPr>
            <a:spLocks noGrp="1"/>
          </p:cNvSpPr>
          <p:nvPr>
            <p:ph sz="quarter" idx="4"/>
          </p:nvPr>
        </p:nvSpPr>
        <p:spPr/>
        <p:txBody>
          <a:bodyPr>
            <a:normAutofit/>
          </a:bodyPr>
          <a:lstStyle/>
          <a:p>
            <a:r>
              <a:rPr lang="en-US" sz="2800" dirty="0" smtClean="0"/>
              <a:t>Aesthetic functions</a:t>
            </a:r>
          </a:p>
          <a:p>
            <a:pPr marL="0" indent="0">
              <a:buNone/>
            </a:pPr>
            <a:r>
              <a:rPr lang="en-US" sz="2800" dirty="0"/>
              <a:t>W</a:t>
            </a:r>
            <a:r>
              <a:rPr lang="en-US" sz="2800" dirty="0" smtClean="0"/>
              <a:t>riters’ urge to creative expression</a:t>
            </a:r>
          </a:p>
          <a:p>
            <a:pPr marL="0" indent="0">
              <a:buNone/>
            </a:pPr>
            <a:r>
              <a:rPr lang="en-US" sz="2800" dirty="0"/>
              <a:t> R</a:t>
            </a:r>
            <a:r>
              <a:rPr lang="en-US" sz="2800" dirty="0" smtClean="0"/>
              <a:t>eaders need to feel pleasure through reading</a:t>
            </a:r>
            <a:endParaRPr lang="en-US" sz="2800" dirty="0"/>
          </a:p>
        </p:txBody>
      </p:sp>
    </p:spTree>
    <p:extLst>
      <p:ext uri="{BB962C8B-B14F-4D97-AF65-F5344CB8AC3E}">
        <p14:creationId xmlns:p14="http://schemas.microsoft.com/office/powerpoint/2010/main" val="131876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Stylistics</a:t>
            </a:r>
            <a:endParaRPr lang="en-US" dirty="0"/>
          </a:p>
        </p:txBody>
      </p:sp>
      <p:sp>
        <p:nvSpPr>
          <p:cNvPr id="3" name="Content Placeholder 2"/>
          <p:cNvSpPr>
            <a:spLocks noGrp="1"/>
          </p:cNvSpPr>
          <p:nvPr>
            <p:ph idx="1"/>
          </p:nvPr>
        </p:nvSpPr>
        <p:spPr/>
        <p:txBody>
          <a:bodyPr>
            <a:normAutofit/>
          </a:bodyPr>
          <a:lstStyle/>
          <a:p>
            <a:r>
              <a:rPr lang="en-US" sz="2800" dirty="0" smtClean="0"/>
              <a:t>Stylistics is a distinctive term that may be used to determine the connections </a:t>
            </a:r>
            <a:r>
              <a:rPr lang="en-US" sz="2800" b="1" dirty="0" smtClean="0"/>
              <a:t>between the form and effect </a:t>
            </a:r>
            <a:r>
              <a:rPr lang="en-US" sz="2800" dirty="0" smtClean="0"/>
              <a:t>within a particular variety of language. Therefore Stylistics looks at what is “going on” within the language, what the linguistic associations are that the style of language reveals.  </a:t>
            </a:r>
          </a:p>
          <a:p>
            <a:r>
              <a:rPr lang="en-US" sz="2800" dirty="0" smtClean="0"/>
              <a:t>  	Form				Effect</a:t>
            </a:r>
          </a:p>
          <a:p>
            <a:endParaRPr lang="en-US" sz="2800" dirty="0"/>
          </a:p>
          <a:p>
            <a:pPr marL="0" indent="0">
              <a:buNone/>
            </a:pPr>
            <a:r>
              <a:rPr lang="en-US" sz="2800" dirty="0"/>
              <a:t>	</a:t>
            </a:r>
            <a:r>
              <a:rPr lang="en-US" sz="2800" dirty="0" smtClean="0"/>
              <a:t>Style				Meaning</a:t>
            </a:r>
          </a:p>
          <a:p>
            <a:pPr lvl="2"/>
            <a:endParaRPr lang="en-US" sz="2200" dirty="0"/>
          </a:p>
        </p:txBody>
      </p:sp>
      <p:cxnSp>
        <p:nvCxnSpPr>
          <p:cNvPr id="7" name="Straight Arrow Connector 6"/>
          <p:cNvCxnSpPr/>
          <p:nvPr/>
        </p:nvCxnSpPr>
        <p:spPr>
          <a:xfrm>
            <a:off x="5669280" y="4283241"/>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156059" y="4138860"/>
            <a:ext cx="514952" cy="1070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3529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338</TotalTime>
  <Words>996</Words>
  <Application>Microsoft Office PowerPoint</Application>
  <PresentationFormat>Custom</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Retrospect</vt:lpstr>
      <vt:lpstr>Stylistics  </vt:lpstr>
      <vt:lpstr>Recap</vt:lpstr>
      <vt:lpstr>Historical Development of Stylistics</vt:lpstr>
      <vt:lpstr>Historical Development</vt:lpstr>
      <vt:lpstr>Historical Development</vt:lpstr>
      <vt:lpstr>Stylistics: Nature, Scope &amp; Significance of Stylistics</vt:lpstr>
      <vt:lpstr>Nature of Stylistics</vt:lpstr>
      <vt:lpstr>Relationship between Language &amp; Artistic Function</vt:lpstr>
      <vt:lpstr>Nature of Stylistics</vt:lpstr>
      <vt:lpstr>Nature of Stylistics</vt:lpstr>
      <vt:lpstr>Nature of Stylistics</vt:lpstr>
      <vt:lpstr>Scope &amp; Significance</vt:lpstr>
      <vt:lpstr>Scope of Stylistics</vt:lpstr>
      <vt:lpstr>Scope </vt:lpstr>
      <vt:lpstr>Scope</vt:lpstr>
      <vt:lpstr>Scope</vt:lpstr>
      <vt:lpstr>General Aim</vt:lpstr>
      <vt:lpstr>Formal Stylistics</vt:lpstr>
      <vt:lpstr>Formal Stylistics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Stylistics  ENG 551</dc:title>
  <dc:creator>Neelum</dc:creator>
  <cp:lastModifiedBy>shazpc</cp:lastModifiedBy>
  <cp:revision>83</cp:revision>
  <dcterms:created xsi:type="dcterms:W3CDTF">2014-02-25T05:08:02Z</dcterms:created>
  <dcterms:modified xsi:type="dcterms:W3CDTF">2017-03-18T06:12:12Z</dcterms:modified>
</cp:coreProperties>
</file>