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9" r:id="rId3"/>
    <p:sldId id="261" r:id="rId4"/>
    <p:sldId id="262" r:id="rId5"/>
    <p:sldId id="264" r:id="rId6"/>
    <p:sldId id="263" r:id="rId7"/>
    <p:sldId id="265" r:id="rId8"/>
    <p:sldId id="267" r:id="rId9"/>
    <p:sldId id="266" r:id="rId10"/>
    <p:sldId id="268" r:id="rId11"/>
    <p:sldId id="270" r:id="rId12"/>
    <p:sldId id="271" r:id="rId13"/>
    <p:sldId id="272" r:id="rId14"/>
    <p:sldId id="260" r:id="rId15"/>
    <p:sldId id="273" r:id="rId16"/>
    <p:sldId id="274" r:id="rId17"/>
    <p:sldId id="275" r:id="rId18"/>
    <p:sldId id="269" r:id="rId19"/>
    <p:sldId id="276" r:id="rId20"/>
    <p:sldId id="277" r:id="rId21"/>
    <p:sldId id="278" r:id="rId22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65" autoAdjust="0"/>
  </p:normalViewPr>
  <p:slideViewPr>
    <p:cSldViewPr snapToGrid="0">
      <p:cViewPr varScale="1">
        <p:scale>
          <a:sx n="48" d="100"/>
          <a:sy n="48" d="100"/>
        </p:scale>
        <p:origin x="53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58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91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58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271585"/>
            <a:ext cx="11279909" cy="1075749"/>
          </a:xfrm>
        </p:spPr>
        <p:txBody>
          <a:bodyPr/>
          <a:lstStyle>
            <a:lvl1pPr>
              <a:defRPr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4650242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585910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347334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66189"/>
            <a:ext cx="9144000" cy="1833565"/>
          </a:xfrm>
        </p:spPr>
        <p:txBody>
          <a:bodyPr/>
          <a:lstStyle/>
          <a:p>
            <a:r>
              <a:rPr lang="en-US" dirty="0"/>
              <a:t>Web Systems &amp;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789885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4 - E</a:t>
            </a:r>
            <a:r>
              <a:rPr lang="en-PK" dirty="0"/>
              <a:t>x</a:t>
            </a:r>
            <a:r>
              <a:rPr lang="en-GB" dirty="0"/>
              <a:t>p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s</a:t>
            </a:r>
            <a:r>
              <a:rPr lang="en-GB" dirty="0"/>
              <a:t>s</a:t>
            </a:r>
            <a:r>
              <a:rPr lang="en-PK" dirty="0" err="1"/>
              <a:t>i</a:t>
            </a:r>
            <a:r>
              <a:rPr lang="en-GB" dirty="0"/>
              <a:t>o</a:t>
            </a:r>
            <a:r>
              <a:rPr lang="en-PK" dirty="0"/>
              <a:t>n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C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t</a:t>
            </a:r>
            <a:r>
              <a:rPr lang="en-GB" dirty="0"/>
              <a:t>r</a:t>
            </a:r>
            <a:r>
              <a:rPr lang="en-PK" dirty="0"/>
              <a:t>o</a:t>
            </a:r>
            <a:r>
              <a:rPr lang="en-GB" dirty="0"/>
              <a:t>l</a:t>
            </a:r>
            <a:r>
              <a:rPr lang="en-PK" dirty="0"/>
              <a:t> </a:t>
            </a:r>
            <a:r>
              <a:rPr lang="en-GB" dirty="0"/>
              <a:t>F</a:t>
            </a:r>
            <a:r>
              <a:rPr lang="en-PK" dirty="0"/>
              <a:t>l</a:t>
            </a:r>
            <a:r>
              <a:rPr lang="en-GB" dirty="0"/>
              <a:t>o</a:t>
            </a:r>
            <a:r>
              <a:rPr lang="en-PK" dirty="0"/>
              <a:t>w in P</a:t>
            </a:r>
            <a:r>
              <a:rPr lang="en-GB" dirty="0"/>
              <a:t>H</a:t>
            </a:r>
            <a:r>
              <a:rPr lang="en-PK" dirty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51074-FE03-4CE3-AD59-25534BBC3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if Statement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B97E-20DC-41B7-8F8E-23DE07790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The contents of the if condition can be any valid PHP expression</a:t>
            </a:r>
            <a:r>
              <a:rPr lang="en-PK" dirty="0"/>
              <a:t>.</a:t>
            </a:r>
          </a:p>
          <a:p>
            <a:r>
              <a:rPr lang="en-GB" dirty="0"/>
              <a:t>The actions to take when an if condition is TRUE are generally placed inside curly</a:t>
            </a:r>
            <a:r>
              <a:rPr lang="en-PK" dirty="0"/>
              <a:t> </a:t>
            </a:r>
            <a:r>
              <a:rPr lang="en-GB" dirty="0"/>
              <a:t>braces { }. </a:t>
            </a:r>
            <a:r>
              <a:rPr lang="en-PK" dirty="0"/>
              <a:t>T</a:t>
            </a:r>
            <a:r>
              <a:rPr lang="en-GB" dirty="0"/>
              <a:t>he braces</a:t>
            </a:r>
            <a:r>
              <a:rPr lang="en-PK" dirty="0"/>
              <a:t> </a:t>
            </a:r>
            <a:r>
              <a:rPr lang="en-GB" dirty="0"/>
              <a:t>c</a:t>
            </a:r>
            <a:r>
              <a:rPr lang="en-PK" dirty="0"/>
              <a:t>a</a:t>
            </a:r>
            <a:r>
              <a:rPr lang="en-GB" dirty="0"/>
              <a:t>n</a:t>
            </a:r>
            <a:r>
              <a:rPr lang="en-PK" dirty="0"/>
              <a:t> </a:t>
            </a:r>
            <a:r>
              <a:rPr lang="en-GB" dirty="0"/>
              <a:t>b</a:t>
            </a:r>
            <a:r>
              <a:rPr lang="en-PK" dirty="0"/>
              <a:t>e </a:t>
            </a:r>
            <a:r>
              <a:rPr lang="en-GB" dirty="0" err="1"/>
              <a:t>i</a:t>
            </a:r>
            <a:r>
              <a:rPr lang="en-PK" dirty="0"/>
              <a:t>g</a:t>
            </a:r>
            <a:r>
              <a:rPr lang="en-GB" dirty="0"/>
              <a:t>n</a:t>
            </a:r>
            <a:r>
              <a:rPr lang="en-PK" dirty="0"/>
              <a:t>o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d if a single statement </a:t>
            </a:r>
            <a:r>
              <a:rPr lang="en-PK" dirty="0" err="1"/>
              <a:t>i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to </a:t>
            </a:r>
            <a:r>
              <a:rPr lang="en-PK" dirty="0"/>
              <a:t>b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execute</a:t>
            </a:r>
            <a:r>
              <a:rPr lang="en-PK" dirty="0"/>
              <a:t>d.</a:t>
            </a:r>
          </a:p>
          <a:p>
            <a:r>
              <a:rPr lang="en-GB" dirty="0"/>
              <a:t>Example 4-19. An if statement with curly braces</a:t>
            </a:r>
          </a:p>
          <a:p>
            <a:pPr marL="457200" lvl="1" indent="0">
              <a:buNone/>
            </a:pPr>
            <a:r>
              <a:rPr lang="en-GB" sz="3000" dirty="0"/>
              <a:t>&lt;?php</a:t>
            </a:r>
            <a:endParaRPr lang="en-PK" sz="3000" dirty="0"/>
          </a:p>
          <a:p>
            <a:pPr marL="457200" lvl="1" indent="0">
              <a:buNone/>
            </a:pPr>
            <a:r>
              <a:rPr lang="en-GB" sz="3000" dirty="0"/>
              <a:t>$</a:t>
            </a:r>
            <a:r>
              <a:rPr lang="en-GB" sz="3000" dirty="0" err="1"/>
              <a:t>bank_balance</a:t>
            </a:r>
            <a:r>
              <a:rPr lang="en-PK" sz="3000" dirty="0"/>
              <a:t> = 50;</a:t>
            </a:r>
            <a:endParaRPr lang="en-GB" sz="3000" dirty="0"/>
          </a:p>
          <a:p>
            <a:pPr marL="457200" lvl="1" indent="0">
              <a:buNone/>
            </a:pPr>
            <a:r>
              <a:rPr lang="en-GB" sz="3000" dirty="0"/>
              <a:t>if ($</a:t>
            </a:r>
            <a:r>
              <a:rPr lang="en-GB" sz="3000" dirty="0" err="1"/>
              <a:t>bank_balance</a:t>
            </a:r>
            <a:r>
              <a:rPr lang="en-GB" sz="3000" dirty="0"/>
              <a:t> &lt; 100)</a:t>
            </a:r>
          </a:p>
          <a:p>
            <a:pPr marL="457200" lvl="1" indent="0">
              <a:buNone/>
            </a:pPr>
            <a:r>
              <a:rPr lang="en-GB" sz="3000" dirty="0"/>
              <a:t>{</a:t>
            </a:r>
          </a:p>
          <a:p>
            <a:pPr marL="457200" lvl="1" indent="0">
              <a:buNone/>
            </a:pPr>
            <a:r>
              <a:rPr lang="en-PK" sz="3000" dirty="0"/>
              <a:t>	</a:t>
            </a:r>
            <a:r>
              <a:rPr lang="en-GB" sz="3000" dirty="0"/>
              <a:t>$money = 1000;</a:t>
            </a:r>
          </a:p>
          <a:p>
            <a:pPr marL="457200" lvl="1" indent="0">
              <a:buNone/>
            </a:pPr>
            <a:r>
              <a:rPr lang="en-PK" sz="3000" dirty="0"/>
              <a:t>	</a:t>
            </a:r>
            <a:r>
              <a:rPr lang="en-GB" sz="3000" dirty="0"/>
              <a:t>$</a:t>
            </a:r>
            <a:r>
              <a:rPr lang="en-GB" sz="3000" dirty="0" err="1"/>
              <a:t>bank_balance</a:t>
            </a:r>
            <a:r>
              <a:rPr lang="en-GB" sz="3000" dirty="0"/>
              <a:t> += $money;</a:t>
            </a:r>
          </a:p>
          <a:p>
            <a:pPr marL="457200" lvl="1" indent="0">
              <a:buNone/>
            </a:pPr>
            <a:r>
              <a:rPr lang="en-GB" sz="3000" dirty="0"/>
              <a:t>}</a:t>
            </a:r>
            <a:endParaRPr lang="en-PK" sz="3000" dirty="0"/>
          </a:p>
          <a:p>
            <a:pPr marL="457200" lvl="1" indent="0">
              <a:buNone/>
            </a:pPr>
            <a:r>
              <a:rPr lang="en-PK" sz="3000" dirty="0"/>
              <a:t>e</a:t>
            </a:r>
            <a:r>
              <a:rPr lang="en-GB" sz="3000" dirty="0"/>
              <a:t>c</a:t>
            </a:r>
            <a:r>
              <a:rPr lang="en-PK" sz="3000" dirty="0"/>
              <a:t>h</a:t>
            </a:r>
            <a:r>
              <a:rPr lang="en-GB" sz="3000" dirty="0"/>
              <a:t>o</a:t>
            </a:r>
            <a:r>
              <a:rPr lang="en-PK" sz="3000" dirty="0"/>
              <a:t> </a:t>
            </a:r>
            <a:r>
              <a:rPr lang="en-GB" sz="3000" dirty="0"/>
              <a:t>$</a:t>
            </a:r>
            <a:r>
              <a:rPr lang="en-GB" sz="3000" dirty="0" err="1"/>
              <a:t>bank_balance</a:t>
            </a:r>
            <a:r>
              <a:rPr lang="en-PK" sz="3000" dirty="0"/>
              <a:t>;</a:t>
            </a:r>
            <a:endParaRPr lang="en-GB" sz="3000" dirty="0"/>
          </a:p>
          <a:p>
            <a:pPr marL="457200" lvl="1" indent="0">
              <a:buNone/>
            </a:pPr>
            <a:r>
              <a:rPr lang="en-GB" sz="3000" dirty="0"/>
              <a:t>?&gt;</a:t>
            </a:r>
            <a:endParaRPr lang="en-PK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72164-0095-4053-985B-616452E4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60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73AFE-138B-4FC5-934D-A4F689E75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else Statement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E8D53-2B45-42A3-862E-4B418459B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Autofit/>
          </a:bodyPr>
          <a:lstStyle/>
          <a:p>
            <a:r>
              <a:rPr lang="en-GB" sz="2800" dirty="0"/>
              <a:t>Sometimes when a conditional is not TRUE, you may not want to continue on to the</a:t>
            </a:r>
            <a:r>
              <a:rPr lang="en-PK" sz="2800" dirty="0"/>
              <a:t> </a:t>
            </a:r>
            <a:r>
              <a:rPr lang="en-GB" sz="2800" dirty="0"/>
              <a:t>main program code immediately but might wish to do something else instead</a:t>
            </a:r>
            <a:endParaRPr lang="en-PK" sz="2800" dirty="0"/>
          </a:p>
          <a:p>
            <a:r>
              <a:rPr lang="en-GB" sz="2800" dirty="0"/>
              <a:t>Example 4-20. An if...else statement with curly braces</a:t>
            </a:r>
          </a:p>
          <a:p>
            <a:pPr marL="457200" lvl="1" indent="0">
              <a:buNone/>
            </a:pPr>
            <a:r>
              <a:rPr lang="en-GB" sz="2600" dirty="0"/>
              <a:t>&lt;?php</a:t>
            </a:r>
            <a:endParaRPr lang="en-PK" sz="2600" dirty="0"/>
          </a:p>
          <a:p>
            <a:pPr marL="457200" lvl="1" indent="0">
              <a:buNone/>
            </a:pPr>
            <a:r>
              <a:rPr lang="en-GB" sz="2600" dirty="0"/>
              <a:t>$</a:t>
            </a:r>
            <a:r>
              <a:rPr lang="en-GB" sz="2600" dirty="0" err="1"/>
              <a:t>bank_balance</a:t>
            </a:r>
            <a:r>
              <a:rPr lang="en-PK" sz="2600" dirty="0"/>
              <a:t> = 50;</a:t>
            </a:r>
            <a:endParaRPr lang="en-GB" sz="2600" dirty="0"/>
          </a:p>
          <a:p>
            <a:pPr marL="457200" lvl="1" indent="0">
              <a:buNone/>
            </a:pPr>
            <a:r>
              <a:rPr lang="en-GB" sz="2600" dirty="0"/>
              <a:t>if ($</a:t>
            </a:r>
            <a:r>
              <a:rPr lang="en-GB" sz="2600" dirty="0" err="1"/>
              <a:t>bank_balance</a:t>
            </a:r>
            <a:r>
              <a:rPr lang="en-GB" sz="2600" dirty="0"/>
              <a:t> &lt; 100)</a:t>
            </a:r>
            <a:r>
              <a:rPr lang="en-PK" sz="2600" dirty="0"/>
              <a:t> {</a:t>
            </a:r>
            <a:endParaRPr lang="en-GB" sz="2600" dirty="0"/>
          </a:p>
          <a:p>
            <a:pPr marL="457200" lvl="1" indent="0">
              <a:buNone/>
            </a:pPr>
            <a:r>
              <a:rPr lang="en-PK" sz="2600" dirty="0"/>
              <a:t>	</a:t>
            </a:r>
            <a:r>
              <a:rPr lang="en-GB" sz="2600" dirty="0"/>
              <a:t>$money = 1000;</a:t>
            </a:r>
            <a:r>
              <a:rPr lang="en-PK" sz="2600" dirty="0"/>
              <a:t> </a:t>
            </a:r>
            <a:r>
              <a:rPr lang="en-GB" sz="2600" dirty="0"/>
              <a:t>$</a:t>
            </a:r>
            <a:r>
              <a:rPr lang="en-GB" sz="2600" dirty="0" err="1"/>
              <a:t>bank_balance</a:t>
            </a:r>
            <a:r>
              <a:rPr lang="en-GB" sz="2600" dirty="0"/>
              <a:t> += $money;</a:t>
            </a:r>
            <a:r>
              <a:rPr lang="en-PK" sz="2600" dirty="0"/>
              <a:t>  </a:t>
            </a:r>
            <a:r>
              <a:rPr lang="en-GB" sz="2600" dirty="0"/>
              <a:t>}</a:t>
            </a:r>
          </a:p>
          <a:p>
            <a:pPr marL="457200" lvl="1" indent="0">
              <a:buNone/>
            </a:pPr>
            <a:r>
              <a:rPr lang="en-PK" sz="2600" dirty="0"/>
              <a:t>e</a:t>
            </a:r>
            <a:r>
              <a:rPr lang="en-GB" sz="2600" dirty="0" err="1"/>
              <a:t>lse</a:t>
            </a:r>
            <a:r>
              <a:rPr lang="en-PK" sz="2600" dirty="0"/>
              <a:t> </a:t>
            </a:r>
            <a:r>
              <a:rPr lang="en-GB" sz="2600" dirty="0"/>
              <a:t>{</a:t>
            </a:r>
          </a:p>
          <a:p>
            <a:pPr marL="457200" lvl="1" indent="0">
              <a:buNone/>
            </a:pPr>
            <a:r>
              <a:rPr lang="en-PK" sz="2600" dirty="0"/>
              <a:t>	</a:t>
            </a:r>
            <a:r>
              <a:rPr lang="en-GB" sz="2600" dirty="0"/>
              <a:t>$savings += 50;</a:t>
            </a:r>
            <a:r>
              <a:rPr lang="en-PK" sz="2600" dirty="0"/>
              <a:t> </a:t>
            </a:r>
            <a:r>
              <a:rPr lang="en-GB" sz="2600" dirty="0"/>
              <a:t>$</a:t>
            </a:r>
            <a:r>
              <a:rPr lang="en-GB" sz="2600" dirty="0" err="1"/>
              <a:t>bank_balance</a:t>
            </a:r>
            <a:r>
              <a:rPr lang="en-GB" sz="2600" dirty="0"/>
              <a:t> -= 50;</a:t>
            </a:r>
            <a:r>
              <a:rPr lang="en-PK" sz="2600" dirty="0"/>
              <a:t>  }</a:t>
            </a:r>
          </a:p>
          <a:p>
            <a:pPr marL="457200" lvl="1" indent="0">
              <a:buNone/>
            </a:pPr>
            <a:r>
              <a:rPr lang="en-PK" sz="2600" dirty="0"/>
              <a:t>e</a:t>
            </a:r>
            <a:r>
              <a:rPr lang="en-GB" sz="2600" dirty="0"/>
              <a:t>c</a:t>
            </a:r>
            <a:r>
              <a:rPr lang="en-PK" sz="2600" dirty="0"/>
              <a:t>h</a:t>
            </a:r>
            <a:r>
              <a:rPr lang="en-GB" sz="2600" dirty="0"/>
              <a:t>o</a:t>
            </a:r>
            <a:r>
              <a:rPr lang="en-PK" sz="2600" dirty="0"/>
              <a:t> </a:t>
            </a:r>
            <a:r>
              <a:rPr lang="en-GB" sz="2600" dirty="0"/>
              <a:t>$</a:t>
            </a:r>
            <a:r>
              <a:rPr lang="en-GB" sz="2600" dirty="0" err="1"/>
              <a:t>bank_balance</a:t>
            </a:r>
            <a:r>
              <a:rPr lang="en-PK" sz="2600" dirty="0"/>
              <a:t>;</a:t>
            </a:r>
          </a:p>
          <a:p>
            <a:pPr marL="457200" lvl="1" indent="0">
              <a:buNone/>
            </a:pPr>
            <a:r>
              <a:rPr lang="en-PK" sz="2600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BBAB8-F3BC-487E-BA35-8E70A1C0D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82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3EF74-C0F9-4427-9F00-FB8E63A8B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elseif Statement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D1D5C-281F-4CA1-9E6C-B59D8E298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 numCol="2">
            <a:normAutofit/>
          </a:bodyPr>
          <a:lstStyle/>
          <a:p>
            <a:r>
              <a:rPr lang="en-GB" sz="2800" dirty="0"/>
              <a:t>Example 4-21</a:t>
            </a:r>
            <a:endParaRPr lang="en-PK" sz="2800" dirty="0"/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$</a:t>
            </a:r>
            <a:r>
              <a:rPr lang="en-GB" dirty="0" err="1"/>
              <a:t>bank_balance</a:t>
            </a:r>
            <a:r>
              <a:rPr lang="en-PK" dirty="0"/>
              <a:t> = 50;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if ($</a:t>
            </a:r>
            <a:r>
              <a:rPr lang="en-GB" dirty="0" err="1"/>
              <a:t>bank_balance</a:t>
            </a:r>
            <a:r>
              <a:rPr lang="en-GB" dirty="0"/>
              <a:t> &lt; 100)</a:t>
            </a:r>
          </a:p>
          <a:p>
            <a:pPr marL="457200" lvl="1" indent="0">
              <a:buNone/>
            </a:pPr>
            <a:r>
              <a:rPr lang="en-GB" dirty="0"/>
              <a:t>{</a:t>
            </a:r>
            <a:r>
              <a:rPr lang="en-PK" dirty="0"/>
              <a:t>	</a:t>
            </a:r>
            <a:endParaRPr lang="en-GB" dirty="0"/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$money = 1000;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$</a:t>
            </a:r>
            <a:r>
              <a:rPr lang="en-GB" dirty="0" err="1"/>
              <a:t>bank_balance</a:t>
            </a:r>
            <a:r>
              <a:rPr lang="en-GB" dirty="0"/>
              <a:t> += $money;</a:t>
            </a:r>
          </a:p>
          <a:p>
            <a:pPr marL="457200" lvl="1" indent="0">
              <a:buNone/>
            </a:pPr>
            <a:r>
              <a:rPr lang="en-GB" dirty="0"/>
              <a:t>}</a:t>
            </a:r>
          </a:p>
          <a:p>
            <a:pPr marL="457200" lvl="1" indent="0">
              <a:buNone/>
            </a:pPr>
            <a:r>
              <a:rPr lang="en-GB" dirty="0"/>
              <a:t>elseif ($</a:t>
            </a:r>
            <a:r>
              <a:rPr lang="en-GB" dirty="0" err="1"/>
              <a:t>bank_balance</a:t>
            </a:r>
            <a:r>
              <a:rPr lang="en-GB" dirty="0"/>
              <a:t> &gt; 200)</a:t>
            </a:r>
          </a:p>
          <a:p>
            <a:pPr marL="457200" lvl="1" indent="0">
              <a:buNone/>
            </a:pPr>
            <a:r>
              <a:rPr lang="en-GB" dirty="0"/>
              <a:t>{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$savings += 100;</a:t>
            </a:r>
          </a:p>
          <a:p>
            <a:pPr marL="0" indent="0">
              <a:buNone/>
            </a:pPr>
            <a:r>
              <a:rPr lang="en-PK" sz="2800" dirty="0"/>
              <a:t>	</a:t>
            </a:r>
            <a:r>
              <a:rPr lang="en-GB" sz="2800" dirty="0"/>
              <a:t>$</a:t>
            </a:r>
            <a:r>
              <a:rPr lang="en-GB" sz="2800" dirty="0" err="1"/>
              <a:t>bank_balance</a:t>
            </a:r>
            <a:r>
              <a:rPr lang="en-GB" sz="2800" dirty="0"/>
              <a:t> -= 100;</a:t>
            </a:r>
          </a:p>
          <a:p>
            <a:pPr marL="0" indent="0">
              <a:buNone/>
            </a:pPr>
            <a:r>
              <a:rPr lang="en-GB" sz="2800" dirty="0"/>
              <a:t>}</a:t>
            </a:r>
          </a:p>
          <a:p>
            <a:pPr marL="0" indent="0">
              <a:buNone/>
            </a:pPr>
            <a:r>
              <a:rPr lang="en-GB" sz="2800" dirty="0"/>
              <a:t>else</a:t>
            </a:r>
          </a:p>
          <a:p>
            <a:pPr marL="0" indent="0">
              <a:buNone/>
            </a:pPr>
            <a:r>
              <a:rPr lang="en-GB" sz="2800" dirty="0"/>
              <a:t>{</a:t>
            </a:r>
          </a:p>
          <a:p>
            <a:pPr marL="0" indent="0">
              <a:buNone/>
            </a:pPr>
            <a:r>
              <a:rPr lang="en-PK" sz="2800" dirty="0"/>
              <a:t>	</a:t>
            </a:r>
            <a:r>
              <a:rPr lang="en-GB" sz="2800" dirty="0"/>
              <a:t>$savings += 50;</a:t>
            </a:r>
          </a:p>
          <a:p>
            <a:pPr marL="0" indent="0">
              <a:buNone/>
            </a:pPr>
            <a:r>
              <a:rPr lang="en-PK" sz="2800" dirty="0"/>
              <a:t>	</a:t>
            </a:r>
            <a:r>
              <a:rPr lang="en-GB" sz="2800" dirty="0"/>
              <a:t>$</a:t>
            </a:r>
            <a:r>
              <a:rPr lang="en-GB" sz="2800" dirty="0" err="1"/>
              <a:t>bank_balance</a:t>
            </a:r>
            <a:r>
              <a:rPr lang="en-GB" sz="2800" dirty="0"/>
              <a:t> -= 50;</a:t>
            </a:r>
          </a:p>
          <a:p>
            <a:pPr marL="0" indent="0">
              <a:buNone/>
            </a:pPr>
            <a:r>
              <a:rPr lang="en-GB" sz="2800" dirty="0"/>
              <a:t>}</a:t>
            </a:r>
            <a:endParaRPr lang="en-PK" sz="2800" dirty="0"/>
          </a:p>
          <a:p>
            <a:pPr marL="0" indent="0">
              <a:buNone/>
            </a:pPr>
            <a:r>
              <a:rPr lang="en-PK" sz="2800" dirty="0"/>
              <a:t>e</a:t>
            </a:r>
            <a:r>
              <a:rPr lang="en-GB" sz="2800" dirty="0"/>
              <a:t>c</a:t>
            </a:r>
            <a:r>
              <a:rPr lang="en-PK" sz="2800" dirty="0"/>
              <a:t>h</a:t>
            </a:r>
            <a:r>
              <a:rPr lang="en-GB" sz="2800" dirty="0"/>
              <a:t>o</a:t>
            </a:r>
            <a:r>
              <a:rPr lang="en-PK" sz="2800" dirty="0"/>
              <a:t> </a:t>
            </a:r>
            <a:r>
              <a:rPr lang="en-GB" sz="2800" dirty="0"/>
              <a:t>$</a:t>
            </a:r>
            <a:r>
              <a:rPr lang="en-GB" sz="2800" dirty="0" err="1"/>
              <a:t>bank_balance</a:t>
            </a:r>
            <a:r>
              <a:rPr lang="en-PK" sz="2800" dirty="0"/>
              <a:t>;</a:t>
            </a:r>
            <a:endParaRPr lang="en-GB" sz="2800" dirty="0"/>
          </a:p>
          <a:p>
            <a:pPr marL="0" indent="0">
              <a:buNone/>
            </a:pPr>
            <a:r>
              <a:rPr lang="en-GB" sz="2800" dirty="0"/>
              <a:t>?&gt;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AC8C81-3CB8-41DD-AEC4-F3E8FC12F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47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switch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452282"/>
            <a:ext cx="11279909" cy="5269191"/>
          </a:xfrm>
        </p:spPr>
        <p:txBody>
          <a:bodyPr>
            <a:normAutofit lnSpcReduction="10000"/>
          </a:bodyPr>
          <a:lstStyle/>
          <a:p>
            <a:r>
              <a:rPr lang="en-PK" sz="3200" dirty="0"/>
              <a:t>U</a:t>
            </a:r>
            <a:r>
              <a:rPr lang="en-GB" sz="3200" dirty="0" err="1"/>
              <a:t>seful</a:t>
            </a:r>
            <a:r>
              <a:rPr lang="en-GB" sz="3200" dirty="0"/>
              <a:t> where multiple </a:t>
            </a:r>
            <a:r>
              <a:rPr lang="en-PK" sz="3200" dirty="0"/>
              <a:t>d</a:t>
            </a:r>
            <a:r>
              <a:rPr lang="en-GB" sz="3200" dirty="0" err="1"/>
              <a:t>i</a:t>
            </a:r>
            <a:r>
              <a:rPr lang="en-PK" sz="3200" dirty="0"/>
              <a:t>f</a:t>
            </a:r>
            <a:r>
              <a:rPr lang="en-GB" sz="3200" dirty="0"/>
              <a:t>f</a:t>
            </a:r>
            <a:r>
              <a:rPr lang="en-PK" sz="3200" dirty="0"/>
              <a:t>e</a:t>
            </a:r>
            <a:r>
              <a:rPr lang="en-GB" sz="3200" dirty="0"/>
              <a:t>r</a:t>
            </a:r>
            <a:r>
              <a:rPr lang="en-PK" sz="3200" dirty="0"/>
              <a:t>e</a:t>
            </a:r>
            <a:r>
              <a:rPr lang="en-GB" sz="3200" dirty="0"/>
              <a:t>n</a:t>
            </a:r>
            <a:r>
              <a:rPr lang="en-PK" sz="3200" dirty="0"/>
              <a:t>t p</a:t>
            </a:r>
            <a:r>
              <a:rPr lang="en-GB" sz="3200" dirty="0"/>
              <a:t>o</a:t>
            </a:r>
            <a:r>
              <a:rPr lang="en-PK" sz="3200" dirty="0"/>
              <a:t>s</a:t>
            </a:r>
            <a:r>
              <a:rPr lang="en-GB" sz="3200" dirty="0"/>
              <a:t>s</a:t>
            </a:r>
            <a:r>
              <a:rPr lang="en-PK" sz="3200" dirty="0" err="1"/>
              <a:t>i</a:t>
            </a:r>
            <a:r>
              <a:rPr lang="en-GB" sz="3200" dirty="0"/>
              <a:t>b</a:t>
            </a:r>
            <a:r>
              <a:rPr lang="en-PK" sz="3200" dirty="0"/>
              <a:t>l</a:t>
            </a:r>
            <a:r>
              <a:rPr lang="en-GB" sz="3200" dirty="0"/>
              <a:t>e</a:t>
            </a:r>
            <a:r>
              <a:rPr lang="en-PK" sz="3200" dirty="0"/>
              <a:t> </a:t>
            </a:r>
            <a:r>
              <a:rPr lang="en-GB" sz="3200" dirty="0"/>
              <a:t>values</a:t>
            </a:r>
            <a:r>
              <a:rPr lang="en-PK" sz="3200" dirty="0"/>
              <a:t> c</a:t>
            </a:r>
            <a:r>
              <a:rPr lang="en-GB" sz="3200" dirty="0"/>
              <a:t>a</a:t>
            </a:r>
            <a:r>
              <a:rPr lang="en-PK" sz="3200" dirty="0"/>
              <a:t>n </a:t>
            </a:r>
            <a:r>
              <a:rPr lang="en-GB" sz="3200" dirty="0"/>
              <a:t>trigger a different activity.</a:t>
            </a:r>
            <a:endParaRPr lang="en-PK" sz="3200" dirty="0"/>
          </a:p>
          <a:p>
            <a:r>
              <a:rPr lang="en-GB" sz="3200" dirty="0"/>
              <a:t>Example 4-22. A multiple-line if...elseif...else statement</a:t>
            </a:r>
            <a:endParaRPr lang="en-PK" sz="3200" dirty="0"/>
          </a:p>
          <a:p>
            <a:pPr marL="457200" lvl="1" indent="0">
              <a:buNone/>
            </a:pPr>
            <a:r>
              <a:rPr lang="en-GB" sz="3000" dirty="0"/>
              <a:t>&lt;?php</a:t>
            </a:r>
          </a:p>
          <a:p>
            <a:pPr marL="457200" lvl="1" indent="0">
              <a:buNone/>
            </a:pPr>
            <a:r>
              <a:rPr lang="en-GB" sz="3000" dirty="0"/>
              <a:t>if ($page == "Home") echo "You selected Home";</a:t>
            </a:r>
          </a:p>
          <a:p>
            <a:pPr marL="457200" lvl="1" indent="0">
              <a:buNone/>
            </a:pPr>
            <a:r>
              <a:rPr lang="en-GB" sz="3000" dirty="0"/>
              <a:t>elseif ($page == "About") echo "You selected About";</a:t>
            </a:r>
          </a:p>
          <a:p>
            <a:pPr marL="457200" lvl="1" indent="0">
              <a:buNone/>
            </a:pPr>
            <a:r>
              <a:rPr lang="en-GB" sz="3000" dirty="0"/>
              <a:t>elseif ($page == "News") echo "You selected News";</a:t>
            </a:r>
          </a:p>
          <a:p>
            <a:pPr marL="457200" lvl="1" indent="0">
              <a:buNone/>
            </a:pPr>
            <a:r>
              <a:rPr lang="en-GB" sz="3000" dirty="0"/>
              <a:t>elseif ($page == "Login") echo "You selected Login";</a:t>
            </a:r>
          </a:p>
          <a:p>
            <a:pPr marL="457200" lvl="1" indent="0">
              <a:buNone/>
            </a:pPr>
            <a:r>
              <a:rPr lang="en-GB" sz="3000" dirty="0"/>
              <a:t>elseif ($page == "Links") echo "You selected Links";</a:t>
            </a:r>
          </a:p>
          <a:p>
            <a:pPr marL="457200" lvl="1" indent="0">
              <a:buNone/>
            </a:pPr>
            <a:r>
              <a:rPr lang="en-GB" sz="3000" dirty="0"/>
              <a:t>else echo "Unrecognized selection";</a:t>
            </a:r>
          </a:p>
          <a:p>
            <a:pPr marL="457200" lvl="1" indent="0">
              <a:buNone/>
            </a:pPr>
            <a:r>
              <a:rPr lang="en-GB" sz="3000" dirty="0"/>
              <a:t>?&gt;</a:t>
            </a:r>
            <a:endParaRPr lang="en-US" sz="2400" b="1" dirty="0">
              <a:solidFill>
                <a:schemeClr val="accent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60366" y="6356349"/>
            <a:ext cx="2075587" cy="365125"/>
          </a:xfrm>
        </p:spPr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665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7EF73-9A5F-49AD-ACA6-0E73218B7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switch Statement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9635D-21E8-4136-98E5-F1FC8D96E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021" y="1526721"/>
            <a:ext cx="11735955" cy="5194753"/>
          </a:xfrm>
        </p:spPr>
        <p:txBody>
          <a:bodyPr numCol="2">
            <a:normAutofit/>
          </a:bodyPr>
          <a:lstStyle/>
          <a:p>
            <a:r>
              <a:rPr lang="en-GB" i="1" dirty="0"/>
              <a:t>Example 4-23. A switch statement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switch ($page)</a:t>
            </a:r>
          </a:p>
          <a:p>
            <a:pPr marL="457200" lvl="1" indent="0">
              <a:buNone/>
            </a:pPr>
            <a:r>
              <a:rPr lang="en-PK" dirty="0"/>
              <a:t>{</a:t>
            </a:r>
          </a:p>
          <a:p>
            <a:pPr marL="457200" lvl="1" indent="0">
              <a:buNone/>
            </a:pPr>
            <a:r>
              <a:rPr lang="en-GB" dirty="0"/>
              <a:t>case "Home":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echo "You selected Home";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break;</a:t>
            </a:r>
          </a:p>
          <a:p>
            <a:pPr marL="457200" lvl="1" indent="0">
              <a:buNone/>
            </a:pPr>
            <a:r>
              <a:rPr lang="en-GB" dirty="0"/>
              <a:t>case "About":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echo "You selected About";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break;</a:t>
            </a:r>
          </a:p>
          <a:p>
            <a:pPr marL="457200" lvl="1" indent="0">
              <a:buNone/>
            </a:pPr>
            <a:r>
              <a:rPr lang="en-GB" dirty="0"/>
              <a:t>case "News":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echo "You selected News";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break;</a:t>
            </a:r>
          </a:p>
          <a:p>
            <a:pPr marL="457200" lvl="1" indent="0">
              <a:buNone/>
            </a:pPr>
            <a:r>
              <a:rPr lang="en-GB" dirty="0"/>
              <a:t>case "Login":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echo "You selected Login";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break;</a:t>
            </a:r>
          </a:p>
          <a:p>
            <a:pPr marL="457200" lvl="1" indent="0">
              <a:buNone/>
            </a:pPr>
            <a:r>
              <a:rPr lang="en-GB" dirty="0"/>
              <a:t>case "Links":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echo "You selected Links";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n-GB" dirty="0"/>
              <a:t>break;</a:t>
            </a:r>
          </a:p>
          <a:p>
            <a:pPr marL="457200" lvl="1" indent="0">
              <a:buNone/>
            </a:pPr>
            <a:r>
              <a:rPr lang="en-PK" dirty="0"/>
              <a:t>}</a:t>
            </a:r>
          </a:p>
          <a:p>
            <a:pPr marL="457200" lvl="1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3384BB-7E79-4F1C-BDD1-BE7DF1D4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6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827E-8439-4A01-8365-77B1FB7DD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switch Statement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6F743-24E2-44FB-86BF-3F374E54E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Breaking out</a:t>
            </a:r>
            <a:r>
              <a:rPr lang="en-PK" dirty="0"/>
              <a:t> - </a:t>
            </a:r>
            <a:r>
              <a:rPr lang="en-GB" dirty="0"/>
              <a:t>exit the switch </a:t>
            </a:r>
            <a:r>
              <a:rPr lang="en-PK" dirty="0"/>
              <a:t>b</a:t>
            </a:r>
            <a:r>
              <a:rPr lang="en-GB" dirty="0"/>
              <a:t>l</a:t>
            </a:r>
            <a:r>
              <a:rPr lang="en-PK" dirty="0"/>
              <a:t>o</a:t>
            </a:r>
            <a:r>
              <a:rPr lang="en-GB" dirty="0"/>
              <a:t>c</a:t>
            </a:r>
            <a:r>
              <a:rPr lang="en-PK" dirty="0"/>
              <a:t>k </a:t>
            </a:r>
            <a:r>
              <a:rPr lang="en-GB" dirty="0"/>
              <a:t>and jump</a:t>
            </a:r>
            <a:r>
              <a:rPr lang="en-PK" dirty="0"/>
              <a:t> </a:t>
            </a:r>
            <a:r>
              <a:rPr lang="en-GB" dirty="0"/>
              <a:t>to the following statement.</a:t>
            </a:r>
            <a:endParaRPr lang="en-PK" dirty="0"/>
          </a:p>
          <a:p>
            <a:r>
              <a:rPr lang="en-GB" dirty="0"/>
              <a:t>Default action</a:t>
            </a:r>
            <a:r>
              <a:rPr lang="en-PK" dirty="0"/>
              <a:t> – </a:t>
            </a:r>
            <a:r>
              <a:rPr lang="en-GB" dirty="0"/>
              <a:t>s</a:t>
            </a:r>
            <a:r>
              <a:rPr lang="en-PK" dirty="0"/>
              <a:t>t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m</a:t>
            </a:r>
            <a:r>
              <a:rPr lang="en-GB" dirty="0"/>
              <a:t>e</a:t>
            </a:r>
            <a:r>
              <a:rPr lang="en-PK" dirty="0" err="1"/>
              <a:t>nts</a:t>
            </a:r>
            <a:r>
              <a:rPr lang="en-PK" dirty="0"/>
              <a:t> to </a:t>
            </a:r>
            <a:r>
              <a:rPr lang="en-PK" dirty="0" err="1"/>
              <a:t>exeute</a:t>
            </a:r>
            <a:r>
              <a:rPr lang="en-PK" dirty="0"/>
              <a:t> </a:t>
            </a:r>
            <a:r>
              <a:rPr lang="en-GB" dirty="0"/>
              <a:t>if none</a:t>
            </a:r>
            <a:r>
              <a:rPr lang="en-PK" dirty="0"/>
              <a:t> </a:t>
            </a:r>
            <a:r>
              <a:rPr lang="en-GB" dirty="0"/>
              <a:t>of the case conditions are met.</a:t>
            </a:r>
            <a:endParaRPr lang="en-PK" dirty="0"/>
          </a:p>
          <a:p>
            <a:r>
              <a:rPr lang="en-GB" i="1" dirty="0"/>
              <a:t>Example 4-24. A default statement to add to Example 4-23</a:t>
            </a:r>
          </a:p>
          <a:p>
            <a:pPr marL="457200" lvl="1" indent="0">
              <a:buNone/>
            </a:pPr>
            <a:r>
              <a:rPr lang="en-GB" dirty="0"/>
              <a:t>default:</a:t>
            </a:r>
          </a:p>
          <a:p>
            <a:pPr marL="457200" lvl="1" indent="0">
              <a:buNone/>
            </a:pPr>
            <a:r>
              <a:rPr lang="en-GB" dirty="0"/>
              <a:t>echo "Unrecognized selection";</a:t>
            </a:r>
          </a:p>
          <a:p>
            <a:pPr marL="457200" lvl="1" indent="0">
              <a:buNone/>
            </a:pPr>
            <a:r>
              <a:rPr lang="en-GB" dirty="0"/>
              <a:t>break;</a:t>
            </a:r>
            <a:endParaRPr lang="en-PK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726465-F3B7-4CA5-A908-84603AA0E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90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8A2F7-A92D-4240-84E6-385151718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? Operator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018D5-7B4B-4820-9725-26AB02BDF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Example 4-26. Using the ? operator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echo $fuel &lt;= 1 ? "Fill tank now" : "There's enough fuel";</a:t>
            </a:r>
          </a:p>
          <a:p>
            <a:pPr marL="457200" lvl="1" indent="0">
              <a:buNone/>
            </a:pPr>
            <a:r>
              <a:rPr lang="en-GB" dirty="0"/>
              <a:t>?&gt;</a:t>
            </a:r>
            <a:endParaRPr lang="en-PK" dirty="0"/>
          </a:p>
          <a:p>
            <a:r>
              <a:rPr lang="en-GB" sz="2800" i="1" dirty="0"/>
              <a:t>Example 4-27. Assigning a ? conditional result to a variable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$enough = $fuel &lt;= 1 ? FALSE : TRUE;</a:t>
            </a:r>
          </a:p>
          <a:p>
            <a:pPr marL="457200" lvl="1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71D04-F8DF-48AB-85E5-6C759EA7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03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D6C1A-054C-41CE-9F10-F07C3987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481B3-F884-4AAA-91AD-704C10718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GB" dirty="0"/>
              <a:t>while Loop</a:t>
            </a:r>
            <a:endParaRPr lang="en-PK" dirty="0"/>
          </a:p>
          <a:p>
            <a:pPr marL="914400" lvl="2" indent="0">
              <a:buNone/>
            </a:pPr>
            <a:r>
              <a:rPr lang="en-PK" dirty="0"/>
              <a:t>r</a:t>
            </a:r>
            <a:r>
              <a:rPr lang="en-GB" dirty="0" err="1"/>
              <a:t>epeat</a:t>
            </a:r>
            <a:r>
              <a:rPr lang="en-GB" dirty="0"/>
              <a:t> </a:t>
            </a:r>
            <a:r>
              <a:rPr lang="en-PK" dirty="0"/>
              <a:t>b</a:t>
            </a:r>
            <a:r>
              <a:rPr lang="en-GB" dirty="0"/>
              <a:t>l</a:t>
            </a:r>
            <a:r>
              <a:rPr lang="en-PK" dirty="0"/>
              <a:t>o</a:t>
            </a:r>
            <a:r>
              <a:rPr lang="en-GB" dirty="0"/>
              <a:t>c</a:t>
            </a:r>
            <a:r>
              <a:rPr lang="en-PK" dirty="0"/>
              <a:t>k</a:t>
            </a:r>
            <a:r>
              <a:rPr lang="en-GB" dirty="0"/>
              <a:t> of</a:t>
            </a:r>
            <a:r>
              <a:rPr lang="en-PK" dirty="0"/>
              <a:t> </a:t>
            </a:r>
            <a:r>
              <a:rPr lang="en-GB" dirty="0"/>
              <a:t>code again and again until </a:t>
            </a:r>
            <a:r>
              <a:rPr lang="en-PK" dirty="0"/>
              <a:t>g</a:t>
            </a:r>
            <a:r>
              <a:rPr lang="en-GB" dirty="0" err="1"/>
              <a:t>i</a:t>
            </a:r>
            <a:r>
              <a:rPr lang="en-PK" dirty="0"/>
              <a:t>v</a:t>
            </a:r>
            <a:r>
              <a:rPr lang="en-GB" dirty="0"/>
              <a:t>e</a:t>
            </a:r>
            <a:r>
              <a:rPr lang="en-PK" dirty="0"/>
              <a:t>n </a:t>
            </a:r>
            <a:r>
              <a:rPr lang="en-GB" dirty="0"/>
              <a:t>c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d</a:t>
            </a:r>
            <a:r>
              <a:rPr lang="en-GB" dirty="0" err="1"/>
              <a:t>i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do...while Loop</a:t>
            </a:r>
            <a:endParaRPr lang="en-PK" dirty="0"/>
          </a:p>
          <a:p>
            <a:pPr marL="914400" lvl="2" indent="0">
              <a:buNone/>
            </a:pPr>
            <a:r>
              <a:rPr lang="en-PK" dirty="0"/>
              <a:t>e</a:t>
            </a:r>
            <a:r>
              <a:rPr lang="en-GB" dirty="0" err="1"/>
              <a:t>xecute</a:t>
            </a:r>
            <a:r>
              <a:rPr lang="en-PK" dirty="0"/>
              <a:t> </a:t>
            </a:r>
            <a:r>
              <a:rPr lang="en-GB" dirty="0"/>
              <a:t>block of code at least once and made conditional only </a:t>
            </a:r>
            <a:r>
              <a:rPr lang="en-GB" dirty="0" err="1"/>
              <a:t>afte</a:t>
            </a:r>
            <a:r>
              <a:rPr lang="en-PK" dirty="0"/>
              <a:t>r</a:t>
            </a:r>
            <a:r>
              <a:rPr lang="en-GB" dirty="0"/>
              <a:t>w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d</a:t>
            </a:r>
            <a:r>
              <a:rPr lang="en-GB" dirty="0"/>
              <a:t>s</a:t>
            </a:r>
            <a:endParaRPr lang="en-PK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for Loop</a:t>
            </a:r>
            <a:endParaRPr lang="en-PK" dirty="0"/>
          </a:p>
          <a:p>
            <a:pPr lvl="2"/>
            <a:r>
              <a:rPr lang="en-GB" dirty="0"/>
              <a:t>C</a:t>
            </a:r>
            <a:r>
              <a:rPr lang="en-PK" dirty="0"/>
              <a:t>o</a:t>
            </a:r>
            <a:r>
              <a:rPr lang="en-GB" dirty="0"/>
              <a:t>u</a:t>
            </a:r>
            <a:r>
              <a:rPr lang="en-PK" dirty="0"/>
              <a:t>n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/>
              <a:t> </a:t>
            </a:r>
            <a:r>
              <a:rPr lang="en-GB" dirty="0"/>
              <a:t>b</a:t>
            </a:r>
            <a:r>
              <a:rPr lang="en-PK" dirty="0"/>
              <a:t>a</a:t>
            </a:r>
            <a:r>
              <a:rPr lang="en-GB" dirty="0"/>
              <a:t>s</a:t>
            </a:r>
            <a:r>
              <a:rPr lang="en-PK" dirty="0"/>
              <a:t>e</a:t>
            </a:r>
            <a:r>
              <a:rPr lang="en-GB" dirty="0"/>
              <a:t>d</a:t>
            </a:r>
            <a:endParaRPr lang="en-PK" dirty="0"/>
          </a:p>
          <a:p>
            <a:pPr lvl="2"/>
            <a:r>
              <a:rPr lang="en-GB" dirty="0"/>
              <a:t>three parameters</a:t>
            </a:r>
            <a:r>
              <a:rPr lang="en-PK" dirty="0"/>
              <a:t> </a:t>
            </a:r>
            <a:r>
              <a:rPr lang="en-GB" dirty="0"/>
              <a:t>separated by semicolons:</a:t>
            </a:r>
          </a:p>
          <a:p>
            <a:pPr lvl="3"/>
            <a:r>
              <a:rPr lang="en-GB" dirty="0"/>
              <a:t>initialization expression</a:t>
            </a:r>
          </a:p>
          <a:p>
            <a:pPr lvl="3"/>
            <a:r>
              <a:rPr lang="en-GB" dirty="0"/>
              <a:t>condition expression</a:t>
            </a:r>
          </a:p>
          <a:p>
            <a:pPr lvl="3"/>
            <a:r>
              <a:rPr lang="en-GB" dirty="0"/>
              <a:t>modification expression</a:t>
            </a:r>
            <a:endParaRPr lang="en-PK" dirty="0"/>
          </a:p>
          <a:p>
            <a:pPr lvl="2"/>
            <a:r>
              <a:rPr lang="en-GB" dirty="0"/>
              <a:t>Within each parameter, multiple statements can be separated by commas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F8100-A896-4256-813C-86C6F964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54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1709C-C874-426F-8BB8-2054A0E6F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DCE4D-EA80-4C6B-93EB-F78F44906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rmAutofit fontScale="85000" lnSpcReduction="20000"/>
          </a:bodyPr>
          <a:lstStyle/>
          <a:p>
            <a:r>
              <a:rPr lang="en-GB" i="1" dirty="0"/>
              <a:t>Example 4-</a:t>
            </a:r>
            <a:r>
              <a:rPr lang="en-PK" i="1" dirty="0"/>
              <a:t>30</a:t>
            </a:r>
            <a:r>
              <a:rPr lang="en-GB" i="1" dirty="0"/>
              <a:t>. A while loop to print the 12 times table</a:t>
            </a:r>
          </a:p>
          <a:p>
            <a:pPr marL="457200" lvl="1" indent="0">
              <a:buNone/>
            </a:pPr>
            <a:r>
              <a:rPr lang="en-GB" sz="3000" dirty="0"/>
              <a:t>&lt;?php</a:t>
            </a:r>
          </a:p>
          <a:p>
            <a:pPr marL="457200" lvl="1" indent="0">
              <a:buNone/>
            </a:pPr>
            <a:r>
              <a:rPr lang="en-GB" sz="3000" dirty="0"/>
              <a:t>$count = 0;</a:t>
            </a:r>
          </a:p>
          <a:p>
            <a:pPr marL="457200" lvl="1" indent="0">
              <a:buNone/>
            </a:pPr>
            <a:r>
              <a:rPr lang="en-GB" sz="3000" dirty="0"/>
              <a:t>while (++$count &lt;= 12)</a:t>
            </a:r>
          </a:p>
          <a:p>
            <a:pPr marL="457200" lvl="1" indent="0">
              <a:buNone/>
            </a:pPr>
            <a:r>
              <a:rPr lang="en-GB" sz="3000" dirty="0"/>
              <a:t>echo "$count times 12 is " . $count * 12 . "&lt;</a:t>
            </a:r>
            <a:r>
              <a:rPr lang="en-GB" sz="3000" dirty="0" err="1"/>
              <a:t>br</a:t>
            </a:r>
            <a:r>
              <a:rPr lang="en-GB" sz="3000" dirty="0"/>
              <a:t>&gt;";</a:t>
            </a:r>
          </a:p>
          <a:p>
            <a:pPr marL="457200" lvl="1" indent="0">
              <a:buNone/>
            </a:pPr>
            <a:r>
              <a:rPr lang="en-PK" sz="3000" dirty="0"/>
              <a:t>?&gt;</a:t>
            </a:r>
          </a:p>
          <a:p>
            <a:r>
              <a:rPr lang="en-GB" i="1" dirty="0"/>
              <a:t>Example 4-3</a:t>
            </a:r>
            <a:r>
              <a:rPr lang="en-PK" i="1" dirty="0"/>
              <a:t>2</a:t>
            </a:r>
            <a:r>
              <a:rPr lang="en-GB" i="1" dirty="0"/>
              <a:t>. A do...while loop for printing the 12 times table</a:t>
            </a:r>
            <a:endParaRPr lang="en-PK" i="1" dirty="0"/>
          </a:p>
          <a:p>
            <a:pPr marL="457200" lvl="1" indent="0">
              <a:buNone/>
            </a:pPr>
            <a:r>
              <a:rPr lang="en-GB" sz="3000" dirty="0"/>
              <a:t>&lt;?php</a:t>
            </a:r>
          </a:p>
          <a:p>
            <a:pPr marL="457200" lvl="1" indent="0">
              <a:buNone/>
            </a:pPr>
            <a:r>
              <a:rPr lang="en-GB" sz="3000" dirty="0"/>
              <a:t>$count = 1;</a:t>
            </a:r>
          </a:p>
          <a:p>
            <a:pPr marL="457200" lvl="1" indent="0">
              <a:buNone/>
            </a:pPr>
            <a:r>
              <a:rPr lang="en-GB" sz="3000" dirty="0"/>
              <a:t>do {</a:t>
            </a:r>
          </a:p>
          <a:p>
            <a:pPr marL="457200" lvl="1" indent="0">
              <a:buNone/>
            </a:pPr>
            <a:r>
              <a:rPr lang="en-GB" sz="3000" dirty="0"/>
              <a:t>echo "$count times 12 is " . $count * 12;</a:t>
            </a:r>
          </a:p>
          <a:p>
            <a:pPr marL="457200" lvl="1" indent="0">
              <a:buNone/>
            </a:pPr>
            <a:r>
              <a:rPr lang="en-GB" sz="3000" dirty="0"/>
              <a:t>echo "&lt;</a:t>
            </a:r>
            <a:r>
              <a:rPr lang="en-GB" sz="3000" dirty="0" err="1"/>
              <a:t>br</a:t>
            </a:r>
            <a:r>
              <a:rPr lang="en-GB" sz="3000" dirty="0"/>
              <a:t>&gt;";</a:t>
            </a:r>
          </a:p>
          <a:p>
            <a:pPr marL="457200" lvl="1" indent="0">
              <a:buNone/>
            </a:pPr>
            <a:r>
              <a:rPr lang="en-GB" sz="3000" dirty="0"/>
              <a:t>} while (++$count &lt;= 12);</a:t>
            </a:r>
          </a:p>
          <a:p>
            <a:pPr marL="457200" lvl="1" indent="0">
              <a:buNone/>
            </a:pPr>
            <a:r>
              <a:rPr lang="en-PK" sz="3000" dirty="0"/>
              <a:t>?&gt;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71A70-5F06-41ED-AFAF-A4FB4EC30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75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47098-AB29-45D9-9711-F9A2F5210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5F542-A2D2-44F0-A942-2A17EEC92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4"/>
          </a:xfrm>
        </p:spPr>
        <p:txBody>
          <a:bodyPr>
            <a:normAutofit/>
          </a:bodyPr>
          <a:lstStyle/>
          <a:p>
            <a:r>
              <a:rPr lang="en-GB" dirty="0"/>
              <a:t>Example 4-33. Outputting the 12 times table from a for loop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GB" dirty="0"/>
              <a:t>for ($count = 1 ; $count &lt;= 12 ; ++$count)</a:t>
            </a:r>
          </a:p>
          <a:p>
            <a:pPr marL="457200" lvl="1" indent="0">
              <a:buNone/>
            </a:pPr>
            <a:r>
              <a:rPr lang="en-GB" dirty="0"/>
              <a:t>echo "$count times 12 is " . $count * 12 . "&lt;</a:t>
            </a:r>
            <a:r>
              <a:rPr lang="en-GB" dirty="0" err="1"/>
              <a:t>br</a:t>
            </a:r>
            <a:r>
              <a:rPr lang="en-GB" dirty="0"/>
              <a:t>&gt;";</a:t>
            </a:r>
          </a:p>
          <a:p>
            <a:pPr marL="457200" lvl="1" indent="0">
              <a:buNone/>
            </a:pPr>
            <a:r>
              <a:rPr lang="en-GB" dirty="0"/>
              <a:t>?&gt;</a:t>
            </a:r>
            <a:endParaRPr lang="en-PK" dirty="0"/>
          </a:p>
          <a:p>
            <a:r>
              <a:rPr lang="en-GB" dirty="0"/>
              <a:t>Breaking Out of a Loop</a:t>
            </a:r>
            <a:endParaRPr lang="en-PK" dirty="0"/>
          </a:p>
          <a:p>
            <a:pPr lvl="1"/>
            <a:r>
              <a:rPr lang="en-GB" dirty="0"/>
              <a:t>follow the break command with a number to indicate </a:t>
            </a:r>
            <a:r>
              <a:rPr lang="en-PK" dirty="0"/>
              <a:t>n</a:t>
            </a:r>
            <a:r>
              <a:rPr lang="en-GB" dirty="0"/>
              <a:t>o</a:t>
            </a:r>
            <a:r>
              <a:rPr lang="en-PK" dirty="0"/>
              <a:t>. of </a:t>
            </a:r>
            <a:r>
              <a:rPr lang="en-GB" dirty="0"/>
              <a:t>levels to break out</a:t>
            </a:r>
            <a:r>
              <a:rPr lang="en-PK" dirty="0"/>
              <a:t> </a:t>
            </a:r>
            <a:r>
              <a:rPr lang="en-GB" dirty="0"/>
              <a:t>e</a:t>
            </a:r>
            <a:r>
              <a:rPr lang="en-PK" dirty="0"/>
              <a:t>.</a:t>
            </a:r>
            <a:r>
              <a:rPr lang="en-GB" dirty="0"/>
              <a:t>g</a:t>
            </a:r>
            <a:r>
              <a:rPr lang="en-PK" dirty="0"/>
              <a:t>.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 2;</a:t>
            </a:r>
            <a:endParaRPr lang="en-PK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/>
              <a:t>continue</a:t>
            </a:r>
            <a:r>
              <a:rPr lang="en-GB" dirty="0"/>
              <a:t> Statement</a:t>
            </a:r>
            <a:endParaRPr lang="en-PK" dirty="0"/>
          </a:p>
          <a:p>
            <a:pPr lvl="1"/>
            <a:r>
              <a:rPr lang="en-PK" dirty="0" err="1"/>
              <a:t>i</a:t>
            </a:r>
            <a:r>
              <a:rPr lang="en-GB" dirty="0" err="1"/>
              <a:t>nstead</a:t>
            </a:r>
            <a:r>
              <a:rPr lang="en-GB" dirty="0"/>
              <a:t> of breaking out of the whole loop, exits only the current iteration.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B2E61-41F4-497A-BECA-FBF32393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9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452282"/>
            <a:ext cx="11279909" cy="5269191"/>
          </a:xfrm>
        </p:spPr>
        <p:txBody>
          <a:bodyPr>
            <a:normAutofit fontScale="92500" lnSpcReduction="20000"/>
          </a:bodyPr>
          <a:lstStyle/>
          <a:p>
            <a:r>
              <a:rPr lang="en-GB" sz="3200" dirty="0"/>
              <a:t>An expression is a combination of values, variables, operators, and functions that</a:t>
            </a:r>
            <a:r>
              <a:rPr lang="en-PK" sz="3200" dirty="0"/>
              <a:t> </a:t>
            </a:r>
            <a:r>
              <a:rPr lang="en-GB" sz="3200" dirty="0"/>
              <a:t>results in a value</a:t>
            </a:r>
            <a:r>
              <a:rPr lang="en-PK" sz="3200" dirty="0"/>
              <a:t> (number, string, or </a:t>
            </a:r>
            <a:r>
              <a:rPr lang="en-GB" sz="3200" dirty="0"/>
              <a:t>B</a:t>
            </a:r>
            <a:r>
              <a:rPr lang="en-PK" sz="3200" dirty="0" err="1"/>
              <a:t>oolean</a:t>
            </a:r>
            <a:r>
              <a:rPr lang="en-PK" sz="3200" dirty="0"/>
              <a:t>)</a:t>
            </a:r>
            <a:r>
              <a:rPr lang="en-GB" sz="3200" dirty="0"/>
              <a:t>.</a:t>
            </a:r>
            <a:endParaRPr lang="en-PK" sz="3200" dirty="0"/>
          </a:p>
          <a:p>
            <a:r>
              <a:rPr lang="en-PK" sz="3200" dirty="0"/>
              <a:t>Example: </a:t>
            </a:r>
            <a:r>
              <a:rPr lang="en-PK" sz="3200" i="1" dirty="0"/>
              <a:t>	  </a:t>
            </a:r>
            <a:r>
              <a:rPr lang="en-GB" sz="3200" i="1" dirty="0"/>
              <a:t>y </a:t>
            </a:r>
            <a:r>
              <a:rPr lang="en-GB" sz="3200" dirty="0"/>
              <a:t>= 3 (|2</a:t>
            </a:r>
            <a:r>
              <a:rPr lang="en-GB" sz="3200" i="1" dirty="0"/>
              <a:t>x</a:t>
            </a:r>
            <a:r>
              <a:rPr lang="en-GB" sz="3200" dirty="0"/>
              <a:t>| + 4)</a:t>
            </a:r>
            <a:r>
              <a:rPr lang="en-PK" sz="3200" dirty="0"/>
              <a:t>	             </a:t>
            </a:r>
            <a:r>
              <a:rPr lang="es-ES" sz="3200" dirty="0"/>
              <a:t>$y = 3 * (</a:t>
            </a:r>
            <a:r>
              <a:rPr lang="es-ES" sz="3200" dirty="0" err="1"/>
              <a:t>abs</a:t>
            </a:r>
            <a:r>
              <a:rPr lang="es-ES" sz="3200" dirty="0"/>
              <a:t>(2 * $x) + 4);</a:t>
            </a:r>
            <a:endParaRPr lang="en-PK" sz="3200" dirty="0"/>
          </a:p>
          <a:p>
            <a:endParaRPr lang="en-PK" sz="3200" dirty="0"/>
          </a:p>
          <a:p>
            <a:r>
              <a:rPr lang="en-GB" sz="3200" dirty="0"/>
              <a:t>A basic Boolean value can be either TRUE or FALSE.</a:t>
            </a:r>
            <a:endParaRPr lang="en-PK" sz="3200" dirty="0"/>
          </a:p>
          <a:p>
            <a:pPr lvl="1"/>
            <a:r>
              <a:rPr lang="en-PK" sz="3000" dirty="0"/>
              <a:t>T</a:t>
            </a:r>
            <a:r>
              <a:rPr lang="en-GB" sz="3000" dirty="0"/>
              <a:t>R</a:t>
            </a:r>
            <a:r>
              <a:rPr lang="en-PK" sz="3000" dirty="0"/>
              <a:t>U</a:t>
            </a:r>
            <a:r>
              <a:rPr lang="en-GB" sz="3000" dirty="0"/>
              <a:t>E</a:t>
            </a:r>
            <a:r>
              <a:rPr lang="en-PK" sz="3000" dirty="0"/>
              <a:t> </a:t>
            </a:r>
            <a:r>
              <a:rPr lang="en-GB" sz="3000" dirty="0"/>
              <a:t>a</a:t>
            </a:r>
            <a:r>
              <a:rPr lang="en-PK" sz="3000" dirty="0"/>
              <a:t>n</a:t>
            </a:r>
            <a:r>
              <a:rPr lang="en-GB" sz="3000" dirty="0"/>
              <a:t>d</a:t>
            </a:r>
            <a:r>
              <a:rPr lang="en-PK" sz="3000" dirty="0"/>
              <a:t> </a:t>
            </a:r>
            <a:r>
              <a:rPr lang="en-GB" sz="3000" dirty="0"/>
              <a:t>F</a:t>
            </a:r>
            <a:r>
              <a:rPr lang="en-PK" sz="3000" dirty="0"/>
              <a:t>A</a:t>
            </a:r>
            <a:r>
              <a:rPr lang="en-GB" sz="3000" dirty="0"/>
              <a:t>L</a:t>
            </a:r>
            <a:r>
              <a:rPr lang="en-PK" sz="3000" dirty="0"/>
              <a:t>S</a:t>
            </a:r>
            <a:r>
              <a:rPr lang="en-GB" sz="3000" dirty="0"/>
              <a:t>E</a:t>
            </a:r>
            <a:r>
              <a:rPr lang="en-PK" sz="3000" dirty="0"/>
              <a:t> </a:t>
            </a:r>
            <a:r>
              <a:rPr lang="en-GB" sz="3000" dirty="0"/>
              <a:t>a</a:t>
            </a:r>
            <a:r>
              <a:rPr lang="en-PK" sz="3000" dirty="0"/>
              <a:t>r</a:t>
            </a:r>
            <a:r>
              <a:rPr lang="en-GB" sz="3000" dirty="0"/>
              <a:t>e</a:t>
            </a:r>
            <a:r>
              <a:rPr lang="en-PK" sz="3000" dirty="0"/>
              <a:t> </a:t>
            </a:r>
            <a:r>
              <a:rPr lang="en-GB" sz="3000" dirty="0"/>
              <a:t>p</a:t>
            </a:r>
            <a:r>
              <a:rPr lang="en-PK" sz="3000" dirty="0"/>
              <a:t>r</a:t>
            </a:r>
            <a:r>
              <a:rPr lang="en-GB" sz="3000" dirty="0"/>
              <a:t>e</a:t>
            </a:r>
            <a:r>
              <a:rPr lang="en-PK" sz="3000" dirty="0"/>
              <a:t>d</a:t>
            </a:r>
            <a:r>
              <a:rPr lang="en-GB" sz="3000" dirty="0"/>
              <a:t>e</a:t>
            </a:r>
            <a:r>
              <a:rPr lang="en-PK" sz="3000" dirty="0"/>
              <a:t>f</a:t>
            </a:r>
            <a:r>
              <a:rPr lang="en-GB" sz="3000" dirty="0" err="1"/>
              <a:t>i</a:t>
            </a:r>
            <a:r>
              <a:rPr lang="en-PK" sz="3000" dirty="0"/>
              <a:t>n</a:t>
            </a:r>
            <a:r>
              <a:rPr lang="en-GB" sz="3000" dirty="0"/>
              <a:t>e</a:t>
            </a:r>
            <a:r>
              <a:rPr lang="en-PK" sz="3000" dirty="0"/>
              <a:t>d </a:t>
            </a:r>
            <a:r>
              <a:rPr lang="en-GB" sz="3000" dirty="0"/>
              <a:t>c</a:t>
            </a:r>
            <a:r>
              <a:rPr lang="en-PK" sz="3000" dirty="0"/>
              <a:t>o</a:t>
            </a:r>
            <a:r>
              <a:rPr lang="en-GB" sz="3000" dirty="0"/>
              <a:t>n</a:t>
            </a:r>
            <a:r>
              <a:rPr lang="en-PK" sz="3000" dirty="0"/>
              <a:t>s</a:t>
            </a:r>
            <a:r>
              <a:rPr lang="en-GB" sz="3000" dirty="0"/>
              <a:t>t</a:t>
            </a:r>
            <a:r>
              <a:rPr lang="en-PK" sz="3000" dirty="0"/>
              <a:t>a</a:t>
            </a:r>
            <a:r>
              <a:rPr lang="en-GB" sz="3000" dirty="0"/>
              <a:t>n</a:t>
            </a:r>
            <a:r>
              <a:rPr lang="en-PK" sz="3000" dirty="0" err="1"/>
              <a:t>ts</a:t>
            </a:r>
            <a:r>
              <a:rPr lang="en-PK" sz="3000" dirty="0"/>
              <a:t> in PHP.</a:t>
            </a:r>
          </a:p>
          <a:p>
            <a:r>
              <a:rPr lang="en-GB" sz="3200" dirty="0"/>
              <a:t>Example 4-1. Outputting the values of TRUE and FALSE</a:t>
            </a:r>
          </a:p>
          <a:p>
            <a:pPr marL="914400" lvl="2" indent="0">
              <a:buNone/>
            </a:pPr>
            <a:r>
              <a:rPr lang="en-GB" sz="3200" dirty="0"/>
              <a:t>&lt;?php // test2.php</a:t>
            </a:r>
          </a:p>
          <a:p>
            <a:pPr marL="914400" lvl="2" indent="0">
              <a:buNone/>
            </a:pPr>
            <a:r>
              <a:rPr lang="en-GB" sz="3200" dirty="0"/>
              <a:t>echo "a: [" . TRUE . "]&lt;</a:t>
            </a:r>
            <a:r>
              <a:rPr lang="en-GB" sz="3200" dirty="0" err="1"/>
              <a:t>br</a:t>
            </a:r>
            <a:r>
              <a:rPr lang="en-GB" sz="3200" dirty="0"/>
              <a:t>&gt;";</a:t>
            </a:r>
          </a:p>
          <a:p>
            <a:pPr marL="914400" lvl="2" indent="0">
              <a:buNone/>
            </a:pPr>
            <a:r>
              <a:rPr lang="en-GB" sz="3200" dirty="0"/>
              <a:t>echo "b: [" . FALSE . "]&lt;</a:t>
            </a:r>
            <a:r>
              <a:rPr lang="en-GB" sz="3200" dirty="0" err="1"/>
              <a:t>br</a:t>
            </a:r>
            <a:r>
              <a:rPr lang="en-GB" sz="3200" dirty="0"/>
              <a:t>&gt;";</a:t>
            </a:r>
            <a:r>
              <a:rPr lang="en-PK" sz="3200" dirty="0"/>
              <a:t>	// </a:t>
            </a:r>
            <a:r>
              <a:rPr lang="en-GB" sz="3200" dirty="0"/>
              <a:t>F</a:t>
            </a:r>
            <a:r>
              <a:rPr lang="en-PK" sz="3200" dirty="0"/>
              <a:t>a</a:t>
            </a:r>
            <a:r>
              <a:rPr lang="en-GB" sz="3200" dirty="0"/>
              <a:t>l</a:t>
            </a:r>
            <a:r>
              <a:rPr lang="en-PK" sz="3200" dirty="0"/>
              <a:t>s</a:t>
            </a:r>
            <a:r>
              <a:rPr lang="en-GB" sz="3200" dirty="0"/>
              <a:t>e</a:t>
            </a:r>
            <a:r>
              <a:rPr lang="en-PK" sz="3200" dirty="0"/>
              <a:t> </a:t>
            </a:r>
            <a:r>
              <a:rPr lang="en-GB" sz="3200" dirty="0" err="1"/>
              <a:t>i</a:t>
            </a:r>
            <a:r>
              <a:rPr lang="en-PK" sz="3200" dirty="0"/>
              <a:t>s </a:t>
            </a:r>
            <a:r>
              <a:rPr lang="en-GB" sz="3200" dirty="0"/>
              <a:t>d</a:t>
            </a:r>
            <a:r>
              <a:rPr lang="en-PK" sz="3200" dirty="0"/>
              <a:t>e</a:t>
            </a:r>
            <a:r>
              <a:rPr lang="en-GB" sz="3200" dirty="0"/>
              <a:t>f</a:t>
            </a:r>
            <a:r>
              <a:rPr lang="en-PK" sz="3200" dirty="0" err="1"/>
              <a:t>i</a:t>
            </a:r>
            <a:r>
              <a:rPr lang="en-GB" sz="3200" dirty="0"/>
              <a:t>n</a:t>
            </a:r>
            <a:r>
              <a:rPr lang="en-PK" sz="3200" dirty="0"/>
              <a:t>e</a:t>
            </a:r>
            <a:r>
              <a:rPr lang="en-GB" sz="3200" dirty="0"/>
              <a:t>d</a:t>
            </a:r>
            <a:r>
              <a:rPr lang="en-PK" sz="3200" dirty="0"/>
              <a:t> </a:t>
            </a:r>
            <a:r>
              <a:rPr lang="en-GB" sz="3200" dirty="0"/>
              <a:t>a</a:t>
            </a:r>
            <a:r>
              <a:rPr lang="en-PK" sz="3200" dirty="0"/>
              <a:t>s </a:t>
            </a:r>
            <a:r>
              <a:rPr lang="en-GB" sz="3200" dirty="0"/>
              <a:t>N</a:t>
            </a:r>
            <a:r>
              <a:rPr lang="en-PK" sz="3200" dirty="0"/>
              <a:t>U</a:t>
            </a:r>
            <a:r>
              <a:rPr lang="en-GB" sz="3200" dirty="0"/>
              <a:t>L</a:t>
            </a:r>
            <a:r>
              <a:rPr lang="en-PK" sz="3200" dirty="0"/>
              <a:t>L </a:t>
            </a:r>
            <a:r>
              <a:rPr lang="en-GB" sz="3200" dirty="0" err="1"/>
              <a:t>i</a:t>
            </a:r>
            <a:r>
              <a:rPr lang="en-PK" sz="3200" dirty="0"/>
              <a:t>n </a:t>
            </a:r>
            <a:r>
              <a:rPr lang="en-GB" sz="3200" dirty="0"/>
              <a:t>P</a:t>
            </a:r>
            <a:r>
              <a:rPr lang="en-PK" sz="3200" dirty="0"/>
              <a:t>HP</a:t>
            </a:r>
            <a:endParaRPr lang="en-GB" sz="3200" dirty="0"/>
          </a:p>
          <a:p>
            <a:pPr marL="914400" lvl="2" indent="0">
              <a:buNone/>
            </a:pPr>
            <a:r>
              <a:rPr lang="en-GB" sz="3200" dirty="0"/>
              <a:t>?&gt;</a:t>
            </a:r>
            <a:endParaRPr lang="en-PK" sz="3200" dirty="0"/>
          </a:p>
          <a:p>
            <a:endParaRPr lang="en-US" sz="2400" b="1" dirty="0">
              <a:solidFill>
                <a:schemeClr val="accent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60366" y="6356349"/>
            <a:ext cx="2075587" cy="365125"/>
          </a:xfrm>
        </p:spPr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45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F3816-BE06-4920-9DD3-011B10DFA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Looping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1B2AE-10F0-4451-A824-FFC6033D8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rmAutofit fontScale="77500" lnSpcReduction="20000"/>
          </a:bodyPr>
          <a:lstStyle/>
          <a:p>
            <a:r>
              <a:rPr lang="en-GB" sz="3600" dirty="0"/>
              <a:t>Example 4-36. Trapping division-by-zero errors using continue</a:t>
            </a:r>
          </a:p>
          <a:p>
            <a:pPr marL="457200" lvl="1" indent="0">
              <a:buNone/>
            </a:pPr>
            <a:r>
              <a:rPr lang="en-GB" sz="3600" dirty="0"/>
              <a:t>&lt;?php</a:t>
            </a:r>
          </a:p>
          <a:p>
            <a:pPr marL="457200" lvl="1" indent="0">
              <a:buNone/>
            </a:pPr>
            <a:r>
              <a:rPr lang="en-GB" sz="3600" dirty="0"/>
              <a:t>$j = 10;</a:t>
            </a:r>
          </a:p>
          <a:p>
            <a:pPr marL="457200" lvl="1" indent="0">
              <a:buNone/>
            </a:pPr>
            <a:r>
              <a:rPr lang="en-GB" sz="3600" dirty="0"/>
              <a:t>while ($j &gt; -10)</a:t>
            </a:r>
          </a:p>
          <a:p>
            <a:pPr marL="457200" lvl="1" indent="0">
              <a:buNone/>
            </a:pPr>
            <a:r>
              <a:rPr lang="en-GB" sz="3600" dirty="0"/>
              <a:t>{</a:t>
            </a:r>
          </a:p>
          <a:p>
            <a:pPr marL="914400" lvl="2" indent="0">
              <a:buNone/>
            </a:pPr>
            <a:r>
              <a:rPr lang="en-GB" sz="3600" dirty="0"/>
              <a:t>$j--;</a:t>
            </a:r>
          </a:p>
          <a:p>
            <a:pPr marL="914400" lvl="2" indent="0">
              <a:buNone/>
            </a:pPr>
            <a:r>
              <a:rPr lang="en-GB" sz="3600" dirty="0"/>
              <a:t>if ($j == 0) continue;</a:t>
            </a:r>
          </a:p>
          <a:p>
            <a:pPr marL="914400" lvl="2" indent="0">
              <a:buNone/>
            </a:pPr>
            <a:r>
              <a:rPr lang="en-GB" sz="3600" dirty="0"/>
              <a:t>echo (10 / $j) . "&lt;</a:t>
            </a:r>
            <a:r>
              <a:rPr lang="en-GB" sz="3600" dirty="0" err="1"/>
              <a:t>br</a:t>
            </a:r>
            <a:r>
              <a:rPr lang="en-GB" sz="3600" dirty="0"/>
              <a:t>&gt;";</a:t>
            </a:r>
          </a:p>
          <a:p>
            <a:pPr marL="457200" lvl="1" indent="0">
              <a:buNone/>
            </a:pPr>
            <a:r>
              <a:rPr lang="en-GB" sz="3600" dirty="0"/>
              <a:t>}</a:t>
            </a:r>
          </a:p>
          <a:p>
            <a:pPr marL="457200" lvl="1" indent="0">
              <a:buNone/>
            </a:pPr>
            <a:r>
              <a:rPr lang="en-GB" sz="3600" dirty="0"/>
              <a:t>?&gt;</a:t>
            </a:r>
            <a:endParaRPr lang="en-PK" sz="3600" dirty="0"/>
          </a:p>
          <a:p>
            <a:pPr marL="457200" lvl="1" indent="0">
              <a:buNone/>
            </a:pPr>
            <a:endParaRPr lang="en-PK" sz="3300" dirty="0"/>
          </a:p>
          <a:p>
            <a:pPr marL="457200" lvl="1" indent="0">
              <a:buNone/>
            </a:pPr>
            <a:r>
              <a:rPr lang="en-GB" sz="3100" dirty="0"/>
              <a:t>For all values of $j between 10 and –10, with the exception of 0, the result of calculating</a:t>
            </a:r>
            <a:r>
              <a:rPr lang="en-PK" sz="3100" dirty="0"/>
              <a:t> </a:t>
            </a:r>
            <a:r>
              <a:rPr lang="en-GB" sz="3100" dirty="0"/>
              <a:t>10 divided by $j is displayed. But for the case of $j being 0, the</a:t>
            </a:r>
            <a:r>
              <a:rPr lang="en-PK" sz="3100" dirty="0"/>
              <a:t> </a:t>
            </a:r>
            <a:r>
              <a:rPr lang="en-GB" sz="3100" dirty="0"/>
              <a:t>continue statement</a:t>
            </a:r>
            <a:r>
              <a:rPr lang="en-PK" sz="3100" dirty="0"/>
              <a:t> </a:t>
            </a:r>
            <a:r>
              <a:rPr lang="en-GB" sz="3100" dirty="0"/>
              <a:t>is issued and execution skips immediately to the next iteration of the loop.</a:t>
            </a:r>
            <a:endParaRPr lang="en-PK" sz="3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101C2-46C3-41CC-8DB5-1B40A060E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85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1AE8D-4379-4742-BAF5-8E2733E7B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Implicit and Explicit Casting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0D6FA-AB21-4604-B3F6-14092AE4D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</a:t>
            </a:r>
            <a:r>
              <a:rPr lang="en-PK" dirty="0"/>
              <a:t>m</a:t>
            </a:r>
            <a:r>
              <a:rPr lang="en-GB" dirty="0"/>
              <a:t>p</a:t>
            </a:r>
            <a:r>
              <a:rPr lang="en-PK" dirty="0"/>
              <a:t>l</a:t>
            </a:r>
            <a:r>
              <a:rPr lang="en-GB" dirty="0" err="1"/>
              <a:t>i</a:t>
            </a:r>
            <a:r>
              <a:rPr lang="en-PK" dirty="0"/>
              <a:t>c</a:t>
            </a:r>
            <a:r>
              <a:rPr lang="en-GB" dirty="0" err="1"/>
              <a:t>i</a:t>
            </a:r>
            <a:r>
              <a:rPr lang="en-PK" dirty="0"/>
              <a:t>t </a:t>
            </a:r>
            <a:r>
              <a:rPr lang="en-GB" dirty="0"/>
              <a:t>c</a:t>
            </a:r>
            <a:r>
              <a:rPr lang="en-PK" dirty="0"/>
              <a:t>a</a:t>
            </a:r>
            <a:r>
              <a:rPr lang="en-GB" dirty="0"/>
              <a:t>s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g</a:t>
            </a:r>
            <a:r>
              <a:rPr lang="en-PK" dirty="0"/>
              <a:t> – </a:t>
            </a:r>
            <a:r>
              <a:rPr lang="en-GB" dirty="0"/>
              <a:t>a</a:t>
            </a:r>
            <a:r>
              <a:rPr lang="en-PK" dirty="0"/>
              <a:t>u</a:t>
            </a:r>
            <a:r>
              <a:rPr lang="en-GB" dirty="0"/>
              <a:t>t</a:t>
            </a:r>
            <a:r>
              <a:rPr lang="en-PK" dirty="0" err="1"/>
              <a:t>omatic</a:t>
            </a:r>
            <a:r>
              <a:rPr lang="en-PK" dirty="0"/>
              <a:t> conversion of values </a:t>
            </a:r>
            <a:r>
              <a:rPr lang="en-GB" dirty="0"/>
              <a:t>a</a:t>
            </a:r>
            <a:r>
              <a:rPr lang="en-PK" dirty="0"/>
              <a:t>s 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q</a:t>
            </a:r>
            <a:r>
              <a:rPr lang="en-PK" dirty="0" err="1"/>
              <a:t>uired</a:t>
            </a:r>
            <a:endParaRPr lang="en-PK" dirty="0"/>
          </a:p>
          <a:p>
            <a:pPr marL="457200" lvl="1" indent="0">
              <a:buNone/>
            </a:pPr>
            <a:r>
              <a:rPr lang="en-GB" dirty="0"/>
              <a:t>$a = 56;</a:t>
            </a:r>
            <a:r>
              <a:rPr lang="en-PK" dirty="0"/>
              <a:t> </a:t>
            </a:r>
            <a:r>
              <a:rPr lang="en-GB" dirty="0"/>
              <a:t>$b = 12;</a:t>
            </a:r>
          </a:p>
          <a:p>
            <a:pPr marL="457200" lvl="1" indent="0">
              <a:buNone/>
            </a:pPr>
            <a:r>
              <a:rPr lang="en-GB" dirty="0"/>
              <a:t>$c = $a / $b;</a:t>
            </a:r>
          </a:p>
          <a:p>
            <a:pPr marL="457200" lvl="1" indent="0">
              <a:buNone/>
            </a:pPr>
            <a:r>
              <a:rPr lang="en-GB" dirty="0"/>
              <a:t>echo $c;</a:t>
            </a:r>
            <a:r>
              <a:rPr lang="en-PK" dirty="0"/>
              <a:t>		// </a:t>
            </a:r>
            <a:r>
              <a:rPr lang="en-GB" dirty="0"/>
              <a:t>expression returns a floating-point number</a:t>
            </a:r>
            <a:endParaRPr lang="en-PK" dirty="0"/>
          </a:p>
          <a:p>
            <a:r>
              <a:rPr lang="en-GB" dirty="0"/>
              <a:t>E</a:t>
            </a:r>
            <a:r>
              <a:rPr lang="en-PK" dirty="0"/>
              <a:t>x</a:t>
            </a:r>
            <a:r>
              <a:rPr lang="en-GB" dirty="0"/>
              <a:t>p</a:t>
            </a:r>
            <a:r>
              <a:rPr lang="en-PK" dirty="0"/>
              <a:t>l</a:t>
            </a:r>
            <a:r>
              <a:rPr lang="en-GB" dirty="0" err="1"/>
              <a:t>i</a:t>
            </a:r>
            <a:r>
              <a:rPr lang="en-PK" dirty="0"/>
              <a:t>c</a:t>
            </a:r>
            <a:r>
              <a:rPr lang="en-GB" dirty="0" err="1"/>
              <a:t>i</a:t>
            </a:r>
            <a:r>
              <a:rPr lang="en-PK" dirty="0"/>
              <a:t>t </a:t>
            </a:r>
            <a:r>
              <a:rPr lang="en-GB" dirty="0"/>
              <a:t>c</a:t>
            </a:r>
            <a:r>
              <a:rPr lang="en-PK" dirty="0"/>
              <a:t>a</a:t>
            </a:r>
            <a:r>
              <a:rPr lang="en-GB" dirty="0"/>
              <a:t>s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ng - converting to desired </a:t>
            </a:r>
            <a:r>
              <a:rPr lang="en-GB" dirty="0"/>
              <a:t>datatype</a:t>
            </a:r>
            <a:r>
              <a:rPr lang="en-PK" dirty="0"/>
              <a:t> </a:t>
            </a:r>
          </a:p>
          <a:p>
            <a:pPr marL="457200" lvl="1" indent="0">
              <a:buNone/>
            </a:pPr>
            <a:r>
              <a:rPr lang="en-GB" dirty="0"/>
              <a:t>$c = (int) ($a / $b);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8A773-B2B0-44D6-923E-457A38643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0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03878-3312-434E-BB3F-DF70A133B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Literals and Variables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F12B4-73DA-4824-A8D8-A6B097487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5059694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 literal </a:t>
            </a:r>
            <a:r>
              <a:rPr lang="en-PK" dirty="0" err="1"/>
              <a:t>i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something that evaluates to itself, </a:t>
            </a:r>
            <a:r>
              <a:rPr lang="en-PK" dirty="0"/>
              <a:t>e.</a:t>
            </a:r>
            <a:r>
              <a:rPr lang="en-GB" dirty="0"/>
              <a:t>g</a:t>
            </a:r>
            <a:r>
              <a:rPr lang="en-PK" dirty="0"/>
              <a:t>. </a:t>
            </a:r>
            <a:r>
              <a:rPr lang="en-GB" dirty="0"/>
              <a:t> </a:t>
            </a:r>
            <a:r>
              <a:rPr lang="en-PK" dirty="0"/>
              <a:t>123</a:t>
            </a:r>
            <a:r>
              <a:rPr lang="en-GB" dirty="0"/>
              <a:t> or “</a:t>
            </a:r>
            <a:r>
              <a:rPr lang="en-PK" dirty="0"/>
              <a:t>A</a:t>
            </a:r>
            <a:r>
              <a:rPr lang="en-GB" dirty="0"/>
              <a:t>b</a:t>
            </a:r>
            <a:r>
              <a:rPr lang="en-PK" dirty="0"/>
              <a:t>c</a:t>
            </a:r>
            <a:r>
              <a:rPr lang="en-GB" dirty="0"/>
              <a:t>".</a:t>
            </a:r>
            <a:endParaRPr lang="en-PK" dirty="0"/>
          </a:p>
          <a:p>
            <a:r>
              <a:rPr lang="en-GB" dirty="0"/>
              <a:t>Example 4-3 shows three literals and two variables, all of which return values</a:t>
            </a:r>
            <a:r>
              <a:rPr lang="en-PK" dirty="0"/>
              <a:t>.</a:t>
            </a:r>
          </a:p>
          <a:p>
            <a:pPr marL="457200" lvl="1" indent="0">
              <a:buNone/>
            </a:pPr>
            <a:r>
              <a:rPr lang="en-GB" sz="3000" dirty="0"/>
              <a:t>&lt;?php</a:t>
            </a:r>
          </a:p>
          <a:p>
            <a:pPr marL="457200" lvl="1" indent="0">
              <a:buNone/>
            </a:pPr>
            <a:r>
              <a:rPr lang="en-GB" sz="3000" dirty="0"/>
              <a:t>$</a:t>
            </a:r>
            <a:r>
              <a:rPr lang="en-GB" sz="3000" dirty="0" err="1"/>
              <a:t>myname</a:t>
            </a:r>
            <a:r>
              <a:rPr lang="en-GB" sz="3000" dirty="0"/>
              <a:t> = "Brian";</a:t>
            </a:r>
          </a:p>
          <a:p>
            <a:pPr marL="457200" lvl="1" indent="0">
              <a:buNone/>
            </a:pPr>
            <a:r>
              <a:rPr lang="en-GB" sz="3000" dirty="0"/>
              <a:t>$</a:t>
            </a:r>
            <a:r>
              <a:rPr lang="en-GB" sz="3000" dirty="0" err="1"/>
              <a:t>myage</a:t>
            </a:r>
            <a:r>
              <a:rPr lang="en-GB" sz="3000" dirty="0"/>
              <a:t> = 37;</a:t>
            </a:r>
          </a:p>
          <a:p>
            <a:pPr marL="457200" lvl="1" indent="0">
              <a:buNone/>
            </a:pPr>
            <a:r>
              <a:rPr lang="en-GB" sz="3000" dirty="0"/>
              <a:t>echo "a: " . 73 . "&lt;</a:t>
            </a:r>
            <a:r>
              <a:rPr lang="en-GB" sz="3000" dirty="0" err="1"/>
              <a:t>br</a:t>
            </a:r>
            <a:r>
              <a:rPr lang="en-GB" sz="3000" dirty="0"/>
              <a:t>&gt;"; // Numeric literal</a:t>
            </a:r>
          </a:p>
          <a:p>
            <a:pPr marL="457200" lvl="1" indent="0">
              <a:buNone/>
            </a:pPr>
            <a:r>
              <a:rPr lang="en-GB" sz="3000" dirty="0"/>
              <a:t>echo "b: " . "Hello" . "&lt;</a:t>
            </a:r>
            <a:r>
              <a:rPr lang="en-GB" sz="3000" dirty="0" err="1"/>
              <a:t>br</a:t>
            </a:r>
            <a:r>
              <a:rPr lang="en-GB" sz="3000" dirty="0"/>
              <a:t>&gt;"; // String literal</a:t>
            </a:r>
          </a:p>
          <a:p>
            <a:pPr marL="457200" lvl="1" indent="0">
              <a:buNone/>
            </a:pPr>
            <a:r>
              <a:rPr lang="en-GB" sz="3000" dirty="0"/>
              <a:t>echo "c: " . FALSE . "&lt;</a:t>
            </a:r>
            <a:r>
              <a:rPr lang="en-GB" sz="3000" dirty="0" err="1"/>
              <a:t>br</a:t>
            </a:r>
            <a:r>
              <a:rPr lang="en-GB" sz="3000" dirty="0"/>
              <a:t>&gt;"; // Constant literal</a:t>
            </a:r>
          </a:p>
          <a:p>
            <a:pPr marL="457200" lvl="1" indent="0">
              <a:buNone/>
            </a:pPr>
            <a:r>
              <a:rPr lang="en-GB" sz="3000" dirty="0"/>
              <a:t>echo "d: " . $</a:t>
            </a:r>
            <a:r>
              <a:rPr lang="en-GB" sz="3000" dirty="0" err="1"/>
              <a:t>myname</a:t>
            </a:r>
            <a:r>
              <a:rPr lang="en-GB" sz="3000" dirty="0"/>
              <a:t> . "&lt;</a:t>
            </a:r>
            <a:r>
              <a:rPr lang="en-GB" sz="3000" dirty="0" err="1"/>
              <a:t>br</a:t>
            </a:r>
            <a:r>
              <a:rPr lang="en-GB" sz="3000" dirty="0"/>
              <a:t>&gt;"; // String variable</a:t>
            </a:r>
          </a:p>
          <a:p>
            <a:pPr marL="457200" lvl="1" indent="0">
              <a:buNone/>
            </a:pPr>
            <a:r>
              <a:rPr lang="es-ES" sz="3000" dirty="0"/>
              <a:t>echo "e: " . $</a:t>
            </a:r>
            <a:r>
              <a:rPr lang="es-ES" sz="3000" dirty="0" err="1"/>
              <a:t>myage</a:t>
            </a:r>
            <a:r>
              <a:rPr lang="es-ES" sz="3000" dirty="0"/>
              <a:t> . "&lt;</a:t>
            </a:r>
            <a:r>
              <a:rPr lang="es-ES" sz="3000" dirty="0" err="1"/>
              <a:t>br</a:t>
            </a:r>
            <a:r>
              <a:rPr lang="es-ES" sz="3000" dirty="0"/>
              <a:t>&gt;"; // </a:t>
            </a:r>
            <a:r>
              <a:rPr lang="es-ES" sz="3000" dirty="0" err="1"/>
              <a:t>Numeric</a:t>
            </a:r>
            <a:r>
              <a:rPr lang="es-ES" sz="3000" dirty="0"/>
              <a:t> variable</a:t>
            </a:r>
          </a:p>
          <a:p>
            <a:pPr marL="457200" lvl="1" indent="0">
              <a:buNone/>
            </a:pPr>
            <a:r>
              <a:rPr lang="en-PK" sz="3000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611DFD-C7B6-4A6A-BDAC-4CAC9AA9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B0C88C-870F-4686-B3F7-A911E69026DB}"/>
              </a:ext>
            </a:extLst>
          </p:cNvPr>
          <p:cNvSpPr txBox="1"/>
          <p:nvPr/>
        </p:nvSpPr>
        <p:spPr>
          <a:xfrm>
            <a:off x="8890875" y="3558091"/>
            <a:ext cx="264638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K" sz="2600" u="sng" dirty="0">
                <a:solidFill>
                  <a:schemeClr val="accent5"/>
                </a:solidFill>
                <a:latin typeface="Gotham Narrow Book" pitchFamily="50" charset="0"/>
              </a:rPr>
              <a:t>O</a:t>
            </a:r>
            <a:r>
              <a:rPr lang="en-GB" sz="2600" u="sng" dirty="0">
                <a:solidFill>
                  <a:schemeClr val="accent5"/>
                </a:solidFill>
                <a:latin typeface="Gotham Narrow Book" pitchFamily="50" charset="0"/>
              </a:rPr>
              <a:t>u</a:t>
            </a:r>
            <a:r>
              <a:rPr lang="en-PK" sz="2600" u="sng" dirty="0">
                <a:solidFill>
                  <a:schemeClr val="accent5"/>
                </a:solidFill>
                <a:latin typeface="Gotham Narrow Book" pitchFamily="50" charset="0"/>
              </a:rPr>
              <a:t>t</a:t>
            </a:r>
            <a:r>
              <a:rPr lang="en-GB" sz="2600" u="sng" dirty="0">
                <a:solidFill>
                  <a:schemeClr val="accent5"/>
                </a:solidFill>
                <a:latin typeface="Gotham Narrow Book" pitchFamily="50" charset="0"/>
              </a:rPr>
              <a:t>p</a:t>
            </a:r>
            <a:r>
              <a:rPr lang="en-PK" sz="2600" u="sng" dirty="0">
                <a:solidFill>
                  <a:schemeClr val="accent5"/>
                </a:solidFill>
                <a:latin typeface="Gotham Narrow Book" pitchFamily="50" charset="0"/>
              </a:rPr>
              <a:t>u</a:t>
            </a:r>
            <a:r>
              <a:rPr lang="en-GB" sz="2600" u="sng" dirty="0">
                <a:solidFill>
                  <a:schemeClr val="accent5"/>
                </a:solidFill>
                <a:latin typeface="Gotham Narrow Book" pitchFamily="50" charset="0"/>
              </a:rPr>
              <a:t>t</a:t>
            </a:r>
            <a:r>
              <a:rPr lang="en-PK" sz="2600" u="sng" dirty="0">
                <a:solidFill>
                  <a:schemeClr val="accent5"/>
                </a:solidFill>
                <a:latin typeface="Gotham Narrow Book" pitchFamily="50" charset="0"/>
              </a:rPr>
              <a:t>:</a:t>
            </a:r>
          </a:p>
          <a:p>
            <a:r>
              <a:rPr lang="en-GB" sz="2600" dirty="0">
                <a:solidFill>
                  <a:schemeClr val="accent5"/>
                </a:solidFill>
                <a:latin typeface="Gotham Narrow Book" pitchFamily="50" charset="0"/>
              </a:rPr>
              <a:t>a: 73</a:t>
            </a:r>
          </a:p>
          <a:p>
            <a:r>
              <a:rPr lang="en-GB" sz="2600" dirty="0">
                <a:solidFill>
                  <a:schemeClr val="accent5"/>
                </a:solidFill>
                <a:latin typeface="Gotham Narrow Book" pitchFamily="50" charset="0"/>
              </a:rPr>
              <a:t>b: Hello</a:t>
            </a:r>
          </a:p>
          <a:p>
            <a:r>
              <a:rPr lang="en-GB" sz="2600" dirty="0">
                <a:solidFill>
                  <a:schemeClr val="accent5"/>
                </a:solidFill>
                <a:latin typeface="Gotham Narrow Book" pitchFamily="50" charset="0"/>
              </a:rPr>
              <a:t>c:</a:t>
            </a:r>
          </a:p>
          <a:p>
            <a:r>
              <a:rPr lang="en-GB" sz="2600" dirty="0">
                <a:solidFill>
                  <a:schemeClr val="accent5"/>
                </a:solidFill>
                <a:latin typeface="Gotham Narrow Book" pitchFamily="50" charset="0"/>
              </a:rPr>
              <a:t>d: Brian</a:t>
            </a:r>
          </a:p>
          <a:p>
            <a:r>
              <a:rPr lang="en-GB" sz="2600" dirty="0">
                <a:solidFill>
                  <a:schemeClr val="accent5"/>
                </a:solidFill>
                <a:latin typeface="Gotham Narrow Book" pitchFamily="50" charset="0"/>
              </a:rPr>
              <a:t>e: 37</a:t>
            </a:r>
            <a:endParaRPr lang="en-PK" sz="2600" dirty="0">
              <a:solidFill>
                <a:schemeClr val="accent5"/>
              </a:solidFill>
              <a:latin typeface="Gotham Narrow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603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5A314-9908-45A3-8649-FC7F4F1B3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4FDF0-A4DD-4102-AA16-AAAA39FB6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5059694"/>
          </a:xfrm>
        </p:spPr>
        <p:txBody>
          <a:bodyPr/>
          <a:lstStyle/>
          <a:p>
            <a:r>
              <a:rPr lang="en-GB" i="1" dirty="0"/>
              <a:t>Unary </a:t>
            </a:r>
            <a:r>
              <a:rPr lang="en-GB" dirty="0"/>
              <a:t>operators</a:t>
            </a:r>
            <a:r>
              <a:rPr lang="en-PK" dirty="0"/>
              <a:t> - </a:t>
            </a:r>
            <a:r>
              <a:rPr lang="en-GB" dirty="0"/>
              <a:t>take</a:t>
            </a:r>
            <a:r>
              <a:rPr lang="en-PK" dirty="0"/>
              <a:t>s</a:t>
            </a:r>
            <a:r>
              <a:rPr lang="en-GB" dirty="0"/>
              <a:t> a single</a:t>
            </a:r>
            <a:r>
              <a:rPr lang="en-PK" dirty="0"/>
              <a:t> </a:t>
            </a:r>
            <a:r>
              <a:rPr lang="en-GB" dirty="0"/>
              <a:t>operand</a:t>
            </a:r>
            <a:r>
              <a:rPr lang="en-GB" b="1" dirty="0"/>
              <a:t>.</a:t>
            </a:r>
            <a:r>
              <a:rPr lang="en-PK" b="1" dirty="0">
                <a:solidFill>
                  <a:schemeClr val="accent5"/>
                </a:solidFill>
              </a:rPr>
              <a:t>     ++      --</a:t>
            </a:r>
            <a:endParaRPr lang="en-GB" b="1" dirty="0">
              <a:solidFill>
                <a:schemeClr val="accent5"/>
              </a:solidFill>
            </a:endParaRPr>
          </a:p>
          <a:p>
            <a:r>
              <a:rPr lang="en-GB" i="1" dirty="0"/>
              <a:t>Binary </a:t>
            </a:r>
            <a:r>
              <a:rPr lang="en-GB" dirty="0"/>
              <a:t>operators</a:t>
            </a:r>
            <a:r>
              <a:rPr lang="en-PK" dirty="0"/>
              <a:t> -</a:t>
            </a:r>
            <a:r>
              <a:rPr lang="en-GB" dirty="0"/>
              <a:t> take</a:t>
            </a:r>
            <a:r>
              <a:rPr lang="en-PK" dirty="0"/>
              <a:t>s</a:t>
            </a:r>
            <a:r>
              <a:rPr lang="en-GB" dirty="0"/>
              <a:t> two operands.</a:t>
            </a:r>
            <a:r>
              <a:rPr lang="en-PK" dirty="0"/>
              <a:t>   </a:t>
            </a:r>
            <a:r>
              <a:rPr lang="en-PK" b="1" dirty="0">
                <a:solidFill>
                  <a:schemeClr val="accent5"/>
                </a:solidFill>
              </a:rPr>
              <a:t>+    -     /    *</a:t>
            </a:r>
          </a:p>
          <a:p>
            <a:r>
              <a:rPr lang="en-PK" i="1" dirty="0"/>
              <a:t>T</a:t>
            </a:r>
            <a:r>
              <a:rPr lang="en-GB" i="1" dirty="0" err="1"/>
              <a:t>ernary</a:t>
            </a:r>
            <a:r>
              <a:rPr lang="en-GB" i="1" dirty="0"/>
              <a:t> </a:t>
            </a:r>
            <a:r>
              <a:rPr lang="en-GB" dirty="0"/>
              <a:t>operator</a:t>
            </a:r>
            <a:r>
              <a:rPr lang="en-PK" dirty="0"/>
              <a:t> - </a:t>
            </a:r>
            <a:r>
              <a:rPr lang="en-GB" dirty="0"/>
              <a:t>takes the form expr ? x : y, requires three</a:t>
            </a:r>
            <a:r>
              <a:rPr lang="en-PK" dirty="0"/>
              <a:t> </a:t>
            </a:r>
            <a:r>
              <a:rPr lang="en-GB" dirty="0"/>
              <a:t>operands.</a:t>
            </a:r>
            <a:r>
              <a:rPr lang="en-PK" dirty="0"/>
              <a:t> </a:t>
            </a:r>
            <a:r>
              <a:rPr lang="en-GB" dirty="0"/>
              <a:t>It’s a single-line if statement that returns x if m expr is TRUE and</a:t>
            </a:r>
            <a:r>
              <a:rPr lang="en-PK" dirty="0"/>
              <a:t> </a:t>
            </a:r>
            <a:r>
              <a:rPr lang="en-GB" dirty="0"/>
              <a:t>y if expr is FALSE.</a:t>
            </a:r>
            <a:endParaRPr lang="en-PK" dirty="0"/>
          </a:p>
          <a:p>
            <a:r>
              <a:rPr lang="en-GB" dirty="0"/>
              <a:t>Operator Precedence</a:t>
            </a:r>
            <a:endParaRPr lang="en-PK" dirty="0"/>
          </a:p>
          <a:p>
            <a:pPr lvl="1"/>
            <a:r>
              <a:rPr lang="en-PK" dirty="0"/>
              <a:t>De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/>
              <a:t>m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e</a:t>
            </a:r>
            <a:r>
              <a:rPr lang="en-PK" dirty="0"/>
              <a:t>s </a:t>
            </a:r>
            <a:r>
              <a:rPr lang="en-GB" dirty="0"/>
              <a:t>w</a:t>
            </a:r>
            <a:r>
              <a:rPr lang="en-PK" dirty="0" err="1"/>
              <a:t>hich</a:t>
            </a:r>
            <a:r>
              <a:rPr lang="en-PK" dirty="0"/>
              <a:t> operator should be evaluated </a:t>
            </a:r>
            <a:r>
              <a:rPr lang="en-GB" dirty="0"/>
              <a:t>f</a:t>
            </a:r>
            <a:r>
              <a:rPr lang="en-PK" dirty="0" err="1"/>
              <a:t>i</a:t>
            </a:r>
            <a:r>
              <a:rPr lang="en-GB" dirty="0"/>
              <a:t>r</a:t>
            </a:r>
            <a:r>
              <a:rPr lang="en-PK" dirty="0"/>
              <a:t>s</a:t>
            </a:r>
            <a:r>
              <a:rPr lang="en-GB" dirty="0"/>
              <a:t>t</a:t>
            </a:r>
            <a:r>
              <a:rPr lang="en-PK" dirty="0"/>
              <a:t>.</a:t>
            </a:r>
          </a:p>
          <a:p>
            <a:pPr marL="457200" lvl="1" indent="0">
              <a:buNone/>
            </a:pPr>
            <a:r>
              <a:rPr lang="en-PK" dirty="0"/>
              <a:t>	()	++ --		!	* / % 		+ - .	 	&lt; &lt;= &gt; &gt;= &lt;&gt;	</a:t>
            </a:r>
          </a:p>
          <a:p>
            <a:pPr lvl="1"/>
            <a:r>
              <a:rPr lang="en-GB" dirty="0"/>
              <a:t>If all operators had the same precedence, they would be</a:t>
            </a:r>
            <a:r>
              <a:rPr lang="en-PK" dirty="0"/>
              <a:t> </a:t>
            </a:r>
            <a:r>
              <a:rPr lang="en-GB" dirty="0"/>
              <a:t>processed in the order in</a:t>
            </a:r>
            <a:r>
              <a:rPr lang="en-PK" dirty="0"/>
              <a:t> </a:t>
            </a:r>
            <a:r>
              <a:rPr lang="en-GB" dirty="0"/>
              <a:t>which they are encountered.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BDD100-FCE7-4B27-AC69-B16244E9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01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5A314-9908-45A3-8649-FC7F4F1B3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4FDF0-A4DD-4102-AA16-AAAA39FB6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331279"/>
          </a:xfrm>
        </p:spPr>
        <p:txBody>
          <a:bodyPr>
            <a:normAutofit fontScale="92500" lnSpcReduction="20000"/>
          </a:bodyPr>
          <a:lstStyle/>
          <a:p>
            <a:r>
              <a:rPr lang="en-GB" sz="3200" dirty="0"/>
              <a:t>Associativity</a:t>
            </a:r>
            <a:endParaRPr lang="en-PK" sz="3200" dirty="0"/>
          </a:p>
          <a:p>
            <a:pPr lvl="1"/>
            <a:r>
              <a:rPr lang="en-PK" sz="3000" dirty="0"/>
              <a:t>D</a:t>
            </a:r>
            <a:r>
              <a:rPr lang="en-GB" sz="3000" dirty="0" err="1"/>
              <a:t>irection</a:t>
            </a:r>
            <a:r>
              <a:rPr lang="en-GB" sz="3000" dirty="0"/>
              <a:t> of processing is called the operator’s associativity. For</a:t>
            </a:r>
            <a:r>
              <a:rPr lang="en-PK" sz="3000" dirty="0"/>
              <a:t> </a:t>
            </a:r>
            <a:r>
              <a:rPr lang="en-GB" sz="3000" dirty="0"/>
              <a:t>some operators,</a:t>
            </a:r>
            <a:r>
              <a:rPr lang="en-PK" sz="3000" dirty="0"/>
              <a:t> </a:t>
            </a:r>
            <a:r>
              <a:rPr lang="en-GB" sz="3000" dirty="0"/>
              <a:t>there is no associativity.</a:t>
            </a:r>
            <a:endParaRPr lang="en-PK" sz="3000" dirty="0"/>
          </a:p>
          <a:p>
            <a:pPr lvl="1"/>
            <a:endParaRPr lang="en-PK" sz="3000" dirty="0"/>
          </a:p>
          <a:p>
            <a:pPr lvl="1"/>
            <a:endParaRPr lang="en-PK" dirty="0"/>
          </a:p>
          <a:p>
            <a:pPr lvl="1"/>
            <a:endParaRPr lang="en-PK" dirty="0"/>
          </a:p>
          <a:p>
            <a:pPr lvl="1"/>
            <a:endParaRPr lang="en-PK" dirty="0"/>
          </a:p>
          <a:p>
            <a:pPr lvl="1"/>
            <a:endParaRPr lang="en-PK" dirty="0"/>
          </a:p>
          <a:p>
            <a:pPr lvl="1"/>
            <a:endParaRPr lang="en-PK" dirty="0"/>
          </a:p>
          <a:p>
            <a:pPr lvl="1"/>
            <a:endParaRPr lang="en-PK" dirty="0"/>
          </a:p>
          <a:p>
            <a:r>
              <a:rPr lang="en-GB" sz="3200" i="1" dirty="0"/>
              <a:t>Example 4-11. A multiple-assignment statement</a:t>
            </a:r>
          </a:p>
          <a:p>
            <a:pPr marL="457200" lvl="1" indent="0">
              <a:buNone/>
            </a:pPr>
            <a:r>
              <a:rPr lang="en-GB" sz="3000" dirty="0"/>
              <a:t>&lt;?php</a:t>
            </a:r>
          </a:p>
          <a:p>
            <a:pPr marL="457200" lvl="1" indent="0">
              <a:buNone/>
            </a:pPr>
            <a:r>
              <a:rPr lang="en-PK" sz="3000" dirty="0"/>
              <a:t>	</a:t>
            </a:r>
            <a:r>
              <a:rPr lang="en-GB" sz="3000" dirty="0"/>
              <a:t>$level = $score = $time = 0;</a:t>
            </a:r>
            <a:r>
              <a:rPr lang="en-PK" sz="3000" dirty="0"/>
              <a:t> //</a:t>
            </a:r>
            <a:endParaRPr lang="en-GB" sz="3000" dirty="0"/>
          </a:p>
          <a:p>
            <a:pPr marL="457200" lvl="1" indent="0">
              <a:buNone/>
            </a:pPr>
            <a:r>
              <a:rPr lang="en-PK" sz="3000" dirty="0"/>
              <a:t>?&gt;</a:t>
            </a:r>
            <a:endParaRPr lang="en-PK" dirty="0"/>
          </a:p>
          <a:p>
            <a:pPr lvl="1"/>
            <a:endParaRPr lang="en-PK" dirty="0"/>
          </a:p>
          <a:p>
            <a:pPr lvl="1"/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BDD100-FCE7-4B27-AC69-B16244E9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26312DBF-7D9A-4F8C-B43E-B8482E2FA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995952"/>
              </p:ext>
            </p:extLst>
          </p:nvPr>
        </p:nvGraphicFramePr>
        <p:xfrm>
          <a:off x="1237131" y="2566087"/>
          <a:ext cx="8122022" cy="23789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69577">
                  <a:extLst>
                    <a:ext uri="{9D8B030D-6E8A-4147-A177-3AD203B41FA5}">
                      <a16:colId xmlns:a16="http://schemas.microsoft.com/office/drawing/2014/main" val="2789557838"/>
                    </a:ext>
                  </a:extLst>
                </a:gridCol>
                <a:gridCol w="3286977">
                  <a:extLst>
                    <a:ext uri="{9D8B030D-6E8A-4147-A177-3AD203B41FA5}">
                      <a16:colId xmlns:a16="http://schemas.microsoft.com/office/drawing/2014/main" val="2234919651"/>
                    </a:ext>
                  </a:extLst>
                </a:gridCol>
                <a:gridCol w="2065468">
                  <a:extLst>
                    <a:ext uri="{9D8B030D-6E8A-4147-A177-3AD203B41FA5}">
                      <a16:colId xmlns:a16="http://schemas.microsoft.com/office/drawing/2014/main" val="3780666270"/>
                    </a:ext>
                  </a:extLst>
                </a:gridCol>
              </a:tblGrid>
              <a:tr h="381874"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Operator</a:t>
                      </a:r>
                      <a:endParaRPr lang="en-PK" sz="2000" b="1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Description</a:t>
                      </a:r>
                      <a:endParaRPr lang="en-PK" sz="2000" b="1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Associativity</a:t>
                      </a:r>
                      <a:endParaRPr lang="en-PK" sz="2000" b="1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128668"/>
                  </a:ext>
                </a:extLst>
              </a:tr>
              <a:tr h="397759">
                <a:tc>
                  <a:txBody>
                    <a:bodyPr/>
                    <a:lstStyle/>
                    <a:p>
                      <a:r>
                        <a:rPr lang="en-PK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&lt; &lt;= &gt;= == != &lt;&gt;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Comparison</a:t>
                      </a:r>
                      <a:endParaRPr lang="en-PK" sz="2000" b="1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None</a:t>
                      </a:r>
                      <a:endParaRPr lang="en-PK" sz="2000" b="1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134181"/>
                  </a:ext>
                </a:extLst>
              </a:tr>
              <a:tr h="381874">
                <a:tc>
                  <a:txBody>
                    <a:bodyPr/>
                    <a:lstStyle/>
                    <a:p>
                      <a:r>
                        <a:rPr lang="en-PK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!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Logical NOT</a:t>
                      </a:r>
                      <a:endParaRPr lang="en-PK" sz="2000" b="1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R</a:t>
                      </a:r>
                      <a:r>
                        <a:rPr lang="en-PK" sz="2000" b="1" kern="1200" dirty="0" err="1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g</a:t>
                      </a:r>
                      <a:r>
                        <a:rPr lang="en-PK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h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t</a:t>
                      </a:r>
                      <a:endParaRPr lang="en-PK" sz="2000" b="1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6093004"/>
                  </a:ext>
                </a:extLst>
              </a:tr>
              <a:tr h="381874">
                <a:tc>
                  <a:txBody>
                    <a:bodyPr/>
                    <a:lstStyle/>
                    <a:p>
                      <a:r>
                        <a:rPr lang="en-PK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++ --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Increment and decrement</a:t>
                      </a:r>
                      <a:endParaRPr lang="en-PK" sz="2000" b="1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R</a:t>
                      </a:r>
                      <a:r>
                        <a:rPr lang="en-PK" sz="2000" b="1" kern="1200" dirty="0" err="1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g</a:t>
                      </a:r>
                      <a:r>
                        <a:rPr lang="en-PK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h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t</a:t>
                      </a:r>
                      <a:endParaRPr lang="en-PK" sz="2000" b="1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859944"/>
                  </a:ext>
                </a:extLst>
              </a:tr>
              <a:tr h="381874">
                <a:tc>
                  <a:txBody>
                    <a:bodyPr/>
                    <a:lstStyle/>
                    <a:p>
                      <a:r>
                        <a:rPr lang="en-PK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Addition</a:t>
                      </a:r>
                      <a:endParaRPr lang="en-PK" sz="2000" b="1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L</a:t>
                      </a:r>
                      <a:r>
                        <a:rPr lang="en-PK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f</a:t>
                      </a:r>
                      <a:r>
                        <a:rPr lang="en-PK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1006902"/>
                  </a:ext>
                </a:extLst>
              </a:tr>
              <a:tr h="381874"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|| &amp;&amp; and or </a:t>
                      </a:r>
                      <a:r>
                        <a:rPr lang="en-GB" sz="2000" b="1" kern="1200" dirty="0" err="1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xor</a:t>
                      </a:r>
                      <a:endParaRPr lang="en-PK" sz="2000" b="1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Logical</a:t>
                      </a:r>
                      <a:endParaRPr lang="en-PK" sz="2000" b="1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+mn-ea"/>
                          <a:cs typeface="+mn-cs"/>
                        </a:rPr>
                        <a:t>Left</a:t>
                      </a:r>
                      <a:endParaRPr lang="en-PK" sz="2000" b="1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13576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5D71170-FFF3-4A50-ADCB-524894C45335}"/>
              </a:ext>
            </a:extLst>
          </p:cNvPr>
          <p:cNvSpPr txBox="1"/>
          <p:nvPr/>
        </p:nvSpPr>
        <p:spPr>
          <a:xfrm>
            <a:off x="6095998" y="5560057"/>
            <a:ext cx="56399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Gotham Narrow Book" pitchFamily="50" charset="0"/>
              </a:rPr>
              <a:t>This multiple assignment is possible only if the rightmost part of the expression is</a:t>
            </a:r>
            <a:r>
              <a:rPr lang="en-PK" dirty="0">
                <a:latin typeface="Gotham Narrow Book" pitchFamily="50" charset="0"/>
              </a:rPr>
              <a:t> </a:t>
            </a:r>
            <a:r>
              <a:rPr lang="en-GB" dirty="0">
                <a:latin typeface="Gotham Narrow Book" pitchFamily="50" charset="0"/>
              </a:rPr>
              <a:t>evaluated first, and then processing continues in a right-to-left direction.</a:t>
            </a:r>
            <a:endParaRPr lang="en-PK" dirty="0">
              <a:latin typeface="Gotham Narrow Book" pitchFamily="50" charset="0"/>
            </a:endParaRP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652359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8BEFC-0130-48E0-B767-B00D0B222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Relational Operators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519DD-F291-411C-82AF-EFECBA578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rmAutofit/>
          </a:bodyPr>
          <a:lstStyle/>
          <a:p>
            <a:r>
              <a:rPr lang="en-GB" dirty="0"/>
              <a:t>There are three types of relational</a:t>
            </a:r>
            <a:r>
              <a:rPr lang="en-PK" dirty="0"/>
              <a:t> </a:t>
            </a:r>
            <a:r>
              <a:rPr lang="en-GB" dirty="0"/>
              <a:t>operators: equality, comparison, and logical.</a:t>
            </a:r>
            <a:endParaRPr lang="en-PK" dirty="0"/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Equality</a:t>
            </a:r>
            <a:endParaRPr lang="en-PK" b="1" dirty="0"/>
          </a:p>
          <a:p>
            <a:pPr lvl="1"/>
            <a:r>
              <a:rPr lang="en-GB" dirty="0"/>
              <a:t>equality operator is == (two</a:t>
            </a:r>
            <a:r>
              <a:rPr lang="en-PK" dirty="0"/>
              <a:t> </a:t>
            </a:r>
            <a:r>
              <a:rPr lang="en-GB" dirty="0"/>
              <a:t>equals signs)</a:t>
            </a:r>
            <a:endParaRPr lang="en-PK" dirty="0"/>
          </a:p>
          <a:p>
            <a:pPr lvl="1"/>
            <a:r>
              <a:rPr lang="en-GB" dirty="0"/>
              <a:t>PHP will </a:t>
            </a:r>
            <a:r>
              <a:rPr lang="en-PK" dirty="0"/>
              <a:t>a</a:t>
            </a:r>
            <a:r>
              <a:rPr lang="en-GB" dirty="0"/>
              <a:t>u</a:t>
            </a:r>
            <a:r>
              <a:rPr lang="en-PK" dirty="0"/>
              <a:t>t</a:t>
            </a:r>
            <a:r>
              <a:rPr lang="en-GB" dirty="0"/>
              <a:t>o</a:t>
            </a:r>
            <a:r>
              <a:rPr lang="en-PK" dirty="0"/>
              <a:t>m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c</a:t>
            </a:r>
            <a:r>
              <a:rPr lang="en-GB" dirty="0"/>
              <a:t>a</a:t>
            </a:r>
            <a:r>
              <a:rPr lang="en-PK" dirty="0"/>
              <a:t>l</a:t>
            </a:r>
            <a:r>
              <a:rPr lang="en-GB" dirty="0"/>
              <a:t>l</a:t>
            </a:r>
            <a:r>
              <a:rPr lang="en-PK" dirty="0"/>
              <a:t>y </a:t>
            </a:r>
            <a:r>
              <a:rPr lang="en-GB" dirty="0"/>
              <a:t>convert 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two operands of an equality expression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f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y </a:t>
            </a:r>
            <a:r>
              <a:rPr lang="en-GB" dirty="0"/>
              <a:t>are of different types</a:t>
            </a:r>
            <a:r>
              <a:rPr lang="en-PK" dirty="0"/>
              <a:t>.</a:t>
            </a:r>
          </a:p>
          <a:p>
            <a:pPr lvl="1"/>
            <a:r>
              <a:rPr lang="en-GB" dirty="0"/>
              <a:t>Example 4-12. Assigning a value and testing for equality</a:t>
            </a:r>
          </a:p>
          <a:p>
            <a:pPr marL="914400" lvl="2" indent="0">
              <a:buNone/>
            </a:pPr>
            <a:r>
              <a:rPr lang="en-GB" sz="2800" dirty="0"/>
              <a:t>&lt;?php</a:t>
            </a:r>
          </a:p>
          <a:p>
            <a:pPr marL="914400" lvl="2" indent="0">
              <a:buNone/>
            </a:pPr>
            <a:r>
              <a:rPr lang="en-GB" sz="2800" dirty="0"/>
              <a:t>$month = "March";</a:t>
            </a:r>
          </a:p>
          <a:p>
            <a:pPr marL="914400" lvl="2" indent="0">
              <a:buNone/>
            </a:pPr>
            <a:r>
              <a:rPr lang="en-GB" sz="2800" dirty="0"/>
              <a:t>if ($month == "March") echo "It's springtime";</a:t>
            </a:r>
          </a:p>
          <a:p>
            <a:pPr marL="914400" lvl="2" indent="0">
              <a:buNone/>
            </a:pPr>
            <a:r>
              <a:rPr lang="en-PK" sz="2800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B0BA4-1545-4E0E-8F6A-F4175E09D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2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DCFA3-2B45-4EC8-A5DC-09E3C2A82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Relational Operators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6F2B2-A96A-4E8C-A6F4-94CFD9882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PK" dirty="0"/>
              <a:t>d</a:t>
            </a:r>
            <a:r>
              <a:rPr lang="en-GB" dirty="0"/>
              <a:t>e</a:t>
            </a:r>
            <a:r>
              <a:rPr lang="en-PK" dirty="0"/>
              <a:t>n</a:t>
            </a:r>
            <a:r>
              <a:rPr lang="en-GB" dirty="0"/>
              <a:t>t</a:t>
            </a:r>
            <a:r>
              <a:rPr lang="en-PK" dirty="0" err="1"/>
              <a:t>i</a:t>
            </a:r>
            <a:r>
              <a:rPr lang="en-GB" dirty="0"/>
              <a:t>t</a:t>
            </a:r>
            <a:r>
              <a:rPr lang="en-PK" dirty="0"/>
              <a:t>y </a:t>
            </a:r>
            <a:r>
              <a:rPr lang="en-GB" dirty="0"/>
              <a:t>o</a:t>
            </a:r>
            <a:r>
              <a:rPr lang="en-PK" dirty="0"/>
              <a:t>p</a:t>
            </a:r>
            <a:r>
              <a:rPr lang="en-GB" dirty="0"/>
              <a:t>e</a:t>
            </a:r>
            <a:r>
              <a:rPr lang="en-PK" dirty="0"/>
              <a:t>r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/>
              <a:t>o</a:t>
            </a:r>
            <a:r>
              <a:rPr lang="en-PK" dirty="0"/>
              <a:t>r</a:t>
            </a:r>
          </a:p>
          <a:p>
            <a:pPr lvl="1"/>
            <a:r>
              <a:rPr lang="en-GB" dirty="0"/>
              <a:t>consists of three equals signs in a</a:t>
            </a:r>
            <a:r>
              <a:rPr lang="en-PK" dirty="0"/>
              <a:t> </a:t>
            </a:r>
            <a:r>
              <a:rPr lang="en-GB" dirty="0"/>
              <a:t>row</a:t>
            </a:r>
            <a:r>
              <a:rPr lang="en-PK" dirty="0"/>
              <a:t> ===</a:t>
            </a:r>
          </a:p>
          <a:p>
            <a:pPr lvl="1"/>
            <a:r>
              <a:rPr lang="en-PK" dirty="0"/>
              <a:t>i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used to compare items without doing </a:t>
            </a:r>
            <a:r>
              <a:rPr lang="en-PK" dirty="0"/>
              <a:t>a</a:t>
            </a:r>
            <a:r>
              <a:rPr lang="en-GB" dirty="0"/>
              <a:t>u</a:t>
            </a:r>
            <a:r>
              <a:rPr lang="en-PK" dirty="0"/>
              <a:t>t</a:t>
            </a:r>
            <a:r>
              <a:rPr lang="en-GB" dirty="0"/>
              <a:t>o</a:t>
            </a:r>
            <a:r>
              <a:rPr lang="en-PK" dirty="0"/>
              <a:t>m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c </a:t>
            </a:r>
            <a:r>
              <a:rPr lang="en-GB" dirty="0"/>
              <a:t>conversion</a:t>
            </a:r>
            <a:endParaRPr lang="en-PK" dirty="0"/>
          </a:p>
          <a:p>
            <a:pPr lvl="1"/>
            <a:r>
              <a:rPr lang="en-GB" dirty="0"/>
              <a:t>Example 4-13. The equality and identity operators</a:t>
            </a:r>
          </a:p>
          <a:p>
            <a:pPr marL="914400" lvl="2" indent="0">
              <a:buNone/>
            </a:pPr>
            <a:r>
              <a:rPr lang="en-GB" dirty="0"/>
              <a:t>&lt;?php</a:t>
            </a:r>
          </a:p>
          <a:p>
            <a:pPr marL="914400" lvl="2" indent="0">
              <a:buNone/>
            </a:pPr>
            <a:r>
              <a:rPr lang="en-GB" dirty="0"/>
              <a:t>$a = "1000";</a:t>
            </a:r>
          </a:p>
          <a:p>
            <a:pPr marL="914400" lvl="2" indent="0">
              <a:buNone/>
            </a:pPr>
            <a:r>
              <a:rPr lang="en-GB" dirty="0"/>
              <a:t>$b = "+1000";</a:t>
            </a:r>
          </a:p>
          <a:p>
            <a:pPr marL="914400" lvl="2" indent="0">
              <a:buNone/>
            </a:pPr>
            <a:r>
              <a:rPr lang="en-GB" dirty="0"/>
              <a:t>if ($a == $b) echo "1";</a:t>
            </a:r>
          </a:p>
          <a:p>
            <a:pPr marL="914400" lvl="2" indent="0">
              <a:buNone/>
            </a:pPr>
            <a:r>
              <a:rPr lang="en-GB" dirty="0"/>
              <a:t>if ($a === $b) echo "2";</a:t>
            </a:r>
          </a:p>
          <a:p>
            <a:pPr marL="914400" lvl="2" indent="0">
              <a:buNone/>
            </a:pPr>
            <a:r>
              <a:rPr lang="en-PK" dirty="0"/>
              <a:t>?&gt;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9B875-4B9D-46D2-AC8B-DC02342CC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54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D3301-A3E1-4640-9435-E8A893268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Relational Operators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91CA6-F917-4E67-94D7-4453CBF43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b="1" dirty="0"/>
              <a:t>Comparison operators</a:t>
            </a:r>
            <a:endParaRPr lang="en-PK" b="1" dirty="0"/>
          </a:p>
          <a:p>
            <a:pPr lvl="1"/>
            <a:r>
              <a:rPr lang="en-GB" dirty="0"/>
              <a:t>&gt; (is greater than), &lt; (is less than), &gt;= (is greater than or equal to),</a:t>
            </a:r>
            <a:r>
              <a:rPr lang="en-PK" dirty="0"/>
              <a:t> </a:t>
            </a:r>
            <a:r>
              <a:rPr lang="en-GB" dirty="0"/>
              <a:t>and &lt;= (is less than or equal to)</a:t>
            </a:r>
            <a:endParaRPr lang="en-PK" dirty="0"/>
          </a:p>
          <a:p>
            <a:pPr lvl="1"/>
            <a:r>
              <a:rPr lang="en-GB" dirty="0"/>
              <a:t>Example 4-15. The four comparison operators</a:t>
            </a:r>
          </a:p>
          <a:p>
            <a:pPr marL="914400" lvl="2" indent="0">
              <a:buNone/>
            </a:pPr>
            <a:r>
              <a:rPr lang="en-GB" sz="2800" dirty="0"/>
              <a:t>&lt;?php</a:t>
            </a:r>
          </a:p>
          <a:p>
            <a:pPr marL="1371600" lvl="3" indent="0">
              <a:buNone/>
            </a:pPr>
            <a:r>
              <a:rPr lang="en-GB" sz="2800" dirty="0"/>
              <a:t>$a = 2; $b = 3;</a:t>
            </a:r>
          </a:p>
          <a:p>
            <a:pPr marL="1371600" lvl="3" indent="0">
              <a:buNone/>
            </a:pPr>
            <a:r>
              <a:rPr lang="en-GB" sz="2800" dirty="0"/>
              <a:t>if ($a &gt; $b) echo "$a is greater than $b&lt;</a:t>
            </a:r>
            <a:r>
              <a:rPr lang="en-GB" sz="2800" dirty="0" err="1"/>
              <a:t>br</a:t>
            </a:r>
            <a:r>
              <a:rPr lang="en-GB" sz="2800" dirty="0"/>
              <a:t>&gt;";</a:t>
            </a:r>
          </a:p>
          <a:p>
            <a:pPr marL="1371600" lvl="3" indent="0">
              <a:buNone/>
            </a:pPr>
            <a:r>
              <a:rPr lang="en-GB" sz="2800" dirty="0"/>
              <a:t>if ($a &lt; $b) echo "$a is less than $b&lt;</a:t>
            </a:r>
            <a:r>
              <a:rPr lang="en-GB" sz="2800" dirty="0" err="1"/>
              <a:t>br</a:t>
            </a:r>
            <a:r>
              <a:rPr lang="en-GB" sz="2800" dirty="0"/>
              <a:t>&gt;";</a:t>
            </a:r>
          </a:p>
          <a:p>
            <a:pPr marL="1371600" lvl="3" indent="0">
              <a:buNone/>
            </a:pPr>
            <a:r>
              <a:rPr lang="en-GB" sz="2800" dirty="0"/>
              <a:t>if ($a &gt;= $b) echo "$a is greater than or equal to $b&lt;</a:t>
            </a:r>
            <a:r>
              <a:rPr lang="en-GB" sz="2800" dirty="0" err="1"/>
              <a:t>br</a:t>
            </a:r>
            <a:r>
              <a:rPr lang="en-GB" sz="2800" dirty="0"/>
              <a:t>&gt;";</a:t>
            </a:r>
          </a:p>
          <a:p>
            <a:pPr marL="1371600" lvl="3" indent="0">
              <a:buNone/>
            </a:pPr>
            <a:r>
              <a:rPr lang="en-GB" sz="2800" dirty="0"/>
              <a:t>if ($a &lt;= $b) echo "$a is less than or equal to $b&lt;</a:t>
            </a:r>
            <a:r>
              <a:rPr lang="en-GB" sz="2800" dirty="0" err="1"/>
              <a:t>br</a:t>
            </a:r>
            <a:r>
              <a:rPr lang="en-GB" sz="2800" dirty="0"/>
              <a:t>&gt;";</a:t>
            </a:r>
          </a:p>
          <a:p>
            <a:pPr marL="914400" lvl="2" indent="0">
              <a:buNone/>
            </a:pPr>
            <a:r>
              <a:rPr lang="en-PK" sz="2800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6621EE-FE63-4682-BD2F-924068771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2EDEE1-0CBF-4874-8DDC-AF75BC21AD5D}"/>
              </a:ext>
            </a:extLst>
          </p:cNvPr>
          <p:cNvSpPr txBox="1"/>
          <p:nvPr/>
        </p:nvSpPr>
        <p:spPr>
          <a:xfrm>
            <a:off x="2172407" y="5802351"/>
            <a:ext cx="65298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PK" sz="2400" b="1" u="sng" dirty="0">
                <a:solidFill>
                  <a:schemeClr val="accent5"/>
                </a:solidFill>
                <a:latin typeface="Gotham Narrow Book" pitchFamily="50" charset="0"/>
              </a:rPr>
              <a:t>O</a:t>
            </a:r>
            <a:r>
              <a:rPr lang="en-GB" sz="2400" b="1" u="sng" dirty="0">
                <a:solidFill>
                  <a:schemeClr val="accent5"/>
                </a:solidFill>
                <a:latin typeface="Gotham Narrow Book" pitchFamily="50" charset="0"/>
              </a:rPr>
              <a:t>u</a:t>
            </a:r>
            <a:r>
              <a:rPr lang="en-PK" sz="2400" b="1" u="sng" dirty="0">
                <a:solidFill>
                  <a:schemeClr val="accent5"/>
                </a:solidFill>
                <a:latin typeface="Gotham Narrow Book" pitchFamily="50" charset="0"/>
              </a:rPr>
              <a:t>t</a:t>
            </a:r>
            <a:r>
              <a:rPr lang="en-GB" sz="2400" b="1" u="sng" dirty="0">
                <a:solidFill>
                  <a:schemeClr val="accent5"/>
                </a:solidFill>
                <a:latin typeface="Gotham Narrow Book" pitchFamily="50" charset="0"/>
              </a:rPr>
              <a:t>p</a:t>
            </a:r>
            <a:r>
              <a:rPr lang="en-PK" sz="2400" b="1" u="sng" dirty="0">
                <a:solidFill>
                  <a:schemeClr val="accent5"/>
                </a:solidFill>
                <a:latin typeface="Gotham Narrow Book" pitchFamily="50" charset="0"/>
              </a:rPr>
              <a:t>u</a:t>
            </a:r>
            <a:r>
              <a:rPr lang="en-GB" sz="2400" b="1" u="sng" dirty="0">
                <a:solidFill>
                  <a:schemeClr val="accent5"/>
                </a:solidFill>
                <a:latin typeface="Gotham Narrow Book" pitchFamily="50" charset="0"/>
              </a:rPr>
              <a:t>t</a:t>
            </a:r>
            <a:r>
              <a:rPr lang="en-PK" sz="2400" b="1" u="sng" dirty="0">
                <a:solidFill>
                  <a:schemeClr val="accent5"/>
                </a:solidFill>
                <a:latin typeface="Gotham Narrow Book" pitchFamily="50" charset="0"/>
              </a:rPr>
              <a:t>:</a:t>
            </a:r>
            <a:r>
              <a:rPr lang="en-PK" sz="2400" b="1" dirty="0">
                <a:solidFill>
                  <a:schemeClr val="accent5"/>
                </a:solidFill>
                <a:latin typeface="Gotham Narrow Book" pitchFamily="50" charset="0"/>
              </a:rPr>
              <a:t> 	</a:t>
            </a:r>
            <a:r>
              <a:rPr lang="en-GB" sz="2400" b="1" dirty="0">
                <a:solidFill>
                  <a:schemeClr val="accent5"/>
                </a:solidFill>
                <a:latin typeface="Gotham Narrow Book" pitchFamily="50" charset="0"/>
              </a:rPr>
              <a:t>2 is less than 3</a:t>
            </a:r>
          </a:p>
          <a:p>
            <a:pPr lvl="1"/>
            <a:r>
              <a:rPr lang="en-PK" sz="2400" b="1" dirty="0">
                <a:solidFill>
                  <a:schemeClr val="accent5"/>
                </a:solidFill>
                <a:latin typeface="Gotham Narrow Book" pitchFamily="50" charset="0"/>
              </a:rPr>
              <a:t>		</a:t>
            </a:r>
            <a:r>
              <a:rPr lang="en-GB" sz="2400" b="1" dirty="0">
                <a:solidFill>
                  <a:schemeClr val="accent5"/>
                </a:solidFill>
                <a:latin typeface="Gotham Narrow Book" pitchFamily="50" charset="0"/>
              </a:rPr>
              <a:t>2 is less than or equal to 3</a:t>
            </a:r>
            <a:endParaRPr lang="en-PK" sz="2400" b="1" dirty="0">
              <a:solidFill>
                <a:schemeClr val="accent5"/>
              </a:solidFill>
              <a:latin typeface="Gotham Narrow Book" pitchFamily="50" charset="0"/>
            </a:endParaRPr>
          </a:p>
          <a:p>
            <a:endParaRPr lang="en-PK" sz="16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690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D3301-A3E1-4640-9435-E8A893268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Conditionals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91CA6-F917-4E67-94D7-4453CBF43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Conditionals alter program flow</a:t>
            </a:r>
            <a:r>
              <a:rPr lang="en-PK" dirty="0"/>
              <a:t>.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three basic conditionals: </a:t>
            </a:r>
            <a:endParaRPr lang="en-PK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if statement</a:t>
            </a:r>
            <a:endParaRPr lang="en-PK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switch statement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? operator</a:t>
            </a:r>
            <a:endParaRPr lang="en-PK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6621EE-FE63-4682-BD2F-924068771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41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4136</TotalTime>
  <Words>2098</Words>
  <Application>Microsoft Office PowerPoint</Application>
  <PresentationFormat>Widescreen</PresentationFormat>
  <Paragraphs>287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Courier New</vt:lpstr>
      <vt:lpstr>Gotham Narrow Book</vt:lpstr>
      <vt:lpstr>Gotham Narrow Medium</vt:lpstr>
      <vt:lpstr>Wingdings</vt:lpstr>
      <vt:lpstr>Office Theme</vt:lpstr>
      <vt:lpstr>Web Systems &amp; Technologies</vt:lpstr>
      <vt:lpstr>Expressions</vt:lpstr>
      <vt:lpstr>Literals and Variables</vt:lpstr>
      <vt:lpstr>Operators</vt:lpstr>
      <vt:lpstr>Operators</vt:lpstr>
      <vt:lpstr>Relational Operators</vt:lpstr>
      <vt:lpstr>Relational Operators</vt:lpstr>
      <vt:lpstr>Relational Operators</vt:lpstr>
      <vt:lpstr>Conditionals</vt:lpstr>
      <vt:lpstr>The if Statement</vt:lpstr>
      <vt:lpstr>The else Statement</vt:lpstr>
      <vt:lpstr>The elseif Statement</vt:lpstr>
      <vt:lpstr>The switch Statement</vt:lpstr>
      <vt:lpstr>The switch Statement</vt:lpstr>
      <vt:lpstr>The switch Statement</vt:lpstr>
      <vt:lpstr>The ? Operator</vt:lpstr>
      <vt:lpstr>Looping</vt:lpstr>
      <vt:lpstr>Looping</vt:lpstr>
      <vt:lpstr>Looping</vt:lpstr>
      <vt:lpstr>Looping</vt:lpstr>
      <vt:lpstr>Implicit and Explicit Casting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Expressions and Control Flow in PHP</dc:title>
  <dc:subject>Web Systems and Technologies</dc:subject>
  <dc:creator>Muhammad Fahad</dc:creator>
  <cp:lastModifiedBy>Muhammad Fahad</cp:lastModifiedBy>
  <cp:revision>410</cp:revision>
  <cp:lastPrinted>2018-02-20T01:02:10Z</cp:lastPrinted>
  <dcterms:created xsi:type="dcterms:W3CDTF">2017-11-25T11:53:26Z</dcterms:created>
  <dcterms:modified xsi:type="dcterms:W3CDTF">2020-05-02T19:27:58Z</dcterms:modified>
</cp:coreProperties>
</file>