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4008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</a:rPr>
              <a:t>Extensions</a:t>
            </a:r>
            <a:br>
              <a:rPr lang="en-US" sz="6000" b="1" dirty="0">
                <a:solidFill>
                  <a:schemeClr val="accent2"/>
                </a:solidFill>
              </a:rPr>
            </a:br>
            <a:r>
              <a:rPr lang="en-US" sz="6000" b="1" dirty="0">
                <a:solidFill>
                  <a:schemeClr val="accent2"/>
                </a:solidFill>
              </a:rPr>
              <a:t>of Mendelian</a:t>
            </a:r>
            <a:br>
              <a:rPr lang="en-US" sz="6000" b="1" dirty="0">
                <a:solidFill>
                  <a:schemeClr val="accent2"/>
                </a:solidFill>
              </a:rPr>
            </a:br>
            <a:r>
              <a:rPr lang="en-US" sz="6000" b="1" dirty="0">
                <a:solidFill>
                  <a:schemeClr val="accent2"/>
                </a:solidFill>
              </a:rPr>
              <a:t>Genetics</a:t>
            </a:r>
            <a:r>
              <a:rPr lang="en-US" sz="6000" dirty="0">
                <a:solidFill>
                  <a:schemeClr val="accent2"/>
                </a:solidFill>
              </a:rPr>
              <a:t> 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05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Alleles of a Gene</a:t>
            </a:r>
            <a:br>
              <a:rPr lang="en-US" dirty="0"/>
            </a:br>
            <a:r>
              <a:rPr lang="en-US" dirty="0"/>
              <a:t>May Exist in a Population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6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951"/>
            <a:ext cx="7315200" cy="67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55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Lethal Alleles Represent</a:t>
            </a:r>
            <a:br>
              <a:rPr lang="en-US" dirty="0"/>
            </a:br>
            <a:r>
              <a:rPr lang="en-US" dirty="0"/>
              <a:t>Essential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ecessive </a:t>
            </a:r>
            <a:r>
              <a:rPr lang="en-US" b="1" dirty="0"/>
              <a:t>lethal </a:t>
            </a:r>
            <a:r>
              <a:rPr lang="en-US" b="1" dirty="0" smtClean="0"/>
              <a:t>allele</a:t>
            </a:r>
            <a:r>
              <a:rPr lang="en-US" dirty="0" smtClean="0"/>
              <a:t>: For </a:t>
            </a:r>
            <a:r>
              <a:rPr lang="en-US" dirty="0"/>
              <a:t>example, </a:t>
            </a:r>
            <a:r>
              <a:rPr lang="en-US" dirty="0" smtClean="0"/>
              <a:t>a mutation </a:t>
            </a:r>
            <a:r>
              <a:rPr lang="en-US" dirty="0"/>
              <a:t>that causes a yellow coat </a:t>
            </a:r>
            <a:r>
              <a:rPr lang="en-US" dirty="0" smtClean="0"/>
              <a:t>in mice </a:t>
            </a:r>
          </a:p>
          <a:p>
            <a:r>
              <a:rPr lang="en-US" b="1" dirty="0" smtClean="0"/>
              <a:t>Dominant lethal allele</a:t>
            </a:r>
            <a:r>
              <a:rPr lang="en-US" dirty="0" smtClean="0"/>
              <a:t>: </a:t>
            </a:r>
            <a:r>
              <a:rPr lang="en-US" dirty="0"/>
              <a:t>In </a:t>
            </a:r>
            <a:r>
              <a:rPr lang="en-US" dirty="0" smtClean="0"/>
              <a:t>humans, a </a:t>
            </a:r>
            <a:r>
              <a:rPr lang="en-US" dirty="0"/>
              <a:t>disorder called </a:t>
            </a:r>
            <a:r>
              <a:rPr lang="en-US" b="1" dirty="0"/>
              <a:t>Huntington disease </a:t>
            </a:r>
            <a:r>
              <a:rPr lang="en-US" dirty="0"/>
              <a:t>is due to a dominant</a:t>
            </a:r>
            <a:br>
              <a:rPr lang="en-US" dirty="0"/>
            </a:br>
            <a:r>
              <a:rPr lang="en-US" dirty="0"/>
              <a:t>autosomal allele </a:t>
            </a:r>
            <a:r>
              <a:rPr lang="en-US" i="1" dirty="0"/>
              <a:t>H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7696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54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Combinations of Two Gene Pairs</a:t>
            </a:r>
            <a:br>
              <a:rPr lang="en-US" dirty="0"/>
            </a:br>
            <a:r>
              <a:rPr lang="en-US" dirty="0"/>
              <a:t>with Two Modes of Inheritance</a:t>
            </a:r>
            <a:br>
              <a:rPr lang="en-US" dirty="0"/>
            </a:br>
            <a:r>
              <a:rPr lang="en-US" dirty="0"/>
              <a:t>Modify the 9:3:3:1 Ratio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848600" cy="424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52400"/>
            <a:ext cx="88725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5715000"/>
            <a:ext cx="8872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Epistasis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/>
              <a:t>T</a:t>
            </a:r>
            <a:r>
              <a:rPr lang="en-US" sz="14400" dirty="0" smtClean="0"/>
              <a:t>he </a:t>
            </a:r>
            <a:r>
              <a:rPr lang="en-US" sz="14400" dirty="0"/>
              <a:t>expression of one gene pair masks or modifies the effect of </a:t>
            </a:r>
            <a:r>
              <a:rPr lang="en-US" sz="14400" dirty="0" smtClean="0"/>
              <a:t>another</a:t>
            </a:r>
          </a:p>
          <a:p>
            <a:pPr>
              <a:buFont typeface="Wingdings" pitchFamily="2" charset="2"/>
              <a:buChar char="Ø"/>
            </a:pPr>
            <a:r>
              <a:rPr lang="en-US" sz="14400" dirty="0" smtClean="0"/>
              <a:t>Antagonistic manner</a:t>
            </a:r>
          </a:p>
          <a:p>
            <a:pPr>
              <a:buFont typeface="Wingdings" pitchFamily="2" charset="2"/>
              <a:buChar char="Ø"/>
            </a:pPr>
            <a:r>
              <a:rPr lang="en-US" sz="14400" dirty="0"/>
              <a:t>complementary, or cooperative, </a:t>
            </a:r>
            <a:r>
              <a:rPr lang="en-US" sz="14400" dirty="0" smtClean="0"/>
              <a:t>fashion</a:t>
            </a:r>
          </a:p>
          <a:p>
            <a:pPr>
              <a:buFont typeface="Wingdings" pitchFamily="2" charset="2"/>
              <a:buChar char="Ø"/>
            </a:pPr>
            <a:r>
              <a:rPr lang="en-US" sz="14400" i="1" dirty="0" err="1" smtClean="0"/>
              <a:t>Epistatic</a:t>
            </a:r>
            <a:endParaRPr lang="en-US" sz="14400" i="1" dirty="0" smtClean="0"/>
          </a:p>
          <a:p>
            <a:pPr>
              <a:buFont typeface="Wingdings" pitchFamily="2" charset="2"/>
              <a:buChar char="Ø"/>
            </a:pPr>
            <a:r>
              <a:rPr lang="en-US" sz="14400" i="1" dirty="0"/>
              <a:t>H</a:t>
            </a:r>
            <a:r>
              <a:rPr lang="en-US" sz="14400" i="1" dirty="0" smtClean="0"/>
              <a:t>ypostatic</a:t>
            </a:r>
            <a:r>
              <a:rPr lang="en-US" sz="10000" dirty="0"/>
              <a:t/>
            </a:r>
            <a:br>
              <a:rPr lang="en-US" sz="10000" dirty="0"/>
            </a:br>
            <a:r>
              <a:rPr lang="en-US" sz="10000" dirty="0"/>
              <a:t/>
            </a:r>
            <a:br>
              <a:rPr lang="en-US" sz="10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Types of Mendelian Inheritance Patterns Involving Single Genes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r>
              <a:rPr lang="en-US" sz="2400" b="1" dirty="0"/>
              <a:t>Simple Mendelian Inheritance: </a:t>
            </a:r>
            <a:r>
              <a:rPr lang="en-US" sz="2400" dirty="0" smtClean="0"/>
              <a:t>This </a:t>
            </a:r>
            <a:r>
              <a:rPr lang="en-US" sz="2400" dirty="0"/>
              <a:t>term is commonly applied to the inheritance of alleles that obey Mendel’s laws and follow a strict </a:t>
            </a:r>
            <a:r>
              <a:rPr lang="en-US" sz="2400" dirty="0" smtClean="0"/>
              <a:t>dominant/recessive relationship. </a:t>
            </a:r>
            <a:r>
              <a:rPr lang="en-US" sz="2400" dirty="0"/>
              <a:t>S</a:t>
            </a:r>
            <a:r>
              <a:rPr lang="en-US" sz="2400" dirty="0" smtClean="0"/>
              <a:t>ome </a:t>
            </a:r>
            <a:r>
              <a:rPr lang="en-US" sz="2400" dirty="0"/>
              <a:t>genes can be found in three or more alleles, making the relationship more </a:t>
            </a:r>
            <a:r>
              <a:rPr lang="en-US" sz="2400" dirty="0" smtClean="0"/>
              <a:t>complex. </a:t>
            </a:r>
            <a:r>
              <a:rPr lang="en-US" sz="2400" b="1" dirty="0" smtClean="0"/>
              <a:t>Molecular</a:t>
            </a:r>
            <a:r>
              <a:rPr lang="en-US" sz="2400" b="1" dirty="0"/>
              <a:t>: </a:t>
            </a:r>
            <a:r>
              <a:rPr lang="en-US" sz="2400" dirty="0"/>
              <a:t>50% of the protein encoded by two copies of the dominant (functional) allele is sufficient to produce the dominant trait </a:t>
            </a:r>
            <a:br>
              <a:rPr lang="en-US" sz="2400" dirty="0"/>
            </a:br>
            <a:r>
              <a:rPr lang="en-US" sz="2400" b="1" dirty="0" smtClean="0"/>
              <a:t>Incomplete </a:t>
            </a:r>
            <a:r>
              <a:rPr lang="en-US" sz="2400" b="1" dirty="0"/>
              <a:t>dominance Inheritance: </a:t>
            </a:r>
            <a:r>
              <a:rPr lang="en-US" sz="2400" dirty="0"/>
              <a:t>This pattern occurs when the heterozygote has a phenotype that is intermediate between either corresponding </a:t>
            </a:r>
            <a:r>
              <a:rPr lang="en-US" sz="2400" dirty="0" smtClean="0"/>
              <a:t>homozygote. For </a:t>
            </a:r>
            <a:r>
              <a:rPr lang="en-US" sz="2400" dirty="0"/>
              <a:t>example, a cross between homozygous red-flowered and homozygous white-flowered parents will have heterozygous offspring with </a:t>
            </a:r>
            <a:r>
              <a:rPr lang="en-US" sz="2400" dirty="0" smtClean="0"/>
              <a:t>pink flowers. </a:t>
            </a:r>
            <a:r>
              <a:rPr lang="en-US" sz="2400" b="1" dirty="0" smtClean="0"/>
              <a:t>Molecular</a:t>
            </a:r>
            <a:r>
              <a:rPr lang="en-US" sz="2400" b="1" dirty="0"/>
              <a:t>: </a:t>
            </a:r>
            <a:r>
              <a:rPr lang="en-US" sz="2400" dirty="0"/>
              <a:t>50% of the protein encoded by two copies of the functional allele is not sufficient to produce the same trait as the </a:t>
            </a:r>
            <a:r>
              <a:rPr lang="en-US" sz="2400" dirty="0" smtClean="0"/>
              <a:t>homozygote making </a:t>
            </a:r>
            <a:r>
              <a:rPr lang="en-US" sz="2400" dirty="0"/>
              <a:t>100%.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1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2212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7683"/>
            <a:ext cx="7162800" cy="598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448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35" y="4053385"/>
            <a:ext cx="622662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270879" cy="279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4" y="1143000"/>
            <a:ext cx="822757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9500"/>
            <a:ext cx="6781800" cy="632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7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791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4101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1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388"/>
            <a:ext cx="6857999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"/>
            <a:ext cx="6324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735" y="117693"/>
            <a:ext cx="847786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Incomplete penetrance Inheritance: </a:t>
            </a:r>
            <a:r>
              <a:rPr lang="en-US" sz="2400" dirty="0" smtClean="0"/>
              <a:t>This </a:t>
            </a:r>
            <a:r>
              <a:rPr lang="en-US" sz="2400" dirty="0"/>
              <a:t>pattern occurs when a dominant phenotype is not expressed even though an individual carries a dominant allele. An </a:t>
            </a:r>
            <a:r>
              <a:rPr lang="en-US" sz="2400" dirty="0" smtClean="0"/>
              <a:t>example is </a:t>
            </a:r>
            <a:r>
              <a:rPr lang="en-US" sz="2400" dirty="0"/>
              <a:t>an individual who carries the polydactyly allele but has a normal number of fingers and toes.</a:t>
            </a:r>
            <a:br>
              <a:rPr lang="en-US" sz="2400" dirty="0"/>
            </a:br>
            <a:r>
              <a:rPr lang="en-US" sz="2400" b="1" dirty="0"/>
              <a:t>Molecular: </a:t>
            </a:r>
            <a:r>
              <a:rPr lang="en-US" sz="2400" dirty="0"/>
              <a:t>Even though a dominant gene may be present, the protein encoded by the gene may not exert its effects. This can be due </a:t>
            </a:r>
            <a:r>
              <a:rPr lang="en-US" sz="2400" dirty="0" smtClean="0"/>
              <a:t>to environmental </a:t>
            </a:r>
            <a:r>
              <a:rPr lang="en-US" sz="2400" dirty="0"/>
              <a:t>influences or due to other genes that may encode proteins that counteract the effects of the protein encoded by the </a:t>
            </a:r>
            <a:r>
              <a:rPr lang="en-US" sz="2400" dirty="0" smtClean="0"/>
              <a:t>dominant allele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err="1"/>
              <a:t>Overdominance</a:t>
            </a:r>
            <a:r>
              <a:rPr lang="en-US" sz="2400" b="1" dirty="0"/>
              <a:t> Inheritance: </a:t>
            </a:r>
            <a:r>
              <a:rPr lang="en-US" sz="2400" dirty="0"/>
              <a:t>This pattern occurs when the heterozygote has a trait that is more beneficial than either homozygote.</a:t>
            </a:r>
            <a:br>
              <a:rPr lang="en-US" sz="2400" dirty="0"/>
            </a:br>
            <a:r>
              <a:rPr lang="en-US" sz="2400" b="1" dirty="0"/>
              <a:t>Molecular: </a:t>
            </a:r>
            <a:r>
              <a:rPr lang="en-US" sz="2400" dirty="0"/>
              <a:t>Three common ways that heterozygotes gain benefits: (1) Their cells may have increased resistance to infection by microorganisms</a:t>
            </a:r>
            <a:r>
              <a:rPr lang="en-US" sz="2400" dirty="0" smtClean="0"/>
              <a:t>; (</a:t>
            </a:r>
            <a:r>
              <a:rPr lang="en-US" sz="2400" dirty="0"/>
              <a:t>2) they may produce more forms of protein dimers, with enhanced function; or (3) they may produce proteins that function under a </a:t>
            </a:r>
            <a:r>
              <a:rPr lang="en-US" sz="2400" dirty="0" smtClean="0"/>
              <a:t>wider range </a:t>
            </a:r>
            <a:r>
              <a:rPr lang="en-US" sz="2400" dirty="0"/>
              <a:t>of conditions.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6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Complementation Analysis</a:t>
            </a:r>
            <a:br>
              <a:rPr lang="en-US" dirty="0"/>
            </a:br>
            <a:r>
              <a:rPr lang="en-US" dirty="0"/>
              <a:t>Can Determine If Two Mutations</a:t>
            </a:r>
            <a:br>
              <a:rPr lang="en-US" dirty="0"/>
            </a:br>
            <a:r>
              <a:rPr lang="en-US" dirty="0"/>
              <a:t>Causing a Similar Phenotype</a:t>
            </a:r>
            <a:br>
              <a:rPr lang="en-US" dirty="0"/>
            </a:br>
            <a:r>
              <a:rPr lang="en-US" dirty="0"/>
              <a:t>Are Alleles of the Same 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610600" cy="3382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An analytical procedure called </a:t>
            </a:r>
            <a:r>
              <a:rPr lang="en-US" dirty="0" smtClean="0"/>
              <a:t>complementation analysis </a:t>
            </a:r>
            <a:r>
              <a:rPr lang="en-US" dirty="0"/>
              <a:t>allows us to determine whether two </a:t>
            </a:r>
            <a:r>
              <a:rPr lang="en-US" dirty="0" smtClean="0"/>
              <a:t>independently isolated </a:t>
            </a:r>
            <a:r>
              <a:rPr lang="en-US" dirty="0"/>
              <a:t>mutations are in the same gene—that is, </a:t>
            </a:r>
            <a:r>
              <a:rPr lang="en-US" dirty="0" smtClean="0"/>
              <a:t>whether they </a:t>
            </a:r>
            <a:r>
              <a:rPr lang="en-US" dirty="0"/>
              <a:t>are alleles—or whether they represent mutations </a:t>
            </a:r>
            <a:r>
              <a:rPr lang="en-US" dirty="0" smtClean="0"/>
              <a:t>in separate genes.</a:t>
            </a:r>
          </a:p>
          <a:p>
            <a:pPr marL="0" indent="0" algn="just">
              <a:buNone/>
            </a:pPr>
            <a:r>
              <a:rPr lang="en-US" b="1" dirty="0" smtClean="0"/>
              <a:t>Case </a:t>
            </a:r>
            <a:r>
              <a:rPr lang="en-US" b="1" dirty="0"/>
              <a:t>1. </a:t>
            </a:r>
            <a:r>
              <a:rPr lang="en-US" i="1" dirty="0"/>
              <a:t>All offspring develop normal wings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Case 2. </a:t>
            </a:r>
            <a:r>
              <a:rPr lang="en-US" i="1" dirty="0"/>
              <a:t>All offspring fail to develop wings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125"/>
            <a:ext cx="89916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Expression </a:t>
            </a:r>
            <a:r>
              <a:rPr lang="en-US" dirty="0"/>
              <a:t>of a Single Gene</a:t>
            </a:r>
            <a:br>
              <a:rPr lang="en-US" dirty="0"/>
            </a:br>
            <a:r>
              <a:rPr lang="en-US" dirty="0"/>
              <a:t>May Have Multiple Effects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4000" dirty="0"/>
              <a:t>While the previous sections have focused on the effects of</a:t>
            </a:r>
            <a:br>
              <a:rPr lang="en-US" sz="4000" dirty="0"/>
            </a:br>
            <a:r>
              <a:rPr lang="en-US" sz="4000" dirty="0"/>
              <a:t>two or more genes on a single characteristic, the converse</a:t>
            </a:r>
            <a:br>
              <a:rPr lang="en-US" sz="4000" dirty="0"/>
            </a:br>
            <a:r>
              <a:rPr lang="en-US" sz="4000" dirty="0"/>
              <a:t>situation, where expression of a single gene has multiple</a:t>
            </a:r>
            <a:br>
              <a:rPr lang="en-US" sz="4000" dirty="0"/>
            </a:br>
            <a:r>
              <a:rPr lang="en-US" sz="4000" dirty="0"/>
              <a:t>phenotypic effects, is also quite common. </a:t>
            </a:r>
            <a:r>
              <a:rPr lang="en-US" sz="4000" dirty="0" smtClean="0"/>
              <a:t>This phenomenon</a:t>
            </a:r>
            <a:r>
              <a:rPr lang="en-US" sz="4000" dirty="0"/>
              <a:t>, which often becomes apparent when phenotypes </a:t>
            </a:r>
            <a:r>
              <a:rPr lang="en-US" sz="4000" dirty="0" smtClean="0"/>
              <a:t>are examined </a:t>
            </a:r>
            <a:r>
              <a:rPr lang="en-US" sz="4000" dirty="0"/>
              <a:t>carefully, is referred to as </a:t>
            </a:r>
            <a:r>
              <a:rPr lang="en-US" sz="4000" b="1" dirty="0" err="1"/>
              <a:t>pleiotropy</a:t>
            </a:r>
            <a:r>
              <a:rPr lang="en-US" sz="4000" dirty="0"/>
              <a:t>. Many excellent examples can be drawn from human disorders, and </a:t>
            </a:r>
            <a:r>
              <a:rPr lang="en-US" sz="4000" dirty="0" smtClean="0"/>
              <a:t>we will </a:t>
            </a:r>
            <a:r>
              <a:rPr lang="en-US" sz="4000" dirty="0"/>
              <a:t>review two such cases to illustrate this </a:t>
            </a:r>
            <a:r>
              <a:rPr lang="en-US" sz="4000" dirty="0" smtClean="0"/>
              <a:t>point.</a:t>
            </a:r>
          </a:p>
          <a:p>
            <a:r>
              <a:rPr lang="en-US" sz="4000" dirty="0" err="1" smtClean="0"/>
              <a:t>Marfan</a:t>
            </a:r>
            <a:r>
              <a:rPr lang="en-US" sz="4000" dirty="0"/>
              <a:t> </a:t>
            </a:r>
            <a:r>
              <a:rPr lang="en-US" sz="4000" dirty="0" smtClean="0"/>
              <a:t>Syndrome and Porphyria </a:t>
            </a:r>
            <a:r>
              <a:rPr lang="en-US" sz="4000" dirty="0" err="1" smtClean="0"/>
              <a:t>Variegata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89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99" y="1066800"/>
            <a:ext cx="626301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58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623888"/>
            <a:ext cx="481965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98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84" y="609600"/>
            <a:ext cx="6716016" cy="563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2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Codominance Inheritance: </a:t>
            </a:r>
            <a:r>
              <a:rPr lang="en-US" sz="2400" dirty="0"/>
              <a:t>This pattern occurs when the heterozygote expresses both alleles simultaneously. For example, in blood typing, an </a:t>
            </a:r>
            <a:r>
              <a:rPr lang="en-US" sz="2400" dirty="0" smtClean="0"/>
              <a:t>individual carrying </a:t>
            </a:r>
            <a:r>
              <a:rPr lang="en-US" sz="2400" dirty="0"/>
              <a:t>the </a:t>
            </a:r>
            <a:r>
              <a:rPr lang="en-US" sz="2400" i="1" dirty="0"/>
              <a:t>A </a:t>
            </a:r>
            <a:r>
              <a:rPr lang="en-US" sz="2400" dirty="0"/>
              <a:t>and </a:t>
            </a:r>
            <a:r>
              <a:rPr lang="en-US" sz="2400" i="1" dirty="0"/>
              <a:t>B </a:t>
            </a:r>
            <a:r>
              <a:rPr lang="en-US" sz="2400" dirty="0"/>
              <a:t>alleles will have an AB blood type.</a:t>
            </a:r>
            <a:br>
              <a:rPr lang="en-US" sz="2400" dirty="0"/>
            </a:br>
            <a:r>
              <a:rPr lang="en-US" sz="2400" b="1" dirty="0"/>
              <a:t>Molecular: </a:t>
            </a:r>
            <a:r>
              <a:rPr lang="en-US" sz="2400" dirty="0"/>
              <a:t>The codominant alleles encode proteins that function slightly differently from each other, and the function of each protein in </a:t>
            </a:r>
            <a:r>
              <a:rPr lang="en-US" sz="2400" dirty="0" smtClean="0"/>
              <a:t>the heterozygote </a:t>
            </a:r>
            <a:r>
              <a:rPr lang="en-US" sz="2400" dirty="0"/>
              <a:t>affects the phenotype uniquely.</a:t>
            </a:r>
            <a:br>
              <a:rPr lang="en-US" sz="2400" dirty="0"/>
            </a:br>
            <a:r>
              <a:rPr lang="en-US" sz="2400" b="1" dirty="0"/>
              <a:t>X linked Inheritance: </a:t>
            </a:r>
            <a:r>
              <a:rPr lang="en-US" sz="2400" dirty="0"/>
              <a:t>This pattern involves the inheritance of genes that are located on the X chromosome. In mammals and fruit flies, males </a:t>
            </a:r>
            <a:r>
              <a:rPr lang="en-US" sz="2400" dirty="0" smtClean="0"/>
              <a:t>are hemizygous </a:t>
            </a:r>
            <a:r>
              <a:rPr lang="en-US" sz="2400" dirty="0"/>
              <a:t>for X-linked genes, while females have two copies.</a:t>
            </a:r>
            <a:br>
              <a:rPr lang="en-US" sz="2400" dirty="0"/>
            </a:br>
            <a:r>
              <a:rPr lang="en-US" sz="2400" b="1" dirty="0"/>
              <a:t>Molecular: </a:t>
            </a:r>
            <a:r>
              <a:rPr lang="en-US" sz="2400" dirty="0"/>
              <a:t>If a pair of X-linked alleles shows a simple dominant/recessive relationship, 50% of the protein encoded by two copies of </a:t>
            </a:r>
            <a:r>
              <a:rPr lang="en-US" sz="2400" dirty="0" smtClean="0"/>
              <a:t>the dominant </a:t>
            </a:r>
            <a:r>
              <a:rPr lang="en-US" sz="2400" dirty="0"/>
              <a:t>allele is sufficient to produce the dominant trait (in the female)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87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6075"/>
            <a:ext cx="8991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Sex-influenced inheritance </a:t>
            </a:r>
            <a:r>
              <a:rPr lang="en-US" sz="2400" b="1" dirty="0" smtClean="0"/>
              <a:t>: </a:t>
            </a:r>
            <a:r>
              <a:rPr lang="en-US" sz="2400" dirty="0"/>
              <a:t>This pattern refers to the impact of sex on the phenotype of the individual. Some alleles are recessive in one sex and dominant </a:t>
            </a:r>
            <a:r>
              <a:rPr lang="en-US" sz="2400" dirty="0" smtClean="0"/>
              <a:t>in the </a:t>
            </a:r>
            <a:r>
              <a:rPr lang="en-US" sz="2400" dirty="0"/>
              <a:t>opposite sex. An example would be pattern baldness in </a:t>
            </a:r>
            <a:r>
              <a:rPr lang="en-US" sz="2400" dirty="0" smtClean="0"/>
              <a:t>humans. </a:t>
            </a:r>
            <a:r>
              <a:rPr lang="en-US" sz="2400" b="1" dirty="0" smtClean="0"/>
              <a:t>Molecular</a:t>
            </a:r>
            <a:r>
              <a:rPr lang="en-US" sz="2400" b="1" dirty="0"/>
              <a:t>: </a:t>
            </a:r>
            <a:r>
              <a:rPr lang="en-US" sz="2400" dirty="0"/>
              <a:t>Sex hormones may regulate the molecular expression of genes. This can have an impact on the phenotypic effects of alleles.</a:t>
            </a:r>
            <a:br>
              <a:rPr lang="en-US" sz="2400" dirty="0"/>
            </a:br>
            <a:r>
              <a:rPr lang="en-US" sz="2400" b="1" dirty="0"/>
              <a:t>Sex-limited inheritance </a:t>
            </a:r>
            <a:r>
              <a:rPr lang="en-US" sz="2400" b="1" dirty="0" smtClean="0"/>
              <a:t>: </a:t>
            </a:r>
            <a:r>
              <a:rPr lang="en-US" sz="2400" dirty="0"/>
              <a:t>This refers to traits that occur in only one of the two sexes. An example would be breast development in </a:t>
            </a:r>
            <a:r>
              <a:rPr lang="en-US" sz="2400" dirty="0" smtClean="0"/>
              <a:t>mammals. </a:t>
            </a:r>
            <a:r>
              <a:rPr lang="en-US" sz="2400" b="1" dirty="0" smtClean="0"/>
              <a:t>Molecular</a:t>
            </a:r>
            <a:r>
              <a:rPr lang="en-US" sz="2400" b="1" dirty="0"/>
              <a:t>: </a:t>
            </a:r>
            <a:r>
              <a:rPr lang="en-US" sz="2400" dirty="0"/>
              <a:t>Sex hormones may regulate the molecular expression of genes. This can have an impact on the phenotypic effects of alleles. In </a:t>
            </a:r>
            <a:r>
              <a:rPr lang="en-US" sz="2400" dirty="0" smtClean="0"/>
              <a:t>this case</a:t>
            </a:r>
            <a:r>
              <a:rPr lang="en-US" sz="2400" dirty="0"/>
              <a:t>, sex hormones that are primarily produced in only one sex are essential to produce a particular phenotype.</a:t>
            </a:r>
            <a:br>
              <a:rPr lang="en-US" sz="2400" dirty="0"/>
            </a:br>
            <a:r>
              <a:rPr lang="en-US" sz="2400" b="1" dirty="0"/>
              <a:t>Lethal alleles Inheritance: </a:t>
            </a:r>
            <a:r>
              <a:rPr lang="en-US" sz="2400" dirty="0"/>
              <a:t>An allele that has the potential of causing the death of an </a:t>
            </a:r>
            <a:r>
              <a:rPr lang="en-US" sz="2400" dirty="0" smtClean="0"/>
              <a:t>organism. </a:t>
            </a:r>
            <a:r>
              <a:rPr lang="en-US" sz="2400" b="1" dirty="0" smtClean="0"/>
              <a:t>Molecular</a:t>
            </a:r>
            <a:r>
              <a:rPr lang="en-US" sz="2400" b="1" dirty="0"/>
              <a:t>: </a:t>
            </a:r>
            <a:r>
              <a:rPr lang="en-US" sz="2400" dirty="0"/>
              <a:t>Lethal alleles are most commonly loss-of-function alleles that encode proteins that are necessary for survival. In rare cases, </a:t>
            </a:r>
            <a:r>
              <a:rPr lang="en-US" sz="2400" dirty="0" smtClean="0"/>
              <a:t>the allele </a:t>
            </a:r>
            <a:r>
              <a:rPr lang="en-US" sz="2400" dirty="0"/>
              <a:t>may be due to </a:t>
            </a:r>
            <a:r>
              <a:rPr lang="en-US" sz="2400" dirty="0" smtClean="0"/>
              <a:t>a mutation </a:t>
            </a:r>
            <a:r>
              <a:rPr lang="en-US" sz="2400" dirty="0"/>
              <a:t>in a nonessential gene that changes a protein to function with abnormal and detrimental consequences.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9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/>
              <a:t>Geneticists Use a Variety</a:t>
            </a:r>
            <a:br>
              <a:rPr lang="en-US" dirty="0"/>
            </a:br>
            <a:r>
              <a:rPr lang="en-US" dirty="0"/>
              <a:t>of Symbols for Alleles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8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0" y="4114800"/>
            <a:ext cx="7125929" cy="247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9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/>
              <a:t>Neither Allele Is Dominant in</a:t>
            </a:r>
            <a:br>
              <a:rPr lang="en-US" dirty="0"/>
            </a:br>
            <a:r>
              <a:rPr lang="en-US" dirty="0"/>
              <a:t>Incomplete, or Partial, Dominance 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5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34199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 Codominance, the Influence</a:t>
            </a:r>
            <a:br>
              <a:rPr lang="en-US" dirty="0"/>
            </a:br>
            <a:r>
              <a:rPr lang="en-US" dirty="0"/>
              <a:t>of Both Alleles in a Heterozygote</a:t>
            </a:r>
            <a:br>
              <a:rPr lang="en-US" dirty="0"/>
            </a:br>
            <a:r>
              <a:rPr lang="en-US" dirty="0"/>
              <a:t>Is Clearly Evident 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93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358</Words>
  <Application>Microsoft Office PowerPoint</Application>
  <PresentationFormat>On-screen Show (4:3)</PresentationFormat>
  <Paragraphs>27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Extensions of Mendelian Genetics  </vt:lpstr>
      <vt:lpstr>Types of Mendelian Inheritance Patterns Involving Single Genes  </vt:lpstr>
      <vt:lpstr>PowerPoint Presentation</vt:lpstr>
      <vt:lpstr>PowerPoint Presentation</vt:lpstr>
      <vt:lpstr>PowerPoint Presentation</vt:lpstr>
      <vt:lpstr>Geneticists Use a Variety of Symbols for Alleles  </vt:lpstr>
      <vt:lpstr>Neither Allele Is Dominant in Incomplete, or Partial, Dominance  </vt:lpstr>
      <vt:lpstr>PowerPoint Presentation</vt:lpstr>
      <vt:lpstr>In Codominance, the Influence of Both Alleles in a Heterozygote Is Clearly Evident  </vt:lpstr>
      <vt:lpstr>Multiple Alleles of a Gene May Exist in a Population</vt:lpstr>
      <vt:lpstr>PowerPoint Presentation</vt:lpstr>
      <vt:lpstr>PowerPoint Presentation</vt:lpstr>
      <vt:lpstr>PowerPoint Presentation</vt:lpstr>
      <vt:lpstr>Lethal Alleles Represent Essential Genes</vt:lpstr>
      <vt:lpstr>PowerPoint Presentation</vt:lpstr>
      <vt:lpstr>PowerPoint Presentation</vt:lpstr>
      <vt:lpstr>Combinations of Two Gene Pairs with Two Modes of Inheritance Modify the 9:3:3:1 Ratio</vt:lpstr>
      <vt:lpstr>PowerPoint Presentation</vt:lpstr>
      <vt:lpstr>Epistasis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Complementation Analysis Can Determine If Two Mutations Causing a Similar Phenotype Are Alleles of the Same Gene</vt:lpstr>
      <vt:lpstr>PowerPoint Presentation</vt:lpstr>
      <vt:lpstr>  Expression of a Single Gene May Have Multiple Effects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15</dc:creator>
  <cp:lastModifiedBy>MyUserName</cp:lastModifiedBy>
  <cp:revision>32</cp:revision>
  <dcterms:created xsi:type="dcterms:W3CDTF">2006-08-16T00:00:00Z</dcterms:created>
  <dcterms:modified xsi:type="dcterms:W3CDTF">2018-11-21T19:13:59Z</dcterms:modified>
</cp:coreProperties>
</file>